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7" r:id="rId34"/>
    <p:sldId id="290" r:id="rId35"/>
    <p:sldId id="289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5" r:id="rId149"/>
    <p:sldId id="406" r:id="rId150"/>
    <p:sldId id="407" r:id="rId151"/>
    <p:sldId id="408" r:id="rId152"/>
    <p:sldId id="409" r:id="rId153"/>
    <p:sldId id="410" r:id="rId154"/>
    <p:sldId id="411" r:id="rId155"/>
    <p:sldId id="412" r:id="rId156"/>
    <p:sldId id="413" r:id="rId157"/>
    <p:sldId id="414" r:id="rId158"/>
    <p:sldId id="415" r:id="rId159"/>
    <p:sldId id="416" r:id="rId160"/>
    <p:sldId id="417" r:id="rId161"/>
    <p:sldId id="418" r:id="rId162"/>
    <p:sldId id="419" r:id="rId163"/>
    <p:sldId id="420" r:id="rId164"/>
    <p:sldId id="421" r:id="rId165"/>
    <p:sldId id="422" r:id="rId166"/>
    <p:sldId id="423" r:id="rId167"/>
    <p:sldId id="424" r:id="rId168"/>
    <p:sldId id="425" r:id="rId169"/>
    <p:sldId id="426" r:id="rId170"/>
    <p:sldId id="427" r:id="rId171"/>
    <p:sldId id="428" r:id="rId172"/>
    <p:sldId id="429" r:id="rId173"/>
    <p:sldId id="430" r:id="rId174"/>
    <p:sldId id="431" r:id="rId175"/>
    <p:sldId id="432" r:id="rId176"/>
    <p:sldId id="433" r:id="rId177"/>
    <p:sldId id="434" r:id="rId178"/>
    <p:sldId id="435" r:id="rId179"/>
    <p:sldId id="436" r:id="rId180"/>
    <p:sldId id="437" r:id="rId181"/>
    <p:sldId id="438" r:id="rId182"/>
    <p:sldId id="439" r:id="rId183"/>
    <p:sldId id="440" r:id="rId184"/>
    <p:sldId id="442" r:id="rId185"/>
    <p:sldId id="443" r:id="rId186"/>
    <p:sldId id="444" r:id="rId187"/>
    <p:sldId id="445" r:id="rId188"/>
    <p:sldId id="446" r:id="rId189"/>
    <p:sldId id="447" r:id="rId190"/>
    <p:sldId id="448" r:id="rId191"/>
    <p:sldId id="449" r:id="rId192"/>
    <p:sldId id="450" r:id="rId193"/>
    <p:sldId id="451" r:id="rId194"/>
    <p:sldId id="452" r:id="rId195"/>
    <p:sldId id="453" r:id="rId196"/>
    <p:sldId id="454" r:id="rId197"/>
    <p:sldId id="455" r:id="rId198"/>
    <p:sldId id="456" r:id="rId199"/>
    <p:sldId id="457" r:id="rId200"/>
    <p:sldId id="458" r:id="rId201"/>
    <p:sldId id="459" r:id="rId202"/>
    <p:sldId id="460" r:id="rId203"/>
    <p:sldId id="461" r:id="rId204"/>
    <p:sldId id="462" r:id="rId205"/>
    <p:sldId id="463" r:id="rId206"/>
    <p:sldId id="464" r:id="rId207"/>
    <p:sldId id="465" r:id="rId208"/>
    <p:sldId id="466" r:id="rId209"/>
    <p:sldId id="467" r:id="rId210"/>
    <p:sldId id="468" r:id="rId211"/>
    <p:sldId id="469" r:id="rId212"/>
    <p:sldId id="470" r:id="rId213"/>
    <p:sldId id="471" r:id="rId214"/>
    <p:sldId id="472" r:id="rId215"/>
    <p:sldId id="473" r:id="rId216"/>
    <p:sldId id="474" r:id="rId217"/>
    <p:sldId id="475" r:id="rId218"/>
    <p:sldId id="476" r:id="rId219"/>
    <p:sldId id="477" r:id="rId220"/>
    <p:sldId id="478" r:id="rId221"/>
    <p:sldId id="479" r:id="rId222"/>
    <p:sldId id="480" r:id="rId223"/>
    <p:sldId id="481" r:id="rId224"/>
    <p:sldId id="482" r:id="rId225"/>
    <p:sldId id="483" r:id="rId226"/>
    <p:sldId id="484" r:id="rId227"/>
    <p:sldId id="485" r:id="rId228"/>
    <p:sldId id="486" r:id="rId229"/>
    <p:sldId id="487" r:id="rId230"/>
    <p:sldId id="488" r:id="rId231"/>
    <p:sldId id="489" r:id="rId232"/>
    <p:sldId id="490" r:id="rId233"/>
    <p:sldId id="491" r:id="rId234"/>
    <p:sldId id="492" r:id="rId235"/>
    <p:sldId id="493" r:id="rId236"/>
    <p:sldId id="494" r:id="rId237"/>
    <p:sldId id="495" r:id="rId238"/>
    <p:sldId id="496" r:id="rId239"/>
    <p:sldId id="497" r:id="rId240"/>
    <p:sldId id="498" r:id="rId241"/>
    <p:sldId id="499" r:id="rId242"/>
    <p:sldId id="500" r:id="rId243"/>
    <p:sldId id="501" r:id="rId244"/>
    <p:sldId id="502" r:id="rId245"/>
    <p:sldId id="503" r:id="rId246"/>
    <p:sldId id="504" r:id="rId247"/>
    <p:sldId id="505" r:id="rId248"/>
    <p:sldId id="506" r:id="rId249"/>
    <p:sldId id="507" r:id="rId250"/>
    <p:sldId id="508" r:id="rId251"/>
    <p:sldId id="509" r:id="rId252"/>
    <p:sldId id="510" r:id="rId253"/>
    <p:sldId id="511" r:id="rId254"/>
    <p:sldId id="512" r:id="rId255"/>
    <p:sldId id="513" r:id="rId256"/>
    <p:sldId id="514" r:id="rId257"/>
    <p:sldId id="515" r:id="rId258"/>
    <p:sldId id="516" r:id="rId259"/>
    <p:sldId id="517" r:id="rId260"/>
    <p:sldId id="518" r:id="rId261"/>
    <p:sldId id="520" r:id="rId262"/>
    <p:sldId id="521" r:id="rId263"/>
    <p:sldId id="522" r:id="rId264"/>
    <p:sldId id="523" r:id="rId265"/>
    <p:sldId id="524" r:id="rId266"/>
    <p:sldId id="525" r:id="rId267"/>
    <p:sldId id="526" r:id="rId268"/>
    <p:sldId id="527" r:id="rId269"/>
    <p:sldId id="528" r:id="rId270"/>
    <p:sldId id="529" r:id="rId271"/>
    <p:sldId id="530" r:id="rId272"/>
    <p:sldId id="531" r:id="rId273"/>
    <p:sldId id="532" r:id="rId274"/>
    <p:sldId id="533" r:id="rId275"/>
    <p:sldId id="534" r:id="rId276"/>
    <p:sldId id="535" r:id="rId277"/>
    <p:sldId id="536" r:id="rId278"/>
    <p:sldId id="537" r:id="rId279"/>
    <p:sldId id="538" r:id="rId280"/>
    <p:sldId id="539" r:id="rId281"/>
    <p:sldId id="540" r:id="rId282"/>
    <p:sldId id="541" r:id="rId283"/>
    <p:sldId id="542" r:id="rId284"/>
    <p:sldId id="543" r:id="rId285"/>
    <p:sldId id="544" r:id="rId286"/>
    <p:sldId id="545" r:id="rId287"/>
    <p:sldId id="546" r:id="rId288"/>
    <p:sldId id="547" r:id="rId289"/>
    <p:sldId id="548" r:id="rId290"/>
    <p:sldId id="549" r:id="rId291"/>
    <p:sldId id="550" r:id="rId292"/>
    <p:sldId id="551" r:id="rId293"/>
    <p:sldId id="552" r:id="rId294"/>
    <p:sldId id="553" r:id="rId295"/>
    <p:sldId id="554" r:id="rId296"/>
    <p:sldId id="555" r:id="rId297"/>
    <p:sldId id="556" r:id="rId298"/>
    <p:sldId id="557" r:id="rId299"/>
    <p:sldId id="558" r:id="rId300"/>
    <p:sldId id="559" r:id="rId301"/>
    <p:sldId id="560" r:id="rId302"/>
    <p:sldId id="561" r:id="rId303"/>
    <p:sldId id="562" r:id="rId304"/>
    <p:sldId id="563" r:id="rId305"/>
    <p:sldId id="564" r:id="rId306"/>
    <p:sldId id="565" r:id="rId307"/>
    <p:sldId id="566" r:id="rId308"/>
    <p:sldId id="567" r:id="rId309"/>
    <p:sldId id="568" r:id="rId310"/>
    <p:sldId id="569" r:id="rId311"/>
    <p:sldId id="570" r:id="rId312"/>
    <p:sldId id="571" r:id="rId313"/>
    <p:sldId id="572" r:id="rId314"/>
    <p:sldId id="573" r:id="rId315"/>
    <p:sldId id="574" r:id="rId316"/>
    <p:sldId id="575" r:id="rId317"/>
    <p:sldId id="576" r:id="rId318"/>
    <p:sldId id="577" r:id="rId319"/>
    <p:sldId id="578" r:id="rId320"/>
    <p:sldId id="579" r:id="rId321"/>
    <p:sldId id="580" r:id="rId322"/>
    <p:sldId id="581" r:id="rId323"/>
    <p:sldId id="582" r:id="rId324"/>
    <p:sldId id="583" r:id="rId325"/>
    <p:sldId id="584" r:id="rId326"/>
    <p:sldId id="585" r:id="rId327"/>
    <p:sldId id="586" r:id="rId328"/>
    <p:sldId id="587" r:id="rId329"/>
    <p:sldId id="588" r:id="rId330"/>
    <p:sldId id="589" r:id="rId331"/>
    <p:sldId id="590" r:id="rId332"/>
    <p:sldId id="591" r:id="rId333"/>
    <p:sldId id="592" r:id="rId334"/>
    <p:sldId id="593" r:id="rId335"/>
    <p:sldId id="594" r:id="rId336"/>
    <p:sldId id="595" r:id="rId337"/>
    <p:sldId id="596" r:id="rId338"/>
    <p:sldId id="597" r:id="rId339"/>
    <p:sldId id="599" r:id="rId340"/>
    <p:sldId id="600" r:id="rId341"/>
    <p:sldId id="601" r:id="rId342"/>
    <p:sldId id="602" r:id="rId343"/>
    <p:sldId id="603" r:id="rId344"/>
    <p:sldId id="604" r:id="rId345"/>
    <p:sldId id="605" r:id="rId346"/>
    <p:sldId id="606" r:id="rId347"/>
    <p:sldId id="607" r:id="rId348"/>
    <p:sldId id="608" r:id="rId349"/>
    <p:sldId id="609" r:id="rId350"/>
    <p:sldId id="610" r:id="rId351"/>
    <p:sldId id="611" r:id="rId352"/>
    <p:sldId id="612" r:id="rId353"/>
    <p:sldId id="613" r:id="rId354"/>
    <p:sldId id="614" r:id="rId355"/>
    <p:sldId id="615" r:id="rId356"/>
    <p:sldId id="616" r:id="rId357"/>
    <p:sldId id="617" r:id="rId358"/>
    <p:sldId id="618" r:id="rId359"/>
    <p:sldId id="619" r:id="rId360"/>
    <p:sldId id="620" r:id="rId361"/>
    <p:sldId id="621" r:id="rId362"/>
    <p:sldId id="622" r:id="rId363"/>
    <p:sldId id="623" r:id="rId364"/>
    <p:sldId id="624" r:id="rId365"/>
    <p:sldId id="625" r:id="rId366"/>
    <p:sldId id="626" r:id="rId367"/>
    <p:sldId id="627" r:id="rId368"/>
    <p:sldId id="628" r:id="rId369"/>
    <p:sldId id="629" r:id="rId370"/>
    <p:sldId id="630" r:id="rId371"/>
    <p:sldId id="631" r:id="rId372"/>
    <p:sldId id="632" r:id="rId373"/>
    <p:sldId id="633" r:id="rId374"/>
    <p:sldId id="634" r:id="rId375"/>
    <p:sldId id="635" r:id="rId376"/>
    <p:sldId id="636" r:id="rId377"/>
    <p:sldId id="637" r:id="rId378"/>
    <p:sldId id="638" r:id="rId379"/>
    <p:sldId id="639" r:id="rId380"/>
    <p:sldId id="640" r:id="rId381"/>
    <p:sldId id="641" r:id="rId382"/>
    <p:sldId id="642" r:id="rId383"/>
    <p:sldId id="643" r:id="rId384"/>
  </p:sldIdLst>
  <p:sldSz cx="12192000" cy="6858000"/>
  <p:notesSz cx="12192000" cy="6858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den" initials="M" lastIdx="1" clrIdx="0">
    <p:extLst>
      <p:ext uri="{19B8F6BF-5375-455C-9EA6-DF929625EA0E}">
        <p15:presenceInfo xmlns:p15="http://schemas.microsoft.com/office/powerpoint/2012/main" userId="Mad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9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45" Type="http://schemas.openxmlformats.org/officeDocument/2006/relationships/slide" Target="slides/slide344.xml"/><Relationship Id="rId366" Type="http://schemas.openxmlformats.org/officeDocument/2006/relationships/slide" Target="slides/slide365.xml"/><Relationship Id="rId387" Type="http://schemas.openxmlformats.org/officeDocument/2006/relationships/viewProps" Target="viewProps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35" Type="http://schemas.openxmlformats.org/officeDocument/2006/relationships/slide" Target="slides/slide334.xml"/><Relationship Id="rId356" Type="http://schemas.openxmlformats.org/officeDocument/2006/relationships/slide" Target="slides/slide355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slide" Target="slides/slide345.xml"/><Relationship Id="rId367" Type="http://schemas.openxmlformats.org/officeDocument/2006/relationships/slide" Target="slides/slide366.xml"/><Relationship Id="rId388" Type="http://schemas.openxmlformats.org/officeDocument/2006/relationships/theme" Target="theme/theme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tableStyles" Target="tableStyles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commentAuthors" Target="commentAuthors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presProps" Target="pres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94710" y="305028"/>
            <a:ext cx="9802578" cy="635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1F386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09/21/23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1F386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09/21/23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1F386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61521" y="1418591"/>
            <a:ext cx="5267325" cy="4671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53823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09/21/23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1F386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09/21/23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09/21/23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1144524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6734556"/>
            <a:ext cx="12192000" cy="123825"/>
          </a:xfrm>
          <a:custGeom>
            <a:avLst/>
            <a:gdLst/>
            <a:ahLst/>
            <a:cxnLst/>
            <a:rect l="l" t="t" r="r" b="b"/>
            <a:pathLst>
              <a:path w="12192000" h="123825">
                <a:moveTo>
                  <a:pt x="12192000" y="0"/>
                </a:moveTo>
                <a:lnTo>
                  <a:pt x="0" y="0"/>
                </a:lnTo>
                <a:lnTo>
                  <a:pt x="0" y="123444"/>
                </a:lnTo>
                <a:lnTo>
                  <a:pt x="12192000" y="123444"/>
                </a:lnTo>
                <a:lnTo>
                  <a:pt x="12192000" y="0"/>
                </a:lnTo>
                <a:close/>
              </a:path>
            </a:pathLst>
          </a:custGeom>
          <a:solidFill>
            <a:srgbClr val="869B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110870"/>
            <a:ext cx="12192000" cy="1395730"/>
          </a:xfrm>
          <a:custGeom>
            <a:avLst/>
            <a:gdLst/>
            <a:ahLst/>
            <a:cxnLst/>
            <a:rect l="l" t="t" r="r" b="b"/>
            <a:pathLst>
              <a:path w="12192000" h="1395730">
                <a:moveTo>
                  <a:pt x="12192000" y="841616"/>
                </a:moveTo>
                <a:lnTo>
                  <a:pt x="1638160" y="841616"/>
                </a:lnTo>
                <a:lnTo>
                  <a:pt x="1638985" y="838212"/>
                </a:lnTo>
                <a:lnTo>
                  <a:pt x="1646783" y="792276"/>
                </a:lnTo>
                <a:lnTo>
                  <a:pt x="1651546" y="745375"/>
                </a:lnTo>
                <a:lnTo>
                  <a:pt x="1653159" y="697611"/>
                </a:lnTo>
                <a:lnTo>
                  <a:pt x="1651546" y="649859"/>
                </a:lnTo>
                <a:lnTo>
                  <a:pt x="1646783" y="602957"/>
                </a:lnTo>
                <a:lnTo>
                  <a:pt x="1638985" y="557022"/>
                </a:lnTo>
                <a:lnTo>
                  <a:pt x="1628228" y="512165"/>
                </a:lnTo>
                <a:lnTo>
                  <a:pt x="1614652" y="468477"/>
                </a:lnTo>
                <a:lnTo>
                  <a:pt x="1598333" y="426072"/>
                </a:lnTo>
                <a:lnTo>
                  <a:pt x="1579384" y="385051"/>
                </a:lnTo>
                <a:lnTo>
                  <a:pt x="1557909" y="345516"/>
                </a:lnTo>
                <a:lnTo>
                  <a:pt x="1534007" y="307581"/>
                </a:lnTo>
                <a:lnTo>
                  <a:pt x="1507794" y="271322"/>
                </a:lnTo>
                <a:lnTo>
                  <a:pt x="1479372" y="236880"/>
                </a:lnTo>
                <a:lnTo>
                  <a:pt x="1448828" y="204330"/>
                </a:lnTo>
                <a:lnTo>
                  <a:pt x="1416278" y="173786"/>
                </a:lnTo>
                <a:lnTo>
                  <a:pt x="1381836" y="145364"/>
                </a:lnTo>
                <a:lnTo>
                  <a:pt x="1345577" y="119151"/>
                </a:lnTo>
                <a:lnTo>
                  <a:pt x="1307642" y="95250"/>
                </a:lnTo>
                <a:lnTo>
                  <a:pt x="1268107" y="73774"/>
                </a:lnTo>
                <a:lnTo>
                  <a:pt x="1227086" y="54825"/>
                </a:lnTo>
                <a:lnTo>
                  <a:pt x="1184681" y="38506"/>
                </a:lnTo>
                <a:lnTo>
                  <a:pt x="1140993" y="24930"/>
                </a:lnTo>
                <a:lnTo>
                  <a:pt x="1096137" y="14173"/>
                </a:lnTo>
                <a:lnTo>
                  <a:pt x="1050201" y="6375"/>
                </a:lnTo>
                <a:lnTo>
                  <a:pt x="1003300" y="1612"/>
                </a:lnTo>
                <a:lnTo>
                  <a:pt x="955548" y="0"/>
                </a:lnTo>
                <a:lnTo>
                  <a:pt x="907783" y="1612"/>
                </a:lnTo>
                <a:lnTo>
                  <a:pt x="860882" y="6375"/>
                </a:lnTo>
                <a:lnTo>
                  <a:pt x="814946" y="14173"/>
                </a:lnTo>
                <a:lnTo>
                  <a:pt x="770089" y="24930"/>
                </a:lnTo>
                <a:lnTo>
                  <a:pt x="726401" y="38506"/>
                </a:lnTo>
                <a:lnTo>
                  <a:pt x="683996" y="54825"/>
                </a:lnTo>
                <a:lnTo>
                  <a:pt x="642975" y="73774"/>
                </a:lnTo>
                <a:lnTo>
                  <a:pt x="603440" y="95250"/>
                </a:lnTo>
                <a:lnTo>
                  <a:pt x="565505" y="119151"/>
                </a:lnTo>
                <a:lnTo>
                  <a:pt x="529247" y="145364"/>
                </a:lnTo>
                <a:lnTo>
                  <a:pt x="494804" y="173786"/>
                </a:lnTo>
                <a:lnTo>
                  <a:pt x="462254" y="204330"/>
                </a:lnTo>
                <a:lnTo>
                  <a:pt x="431711" y="236880"/>
                </a:lnTo>
                <a:lnTo>
                  <a:pt x="403288" y="271322"/>
                </a:lnTo>
                <a:lnTo>
                  <a:pt x="377075" y="307581"/>
                </a:lnTo>
                <a:lnTo>
                  <a:pt x="353174" y="345516"/>
                </a:lnTo>
                <a:lnTo>
                  <a:pt x="331698" y="385051"/>
                </a:lnTo>
                <a:lnTo>
                  <a:pt x="312750" y="426072"/>
                </a:lnTo>
                <a:lnTo>
                  <a:pt x="296430" y="468477"/>
                </a:lnTo>
                <a:lnTo>
                  <a:pt x="282854" y="512165"/>
                </a:lnTo>
                <a:lnTo>
                  <a:pt x="272097" y="557022"/>
                </a:lnTo>
                <a:lnTo>
                  <a:pt x="264299" y="602957"/>
                </a:lnTo>
                <a:lnTo>
                  <a:pt x="259537" y="649859"/>
                </a:lnTo>
                <a:lnTo>
                  <a:pt x="257937" y="697611"/>
                </a:lnTo>
                <a:lnTo>
                  <a:pt x="259537" y="745375"/>
                </a:lnTo>
                <a:lnTo>
                  <a:pt x="264299" y="792276"/>
                </a:lnTo>
                <a:lnTo>
                  <a:pt x="272097" y="838212"/>
                </a:lnTo>
                <a:lnTo>
                  <a:pt x="272910" y="841616"/>
                </a:lnTo>
                <a:lnTo>
                  <a:pt x="0" y="841616"/>
                </a:lnTo>
                <a:lnTo>
                  <a:pt x="0" y="877443"/>
                </a:lnTo>
                <a:lnTo>
                  <a:pt x="281495" y="877443"/>
                </a:lnTo>
                <a:lnTo>
                  <a:pt x="282854" y="883069"/>
                </a:lnTo>
                <a:lnTo>
                  <a:pt x="296430" y="926757"/>
                </a:lnTo>
                <a:lnTo>
                  <a:pt x="312750" y="969162"/>
                </a:lnTo>
                <a:lnTo>
                  <a:pt x="331698" y="1010183"/>
                </a:lnTo>
                <a:lnTo>
                  <a:pt x="353174" y="1049718"/>
                </a:lnTo>
                <a:lnTo>
                  <a:pt x="377075" y="1087653"/>
                </a:lnTo>
                <a:lnTo>
                  <a:pt x="403288" y="1123911"/>
                </a:lnTo>
                <a:lnTo>
                  <a:pt x="431711" y="1158354"/>
                </a:lnTo>
                <a:lnTo>
                  <a:pt x="462254" y="1190904"/>
                </a:lnTo>
                <a:lnTo>
                  <a:pt x="494804" y="1221447"/>
                </a:lnTo>
                <a:lnTo>
                  <a:pt x="529247" y="1249870"/>
                </a:lnTo>
                <a:lnTo>
                  <a:pt x="565505" y="1276083"/>
                </a:lnTo>
                <a:lnTo>
                  <a:pt x="603440" y="1299984"/>
                </a:lnTo>
                <a:lnTo>
                  <a:pt x="642975" y="1321460"/>
                </a:lnTo>
                <a:lnTo>
                  <a:pt x="683996" y="1340408"/>
                </a:lnTo>
                <a:lnTo>
                  <a:pt x="726401" y="1356728"/>
                </a:lnTo>
                <a:lnTo>
                  <a:pt x="770089" y="1370304"/>
                </a:lnTo>
                <a:lnTo>
                  <a:pt x="814946" y="1381061"/>
                </a:lnTo>
                <a:lnTo>
                  <a:pt x="860882" y="1388859"/>
                </a:lnTo>
                <a:lnTo>
                  <a:pt x="907783" y="1393621"/>
                </a:lnTo>
                <a:lnTo>
                  <a:pt x="955548" y="1395222"/>
                </a:lnTo>
                <a:lnTo>
                  <a:pt x="1003300" y="1393621"/>
                </a:lnTo>
                <a:lnTo>
                  <a:pt x="1050201" y="1388859"/>
                </a:lnTo>
                <a:lnTo>
                  <a:pt x="1096137" y="1381061"/>
                </a:lnTo>
                <a:lnTo>
                  <a:pt x="1140993" y="1370304"/>
                </a:lnTo>
                <a:lnTo>
                  <a:pt x="1184681" y="1356728"/>
                </a:lnTo>
                <a:lnTo>
                  <a:pt x="1227086" y="1340408"/>
                </a:lnTo>
                <a:lnTo>
                  <a:pt x="1268107" y="1321460"/>
                </a:lnTo>
                <a:lnTo>
                  <a:pt x="1307642" y="1299984"/>
                </a:lnTo>
                <a:lnTo>
                  <a:pt x="1345577" y="1276083"/>
                </a:lnTo>
                <a:lnTo>
                  <a:pt x="1381836" y="1249870"/>
                </a:lnTo>
                <a:lnTo>
                  <a:pt x="1416278" y="1221447"/>
                </a:lnTo>
                <a:lnTo>
                  <a:pt x="1448828" y="1190904"/>
                </a:lnTo>
                <a:lnTo>
                  <a:pt x="1479372" y="1158354"/>
                </a:lnTo>
                <a:lnTo>
                  <a:pt x="1507794" y="1123911"/>
                </a:lnTo>
                <a:lnTo>
                  <a:pt x="1534007" y="1087653"/>
                </a:lnTo>
                <a:lnTo>
                  <a:pt x="1557909" y="1049718"/>
                </a:lnTo>
                <a:lnTo>
                  <a:pt x="1579384" y="1010183"/>
                </a:lnTo>
                <a:lnTo>
                  <a:pt x="1598333" y="969162"/>
                </a:lnTo>
                <a:lnTo>
                  <a:pt x="1614652" y="926757"/>
                </a:lnTo>
                <a:lnTo>
                  <a:pt x="1628228" y="883069"/>
                </a:lnTo>
                <a:lnTo>
                  <a:pt x="1629575" y="877443"/>
                </a:lnTo>
                <a:lnTo>
                  <a:pt x="12192000" y="877443"/>
                </a:lnTo>
                <a:lnTo>
                  <a:pt x="12192000" y="8416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57936" y="110870"/>
            <a:ext cx="1395730" cy="1395730"/>
          </a:xfrm>
          <a:custGeom>
            <a:avLst/>
            <a:gdLst/>
            <a:ahLst/>
            <a:cxnLst/>
            <a:rect l="l" t="t" r="r" b="b"/>
            <a:pathLst>
              <a:path w="1395730" h="1395730">
                <a:moveTo>
                  <a:pt x="0" y="697611"/>
                </a:moveTo>
                <a:lnTo>
                  <a:pt x="1609" y="649848"/>
                </a:lnTo>
                <a:lnTo>
                  <a:pt x="6368" y="602949"/>
                </a:lnTo>
                <a:lnTo>
                  <a:pt x="14172" y="557018"/>
                </a:lnTo>
                <a:lnTo>
                  <a:pt x="24919" y="512158"/>
                </a:lnTo>
                <a:lnTo>
                  <a:pt x="38503" y="468474"/>
                </a:lnTo>
                <a:lnTo>
                  <a:pt x="54821" y="426069"/>
                </a:lnTo>
                <a:lnTo>
                  <a:pt x="73769" y="385047"/>
                </a:lnTo>
                <a:lnTo>
                  <a:pt x="95244" y="345513"/>
                </a:lnTo>
                <a:lnTo>
                  <a:pt x="119141" y="307570"/>
                </a:lnTo>
                <a:lnTo>
                  <a:pt x="145356" y="271321"/>
                </a:lnTo>
                <a:lnTo>
                  <a:pt x="173785" y="236872"/>
                </a:lnTo>
                <a:lnTo>
                  <a:pt x="204325" y="204325"/>
                </a:lnTo>
                <a:lnTo>
                  <a:pt x="236872" y="173785"/>
                </a:lnTo>
                <a:lnTo>
                  <a:pt x="271321" y="145356"/>
                </a:lnTo>
                <a:lnTo>
                  <a:pt x="307570" y="119141"/>
                </a:lnTo>
                <a:lnTo>
                  <a:pt x="345513" y="95244"/>
                </a:lnTo>
                <a:lnTo>
                  <a:pt x="385047" y="73769"/>
                </a:lnTo>
                <a:lnTo>
                  <a:pt x="426069" y="54821"/>
                </a:lnTo>
                <a:lnTo>
                  <a:pt x="468474" y="38503"/>
                </a:lnTo>
                <a:lnTo>
                  <a:pt x="512158" y="24919"/>
                </a:lnTo>
                <a:lnTo>
                  <a:pt x="557018" y="14172"/>
                </a:lnTo>
                <a:lnTo>
                  <a:pt x="602949" y="6368"/>
                </a:lnTo>
                <a:lnTo>
                  <a:pt x="649848" y="1609"/>
                </a:lnTo>
                <a:lnTo>
                  <a:pt x="697611" y="0"/>
                </a:lnTo>
                <a:lnTo>
                  <a:pt x="745373" y="1609"/>
                </a:lnTo>
                <a:lnTo>
                  <a:pt x="792272" y="6368"/>
                </a:lnTo>
                <a:lnTo>
                  <a:pt x="838203" y="14172"/>
                </a:lnTo>
                <a:lnTo>
                  <a:pt x="883063" y="24919"/>
                </a:lnTo>
                <a:lnTo>
                  <a:pt x="926747" y="38503"/>
                </a:lnTo>
                <a:lnTo>
                  <a:pt x="969152" y="54821"/>
                </a:lnTo>
                <a:lnTo>
                  <a:pt x="1010174" y="73769"/>
                </a:lnTo>
                <a:lnTo>
                  <a:pt x="1049708" y="95244"/>
                </a:lnTo>
                <a:lnTo>
                  <a:pt x="1087651" y="119141"/>
                </a:lnTo>
                <a:lnTo>
                  <a:pt x="1123900" y="145356"/>
                </a:lnTo>
                <a:lnTo>
                  <a:pt x="1158349" y="173785"/>
                </a:lnTo>
                <a:lnTo>
                  <a:pt x="1190896" y="204325"/>
                </a:lnTo>
                <a:lnTo>
                  <a:pt x="1221436" y="236872"/>
                </a:lnTo>
                <a:lnTo>
                  <a:pt x="1249865" y="271321"/>
                </a:lnTo>
                <a:lnTo>
                  <a:pt x="1276080" y="307570"/>
                </a:lnTo>
                <a:lnTo>
                  <a:pt x="1299977" y="345513"/>
                </a:lnTo>
                <a:lnTo>
                  <a:pt x="1321452" y="385047"/>
                </a:lnTo>
                <a:lnTo>
                  <a:pt x="1340400" y="426069"/>
                </a:lnTo>
                <a:lnTo>
                  <a:pt x="1356718" y="468474"/>
                </a:lnTo>
                <a:lnTo>
                  <a:pt x="1370302" y="512158"/>
                </a:lnTo>
                <a:lnTo>
                  <a:pt x="1381049" y="557018"/>
                </a:lnTo>
                <a:lnTo>
                  <a:pt x="1388853" y="602949"/>
                </a:lnTo>
                <a:lnTo>
                  <a:pt x="1393612" y="649848"/>
                </a:lnTo>
                <a:lnTo>
                  <a:pt x="1395222" y="697611"/>
                </a:lnTo>
                <a:lnTo>
                  <a:pt x="1393612" y="745373"/>
                </a:lnTo>
                <a:lnTo>
                  <a:pt x="1388853" y="792272"/>
                </a:lnTo>
                <a:lnTo>
                  <a:pt x="1381049" y="838203"/>
                </a:lnTo>
                <a:lnTo>
                  <a:pt x="1370302" y="883063"/>
                </a:lnTo>
                <a:lnTo>
                  <a:pt x="1356718" y="926747"/>
                </a:lnTo>
                <a:lnTo>
                  <a:pt x="1340400" y="969152"/>
                </a:lnTo>
                <a:lnTo>
                  <a:pt x="1321452" y="1010174"/>
                </a:lnTo>
                <a:lnTo>
                  <a:pt x="1299977" y="1049708"/>
                </a:lnTo>
                <a:lnTo>
                  <a:pt x="1276080" y="1087651"/>
                </a:lnTo>
                <a:lnTo>
                  <a:pt x="1249865" y="1123900"/>
                </a:lnTo>
                <a:lnTo>
                  <a:pt x="1221436" y="1158349"/>
                </a:lnTo>
                <a:lnTo>
                  <a:pt x="1190896" y="1190896"/>
                </a:lnTo>
                <a:lnTo>
                  <a:pt x="1158349" y="1221436"/>
                </a:lnTo>
                <a:lnTo>
                  <a:pt x="1123900" y="1249865"/>
                </a:lnTo>
                <a:lnTo>
                  <a:pt x="1087651" y="1276080"/>
                </a:lnTo>
                <a:lnTo>
                  <a:pt x="1049708" y="1299977"/>
                </a:lnTo>
                <a:lnTo>
                  <a:pt x="1010174" y="1321452"/>
                </a:lnTo>
                <a:lnTo>
                  <a:pt x="969152" y="1340400"/>
                </a:lnTo>
                <a:lnTo>
                  <a:pt x="926747" y="1356718"/>
                </a:lnTo>
                <a:lnTo>
                  <a:pt x="883063" y="1370302"/>
                </a:lnTo>
                <a:lnTo>
                  <a:pt x="838203" y="1381049"/>
                </a:lnTo>
                <a:lnTo>
                  <a:pt x="792272" y="1388853"/>
                </a:lnTo>
                <a:lnTo>
                  <a:pt x="745373" y="1393612"/>
                </a:lnTo>
                <a:lnTo>
                  <a:pt x="697611" y="1395222"/>
                </a:lnTo>
                <a:lnTo>
                  <a:pt x="649848" y="1393612"/>
                </a:lnTo>
                <a:lnTo>
                  <a:pt x="602949" y="1388853"/>
                </a:lnTo>
                <a:lnTo>
                  <a:pt x="557018" y="1381049"/>
                </a:lnTo>
                <a:lnTo>
                  <a:pt x="512158" y="1370302"/>
                </a:lnTo>
                <a:lnTo>
                  <a:pt x="468474" y="1356718"/>
                </a:lnTo>
                <a:lnTo>
                  <a:pt x="426069" y="1340400"/>
                </a:lnTo>
                <a:lnTo>
                  <a:pt x="385047" y="1321452"/>
                </a:lnTo>
                <a:lnTo>
                  <a:pt x="345513" y="1299977"/>
                </a:lnTo>
                <a:lnTo>
                  <a:pt x="307570" y="1276080"/>
                </a:lnTo>
                <a:lnTo>
                  <a:pt x="271321" y="1249865"/>
                </a:lnTo>
                <a:lnTo>
                  <a:pt x="236872" y="1221436"/>
                </a:lnTo>
                <a:lnTo>
                  <a:pt x="204325" y="1190896"/>
                </a:lnTo>
                <a:lnTo>
                  <a:pt x="173785" y="1158349"/>
                </a:lnTo>
                <a:lnTo>
                  <a:pt x="145356" y="1123900"/>
                </a:lnTo>
                <a:lnTo>
                  <a:pt x="119141" y="1087651"/>
                </a:lnTo>
                <a:lnTo>
                  <a:pt x="95244" y="1049708"/>
                </a:lnTo>
                <a:lnTo>
                  <a:pt x="73769" y="1010174"/>
                </a:lnTo>
                <a:lnTo>
                  <a:pt x="54821" y="969152"/>
                </a:lnTo>
                <a:lnTo>
                  <a:pt x="38503" y="926747"/>
                </a:lnTo>
                <a:lnTo>
                  <a:pt x="24919" y="883063"/>
                </a:lnTo>
                <a:lnTo>
                  <a:pt x="14172" y="838203"/>
                </a:lnTo>
                <a:lnTo>
                  <a:pt x="6368" y="792272"/>
                </a:lnTo>
                <a:lnTo>
                  <a:pt x="1609" y="745373"/>
                </a:lnTo>
                <a:lnTo>
                  <a:pt x="0" y="697611"/>
                </a:lnTo>
                <a:close/>
              </a:path>
            </a:pathLst>
          </a:custGeom>
          <a:ln w="12700">
            <a:solidFill>
              <a:srgbClr val="D7D7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0906" y="238505"/>
            <a:ext cx="1069073" cy="114376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7815" y="305028"/>
            <a:ext cx="10916368" cy="635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1F386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50416" y="2134742"/>
            <a:ext cx="5081905" cy="3552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09/21/23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jp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jp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g"/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6.jpg"/><Relationship Id="rId4" Type="http://schemas.openxmlformats.org/officeDocument/2006/relationships/image" Target="../media/image205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1.jp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jp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jp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jp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jpg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jp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1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jp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jpg"/><Relationship Id="rId1" Type="http://schemas.openxmlformats.org/officeDocument/2006/relationships/slideLayout" Target="../slideLayouts/slideLayout4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drawsoft.com/article/use-case-diagram-examples.html" TargetMode="Externa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4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4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jpg"/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g"/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7" Type="http://schemas.openxmlformats.org/officeDocument/2006/relationships/image" Target="../media/image278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jp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jp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jp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2.jp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jp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jp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jp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jp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300.jp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13" Type="http://schemas.openxmlformats.org/officeDocument/2006/relationships/image" Target="../media/image313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12" Type="http://schemas.openxmlformats.org/officeDocument/2006/relationships/image" Target="../media/image312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5" Type="http://schemas.openxmlformats.org/officeDocument/2006/relationships/image" Target="../media/image305.png"/><Relationship Id="rId15" Type="http://schemas.openxmlformats.org/officeDocument/2006/relationships/image" Target="../media/image315.png"/><Relationship Id="rId10" Type="http://schemas.openxmlformats.org/officeDocument/2006/relationships/image" Target="../media/image310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Relationship Id="rId14" Type="http://schemas.openxmlformats.org/officeDocument/2006/relationships/image" Target="../media/image314.png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jp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jp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jp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2.jpg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jp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jp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jp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jp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jp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jp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jp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jp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jp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jpg"/><Relationship Id="rId2" Type="http://schemas.openxmlformats.org/officeDocument/2006/relationships/image" Target="../media/image344.jpg"/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7" Type="http://schemas.openxmlformats.org/officeDocument/2006/relationships/image" Target="../media/image361.png"/><Relationship Id="rId2" Type="http://schemas.openxmlformats.org/officeDocument/2006/relationships/image" Target="../media/image3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o.org.tr/ekler/ec563ab2a2c9be4_ek.pdf" TargetMode="External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jpg"/><Relationship Id="rId2" Type="http://schemas.openxmlformats.org/officeDocument/2006/relationships/image" Target="../media/image364.jp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jp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jp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jp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3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3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jp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jpg"/><Relationship Id="rId2" Type="http://schemas.openxmlformats.org/officeDocument/2006/relationships/image" Target="../media/image375.jp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5" Type="http://schemas.openxmlformats.org/officeDocument/2006/relationships/image" Target="../media/image380.png"/><Relationship Id="rId4" Type="http://schemas.openxmlformats.org/officeDocument/2006/relationships/image" Target="../media/image379.png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jp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jp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jp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jp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jp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8" Type="http://schemas.openxmlformats.org/officeDocument/2006/relationships/hyperlink" Target="http://ieee.metu.edu/iffet/blog/Konfigurasyon_Yonetimi_CMII-V1.2.pdf" TargetMode="External"/><Relationship Id="rId13" Type="http://schemas.openxmlformats.org/officeDocument/2006/relationships/image" Target="../media/image389.png"/><Relationship Id="rId18" Type="http://schemas.openxmlformats.org/officeDocument/2006/relationships/image" Target="../media/image394.png"/><Relationship Id="rId3" Type="http://schemas.openxmlformats.org/officeDocument/2006/relationships/hyperlink" Target="http://www.emo.org.tr/ekler/f966d9ba0bf9787_ek.pdf" TargetMode="External"/><Relationship Id="rId7" Type="http://schemas.openxmlformats.org/officeDocument/2006/relationships/hyperlink" Target="http://www.mobilhanem.com/beyaz-kutu-test-teknikleri-ve-deneyim-temelli-test-" TargetMode="External"/><Relationship Id="rId12" Type="http://schemas.openxmlformats.org/officeDocument/2006/relationships/image" Target="../media/image388.png"/><Relationship Id="rId17" Type="http://schemas.openxmlformats.org/officeDocument/2006/relationships/image" Target="../media/image393.png"/><Relationship Id="rId2" Type="http://schemas.openxmlformats.org/officeDocument/2006/relationships/hyperlink" Target="http://www.turkishtestingboard.org/" TargetMode="External"/><Relationship Id="rId16" Type="http://schemas.openxmlformats.org/officeDocument/2006/relationships/image" Target="../media/image392.png"/><Relationship Id="rId20" Type="http://schemas.openxmlformats.org/officeDocument/2006/relationships/image" Target="../media/image39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mo.org.tr/ekler/adf71fe88613d84_ek.pdf" TargetMode="External"/><Relationship Id="rId11" Type="http://schemas.openxmlformats.org/officeDocument/2006/relationships/hyperlink" Target="http://www.emo.org.tr/ekler/ec563ab2a2c9be4_ek.pdf" TargetMode="External"/><Relationship Id="rId5" Type="http://schemas.openxmlformats.org/officeDocument/2006/relationships/hyperlink" Target="http://www.tutorialspoint.com/software_testing_dictionary/review.htm" TargetMode="External"/><Relationship Id="rId15" Type="http://schemas.openxmlformats.org/officeDocument/2006/relationships/image" Target="../media/image391.png"/><Relationship Id="rId10" Type="http://schemas.openxmlformats.org/officeDocument/2006/relationships/hyperlink" Target="http://www.smartsheet.com/free-incident-report-templates" TargetMode="External"/><Relationship Id="rId19" Type="http://schemas.openxmlformats.org/officeDocument/2006/relationships/image" Target="../media/image395.png"/><Relationship Id="rId4" Type="http://schemas.openxmlformats.org/officeDocument/2006/relationships/hyperlink" Target="http://www.profelis.com.tr/false-positive-true-negative-neler-oluyor/" TargetMode="External"/><Relationship Id="rId9" Type="http://schemas.openxmlformats.org/officeDocument/2006/relationships/hyperlink" Target="http://www.slideshare.net/onsoftwaretest/istqb-iseb-lecture-notes-2-" TargetMode="External"/><Relationship Id="rId14" Type="http://schemas.openxmlformats.org/officeDocument/2006/relationships/image" Target="../media/image39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jp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97.png"/><Relationship Id="rId4" Type="http://schemas.openxmlformats.org/officeDocument/2006/relationships/image" Target="../media/image94.png"/><Relationship Id="rId9" Type="http://schemas.openxmlformats.org/officeDocument/2006/relationships/image" Target="../media/image9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74.png"/><Relationship Id="rId7" Type="http://schemas.openxmlformats.org/officeDocument/2006/relationships/image" Target="../media/image9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95.png"/><Relationship Id="rId4" Type="http://schemas.openxmlformats.org/officeDocument/2006/relationships/image" Target="../media/image7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74.png"/><Relationship Id="rId7" Type="http://schemas.openxmlformats.org/officeDocument/2006/relationships/image" Target="../media/image103.png"/><Relationship Id="rId12" Type="http://schemas.openxmlformats.org/officeDocument/2006/relationships/image" Target="../media/image108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jp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jpg"/><Relationship Id="rId4" Type="http://schemas.openxmlformats.org/officeDocument/2006/relationships/image" Target="../media/image111.jp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45627" y="1845396"/>
            <a:ext cx="3656965" cy="136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574165">
              <a:lnSpc>
                <a:spcPct val="120000"/>
              </a:lnSpc>
              <a:spcBef>
                <a:spcPts val="95"/>
              </a:spcBef>
            </a:pPr>
            <a:r>
              <a:rPr spc="-5" dirty="0">
                <a:solidFill>
                  <a:srgbClr val="1F4E79"/>
                </a:solidFill>
              </a:rPr>
              <a:t>ISTQB</a:t>
            </a:r>
          </a:p>
          <a:p>
            <a:pPr marL="12700">
              <a:lnSpc>
                <a:spcPct val="100000"/>
              </a:lnSpc>
            </a:pPr>
            <a:r>
              <a:rPr dirty="0">
                <a:solidFill>
                  <a:srgbClr val="2E5496"/>
                </a:solidFill>
              </a:rPr>
              <a:t>Foundation</a:t>
            </a:r>
            <a:r>
              <a:rPr spc="-85" dirty="0">
                <a:solidFill>
                  <a:srgbClr val="2E5496"/>
                </a:solidFill>
              </a:rPr>
              <a:t> </a:t>
            </a:r>
            <a:r>
              <a:rPr dirty="0">
                <a:solidFill>
                  <a:srgbClr val="2E5496"/>
                </a:solidFill>
              </a:rPr>
              <a:t>Level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59588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0" dirty="0">
                <a:latin typeface="Verdana"/>
                <a:cs typeface="Verdana"/>
              </a:rPr>
              <a:t>Der</a:t>
            </a:r>
            <a:r>
              <a:rPr spc="-615" dirty="0">
                <a:latin typeface="Verdana"/>
                <a:cs typeface="Verdana"/>
              </a:rPr>
              <a:t>s</a:t>
            </a:r>
            <a:r>
              <a:rPr spc="-245" dirty="0">
                <a:latin typeface="Verdana"/>
                <a:cs typeface="Verdana"/>
              </a:rPr>
              <a:t> </a:t>
            </a:r>
            <a:r>
              <a:rPr spc="-695" dirty="0">
                <a:latin typeface="Verdana"/>
                <a:cs typeface="Verdana"/>
              </a:rPr>
              <a:t>P</a:t>
            </a:r>
            <a:r>
              <a:rPr spc="-715" dirty="0">
                <a:latin typeface="Verdana"/>
                <a:cs typeface="Verdana"/>
              </a:rPr>
              <a:t>r</a:t>
            </a:r>
            <a:r>
              <a:rPr spc="-355" dirty="0">
                <a:latin typeface="Verdana"/>
                <a:cs typeface="Verdana"/>
              </a:rPr>
              <a:t>ogr</a:t>
            </a:r>
            <a:r>
              <a:rPr spc="-370" dirty="0">
                <a:latin typeface="Verdana"/>
                <a:cs typeface="Verdana"/>
              </a:rPr>
              <a:t>amını</a:t>
            </a:r>
            <a:r>
              <a:rPr spc="-415" dirty="0">
                <a:latin typeface="Verdana"/>
                <a:cs typeface="Verdana"/>
              </a:rPr>
              <a:t>n</a:t>
            </a:r>
            <a:r>
              <a:rPr spc="-260" dirty="0">
                <a:latin typeface="Verdana"/>
                <a:cs typeface="Verdana"/>
              </a:rPr>
              <a:t> </a:t>
            </a:r>
            <a:r>
              <a:rPr spc="-420" dirty="0">
                <a:latin typeface="Verdana"/>
                <a:cs typeface="Verdana"/>
              </a:rPr>
              <a:t>Düzeni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374001" y="1166622"/>
            <a:ext cx="4818380" cy="2526030"/>
            <a:chOff x="7374001" y="1166622"/>
            <a:chExt cx="4818380" cy="25260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63150" y="1166622"/>
              <a:ext cx="2228849" cy="182917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80351" y="2227707"/>
              <a:ext cx="2430780" cy="1458595"/>
            </a:xfrm>
            <a:custGeom>
              <a:avLst/>
              <a:gdLst/>
              <a:ahLst/>
              <a:cxnLst/>
              <a:rect l="l" t="t" r="r" b="b"/>
              <a:pathLst>
                <a:path w="2430779" h="1458595">
                  <a:moveTo>
                    <a:pt x="2430779" y="0"/>
                  </a:moveTo>
                  <a:lnTo>
                    <a:pt x="0" y="0"/>
                  </a:lnTo>
                  <a:lnTo>
                    <a:pt x="0" y="1458468"/>
                  </a:lnTo>
                  <a:lnTo>
                    <a:pt x="2430779" y="1458468"/>
                  </a:lnTo>
                  <a:lnTo>
                    <a:pt x="2430779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80351" y="2227707"/>
              <a:ext cx="2430780" cy="1458595"/>
            </a:xfrm>
            <a:custGeom>
              <a:avLst/>
              <a:gdLst/>
              <a:ahLst/>
              <a:cxnLst/>
              <a:rect l="l" t="t" r="r" b="b"/>
              <a:pathLst>
                <a:path w="2430779" h="1458595">
                  <a:moveTo>
                    <a:pt x="0" y="0"/>
                  </a:moveTo>
                  <a:lnTo>
                    <a:pt x="2430779" y="0"/>
                  </a:lnTo>
                  <a:lnTo>
                    <a:pt x="2430779" y="1458468"/>
                  </a:lnTo>
                  <a:lnTo>
                    <a:pt x="0" y="1458468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32635" y="2227707"/>
            <a:ext cx="2430780" cy="1458595"/>
          </a:xfrm>
          <a:prstGeom prst="rect">
            <a:avLst/>
          </a:prstGeom>
          <a:solidFill>
            <a:srgbClr val="AEABAB"/>
          </a:solidFill>
        </p:spPr>
        <p:txBody>
          <a:bodyPr vert="horz" wrap="square" lIns="0" tIns="306070" rIns="0" bIns="0" rtlCol="0">
            <a:spAutoFit/>
          </a:bodyPr>
          <a:lstStyle/>
          <a:p>
            <a:pPr marL="215265" marR="208915" indent="140335">
              <a:lnSpc>
                <a:spcPts val="3180"/>
              </a:lnSpc>
              <a:spcBef>
                <a:spcPts val="2410"/>
              </a:spcBef>
            </a:pPr>
            <a:r>
              <a:rPr sz="2900" spc="-80" dirty="0">
                <a:latin typeface="Calibri"/>
                <a:cs typeface="Calibri"/>
              </a:rPr>
              <a:t>Test</a:t>
            </a:r>
            <a:r>
              <a:rPr sz="2900" spc="-15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ile</a:t>
            </a:r>
            <a:r>
              <a:rPr sz="2900" spc="-2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İlgili </a:t>
            </a:r>
            <a:r>
              <a:rPr sz="2900" dirty="0">
                <a:latin typeface="Calibri"/>
                <a:cs typeface="Calibri"/>
              </a:rPr>
              <a:t> </a:t>
            </a:r>
            <a:r>
              <a:rPr sz="2900" spc="-60" dirty="0">
                <a:latin typeface="Calibri"/>
                <a:cs typeface="Calibri"/>
              </a:rPr>
              <a:t>Temel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Bilgiler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6492" y="2227707"/>
            <a:ext cx="2430780" cy="1458595"/>
          </a:xfrm>
          <a:prstGeom prst="rect">
            <a:avLst/>
          </a:prstGeom>
          <a:solidFill>
            <a:srgbClr val="ACB8C9"/>
          </a:solidFill>
        </p:spPr>
        <p:txBody>
          <a:bodyPr vert="horz" wrap="square" lIns="0" tIns="104140" rIns="0" bIns="0" rtlCol="0">
            <a:spAutoFit/>
          </a:bodyPr>
          <a:lstStyle/>
          <a:p>
            <a:pPr marL="187960" marR="181610" algn="ctr">
              <a:lnSpc>
                <a:spcPts val="3180"/>
              </a:lnSpc>
              <a:spcBef>
                <a:spcPts val="820"/>
              </a:spcBef>
            </a:pPr>
            <a:r>
              <a:rPr sz="2900" spc="-35" dirty="0">
                <a:latin typeface="Calibri"/>
                <a:cs typeface="Calibri"/>
              </a:rPr>
              <a:t>Yazılım </a:t>
            </a:r>
            <a:r>
              <a:rPr sz="2900" spc="-45" dirty="0">
                <a:latin typeface="Calibri"/>
                <a:cs typeface="Calibri"/>
              </a:rPr>
              <a:t>Yaşam </a:t>
            </a:r>
            <a:r>
              <a:rPr sz="2900" spc="-645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Döngüsü </a:t>
            </a:r>
            <a:r>
              <a:rPr sz="290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Boyunca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spc="-80" dirty="0">
                <a:latin typeface="Calibri"/>
                <a:cs typeface="Calibri"/>
              </a:rPr>
              <a:t>Test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80351" y="2227707"/>
            <a:ext cx="2430780" cy="1458595"/>
          </a:xfrm>
          <a:prstGeom prst="rect">
            <a:avLst/>
          </a:prstGeom>
        </p:spPr>
        <p:txBody>
          <a:bodyPr vert="horz" wrap="square" lIns="0" tIns="306070" rIns="0" bIns="0" rtlCol="0">
            <a:spAutoFit/>
          </a:bodyPr>
          <a:lstStyle/>
          <a:p>
            <a:pPr marL="545465" marR="538480" indent="250190">
              <a:lnSpc>
                <a:spcPts val="3180"/>
              </a:lnSpc>
              <a:spcBef>
                <a:spcPts val="2410"/>
              </a:spcBef>
            </a:pPr>
            <a:r>
              <a:rPr sz="2900" spc="-15" dirty="0">
                <a:latin typeface="Calibri"/>
                <a:cs typeface="Calibri"/>
              </a:rPr>
              <a:t>Statik </a:t>
            </a:r>
            <a:r>
              <a:rPr sz="2900" spc="-10" dirty="0">
                <a:latin typeface="Calibri"/>
                <a:cs typeface="Calibri"/>
              </a:rPr>
              <a:t> </a:t>
            </a:r>
            <a:r>
              <a:rPr sz="2900" spc="-270" dirty="0">
                <a:latin typeface="Calibri"/>
                <a:cs typeface="Calibri"/>
              </a:rPr>
              <a:t>T</a:t>
            </a:r>
            <a:r>
              <a:rPr sz="2900" spc="-10" dirty="0">
                <a:latin typeface="Calibri"/>
                <a:cs typeface="Calibri"/>
              </a:rPr>
              <a:t>e</a:t>
            </a:r>
            <a:r>
              <a:rPr sz="2900" spc="-5" dirty="0">
                <a:latin typeface="Calibri"/>
                <a:cs typeface="Calibri"/>
              </a:rPr>
              <a:t>knikl</a:t>
            </a:r>
            <a:r>
              <a:rPr sz="2900" spc="-10" dirty="0">
                <a:latin typeface="Calibri"/>
                <a:cs typeface="Calibri"/>
              </a:rPr>
              <a:t>er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32635" y="3929253"/>
            <a:ext cx="2430780" cy="1458595"/>
          </a:xfrm>
          <a:prstGeom prst="rect">
            <a:avLst/>
          </a:prstGeom>
          <a:solidFill>
            <a:srgbClr val="F8CAAC"/>
          </a:solidFill>
        </p:spPr>
        <p:txBody>
          <a:bodyPr vert="horz" wrap="square" lIns="0" tIns="306070" rIns="0" bIns="0" rtlCol="0">
            <a:spAutoFit/>
          </a:bodyPr>
          <a:lstStyle/>
          <a:p>
            <a:pPr marL="502920" marR="293370" indent="-203835">
              <a:lnSpc>
                <a:spcPts val="3180"/>
              </a:lnSpc>
              <a:spcBef>
                <a:spcPts val="2410"/>
              </a:spcBef>
            </a:pPr>
            <a:r>
              <a:rPr sz="2900" spc="-80" dirty="0">
                <a:latin typeface="Calibri"/>
                <a:cs typeface="Calibri"/>
              </a:rPr>
              <a:t>Test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spc="-40" dirty="0">
                <a:latin typeface="Calibri"/>
                <a:cs typeface="Calibri"/>
              </a:rPr>
              <a:t>Tasarım </a:t>
            </a:r>
            <a:r>
              <a:rPr sz="2900" spc="-640" dirty="0">
                <a:latin typeface="Calibri"/>
                <a:cs typeface="Calibri"/>
              </a:rPr>
              <a:t> </a:t>
            </a:r>
            <a:r>
              <a:rPr sz="2900" spc="-30" dirty="0">
                <a:latin typeface="Calibri"/>
                <a:cs typeface="Calibri"/>
              </a:rPr>
              <a:t>Teknikleri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06492" y="3929253"/>
            <a:ext cx="2430780" cy="1458595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3150">
              <a:latin typeface="Times New Roman"/>
              <a:cs typeface="Times New Roman"/>
            </a:endParaRPr>
          </a:p>
          <a:p>
            <a:pPr marL="222250">
              <a:lnSpc>
                <a:spcPct val="100000"/>
              </a:lnSpc>
            </a:pPr>
            <a:r>
              <a:rPr sz="2900" spc="-80" dirty="0">
                <a:latin typeface="Calibri"/>
                <a:cs typeface="Calibri"/>
              </a:rPr>
              <a:t>Test</a:t>
            </a:r>
            <a:r>
              <a:rPr sz="2900" spc="-25" dirty="0">
                <a:latin typeface="Calibri"/>
                <a:cs typeface="Calibri"/>
              </a:rPr>
              <a:t> </a:t>
            </a:r>
            <a:r>
              <a:rPr sz="2900" spc="-35" dirty="0">
                <a:latin typeface="Calibri"/>
                <a:cs typeface="Calibri"/>
              </a:rPr>
              <a:t>Yönetimi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80351" y="3929253"/>
            <a:ext cx="2430780" cy="145859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306070" rIns="0" bIns="0" rtlCol="0">
            <a:spAutoFit/>
          </a:bodyPr>
          <a:lstStyle/>
          <a:p>
            <a:pPr marL="608965" marR="473709" indent="-130175">
              <a:lnSpc>
                <a:spcPts val="3180"/>
              </a:lnSpc>
              <a:spcBef>
                <a:spcPts val="2410"/>
              </a:spcBef>
            </a:pPr>
            <a:r>
              <a:rPr sz="2900" spc="-5" dirty="0">
                <a:latin typeface="Calibri"/>
                <a:cs typeface="Calibri"/>
              </a:rPr>
              <a:t>Test</a:t>
            </a:r>
            <a:r>
              <a:rPr sz="2900" spc="-6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Aracı </a:t>
            </a:r>
            <a:r>
              <a:rPr sz="2900" spc="-64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Çeşitleri</a:t>
            </a:r>
            <a:endParaRPr sz="2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340232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10" dirty="0">
                <a:latin typeface="Verdana"/>
                <a:cs typeface="Verdana"/>
              </a:rPr>
              <a:t>Te</a:t>
            </a:r>
            <a:r>
              <a:rPr spc="-545" dirty="0">
                <a:latin typeface="Verdana"/>
                <a:cs typeface="Verdana"/>
              </a:rPr>
              <a:t>s</a:t>
            </a:r>
            <a:r>
              <a:rPr spc="-625" dirty="0">
                <a:latin typeface="Verdana"/>
                <a:cs typeface="Verdana"/>
              </a:rPr>
              <a:t>t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695" dirty="0">
                <a:latin typeface="Verdana"/>
                <a:cs typeface="Verdana"/>
              </a:rPr>
              <a:t>P</a:t>
            </a:r>
            <a:r>
              <a:rPr spc="-265" dirty="0">
                <a:latin typeface="Verdana"/>
                <a:cs typeface="Verdana"/>
              </a:rPr>
              <a:t>lanlama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02222" y="2041325"/>
            <a:ext cx="3937000" cy="3519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0" dirty="0">
                <a:solidFill>
                  <a:srgbClr val="252525"/>
                </a:solidFill>
                <a:latin typeface="Calibri"/>
                <a:cs typeface="Calibri"/>
              </a:rPr>
              <a:t>Yazılım</a:t>
            </a:r>
            <a:r>
              <a:rPr sz="2800" b="1" spc="-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252525"/>
                </a:solidFill>
                <a:latin typeface="Calibri"/>
                <a:cs typeface="Calibri"/>
              </a:rPr>
              <a:t>geliştirme</a:t>
            </a:r>
            <a:r>
              <a:rPr sz="2800" b="1" spc="-20" dirty="0">
                <a:solidFill>
                  <a:srgbClr val="252525"/>
                </a:solidFill>
                <a:latin typeface="Calibri"/>
                <a:cs typeface="Calibri"/>
              </a:rPr>
              <a:t> stratejisi</a:t>
            </a:r>
            <a:endParaRPr sz="2800">
              <a:latin typeface="Calibri"/>
              <a:cs typeface="Calibri"/>
            </a:endParaRPr>
          </a:p>
          <a:p>
            <a:pPr marL="12700" marR="530860">
              <a:lnSpc>
                <a:spcPct val="239500"/>
              </a:lnSpc>
            </a:pPr>
            <a:r>
              <a:rPr sz="2800" b="1" spc="-15" dirty="0">
                <a:solidFill>
                  <a:srgbClr val="252525"/>
                </a:solidFill>
                <a:latin typeface="Calibri"/>
                <a:cs typeface="Calibri"/>
              </a:rPr>
              <a:t>Müşteri</a:t>
            </a:r>
            <a:r>
              <a:rPr sz="2800" b="1" spc="-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52525"/>
                </a:solidFill>
                <a:latin typeface="Calibri"/>
                <a:cs typeface="Calibri"/>
              </a:rPr>
              <a:t>Gereksinimleri </a:t>
            </a:r>
            <a:r>
              <a:rPr sz="2800" b="1" spc="-6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800" b="1" spc="-50" dirty="0">
                <a:solidFill>
                  <a:srgbClr val="252525"/>
                </a:solidFill>
                <a:latin typeface="Calibri"/>
                <a:cs typeface="Calibri"/>
              </a:rPr>
              <a:t>Testin</a:t>
            </a:r>
            <a:r>
              <a:rPr sz="2800" b="1" spc="-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52525"/>
                </a:solidFill>
                <a:latin typeface="Calibri"/>
                <a:cs typeface="Calibri"/>
              </a:rPr>
              <a:t>Amacı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10" dirty="0">
                <a:solidFill>
                  <a:srgbClr val="252525"/>
                </a:solidFill>
                <a:latin typeface="Calibri"/>
                <a:cs typeface="Calibri"/>
              </a:rPr>
              <a:t>Proje</a:t>
            </a:r>
            <a:r>
              <a:rPr sz="2800" b="1" spc="-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52525"/>
                </a:solidFill>
                <a:latin typeface="Calibri"/>
                <a:cs typeface="Calibri"/>
              </a:rPr>
              <a:t>Alanı</a:t>
            </a:r>
            <a:r>
              <a:rPr sz="2800" b="1" spc="-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252525"/>
                </a:solidFill>
                <a:latin typeface="Calibri"/>
                <a:cs typeface="Calibri"/>
              </a:rPr>
              <a:t>ve </a:t>
            </a:r>
            <a:r>
              <a:rPr sz="2800" b="1" spc="-10" dirty="0">
                <a:solidFill>
                  <a:srgbClr val="252525"/>
                </a:solidFill>
                <a:latin typeface="Calibri"/>
                <a:cs typeface="Calibri"/>
              </a:rPr>
              <a:t>Konusu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2446" y="1913997"/>
            <a:ext cx="1245092" cy="3992553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53130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10" dirty="0">
                <a:latin typeface="Verdana"/>
                <a:cs typeface="Verdana"/>
              </a:rPr>
              <a:t>Te</a:t>
            </a:r>
            <a:r>
              <a:rPr spc="-545" dirty="0">
                <a:latin typeface="Verdana"/>
                <a:cs typeface="Verdana"/>
              </a:rPr>
              <a:t>s</a:t>
            </a:r>
            <a:r>
              <a:rPr spc="-625" dirty="0">
                <a:latin typeface="Verdana"/>
                <a:cs typeface="Verdana"/>
              </a:rPr>
              <a:t>t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450" dirty="0">
                <a:latin typeface="Verdana"/>
                <a:cs typeface="Verdana"/>
              </a:rPr>
              <a:t>İzleme</a:t>
            </a:r>
            <a:r>
              <a:rPr spc="-245" dirty="0">
                <a:latin typeface="Verdana"/>
                <a:cs typeface="Verdana"/>
              </a:rPr>
              <a:t> </a:t>
            </a:r>
            <a:r>
              <a:rPr spc="-360" dirty="0">
                <a:latin typeface="Verdana"/>
                <a:cs typeface="Verdana"/>
              </a:rPr>
              <a:t>v</a:t>
            </a:r>
            <a:r>
              <a:rPr spc="-95" dirty="0">
                <a:latin typeface="Verdana"/>
                <a:cs typeface="Verdana"/>
              </a:rPr>
              <a:t>e</a:t>
            </a:r>
            <a:r>
              <a:rPr spc="-250" dirty="0">
                <a:latin typeface="Verdana"/>
                <a:cs typeface="Verdana"/>
              </a:rPr>
              <a:t> </a:t>
            </a:r>
            <a:r>
              <a:rPr spc="-605" dirty="0">
                <a:latin typeface="Verdana"/>
                <a:cs typeface="Verdana"/>
              </a:rPr>
              <a:t>K</a:t>
            </a:r>
            <a:r>
              <a:rPr spc="-500" dirty="0">
                <a:latin typeface="Verdana"/>
                <a:cs typeface="Verdana"/>
              </a:rPr>
              <a:t>ontr</a:t>
            </a:r>
            <a:r>
              <a:rPr spc="-305" dirty="0">
                <a:latin typeface="Verdana"/>
                <a:cs typeface="Verdana"/>
              </a:rPr>
              <a:t>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5474" y="1838557"/>
            <a:ext cx="6591300" cy="352171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8465" marR="869315" indent="-406400">
              <a:lnSpc>
                <a:spcPts val="3020"/>
              </a:lnSpc>
              <a:spcBef>
                <a:spcPts val="484"/>
              </a:spcBef>
              <a:buClr>
                <a:srgbClr val="FF99FF"/>
              </a:buClr>
              <a:buSzPct val="130357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75" dirty="0">
                <a:latin typeface="Calibri"/>
                <a:cs typeface="Calibri"/>
              </a:rPr>
              <a:t>Test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planında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tanımlanan </a:t>
            </a:r>
            <a:r>
              <a:rPr sz="2800" spc="-5" dirty="0">
                <a:latin typeface="Calibri"/>
                <a:cs typeface="Calibri"/>
              </a:rPr>
              <a:t>metriklerin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toplanması</a:t>
            </a:r>
            <a:endParaRPr sz="2800">
              <a:latin typeface="Calibri"/>
              <a:cs typeface="Calibri"/>
            </a:endParaRPr>
          </a:p>
          <a:p>
            <a:pPr marL="418465" marR="386715" indent="-406400">
              <a:lnSpc>
                <a:spcPts val="3020"/>
              </a:lnSpc>
              <a:spcBef>
                <a:spcPts val="1005"/>
              </a:spcBef>
              <a:buClr>
                <a:srgbClr val="FF99FF"/>
              </a:buClr>
              <a:buSzPct val="130357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35" dirty="0">
                <a:latin typeface="Calibri"/>
                <a:cs typeface="Calibri"/>
              </a:rPr>
              <a:t>Toplanan</a:t>
            </a:r>
            <a:r>
              <a:rPr sz="2800" spc="-15" dirty="0">
                <a:latin typeface="Calibri"/>
                <a:cs typeface="Calibri"/>
              </a:rPr>
              <a:t> verilere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göre </a:t>
            </a:r>
            <a:r>
              <a:rPr sz="2800" spc="-20" dirty="0">
                <a:latin typeface="Calibri"/>
                <a:cs typeface="Calibri"/>
              </a:rPr>
              <a:t>test</a:t>
            </a:r>
            <a:r>
              <a:rPr sz="2800" spc="-5" dirty="0">
                <a:latin typeface="Calibri"/>
                <a:cs typeface="Calibri"/>
              </a:rPr>
              <a:t> ilerlemesinin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değerlendirilmesi</a:t>
            </a:r>
            <a:endParaRPr sz="2800">
              <a:latin typeface="Calibri"/>
              <a:cs typeface="Calibri"/>
            </a:endParaRPr>
          </a:p>
          <a:p>
            <a:pPr marL="418465" marR="5080" indent="-406400">
              <a:lnSpc>
                <a:spcPts val="3020"/>
              </a:lnSpc>
              <a:spcBef>
                <a:spcPts val="1010"/>
              </a:spcBef>
              <a:buClr>
                <a:srgbClr val="FF99FF"/>
              </a:buClr>
              <a:buSzPct val="130357"/>
              <a:buFont typeface="Arial MT"/>
              <a:buChar char="•"/>
              <a:tabLst>
                <a:tab pos="499109" algn="l"/>
                <a:tab pos="499745" algn="l"/>
              </a:tabLst>
            </a:pPr>
            <a:r>
              <a:rPr dirty="0"/>
              <a:t>	</a:t>
            </a:r>
            <a:r>
              <a:rPr sz="2800" b="1" spc="-5" dirty="0">
                <a:latin typeface="Calibri"/>
                <a:cs typeface="Calibri"/>
              </a:rPr>
              <a:t>Agile</a:t>
            </a:r>
            <a:r>
              <a:rPr sz="2800" b="1" spc="-10" dirty="0">
                <a:latin typeface="Calibri"/>
                <a:cs typeface="Calibri"/>
              </a:rPr>
              <a:t> projelerde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kabul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kriterlerine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ulaşılıp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ulaşılmadığının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değerlendirilmesi</a:t>
            </a:r>
            <a:endParaRPr sz="2800">
              <a:latin typeface="Calibri"/>
              <a:cs typeface="Calibri"/>
            </a:endParaRPr>
          </a:p>
          <a:p>
            <a:pPr marL="418465" marR="459740" indent="-406400">
              <a:lnSpc>
                <a:spcPts val="3020"/>
              </a:lnSpc>
              <a:spcBef>
                <a:spcPts val="1010"/>
              </a:spcBef>
              <a:buClr>
                <a:srgbClr val="FF99FF"/>
              </a:buClr>
              <a:buSzPct val="130357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Daha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fazla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testte</a:t>
            </a:r>
            <a:r>
              <a:rPr sz="2800" spc="-15" dirty="0">
                <a:latin typeface="Calibri"/>
                <a:cs typeface="Calibri"/>
              </a:rPr>
              <a:t> ihtiyaç var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mı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yok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mu?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'nun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kararına </a:t>
            </a:r>
            <a:r>
              <a:rPr sz="2800" spc="-10" dirty="0">
                <a:latin typeface="Calibri"/>
                <a:cs typeface="Calibri"/>
              </a:rPr>
              <a:t>varılması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aşamasıdır.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8870" y="2390394"/>
            <a:ext cx="2315736" cy="2577822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269875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10" dirty="0">
                <a:latin typeface="Verdana"/>
                <a:cs typeface="Verdana"/>
              </a:rPr>
              <a:t>Te</a:t>
            </a:r>
            <a:r>
              <a:rPr spc="-545" dirty="0">
                <a:latin typeface="Verdana"/>
                <a:cs typeface="Verdana"/>
              </a:rPr>
              <a:t>s</a:t>
            </a:r>
            <a:r>
              <a:rPr spc="-625" dirty="0">
                <a:latin typeface="Verdana"/>
                <a:cs typeface="Verdana"/>
              </a:rPr>
              <a:t>t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150" dirty="0">
                <a:latin typeface="Verdana"/>
                <a:cs typeface="Verdana"/>
              </a:rPr>
              <a:t>A</a:t>
            </a:r>
            <a:r>
              <a:rPr spc="-380" dirty="0">
                <a:latin typeface="Verdana"/>
                <a:cs typeface="Verdana"/>
              </a:rPr>
              <a:t>nalizi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03661" y="1600814"/>
            <a:ext cx="6146800" cy="48006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8465" marR="1245235" indent="-406400">
              <a:lnSpc>
                <a:spcPts val="3020"/>
              </a:lnSpc>
              <a:spcBef>
                <a:spcPts val="484"/>
              </a:spcBef>
              <a:buClr>
                <a:srgbClr val="FF99FF"/>
              </a:buClr>
              <a:buSzPct val="130357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50" dirty="0">
                <a:solidFill>
                  <a:srgbClr val="292929"/>
                </a:solidFill>
                <a:latin typeface="Calibri"/>
                <a:cs typeface="Calibri"/>
              </a:rPr>
              <a:t>Testin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altyapısının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ve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ortamının </a:t>
            </a:r>
            <a:r>
              <a:rPr sz="2800" spc="-6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belirlendiği</a:t>
            </a:r>
            <a:r>
              <a:rPr sz="2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292929"/>
                </a:solidFill>
                <a:latin typeface="Calibri"/>
                <a:cs typeface="Calibri"/>
              </a:rPr>
              <a:t>aşamadır.</a:t>
            </a:r>
            <a:endParaRPr sz="2800">
              <a:latin typeface="Calibri"/>
              <a:cs typeface="Calibri"/>
            </a:endParaRPr>
          </a:p>
          <a:p>
            <a:pPr marL="418465" marR="214629" indent="-406400">
              <a:lnSpc>
                <a:spcPts val="3020"/>
              </a:lnSpc>
              <a:spcBef>
                <a:spcPts val="1005"/>
              </a:spcBef>
              <a:buClr>
                <a:srgbClr val="FF99FF"/>
              </a:buClr>
              <a:buSzPct val="130357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75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edilmesi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planlanan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sistemlerin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ihtiyaçlar kapsamında 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test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edilebilirliği </a:t>
            </a:r>
            <a:r>
              <a:rPr sz="2800" spc="-6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292929"/>
                </a:solidFill>
                <a:latin typeface="Calibri"/>
                <a:cs typeface="Calibri"/>
              </a:rPr>
              <a:t>belirlenir.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30"/>
              </a:spcBef>
              <a:buClr>
                <a:srgbClr val="FF99FF"/>
              </a:buClr>
              <a:buSzPct val="130357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spc="-10" dirty="0">
                <a:solidFill>
                  <a:srgbClr val="292929"/>
                </a:solidFill>
                <a:latin typeface="Calibri"/>
                <a:cs typeface="Calibri"/>
              </a:rPr>
              <a:t>Gereksinimler </a:t>
            </a:r>
            <a:r>
              <a:rPr sz="2800" b="1" spc="-25" dirty="0">
                <a:solidFill>
                  <a:srgbClr val="292929"/>
                </a:solidFill>
                <a:latin typeface="Calibri"/>
                <a:cs typeface="Calibri"/>
              </a:rPr>
              <a:t>belirlenir.</a:t>
            </a:r>
            <a:endParaRPr sz="2800">
              <a:latin typeface="Calibri"/>
              <a:cs typeface="Calibri"/>
            </a:endParaRPr>
          </a:p>
          <a:p>
            <a:pPr marL="418465" marR="842644" indent="-406400">
              <a:lnSpc>
                <a:spcPts val="3020"/>
              </a:lnSpc>
              <a:spcBef>
                <a:spcPts val="1050"/>
              </a:spcBef>
              <a:buClr>
                <a:srgbClr val="FF99FF"/>
              </a:buClr>
              <a:buSzPct val="130357"/>
              <a:buFont typeface="Arial MT"/>
              <a:buChar char="•"/>
              <a:tabLst>
                <a:tab pos="499109" algn="l"/>
                <a:tab pos="499745" algn="l"/>
              </a:tabLst>
            </a:pPr>
            <a:r>
              <a:rPr dirty="0"/>
              <a:t>	</a:t>
            </a:r>
            <a:r>
              <a:rPr sz="2800" b="1" spc="-75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292929"/>
                </a:solidFill>
                <a:latin typeface="Calibri"/>
                <a:cs typeface="Calibri"/>
              </a:rPr>
              <a:t>edilemeyecek</a:t>
            </a:r>
            <a:r>
              <a:rPr sz="2800" b="1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olan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modüller </a:t>
            </a:r>
            <a:r>
              <a:rPr sz="2800" spc="-6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292929"/>
                </a:solidFill>
                <a:latin typeface="Calibri"/>
                <a:cs typeface="Calibri"/>
              </a:rPr>
              <a:t>belirlenir.</a:t>
            </a:r>
            <a:endParaRPr sz="2800">
              <a:latin typeface="Calibri"/>
              <a:cs typeface="Calibri"/>
            </a:endParaRPr>
          </a:p>
          <a:p>
            <a:pPr marL="418465" marR="5080" indent="-406400">
              <a:lnSpc>
                <a:spcPts val="3020"/>
              </a:lnSpc>
              <a:spcBef>
                <a:spcPts val="1005"/>
              </a:spcBef>
              <a:buClr>
                <a:srgbClr val="FF99FF"/>
              </a:buClr>
              <a:buSzPct val="130357"/>
              <a:buFont typeface="Arial MT"/>
              <a:buChar char="•"/>
              <a:tabLst>
                <a:tab pos="499109" algn="l"/>
                <a:tab pos="499745" algn="l"/>
              </a:tabLst>
            </a:pPr>
            <a:r>
              <a:rPr dirty="0"/>
              <a:t>	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İş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analisti ile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beraber çalışarak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yazılımın </a:t>
            </a:r>
            <a:r>
              <a:rPr sz="2800" spc="-6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içinde bulunduğu alan analiz edilir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ve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müşteri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gözünden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bakılmaya</a:t>
            </a:r>
            <a:r>
              <a:rPr sz="2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292929"/>
                </a:solidFill>
                <a:latin typeface="Calibri"/>
                <a:cs typeface="Calibri"/>
              </a:rPr>
              <a:t>çalışılır.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444" y="2137410"/>
            <a:ext cx="3770375" cy="3150107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30753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10" dirty="0">
                <a:latin typeface="Verdana"/>
                <a:cs typeface="Verdana"/>
              </a:rPr>
              <a:t>Te</a:t>
            </a:r>
            <a:r>
              <a:rPr spc="-545" dirty="0">
                <a:latin typeface="Verdana"/>
                <a:cs typeface="Verdana"/>
              </a:rPr>
              <a:t>s</a:t>
            </a:r>
            <a:r>
              <a:rPr spc="-625" dirty="0">
                <a:latin typeface="Verdana"/>
                <a:cs typeface="Verdana"/>
              </a:rPr>
              <a:t>t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590" dirty="0">
                <a:latin typeface="Verdana"/>
                <a:cs typeface="Verdana"/>
              </a:rPr>
              <a:t>Ta</a:t>
            </a:r>
            <a:r>
              <a:rPr spc="-525" dirty="0">
                <a:latin typeface="Verdana"/>
                <a:cs typeface="Verdana"/>
              </a:rPr>
              <a:t>s</a:t>
            </a:r>
            <a:r>
              <a:rPr spc="-375" dirty="0">
                <a:latin typeface="Verdana"/>
                <a:cs typeface="Verdana"/>
              </a:rPr>
              <a:t>ar</a:t>
            </a:r>
            <a:r>
              <a:rPr spc="-430" dirty="0">
                <a:latin typeface="Verdana"/>
                <a:cs typeface="Verdana"/>
              </a:rPr>
              <a:t>ımı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35952" y="1671839"/>
            <a:ext cx="5354955" cy="443801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8465" marR="28575" indent="-406400">
              <a:lnSpc>
                <a:spcPts val="3020"/>
              </a:lnSpc>
              <a:spcBef>
                <a:spcPts val="484"/>
              </a:spcBef>
              <a:buClr>
                <a:srgbClr val="FF99FF"/>
              </a:buClr>
              <a:buSzPct val="130357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Bir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özelliği</a:t>
            </a:r>
            <a:r>
              <a:rPr sz="2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etmek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 için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292929"/>
                </a:solidFill>
                <a:latin typeface="Calibri"/>
                <a:cs typeface="Calibri"/>
              </a:rPr>
              <a:t>gereken </a:t>
            </a:r>
            <a:r>
              <a:rPr sz="2800" spc="-6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senaryolarının</a:t>
            </a:r>
            <a:r>
              <a:rPr sz="2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belirtilmesidir</a:t>
            </a:r>
            <a:endParaRPr sz="2800">
              <a:latin typeface="Calibri"/>
              <a:cs typeface="Calibri"/>
            </a:endParaRPr>
          </a:p>
          <a:p>
            <a:pPr marL="418465" marR="578485" indent="-406400">
              <a:lnSpc>
                <a:spcPts val="3020"/>
              </a:lnSpc>
              <a:spcBef>
                <a:spcPts val="1005"/>
              </a:spcBef>
              <a:buClr>
                <a:srgbClr val="FF99FF"/>
              </a:buClr>
              <a:buSzPct val="130357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75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senaryoları</a:t>
            </a:r>
            <a:r>
              <a:rPr sz="2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oluşturulur</a:t>
            </a:r>
            <a:r>
              <a:rPr sz="2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ve </a:t>
            </a:r>
            <a:r>
              <a:rPr sz="2800" spc="-6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önem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sıralarına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göre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önceliklendirilir</a:t>
            </a:r>
            <a:endParaRPr sz="2800">
              <a:latin typeface="Calibri"/>
              <a:cs typeface="Calibri"/>
            </a:endParaRPr>
          </a:p>
          <a:p>
            <a:pPr marL="418465" marR="5080" indent="-406400">
              <a:lnSpc>
                <a:spcPts val="3020"/>
              </a:lnSpc>
              <a:spcBef>
                <a:spcPts val="1015"/>
              </a:spcBef>
              <a:buClr>
                <a:srgbClr val="FF99FF"/>
              </a:buClr>
              <a:buSzPct val="130357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75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durumlarında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kullanılmak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292929"/>
                </a:solidFill>
                <a:latin typeface="Calibri"/>
                <a:cs typeface="Calibri"/>
              </a:rPr>
              <a:t>üzere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gerekli 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verileri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belirlenir</a:t>
            </a:r>
            <a:endParaRPr sz="2800">
              <a:latin typeface="Calibri"/>
              <a:cs typeface="Calibri"/>
            </a:endParaRPr>
          </a:p>
          <a:p>
            <a:pPr marL="418465" marR="413384" indent="-406400">
              <a:lnSpc>
                <a:spcPts val="3020"/>
              </a:lnSpc>
              <a:spcBef>
                <a:spcPts val="1010"/>
              </a:spcBef>
              <a:buClr>
                <a:srgbClr val="FF99FF"/>
              </a:buClr>
              <a:buSzPct val="130357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75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ortamı tasarlanır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ve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gerekli </a:t>
            </a:r>
            <a:r>
              <a:rPr sz="2800" spc="-6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araçlar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belirlenir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20"/>
              </a:spcBef>
              <a:buClr>
                <a:srgbClr val="FF99FF"/>
              </a:buClr>
              <a:buSzPct val="130357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İzlenebilirlikler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kurulmalıdır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43150"/>
            <a:ext cx="6505955" cy="3209924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30753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10" dirty="0">
                <a:latin typeface="Verdana"/>
                <a:cs typeface="Verdana"/>
              </a:rPr>
              <a:t>Te</a:t>
            </a:r>
            <a:r>
              <a:rPr spc="-545" dirty="0">
                <a:latin typeface="Verdana"/>
                <a:cs typeface="Verdana"/>
              </a:rPr>
              <a:t>s</a:t>
            </a:r>
            <a:r>
              <a:rPr spc="-625" dirty="0">
                <a:latin typeface="Verdana"/>
                <a:cs typeface="Verdana"/>
              </a:rPr>
              <a:t>t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590" dirty="0">
                <a:latin typeface="Verdana"/>
                <a:cs typeface="Verdana"/>
              </a:rPr>
              <a:t>Ta</a:t>
            </a:r>
            <a:r>
              <a:rPr spc="-525" dirty="0">
                <a:latin typeface="Verdana"/>
                <a:cs typeface="Verdana"/>
              </a:rPr>
              <a:t>s</a:t>
            </a:r>
            <a:r>
              <a:rPr spc="-375" dirty="0">
                <a:latin typeface="Verdana"/>
                <a:cs typeface="Verdana"/>
              </a:rPr>
              <a:t>ar</a:t>
            </a:r>
            <a:r>
              <a:rPr spc="-430" dirty="0">
                <a:latin typeface="Verdana"/>
                <a:cs typeface="Verdana"/>
              </a:rPr>
              <a:t>ımı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01780" y="2222225"/>
            <a:ext cx="6522720" cy="3557904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2400" b="1" spc="-65" dirty="0">
                <a:solidFill>
                  <a:srgbClr val="00002A"/>
                </a:solidFill>
                <a:latin typeface="Calibri"/>
                <a:cs typeface="Calibri"/>
              </a:rPr>
              <a:t>Test</a:t>
            </a:r>
            <a:r>
              <a:rPr sz="2400" b="1" spc="2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002A"/>
                </a:solidFill>
                <a:latin typeface="Calibri"/>
                <a:cs typeface="Calibri"/>
              </a:rPr>
              <a:t>tasarımı</a:t>
            </a:r>
            <a:r>
              <a:rPr sz="2400" b="1" spc="1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002A"/>
                </a:solidFill>
                <a:latin typeface="Calibri"/>
                <a:cs typeface="Calibri"/>
              </a:rPr>
              <a:t>aşağıdaki</a:t>
            </a:r>
            <a:r>
              <a:rPr sz="2400" b="1" spc="1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002A"/>
                </a:solidFill>
                <a:latin typeface="Calibri"/>
                <a:cs typeface="Calibri"/>
              </a:rPr>
              <a:t>ana</a:t>
            </a:r>
            <a:r>
              <a:rPr sz="2400" b="1" spc="5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00002A"/>
                </a:solidFill>
                <a:latin typeface="Calibri"/>
                <a:cs typeface="Calibri"/>
              </a:rPr>
              <a:t>faaliyetleri</a:t>
            </a:r>
            <a:r>
              <a:rPr sz="2400" b="1" spc="25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002A"/>
                </a:solidFill>
                <a:latin typeface="Calibri"/>
                <a:cs typeface="Calibri"/>
              </a:rPr>
              <a:t>içerir;</a:t>
            </a:r>
            <a:endParaRPr sz="2400">
              <a:latin typeface="Calibri"/>
              <a:cs typeface="Calibri"/>
            </a:endParaRPr>
          </a:p>
          <a:p>
            <a:pPr marL="418465" marR="1035685" indent="-406400">
              <a:lnSpc>
                <a:spcPts val="2590"/>
              </a:lnSpc>
              <a:spcBef>
                <a:spcPts val="1040"/>
              </a:spcBef>
              <a:buClr>
                <a:srgbClr val="FF99FF"/>
              </a:buClr>
              <a:buSzPct val="118750"/>
              <a:buFont typeface="Arial MT"/>
              <a:buChar char="•"/>
              <a:tabLst>
                <a:tab pos="487045" algn="l"/>
                <a:tab pos="487680" algn="l"/>
              </a:tabLst>
            </a:pPr>
            <a:r>
              <a:rPr dirty="0"/>
              <a:t>	</a:t>
            </a:r>
            <a:r>
              <a:rPr sz="2400" b="1" spc="-65" dirty="0">
                <a:solidFill>
                  <a:srgbClr val="6F2F9F"/>
                </a:solidFill>
                <a:latin typeface="Calibri"/>
                <a:cs typeface="Calibri"/>
              </a:rPr>
              <a:t>Test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F2F9F"/>
                </a:solidFill>
                <a:latin typeface="Calibri"/>
                <a:cs typeface="Calibri"/>
              </a:rPr>
              <a:t>senaryoları </a:t>
            </a:r>
            <a:r>
              <a:rPr sz="2400" spc="-15" dirty="0">
                <a:solidFill>
                  <a:srgbClr val="00002A"/>
                </a:solidFill>
                <a:latin typeface="Calibri"/>
                <a:cs typeface="Calibri"/>
              </a:rPr>
              <a:t>ve</a:t>
            </a:r>
            <a:r>
              <a:rPr sz="2400" spc="-1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002A"/>
                </a:solidFill>
                <a:latin typeface="Calibri"/>
                <a:cs typeface="Calibri"/>
              </a:rPr>
              <a:t>test</a:t>
            </a:r>
            <a:r>
              <a:rPr sz="2400" spc="-10" dirty="0">
                <a:solidFill>
                  <a:srgbClr val="00002A"/>
                </a:solidFill>
                <a:latin typeface="Calibri"/>
                <a:cs typeface="Calibri"/>
              </a:rPr>
              <a:t> senaryo</a:t>
            </a:r>
            <a:r>
              <a:rPr sz="2400" spc="-5" dirty="0">
                <a:solidFill>
                  <a:srgbClr val="00002A"/>
                </a:solidFill>
                <a:latin typeface="Calibri"/>
                <a:cs typeface="Calibri"/>
              </a:rPr>
              <a:t> setlerini </a:t>
            </a:r>
            <a:r>
              <a:rPr sz="2400" spc="-53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2A"/>
                </a:solidFill>
                <a:latin typeface="Calibri"/>
                <a:cs typeface="Calibri"/>
              </a:rPr>
              <a:t>tasarlama</a:t>
            </a:r>
            <a:r>
              <a:rPr sz="2400" spc="-3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0002A"/>
                </a:solidFill>
                <a:latin typeface="Calibri"/>
                <a:cs typeface="Calibri"/>
              </a:rPr>
              <a:t>ve</a:t>
            </a:r>
            <a:r>
              <a:rPr sz="240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2A"/>
                </a:solidFill>
                <a:latin typeface="Calibri"/>
                <a:cs typeface="Calibri"/>
              </a:rPr>
              <a:t>önceliklendirme</a:t>
            </a:r>
            <a:endParaRPr sz="240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spcBef>
                <a:spcPts val="1000"/>
              </a:spcBef>
              <a:buClr>
                <a:srgbClr val="FF99FF"/>
              </a:buClr>
              <a:buSzPct val="118750"/>
              <a:buFont typeface="Arial MT"/>
              <a:buChar char="•"/>
              <a:tabLst>
                <a:tab pos="487045" algn="l"/>
                <a:tab pos="487680" algn="l"/>
              </a:tabLst>
            </a:pPr>
            <a:r>
              <a:rPr dirty="0"/>
              <a:t>	</a:t>
            </a:r>
            <a:r>
              <a:rPr sz="2400" spc="-65" dirty="0">
                <a:solidFill>
                  <a:srgbClr val="00002A"/>
                </a:solidFill>
                <a:latin typeface="Calibri"/>
                <a:cs typeface="Calibri"/>
              </a:rPr>
              <a:t>Test</a:t>
            </a:r>
            <a:r>
              <a:rPr sz="2400" spc="-5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2A"/>
                </a:solidFill>
                <a:latin typeface="Calibri"/>
                <a:cs typeface="Calibri"/>
              </a:rPr>
              <a:t>koşullarını</a:t>
            </a:r>
            <a:r>
              <a:rPr sz="2400" spc="-25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0002A"/>
                </a:solidFill>
                <a:latin typeface="Calibri"/>
                <a:cs typeface="Calibri"/>
              </a:rPr>
              <a:t>ve</a:t>
            </a:r>
            <a:r>
              <a:rPr sz="2400" spc="-1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002A"/>
                </a:solidFill>
                <a:latin typeface="Calibri"/>
                <a:cs typeface="Calibri"/>
              </a:rPr>
              <a:t>test</a:t>
            </a:r>
            <a:r>
              <a:rPr sz="2400" spc="-15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2A"/>
                </a:solidFill>
                <a:latin typeface="Calibri"/>
                <a:cs typeface="Calibri"/>
              </a:rPr>
              <a:t>senaryolarını</a:t>
            </a:r>
            <a:r>
              <a:rPr sz="2400" spc="-10" dirty="0">
                <a:solidFill>
                  <a:srgbClr val="00002A"/>
                </a:solidFill>
                <a:latin typeface="Calibri"/>
                <a:cs typeface="Calibri"/>
              </a:rPr>
              <a:t> desteklemek </a:t>
            </a:r>
            <a:r>
              <a:rPr sz="2400" spc="-525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2A"/>
                </a:solidFill>
                <a:latin typeface="Calibri"/>
                <a:cs typeface="Calibri"/>
              </a:rPr>
              <a:t>için</a:t>
            </a:r>
            <a:r>
              <a:rPr sz="2400" spc="-2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2A"/>
                </a:solidFill>
                <a:latin typeface="Calibri"/>
                <a:cs typeface="Calibri"/>
              </a:rPr>
              <a:t>gerekli</a:t>
            </a:r>
            <a:r>
              <a:rPr sz="2400" spc="-5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002A"/>
                </a:solidFill>
                <a:latin typeface="Calibri"/>
                <a:cs typeface="Calibri"/>
              </a:rPr>
              <a:t>test</a:t>
            </a:r>
            <a:r>
              <a:rPr sz="2400" spc="-1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2A"/>
                </a:solidFill>
                <a:latin typeface="Calibri"/>
                <a:cs typeface="Calibri"/>
              </a:rPr>
              <a:t>verilerinin</a:t>
            </a:r>
            <a:r>
              <a:rPr sz="2400" spc="5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2A"/>
                </a:solidFill>
                <a:latin typeface="Calibri"/>
                <a:cs typeface="Calibri"/>
              </a:rPr>
              <a:t>belirlenmesi</a:t>
            </a:r>
            <a:endParaRPr sz="2400">
              <a:latin typeface="Calibri"/>
              <a:cs typeface="Calibri"/>
            </a:endParaRPr>
          </a:p>
          <a:p>
            <a:pPr marL="418465" marR="116839" indent="-406400">
              <a:lnSpc>
                <a:spcPts val="2590"/>
              </a:lnSpc>
              <a:spcBef>
                <a:spcPts val="1005"/>
              </a:spcBef>
              <a:buClr>
                <a:srgbClr val="FF99FF"/>
              </a:buClr>
              <a:buSzPct val="118750"/>
              <a:buFont typeface="Arial MT"/>
              <a:buChar char="•"/>
              <a:tabLst>
                <a:tab pos="487045" algn="l"/>
                <a:tab pos="487680" algn="l"/>
              </a:tabLst>
            </a:pPr>
            <a:r>
              <a:rPr dirty="0"/>
              <a:t>	</a:t>
            </a:r>
            <a:r>
              <a:rPr sz="2400" spc="-65" dirty="0">
                <a:solidFill>
                  <a:srgbClr val="00002A"/>
                </a:solidFill>
                <a:latin typeface="Calibri"/>
                <a:cs typeface="Calibri"/>
              </a:rPr>
              <a:t>Test</a:t>
            </a:r>
            <a:r>
              <a:rPr sz="2400" spc="-5" dirty="0">
                <a:solidFill>
                  <a:srgbClr val="00002A"/>
                </a:solidFill>
                <a:latin typeface="Calibri"/>
                <a:cs typeface="Calibri"/>
              </a:rPr>
              <a:t> ortamının</a:t>
            </a:r>
            <a:r>
              <a:rPr sz="2400" spc="-3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2A"/>
                </a:solidFill>
                <a:latin typeface="Calibri"/>
                <a:cs typeface="Calibri"/>
              </a:rPr>
              <a:t>tasarlanması</a:t>
            </a:r>
            <a:r>
              <a:rPr sz="2400" spc="-3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0002A"/>
                </a:solidFill>
                <a:latin typeface="Calibri"/>
                <a:cs typeface="Calibri"/>
              </a:rPr>
              <a:t>ve</a:t>
            </a:r>
            <a:r>
              <a:rPr sz="2400" spc="-5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2A"/>
                </a:solidFill>
                <a:latin typeface="Calibri"/>
                <a:cs typeface="Calibri"/>
              </a:rPr>
              <a:t>gerekli altyapı</a:t>
            </a:r>
            <a:r>
              <a:rPr sz="2400" spc="-2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0002A"/>
                </a:solidFill>
                <a:latin typeface="Calibri"/>
                <a:cs typeface="Calibri"/>
              </a:rPr>
              <a:t>ve </a:t>
            </a:r>
            <a:r>
              <a:rPr sz="2400" spc="-53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2A"/>
                </a:solidFill>
                <a:latin typeface="Calibri"/>
                <a:cs typeface="Calibri"/>
              </a:rPr>
              <a:t>araçların</a:t>
            </a:r>
            <a:r>
              <a:rPr sz="2400" spc="-15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2A"/>
                </a:solidFill>
                <a:latin typeface="Calibri"/>
                <a:cs typeface="Calibri"/>
              </a:rPr>
              <a:t>belirlenmesi</a:t>
            </a:r>
            <a:endParaRPr sz="2400">
              <a:latin typeface="Calibri"/>
              <a:cs typeface="Calibri"/>
            </a:endParaRPr>
          </a:p>
          <a:p>
            <a:pPr marL="418465" marR="640080" indent="-406400">
              <a:lnSpc>
                <a:spcPts val="2590"/>
              </a:lnSpc>
              <a:spcBef>
                <a:spcPts val="1005"/>
              </a:spcBef>
              <a:buClr>
                <a:srgbClr val="FF99FF"/>
              </a:buClr>
              <a:buSzPct val="118750"/>
              <a:buFont typeface="Arial MT"/>
              <a:buChar char="•"/>
              <a:tabLst>
                <a:tab pos="487045" algn="l"/>
                <a:tab pos="487680" algn="l"/>
              </a:tabLst>
            </a:pPr>
            <a:r>
              <a:rPr dirty="0"/>
              <a:t>	</a:t>
            </a:r>
            <a:r>
              <a:rPr sz="2400" spc="-65" dirty="0">
                <a:solidFill>
                  <a:srgbClr val="00002A"/>
                </a:solidFill>
                <a:latin typeface="Calibri"/>
                <a:cs typeface="Calibri"/>
              </a:rPr>
              <a:t>Test</a:t>
            </a:r>
            <a:r>
              <a:rPr sz="2400" spc="-5" dirty="0">
                <a:solidFill>
                  <a:srgbClr val="00002A"/>
                </a:solidFill>
                <a:latin typeface="Calibri"/>
                <a:cs typeface="Calibri"/>
              </a:rPr>
              <a:t> temeli,</a:t>
            </a:r>
            <a:r>
              <a:rPr sz="2400" spc="-20" dirty="0">
                <a:solidFill>
                  <a:srgbClr val="00002A"/>
                </a:solidFill>
                <a:latin typeface="Calibri"/>
                <a:cs typeface="Calibri"/>
              </a:rPr>
              <a:t> test</a:t>
            </a:r>
            <a:r>
              <a:rPr sz="2400" spc="-1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0002A"/>
                </a:solidFill>
                <a:latin typeface="Calibri"/>
                <a:cs typeface="Calibri"/>
              </a:rPr>
              <a:t>koşulları ve</a:t>
            </a:r>
            <a:r>
              <a:rPr sz="2400" spc="-1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002A"/>
                </a:solidFill>
                <a:latin typeface="Calibri"/>
                <a:cs typeface="Calibri"/>
              </a:rPr>
              <a:t>test</a:t>
            </a:r>
            <a:r>
              <a:rPr sz="2400" spc="-1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2A"/>
                </a:solidFill>
                <a:latin typeface="Calibri"/>
                <a:cs typeface="Calibri"/>
              </a:rPr>
              <a:t>senaryoları </a:t>
            </a:r>
            <a:r>
              <a:rPr sz="2400" spc="-53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2A"/>
                </a:solidFill>
                <a:latin typeface="Calibri"/>
                <a:cs typeface="Calibri"/>
              </a:rPr>
              <a:t>arasında</a:t>
            </a:r>
            <a:r>
              <a:rPr sz="2400" spc="-5" dirty="0">
                <a:solidFill>
                  <a:srgbClr val="00002A"/>
                </a:solidFill>
                <a:latin typeface="Calibri"/>
                <a:cs typeface="Calibri"/>
              </a:rPr>
              <a:t> çift</a:t>
            </a:r>
            <a:r>
              <a:rPr sz="2400" spc="-10" dirty="0">
                <a:solidFill>
                  <a:srgbClr val="00002A"/>
                </a:solidFill>
                <a:latin typeface="Calibri"/>
                <a:cs typeface="Calibri"/>
              </a:rPr>
              <a:t> yönlü</a:t>
            </a:r>
            <a:r>
              <a:rPr sz="2400" spc="-5" dirty="0">
                <a:solidFill>
                  <a:srgbClr val="00002A"/>
                </a:solidFill>
                <a:latin typeface="Calibri"/>
                <a:cs typeface="Calibri"/>
              </a:rPr>
              <a:t> izlenebilirlik </a:t>
            </a:r>
            <a:r>
              <a:rPr sz="2400" spc="-15" dirty="0">
                <a:solidFill>
                  <a:srgbClr val="00002A"/>
                </a:solidFill>
                <a:latin typeface="Calibri"/>
                <a:cs typeface="Calibri"/>
              </a:rPr>
              <a:t>yakalama</a:t>
            </a:r>
            <a:r>
              <a:rPr sz="2400" spc="-2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2A"/>
                </a:solidFill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472" y="2486405"/>
            <a:ext cx="3695687" cy="2785859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35941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10" dirty="0">
                <a:latin typeface="Verdana"/>
                <a:cs typeface="Verdana"/>
              </a:rPr>
              <a:t>Te</a:t>
            </a:r>
            <a:r>
              <a:rPr spc="-545" dirty="0">
                <a:latin typeface="Verdana"/>
                <a:cs typeface="Verdana"/>
              </a:rPr>
              <a:t>s</a:t>
            </a:r>
            <a:r>
              <a:rPr spc="-625" dirty="0">
                <a:latin typeface="Verdana"/>
                <a:cs typeface="Verdana"/>
              </a:rPr>
              <a:t>t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45" dirty="0">
                <a:latin typeface="Verdana"/>
                <a:cs typeface="Verdana"/>
              </a:rPr>
              <a:t>O</a:t>
            </a:r>
            <a:r>
              <a:rPr spc="-470" dirty="0">
                <a:latin typeface="Verdana"/>
                <a:cs typeface="Verdana"/>
              </a:rPr>
              <a:t>lu</a:t>
            </a:r>
            <a:r>
              <a:rPr spc="-535" dirty="0">
                <a:latin typeface="Verdana"/>
                <a:cs typeface="Verdana"/>
              </a:rPr>
              <a:t>ş</a:t>
            </a:r>
            <a:r>
              <a:rPr spc="-625" dirty="0">
                <a:latin typeface="Verdana"/>
                <a:cs typeface="Verdana"/>
              </a:rPr>
              <a:t>tu</a:t>
            </a:r>
            <a:r>
              <a:rPr spc="-540" dirty="0">
                <a:latin typeface="Verdana"/>
                <a:cs typeface="Verdana"/>
              </a:rPr>
              <a:t>r</a:t>
            </a:r>
            <a:r>
              <a:rPr spc="-254" dirty="0">
                <a:latin typeface="Verdana"/>
                <a:cs typeface="Verdana"/>
              </a:rPr>
              <a:t>ma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9172" y="2116250"/>
            <a:ext cx="8373745" cy="3880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C55A11"/>
              </a:buClr>
              <a:buSzPct val="119642"/>
              <a:buFont typeface="Wingdings"/>
              <a:buChar char=""/>
              <a:tabLst>
                <a:tab pos="469900" algn="l"/>
              </a:tabLst>
            </a:pPr>
            <a:r>
              <a:rPr sz="2800" spc="-40" dirty="0">
                <a:solidFill>
                  <a:srgbClr val="292929"/>
                </a:solidFill>
                <a:latin typeface="Calibri"/>
                <a:cs typeface="Calibri"/>
              </a:rPr>
              <a:t>Testleri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ve 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prosedürleri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geliştirmek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C55A11"/>
              </a:buClr>
              <a:buFont typeface="Wingdings"/>
              <a:buChar char=""/>
            </a:pPr>
            <a:endParaRPr sz="27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Clr>
                <a:srgbClr val="C55A11"/>
              </a:buClr>
              <a:buSzPct val="119642"/>
              <a:buFont typeface="Wingdings"/>
              <a:buChar char=""/>
              <a:tabLst>
                <a:tab pos="469900" algn="l"/>
              </a:tabLst>
            </a:pPr>
            <a:r>
              <a:rPr sz="2800" spc="-75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prosedürlerinden</a:t>
            </a:r>
            <a:r>
              <a:rPr sz="28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belirli 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8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takımları oluşturmak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C55A11"/>
              </a:buClr>
              <a:buFont typeface="Wingdings"/>
              <a:buChar char=""/>
            </a:pPr>
            <a:endParaRPr sz="27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Clr>
                <a:srgbClr val="C55A11"/>
              </a:buClr>
              <a:buSzPct val="119642"/>
              <a:buFont typeface="Wingdings"/>
              <a:buChar char=""/>
              <a:tabLst>
                <a:tab pos="469900" algn="l"/>
              </a:tabLst>
            </a:pP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Otomatik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292929"/>
                </a:solidFill>
                <a:latin typeface="Calibri"/>
                <a:cs typeface="Calibri"/>
              </a:rPr>
              <a:t>komut</a:t>
            </a:r>
            <a:r>
              <a:rPr sz="28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dosyaları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oluşturmak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C55A11"/>
              </a:buClr>
              <a:buFont typeface="Wingdings"/>
              <a:buChar char=""/>
            </a:pPr>
            <a:endParaRPr sz="27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Clr>
                <a:srgbClr val="C55A11"/>
              </a:buClr>
              <a:buSzPct val="119642"/>
              <a:buFont typeface="Wingdings"/>
              <a:buChar char=""/>
              <a:tabLst>
                <a:tab pos="469900" algn="l"/>
              </a:tabLst>
            </a:pPr>
            <a:r>
              <a:rPr sz="2800" spc="-75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verilerini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hazırlamak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ve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ortamına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yerleştirmek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C55A11"/>
              </a:buClr>
              <a:buFont typeface="Wingdings"/>
              <a:buChar char=""/>
            </a:pPr>
            <a:endParaRPr sz="27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lr>
                <a:srgbClr val="C55A11"/>
              </a:buClr>
              <a:buSzPct val="119642"/>
              <a:buFont typeface="Wingdings"/>
              <a:buChar char=""/>
              <a:tabLst>
                <a:tab pos="469900" algn="l"/>
              </a:tabLst>
            </a:pPr>
            <a:r>
              <a:rPr sz="2800" spc="-75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ortamında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çift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yönlü</a:t>
            </a:r>
            <a:r>
              <a:rPr sz="2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izlenebilirliği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sağlamak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33807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10" dirty="0">
                <a:latin typeface="Verdana"/>
                <a:cs typeface="Verdana"/>
              </a:rPr>
              <a:t>Te</a:t>
            </a:r>
            <a:r>
              <a:rPr spc="-545" dirty="0">
                <a:latin typeface="Verdana"/>
                <a:cs typeface="Verdana"/>
              </a:rPr>
              <a:t>s</a:t>
            </a:r>
            <a:r>
              <a:rPr spc="-625" dirty="0">
                <a:latin typeface="Verdana"/>
                <a:cs typeface="Verdana"/>
              </a:rPr>
              <a:t>t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605" dirty="0">
                <a:latin typeface="Verdana"/>
                <a:cs typeface="Verdana"/>
              </a:rPr>
              <a:t>K</a:t>
            </a:r>
            <a:r>
              <a:rPr spc="-405" dirty="0">
                <a:latin typeface="Verdana"/>
                <a:cs typeface="Verdana"/>
              </a:rPr>
              <a:t>oş</a:t>
            </a:r>
            <a:r>
              <a:rPr spc="-625" dirty="0">
                <a:latin typeface="Verdana"/>
                <a:cs typeface="Verdana"/>
              </a:rPr>
              <a:t>tu</a:t>
            </a:r>
            <a:r>
              <a:rPr spc="-540" dirty="0">
                <a:latin typeface="Verdana"/>
                <a:cs typeface="Verdana"/>
              </a:rPr>
              <a:t>r</a:t>
            </a:r>
            <a:r>
              <a:rPr spc="-254" dirty="0">
                <a:latin typeface="Verdana"/>
                <a:cs typeface="Verdana"/>
              </a:rPr>
              <a:t>ma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46913" y="1838557"/>
            <a:ext cx="6739255" cy="44196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8465" marR="5080" indent="-406400">
              <a:lnSpc>
                <a:spcPts val="3020"/>
              </a:lnSpc>
              <a:spcBef>
                <a:spcPts val="484"/>
              </a:spcBef>
              <a:buClr>
                <a:srgbClr val="FF99FF"/>
              </a:buClr>
              <a:buSzPct val="130357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Belirlenen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sıra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 ile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senaryoları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manuel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yada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otomasyon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aracı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kullanılarak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292929"/>
                </a:solidFill>
                <a:latin typeface="Calibri"/>
                <a:cs typeface="Calibri"/>
              </a:rPr>
              <a:t>çalıştırılır.</a:t>
            </a:r>
            <a:endParaRPr sz="2800">
              <a:latin typeface="Calibri"/>
              <a:cs typeface="Calibri"/>
            </a:endParaRPr>
          </a:p>
          <a:p>
            <a:pPr marL="418465" marR="228600" indent="-406400">
              <a:lnSpc>
                <a:spcPts val="3020"/>
              </a:lnSpc>
              <a:spcBef>
                <a:spcPts val="1005"/>
              </a:spcBef>
              <a:buClr>
                <a:srgbClr val="FF99FF"/>
              </a:buClr>
              <a:buSzPct val="130357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75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sonucunda</a:t>
            </a:r>
            <a:r>
              <a:rPr sz="28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elde sonuçlar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ile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beklenen </a:t>
            </a:r>
            <a:r>
              <a:rPr sz="2800" spc="-6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sonuçlar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292929"/>
                </a:solidFill>
                <a:latin typeface="Calibri"/>
                <a:cs typeface="Calibri"/>
              </a:rPr>
              <a:t>karşılaştırılır.</a:t>
            </a:r>
            <a:endParaRPr sz="2800">
              <a:latin typeface="Calibri"/>
              <a:cs typeface="Calibri"/>
            </a:endParaRPr>
          </a:p>
          <a:p>
            <a:pPr marL="418465" marR="691515" indent="-406400">
              <a:lnSpc>
                <a:spcPts val="3020"/>
              </a:lnSpc>
              <a:spcBef>
                <a:spcPts val="1010"/>
              </a:spcBef>
              <a:buClr>
                <a:srgbClr val="FF99FF"/>
              </a:buClr>
              <a:buSzPct val="130357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Eğer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 karşılaştırmada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bir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hata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bulunursa </a:t>
            </a:r>
            <a:r>
              <a:rPr sz="2800" spc="-6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292929"/>
                </a:solidFill>
                <a:latin typeface="Calibri"/>
                <a:cs typeface="Calibri"/>
              </a:rPr>
              <a:t>bildirilir.</a:t>
            </a:r>
            <a:endParaRPr sz="2800">
              <a:latin typeface="Calibri"/>
              <a:cs typeface="Calibri"/>
            </a:endParaRPr>
          </a:p>
          <a:p>
            <a:pPr marL="418465" marR="374015" indent="-406400">
              <a:lnSpc>
                <a:spcPts val="3020"/>
              </a:lnSpc>
              <a:spcBef>
                <a:spcPts val="1010"/>
              </a:spcBef>
              <a:buClr>
                <a:srgbClr val="FF99FF"/>
              </a:buClr>
              <a:buSzPct val="130357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Çıkan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hatalara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neden</a:t>
            </a:r>
            <a:r>
              <a:rPr sz="2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olan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temel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 sorunlar </a:t>
            </a:r>
            <a:r>
              <a:rPr sz="2800" spc="-6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tespit </a:t>
            </a:r>
            <a:r>
              <a:rPr sz="2800" spc="-30" dirty="0">
                <a:solidFill>
                  <a:srgbClr val="292929"/>
                </a:solidFill>
                <a:latin typeface="Calibri"/>
                <a:cs typeface="Calibri"/>
              </a:rPr>
              <a:t>edilmelidir..</a:t>
            </a:r>
            <a:endParaRPr sz="2800">
              <a:latin typeface="Calibri"/>
              <a:cs typeface="Calibri"/>
            </a:endParaRPr>
          </a:p>
          <a:p>
            <a:pPr marL="418465" marR="789940" indent="-406400">
              <a:lnSpc>
                <a:spcPts val="3050"/>
              </a:lnSpc>
              <a:spcBef>
                <a:spcPts val="980"/>
              </a:spcBef>
              <a:buClr>
                <a:srgbClr val="FF99FF"/>
              </a:buClr>
              <a:buSzPct val="130357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Hatalar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düzeltildikçe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yineleme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ve 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onay </a:t>
            </a:r>
            <a:r>
              <a:rPr sz="2800" spc="-6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testleri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292929"/>
                </a:solidFill>
                <a:latin typeface="Calibri"/>
                <a:cs typeface="Calibri"/>
              </a:rPr>
              <a:t>yapılır.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63700" y="1966985"/>
            <a:ext cx="2924810" cy="3872229"/>
            <a:chOff x="1163700" y="1966985"/>
            <a:chExt cx="2924810" cy="387222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1511" y="1966985"/>
              <a:ext cx="2533625" cy="312941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70050" y="5046348"/>
              <a:ext cx="2912110" cy="786765"/>
            </a:xfrm>
            <a:custGeom>
              <a:avLst/>
              <a:gdLst/>
              <a:ahLst/>
              <a:cxnLst/>
              <a:rect l="l" t="t" r="r" b="b"/>
              <a:pathLst>
                <a:path w="2912110" h="786764">
                  <a:moveTo>
                    <a:pt x="2780538" y="0"/>
                  </a:moveTo>
                  <a:lnTo>
                    <a:pt x="131064" y="0"/>
                  </a:lnTo>
                  <a:lnTo>
                    <a:pt x="80051" y="10298"/>
                  </a:lnTo>
                  <a:lnTo>
                    <a:pt x="38390" y="38385"/>
                  </a:lnTo>
                  <a:lnTo>
                    <a:pt x="10300" y="80045"/>
                  </a:lnTo>
                  <a:lnTo>
                    <a:pt x="0" y="131063"/>
                  </a:lnTo>
                  <a:lnTo>
                    <a:pt x="0" y="655307"/>
                  </a:lnTo>
                  <a:lnTo>
                    <a:pt x="10300" y="706327"/>
                  </a:lnTo>
                  <a:lnTo>
                    <a:pt x="38390" y="747991"/>
                  </a:lnTo>
                  <a:lnTo>
                    <a:pt x="80051" y="776083"/>
                  </a:lnTo>
                  <a:lnTo>
                    <a:pt x="131064" y="786383"/>
                  </a:lnTo>
                  <a:lnTo>
                    <a:pt x="2780538" y="786383"/>
                  </a:lnTo>
                  <a:lnTo>
                    <a:pt x="2831550" y="776083"/>
                  </a:lnTo>
                  <a:lnTo>
                    <a:pt x="2873211" y="747991"/>
                  </a:lnTo>
                  <a:lnTo>
                    <a:pt x="2901301" y="706327"/>
                  </a:lnTo>
                  <a:lnTo>
                    <a:pt x="2911602" y="655307"/>
                  </a:lnTo>
                  <a:lnTo>
                    <a:pt x="2911602" y="131063"/>
                  </a:lnTo>
                  <a:lnTo>
                    <a:pt x="2901301" y="80045"/>
                  </a:lnTo>
                  <a:lnTo>
                    <a:pt x="2873211" y="38385"/>
                  </a:lnTo>
                  <a:lnTo>
                    <a:pt x="2831550" y="10298"/>
                  </a:lnTo>
                  <a:lnTo>
                    <a:pt x="2780538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70050" y="5046348"/>
              <a:ext cx="2912110" cy="786765"/>
            </a:xfrm>
            <a:custGeom>
              <a:avLst/>
              <a:gdLst/>
              <a:ahLst/>
              <a:cxnLst/>
              <a:rect l="l" t="t" r="r" b="b"/>
              <a:pathLst>
                <a:path w="2912110" h="786764">
                  <a:moveTo>
                    <a:pt x="0" y="131063"/>
                  </a:moveTo>
                  <a:lnTo>
                    <a:pt x="10300" y="80045"/>
                  </a:lnTo>
                  <a:lnTo>
                    <a:pt x="38390" y="38385"/>
                  </a:lnTo>
                  <a:lnTo>
                    <a:pt x="80051" y="10298"/>
                  </a:lnTo>
                  <a:lnTo>
                    <a:pt x="131064" y="0"/>
                  </a:lnTo>
                  <a:lnTo>
                    <a:pt x="2780538" y="0"/>
                  </a:lnTo>
                  <a:lnTo>
                    <a:pt x="2831550" y="10298"/>
                  </a:lnTo>
                  <a:lnTo>
                    <a:pt x="2873211" y="38385"/>
                  </a:lnTo>
                  <a:lnTo>
                    <a:pt x="2901301" y="80045"/>
                  </a:lnTo>
                  <a:lnTo>
                    <a:pt x="2911602" y="131063"/>
                  </a:lnTo>
                  <a:lnTo>
                    <a:pt x="2911602" y="655307"/>
                  </a:lnTo>
                  <a:lnTo>
                    <a:pt x="2901301" y="706327"/>
                  </a:lnTo>
                  <a:lnTo>
                    <a:pt x="2873211" y="747991"/>
                  </a:lnTo>
                  <a:lnTo>
                    <a:pt x="2831550" y="776083"/>
                  </a:lnTo>
                  <a:lnTo>
                    <a:pt x="2780538" y="786383"/>
                  </a:lnTo>
                  <a:lnTo>
                    <a:pt x="131064" y="786383"/>
                  </a:lnTo>
                  <a:lnTo>
                    <a:pt x="80051" y="776083"/>
                  </a:lnTo>
                  <a:lnTo>
                    <a:pt x="38390" y="747991"/>
                  </a:lnTo>
                  <a:lnTo>
                    <a:pt x="10300" y="706327"/>
                  </a:lnTo>
                  <a:lnTo>
                    <a:pt x="0" y="655307"/>
                  </a:lnTo>
                  <a:lnTo>
                    <a:pt x="0" y="13106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09099" y="5157087"/>
            <a:ext cx="24307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85" dirty="0">
                <a:solidFill>
                  <a:srgbClr val="C00000"/>
                </a:solidFill>
                <a:latin typeface="Calibri"/>
                <a:cs typeface="Calibri"/>
              </a:rPr>
              <a:t>Test</a:t>
            </a:r>
            <a:r>
              <a:rPr sz="3200" b="1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execution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429577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10" dirty="0">
                <a:latin typeface="Verdana"/>
                <a:cs typeface="Verdana"/>
              </a:rPr>
              <a:t>Te</a:t>
            </a:r>
            <a:r>
              <a:rPr spc="-545" dirty="0">
                <a:latin typeface="Verdana"/>
                <a:cs typeface="Verdana"/>
              </a:rPr>
              <a:t>s</a:t>
            </a:r>
            <a:r>
              <a:rPr spc="-520" dirty="0">
                <a:latin typeface="Verdana"/>
                <a:cs typeface="Verdana"/>
              </a:rPr>
              <a:t>ti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400" dirty="0">
                <a:latin typeface="Verdana"/>
                <a:cs typeface="Verdana"/>
              </a:rPr>
              <a:t>Sonlandır</a:t>
            </a:r>
            <a:r>
              <a:rPr spc="-254" dirty="0">
                <a:latin typeface="Verdana"/>
                <a:cs typeface="Verdana"/>
              </a:rPr>
              <a:t>ma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64915" y="1467497"/>
            <a:ext cx="7808595" cy="478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FF99FF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Planlanan çıktıların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üretildiği,</a:t>
            </a:r>
            <a:r>
              <a:rPr sz="2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önemli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hataların</a:t>
            </a:r>
            <a:r>
              <a:rPr sz="2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düzeltildiği</a:t>
            </a:r>
            <a:r>
              <a:rPr sz="2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ve </a:t>
            </a:r>
            <a:r>
              <a:rPr sz="2400" spc="-5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projesinin</a:t>
            </a:r>
            <a:r>
              <a:rPr sz="2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istenen</a:t>
            </a:r>
            <a:r>
              <a:rPr sz="2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şekilde</a:t>
            </a:r>
            <a:r>
              <a:rPr sz="2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dökümante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edildiği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92929"/>
                </a:solidFill>
                <a:latin typeface="Calibri"/>
                <a:cs typeface="Calibri"/>
              </a:rPr>
              <a:t>kontrol </a:t>
            </a:r>
            <a:r>
              <a:rPr sz="2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292929"/>
                </a:solidFill>
                <a:latin typeface="Calibri"/>
                <a:cs typeface="Calibri"/>
              </a:rPr>
              <a:t>edilir.</a:t>
            </a:r>
            <a:endParaRPr sz="2400">
              <a:latin typeface="Calibri"/>
              <a:cs typeface="Calibri"/>
            </a:endParaRPr>
          </a:p>
          <a:p>
            <a:pPr marL="355600" marR="602615" indent="-342900">
              <a:lnSpc>
                <a:spcPct val="100000"/>
              </a:lnSpc>
              <a:buClr>
                <a:srgbClr val="FF99FF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40" dirty="0">
                <a:solidFill>
                  <a:srgbClr val="292929"/>
                </a:solidFill>
                <a:latin typeface="Calibri"/>
                <a:cs typeface="Calibri"/>
              </a:rPr>
              <a:t>Testware,</a:t>
            </a:r>
            <a:r>
              <a:rPr sz="24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ortamı</a:t>
            </a:r>
            <a:r>
              <a:rPr sz="2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ve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 altyapısı,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daha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sonraki </a:t>
            </a:r>
            <a:r>
              <a:rPr sz="2400" spc="-20" dirty="0">
                <a:solidFill>
                  <a:srgbClr val="292929"/>
                </a:solidFill>
                <a:latin typeface="Calibri"/>
                <a:cs typeface="Calibri"/>
              </a:rPr>
              <a:t>test </a:t>
            </a:r>
            <a:r>
              <a:rPr sz="2400" spc="-5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projeleri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 için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292929"/>
                </a:solidFill>
                <a:latin typeface="Calibri"/>
                <a:cs typeface="Calibri"/>
              </a:rPr>
              <a:t>arşivlenir.</a:t>
            </a:r>
            <a:endParaRPr sz="2400">
              <a:latin typeface="Calibri"/>
              <a:cs typeface="Calibri"/>
            </a:endParaRPr>
          </a:p>
          <a:p>
            <a:pPr marL="355600" marR="457834" indent="-342900">
              <a:lnSpc>
                <a:spcPct val="100000"/>
              </a:lnSpc>
              <a:buClr>
                <a:srgbClr val="FF99FF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Projede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tecrübe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edilen</a:t>
            </a:r>
            <a:r>
              <a:rPr sz="2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durumların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paylaşılarak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kurumsal </a:t>
            </a:r>
            <a:r>
              <a:rPr sz="2400" spc="-5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hafıza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oluşturma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 adına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geleceğe</a:t>
            </a:r>
            <a:r>
              <a:rPr sz="24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bilgi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 aktarımı</a:t>
            </a:r>
            <a:r>
              <a:rPr sz="2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292929"/>
                </a:solidFill>
                <a:latin typeface="Calibri"/>
                <a:cs typeface="Calibri"/>
              </a:rPr>
              <a:t>yapılır.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FF99FF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65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logları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 ve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raporları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292929"/>
                </a:solidFill>
                <a:latin typeface="Calibri"/>
                <a:cs typeface="Calibri"/>
              </a:rPr>
              <a:t>incelenir.</a:t>
            </a:r>
            <a:endParaRPr sz="2400">
              <a:latin typeface="Calibri"/>
              <a:cs typeface="Calibri"/>
            </a:endParaRPr>
          </a:p>
          <a:p>
            <a:pPr marL="354965" marR="269240" indent="-342900">
              <a:lnSpc>
                <a:spcPct val="100000"/>
              </a:lnSpc>
              <a:buClr>
                <a:srgbClr val="FF99FF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Raporlar 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ve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logların planlama aşamasında belirlenen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sonlandırma kriterlerini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sağlayıp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sağlamadığı</a:t>
            </a:r>
            <a:r>
              <a:rPr sz="2400" spc="-25" dirty="0">
                <a:solidFill>
                  <a:srgbClr val="292929"/>
                </a:solidFill>
                <a:latin typeface="Calibri"/>
                <a:cs typeface="Calibri"/>
              </a:rPr>
              <a:t> kontrol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292929"/>
                </a:solidFill>
                <a:latin typeface="Calibri"/>
                <a:cs typeface="Calibri"/>
              </a:rPr>
              <a:t>edilir.</a:t>
            </a:r>
            <a:endParaRPr sz="2400">
              <a:latin typeface="Calibri"/>
              <a:cs typeface="Calibri"/>
            </a:endParaRPr>
          </a:p>
          <a:p>
            <a:pPr marL="355600" marR="393700" indent="-342900">
              <a:lnSpc>
                <a:spcPct val="100000"/>
              </a:lnSpc>
              <a:buClr>
                <a:srgbClr val="FF99FF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Kontroller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sonunda “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daha </a:t>
            </a:r>
            <a:r>
              <a:rPr sz="2400" b="1" spc="-10" dirty="0">
                <a:solidFill>
                  <a:srgbClr val="292929"/>
                </a:solidFill>
                <a:latin typeface="Calibri"/>
                <a:cs typeface="Calibri"/>
              </a:rPr>
              <a:t>fazla</a:t>
            </a:r>
            <a:r>
              <a:rPr sz="24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”</a:t>
            </a:r>
            <a:r>
              <a:rPr sz="2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92929"/>
                </a:solidFill>
                <a:latin typeface="Calibri"/>
                <a:cs typeface="Calibri"/>
              </a:rPr>
              <a:t>veya</a:t>
            </a:r>
            <a:r>
              <a:rPr sz="2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“</a:t>
            </a:r>
            <a:r>
              <a:rPr sz="2400" b="1" spc="-15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400" b="1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292929"/>
                </a:solidFill>
                <a:latin typeface="Calibri"/>
                <a:cs typeface="Calibri"/>
              </a:rPr>
              <a:t>sürecinin </a:t>
            </a:r>
            <a:r>
              <a:rPr sz="2400" b="1" spc="-5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sonu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”</a:t>
            </a:r>
            <a:r>
              <a:rPr sz="2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kararının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 verildiği </a:t>
            </a:r>
            <a:r>
              <a:rPr sz="2400" spc="-30" dirty="0">
                <a:solidFill>
                  <a:srgbClr val="292929"/>
                </a:solidFill>
                <a:latin typeface="Calibri"/>
                <a:cs typeface="Calibri"/>
              </a:rPr>
              <a:t>aşamadır.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FF99FF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65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projesi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92929"/>
                </a:solidFill>
                <a:latin typeface="Calibri"/>
                <a:cs typeface="Calibri"/>
              </a:rPr>
              <a:t>özeti 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üst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yönetime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292929"/>
                </a:solidFill>
                <a:latin typeface="Calibri"/>
                <a:cs typeface="Calibri"/>
              </a:rPr>
              <a:t>sunulur.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415" y="2457450"/>
            <a:ext cx="3248405" cy="3347465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3762" y="4198574"/>
            <a:ext cx="57023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0" dirty="0">
                <a:solidFill>
                  <a:srgbClr val="6F2F9F"/>
                </a:solidFill>
              </a:rPr>
              <a:t>Yazılım</a:t>
            </a:r>
            <a:r>
              <a:rPr sz="4800" spc="-20" dirty="0">
                <a:solidFill>
                  <a:srgbClr val="6F2F9F"/>
                </a:solidFill>
              </a:rPr>
              <a:t> </a:t>
            </a:r>
            <a:r>
              <a:rPr sz="4800" spc="-120" dirty="0">
                <a:solidFill>
                  <a:srgbClr val="6F2F9F"/>
                </a:solidFill>
              </a:rPr>
              <a:t>Test</a:t>
            </a:r>
            <a:r>
              <a:rPr sz="4800" spc="-30" dirty="0">
                <a:solidFill>
                  <a:srgbClr val="6F2F9F"/>
                </a:solidFill>
              </a:rPr>
              <a:t> </a:t>
            </a:r>
            <a:r>
              <a:rPr sz="4800" spc="-5" dirty="0">
                <a:solidFill>
                  <a:srgbClr val="6F2F9F"/>
                </a:solidFill>
              </a:rPr>
              <a:t>İş</a:t>
            </a:r>
            <a:r>
              <a:rPr sz="4800" spc="-20" dirty="0">
                <a:solidFill>
                  <a:srgbClr val="6F2F9F"/>
                </a:solidFill>
              </a:rPr>
              <a:t> </a:t>
            </a:r>
            <a:r>
              <a:rPr sz="4800" spc="-5" dirty="0">
                <a:solidFill>
                  <a:srgbClr val="6F2F9F"/>
                </a:solidFill>
              </a:rPr>
              <a:t>Ürünleri</a:t>
            </a:r>
            <a:endParaRPr sz="48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342137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10" dirty="0">
                <a:latin typeface="Verdana"/>
                <a:cs typeface="Verdana"/>
              </a:rPr>
              <a:t>Te</a:t>
            </a:r>
            <a:r>
              <a:rPr spc="-545" dirty="0">
                <a:latin typeface="Verdana"/>
                <a:cs typeface="Verdana"/>
              </a:rPr>
              <a:t>s</a:t>
            </a:r>
            <a:r>
              <a:rPr spc="-625" dirty="0">
                <a:latin typeface="Verdana"/>
                <a:cs typeface="Verdana"/>
              </a:rPr>
              <a:t>t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840" dirty="0">
                <a:latin typeface="Verdana"/>
                <a:cs typeface="Verdana"/>
              </a:rPr>
              <a:t>İş</a:t>
            </a:r>
            <a:r>
              <a:rPr spc="-245" dirty="0">
                <a:latin typeface="Verdana"/>
                <a:cs typeface="Verdana"/>
              </a:rPr>
              <a:t> </a:t>
            </a:r>
            <a:r>
              <a:rPr spc="-705" dirty="0">
                <a:latin typeface="Verdana"/>
                <a:cs typeface="Verdana"/>
              </a:rPr>
              <a:t>Ür</a:t>
            </a:r>
            <a:r>
              <a:rPr spc="-430" dirty="0">
                <a:latin typeface="Verdana"/>
                <a:cs typeface="Verdana"/>
              </a:rPr>
              <a:t>ünler</a:t>
            </a:r>
            <a:r>
              <a:rPr spc="-409" dirty="0">
                <a:latin typeface="Verdana"/>
                <a:cs typeface="Verdana"/>
              </a:rPr>
              <a:t>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7595" y="1754123"/>
            <a:ext cx="4930140" cy="786765"/>
            <a:chOff x="577595" y="1754123"/>
            <a:chExt cx="4930140" cy="7867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7595" y="1754123"/>
              <a:ext cx="2426970" cy="7863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8222" y="1754123"/>
              <a:ext cx="1452371" cy="7863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4250" y="1754123"/>
              <a:ext cx="575309" cy="78638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33216" y="1754123"/>
              <a:ext cx="1874519" cy="78638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91447" y="1838557"/>
            <a:ext cx="40824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ISO/IEC/IEEE</a:t>
            </a:r>
            <a:r>
              <a:rPr sz="2800" b="1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29119</a:t>
            </a:r>
            <a:r>
              <a:rPr sz="28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-3:2013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55252" y="1838557"/>
            <a:ext cx="29997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Test</a:t>
            </a:r>
            <a:r>
              <a:rPr sz="2800" b="1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documentation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1447" y="3288188"/>
            <a:ext cx="7046595" cy="194183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760"/>
              </a:spcBef>
              <a:buFont typeface="Wingdings"/>
              <a:buChar char=""/>
              <a:tabLst>
                <a:tab pos="418465" algn="l"/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Test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iş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ürünleri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rehberidir..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418465" algn="l"/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Test sürecinin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sonucu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olarak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ortaya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çıkarırlar</a:t>
            </a:r>
            <a:endParaRPr sz="2800">
              <a:latin typeface="Calibri"/>
              <a:cs typeface="Calibri"/>
            </a:endParaRPr>
          </a:p>
          <a:p>
            <a:pPr marL="418465" marR="5080" indent="-406400">
              <a:lnSpc>
                <a:spcPts val="3020"/>
              </a:lnSpc>
              <a:spcBef>
                <a:spcPts val="1050"/>
              </a:spcBef>
              <a:buFont typeface="Wingdings"/>
              <a:buChar char=""/>
              <a:tabLst>
                <a:tab pos="418465" algn="l"/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Test faaliyetlerine göre test iş ürünleri farklılık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gösterir..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10600" y="1570482"/>
            <a:ext cx="3581386" cy="49438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46870" y="3501108"/>
            <a:ext cx="64935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20" dirty="0">
                <a:solidFill>
                  <a:srgbClr val="6F2F9F"/>
                </a:solidFill>
              </a:rPr>
              <a:t>Test</a:t>
            </a:r>
            <a:r>
              <a:rPr sz="4800" spc="-25" dirty="0">
                <a:solidFill>
                  <a:srgbClr val="6F2F9F"/>
                </a:solidFill>
              </a:rPr>
              <a:t> </a:t>
            </a:r>
            <a:r>
              <a:rPr sz="4800" spc="-5" dirty="0">
                <a:solidFill>
                  <a:srgbClr val="6F2F9F"/>
                </a:solidFill>
              </a:rPr>
              <a:t>ile</a:t>
            </a:r>
            <a:r>
              <a:rPr sz="4800" spc="-10" dirty="0">
                <a:solidFill>
                  <a:srgbClr val="6F2F9F"/>
                </a:solidFill>
              </a:rPr>
              <a:t> </a:t>
            </a:r>
            <a:r>
              <a:rPr sz="4800" spc="-5" dirty="0">
                <a:solidFill>
                  <a:srgbClr val="6F2F9F"/>
                </a:solidFill>
              </a:rPr>
              <a:t>İlgili</a:t>
            </a:r>
            <a:r>
              <a:rPr sz="4800" spc="-20" dirty="0">
                <a:solidFill>
                  <a:srgbClr val="6F2F9F"/>
                </a:solidFill>
              </a:rPr>
              <a:t> </a:t>
            </a:r>
            <a:r>
              <a:rPr sz="4800" spc="-85" dirty="0">
                <a:solidFill>
                  <a:srgbClr val="6F2F9F"/>
                </a:solidFill>
              </a:rPr>
              <a:t>Temel</a:t>
            </a:r>
            <a:r>
              <a:rPr sz="4800" spc="-30" dirty="0">
                <a:solidFill>
                  <a:srgbClr val="6F2F9F"/>
                </a:solidFill>
              </a:rPr>
              <a:t> </a:t>
            </a:r>
            <a:r>
              <a:rPr sz="4800" spc="-5" dirty="0">
                <a:solidFill>
                  <a:srgbClr val="6F2F9F"/>
                </a:solidFill>
              </a:rPr>
              <a:t>Bilgiler</a:t>
            </a:r>
            <a:endParaRPr sz="48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58826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10" dirty="0">
                <a:latin typeface="Verdana"/>
                <a:cs typeface="Verdana"/>
              </a:rPr>
              <a:t>Te</a:t>
            </a:r>
            <a:r>
              <a:rPr spc="-545" dirty="0">
                <a:latin typeface="Verdana"/>
                <a:cs typeface="Verdana"/>
              </a:rPr>
              <a:t>s</a:t>
            </a:r>
            <a:r>
              <a:rPr spc="-625" dirty="0">
                <a:latin typeface="Verdana"/>
                <a:cs typeface="Verdana"/>
              </a:rPr>
              <a:t>t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695" dirty="0">
                <a:latin typeface="Verdana"/>
                <a:cs typeface="Verdana"/>
              </a:rPr>
              <a:t>P</a:t>
            </a:r>
            <a:r>
              <a:rPr spc="-265" dirty="0">
                <a:latin typeface="Verdana"/>
                <a:cs typeface="Verdana"/>
              </a:rPr>
              <a:t>lanlama</a:t>
            </a:r>
            <a:r>
              <a:rPr spc="-250" dirty="0">
                <a:latin typeface="Verdana"/>
                <a:cs typeface="Verdana"/>
              </a:rPr>
              <a:t> </a:t>
            </a:r>
            <a:r>
              <a:rPr spc="-840" dirty="0">
                <a:latin typeface="Verdana"/>
                <a:cs typeface="Verdana"/>
              </a:rPr>
              <a:t>İş</a:t>
            </a:r>
            <a:r>
              <a:rPr spc="-245" dirty="0">
                <a:latin typeface="Verdana"/>
                <a:cs typeface="Verdana"/>
              </a:rPr>
              <a:t> </a:t>
            </a:r>
            <a:r>
              <a:rPr spc="-705" dirty="0">
                <a:latin typeface="Verdana"/>
                <a:cs typeface="Verdana"/>
              </a:rPr>
              <a:t>Ür</a:t>
            </a:r>
            <a:r>
              <a:rPr spc="-430" dirty="0">
                <a:latin typeface="Verdana"/>
                <a:cs typeface="Verdana"/>
              </a:rPr>
              <a:t>ünler</a:t>
            </a:r>
            <a:r>
              <a:rPr spc="-409" dirty="0">
                <a:latin typeface="Verdana"/>
                <a:cs typeface="Verdana"/>
              </a:rPr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73128" y="1777217"/>
            <a:ext cx="5739130" cy="328041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670"/>
              </a:spcBef>
              <a:buSzPct val="77777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3600" spc="-95" dirty="0">
                <a:latin typeface="Calibri"/>
                <a:cs typeface="Calibri"/>
              </a:rPr>
              <a:t>Test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Ana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Planı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(MTP)</a:t>
            </a:r>
            <a:endParaRPr sz="36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570"/>
              </a:spcBef>
              <a:buSzPct val="77777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3600" spc="-10" dirty="0">
                <a:latin typeface="Calibri"/>
                <a:cs typeface="Calibri"/>
              </a:rPr>
              <a:t>Diğer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seviye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test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planları</a:t>
            </a:r>
            <a:endParaRPr sz="36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140"/>
              </a:spcBef>
              <a:buClr>
                <a:srgbClr val="FF66FF"/>
              </a:buClr>
              <a:buSzPct val="81250"/>
              <a:buFont typeface="Wingdings"/>
              <a:buChar char=""/>
              <a:tabLst>
                <a:tab pos="876300" algn="l"/>
              </a:tabLst>
            </a:pPr>
            <a:r>
              <a:rPr sz="3200" spc="-15" dirty="0">
                <a:latin typeface="Calibri"/>
                <a:cs typeface="Calibri"/>
              </a:rPr>
              <a:t>Kabul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85" dirty="0">
                <a:latin typeface="Calibri"/>
                <a:cs typeface="Calibri"/>
              </a:rPr>
              <a:t>Test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Planı</a:t>
            </a:r>
            <a:endParaRPr sz="32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114"/>
              </a:spcBef>
              <a:buClr>
                <a:srgbClr val="FF66FF"/>
              </a:buClr>
              <a:buSzPct val="81250"/>
              <a:buFont typeface="Wingdings"/>
              <a:buChar char=""/>
              <a:tabLst>
                <a:tab pos="876300" algn="l"/>
              </a:tabLst>
            </a:pPr>
            <a:r>
              <a:rPr sz="3200" spc="-20" dirty="0">
                <a:latin typeface="Calibri"/>
                <a:cs typeface="Calibri"/>
              </a:rPr>
              <a:t>Sistem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85" dirty="0">
                <a:latin typeface="Calibri"/>
                <a:cs typeface="Calibri"/>
              </a:rPr>
              <a:t>Test</a:t>
            </a:r>
            <a:r>
              <a:rPr sz="3200" spc="-10" dirty="0">
                <a:latin typeface="Calibri"/>
                <a:cs typeface="Calibri"/>
              </a:rPr>
              <a:t> Planı</a:t>
            </a:r>
            <a:endParaRPr sz="32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120"/>
              </a:spcBef>
              <a:buClr>
                <a:srgbClr val="FF66FF"/>
              </a:buClr>
              <a:buSzPct val="81250"/>
              <a:buFont typeface="Wingdings"/>
              <a:buChar char=""/>
              <a:tabLst>
                <a:tab pos="876300" algn="l"/>
              </a:tabLst>
            </a:pPr>
            <a:r>
              <a:rPr sz="3200" spc="-35" dirty="0">
                <a:latin typeface="Calibri"/>
                <a:cs typeface="Calibri"/>
              </a:rPr>
              <a:t>Yazılım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85" dirty="0">
                <a:latin typeface="Calibri"/>
                <a:cs typeface="Calibri"/>
              </a:rPr>
              <a:t>Test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Planı</a:t>
            </a:r>
            <a:endParaRPr sz="32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115"/>
              </a:spcBef>
              <a:buClr>
                <a:srgbClr val="FF66FF"/>
              </a:buClr>
              <a:buSzPct val="81250"/>
              <a:buFont typeface="Wingdings"/>
              <a:buChar char=""/>
              <a:tabLst>
                <a:tab pos="876300" algn="l"/>
              </a:tabLst>
            </a:pPr>
            <a:r>
              <a:rPr sz="3200" spc="-20" dirty="0">
                <a:latin typeface="Calibri"/>
                <a:cs typeface="Calibri"/>
              </a:rPr>
              <a:t>Sistem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Entegrasyon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85" dirty="0">
                <a:latin typeface="Calibri"/>
                <a:cs typeface="Calibri"/>
              </a:rPr>
              <a:t>Test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Planı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95550" y="2100072"/>
            <a:ext cx="3305543" cy="3660647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779335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10" dirty="0">
                <a:latin typeface="Verdana"/>
                <a:cs typeface="Verdana"/>
              </a:rPr>
              <a:t>Te</a:t>
            </a:r>
            <a:r>
              <a:rPr spc="-545" dirty="0">
                <a:latin typeface="Verdana"/>
                <a:cs typeface="Verdana"/>
              </a:rPr>
              <a:t>s</a:t>
            </a:r>
            <a:r>
              <a:rPr spc="-625" dirty="0">
                <a:latin typeface="Verdana"/>
                <a:cs typeface="Verdana"/>
              </a:rPr>
              <a:t>t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450" dirty="0">
                <a:latin typeface="Verdana"/>
                <a:cs typeface="Verdana"/>
              </a:rPr>
              <a:t>İzleme</a:t>
            </a:r>
            <a:r>
              <a:rPr spc="-245" dirty="0">
                <a:latin typeface="Verdana"/>
                <a:cs typeface="Verdana"/>
              </a:rPr>
              <a:t> </a:t>
            </a:r>
            <a:r>
              <a:rPr spc="-360" dirty="0">
                <a:latin typeface="Verdana"/>
                <a:cs typeface="Verdana"/>
              </a:rPr>
              <a:t>v</a:t>
            </a:r>
            <a:r>
              <a:rPr spc="-95" dirty="0">
                <a:latin typeface="Verdana"/>
                <a:cs typeface="Verdana"/>
              </a:rPr>
              <a:t>e</a:t>
            </a:r>
            <a:r>
              <a:rPr spc="-250" dirty="0">
                <a:latin typeface="Verdana"/>
                <a:cs typeface="Verdana"/>
              </a:rPr>
              <a:t> </a:t>
            </a:r>
            <a:r>
              <a:rPr spc="-605" dirty="0">
                <a:latin typeface="Verdana"/>
                <a:cs typeface="Verdana"/>
              </a:rPr>
              <a:t>K</a:t>
            </a:r>
            <a:r>
              <a:rPr spc="-500" dirty="0">
                <a:latin typeface="Verdana"/>
                <a:cs typeface="Verdana"/>
              </a:rPr>
              <a:t>ontr</a:t>
            </a:r>
            <a:r>
              <a:rPr spc="-405" dirty="0">
                <a:latin typeface="Verdana"/>
                <a:cs typeface="Verdana"/>
              </a:rPr>
              <a:t>o</a:t>
            </a:r>
            <a:r>
              <a:rPr spc="-200" dirty="0">
                <a:latin typeface="Verdana"/>
                <a:cs typeface="Verdana"/>
              </a:rPr>
              <a:t>l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spc="-840" dirty="0">
                <a:latin typeface="Verdana"/>
                <a:cs typeface="Verdana"/>
              </a:rPr>
              <a:t>İş</a:t>
            </a:r>
            <a:r>
              <a:rPr spc="-235" dirty="0">
                <a:latin typeface="Verdana"/>
                <a:cs typeface="Verdana"/>
              </a:rPr>
              <a:t> </a:t>
            </a:r>
            <a:r>
              <a:rPr spc="-705" dirty="0">
                <a:latin typeface="Verdana"/>
                <a:cs typeface="Verdana"/>
              </a:rPr>
              <a:t>Ür</a:t>
            </a:r>
            <a:r>
              <a:rPr spc="-430" dirty="0">
                <a:latin typeface="Verdana"/>
                <a:cs typeface="Verdana"/>
              </a:rPr>
              <a:t>ünler</a:t>
            </a:r>
            <a:r>
              <a:rPr spc="-409" dirty="0">
                <a:latin typeface="Verdana"/>
                <a:cs typeface="Verdana"/>
              </a:rPr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54212" y="2761078"/>
            <a:ext cx="5024120" cy="194183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75" dirty="0">
                <a:latin typeface="Calibri"/>
                <a:cs typeface="Calibri"/>
              </a:rPr>
              <a:t>Test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İşleyiş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(progress)</a:t>
            </a:r>
            <a:r>
              <a:rPr sz="2800" spc="-10" dirty="0">
                <a:latin typeface="Calibri"/>
                <a:cs typeface="Calibri"/>
              </a:rPr>
              <a:t> raporları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75" dirty="0">
                <a:latin typeface="Calibri"/>
                <a:cs typeface="Calibri"/>
              </a:rPr>
              <a:t>Test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raporları</a:t>
            </a:r>
            <a:endParaRPr sz="2800">
              <a:latin typeface="Calibri"/>
              <a:cs typeface="Calibri"/>
            </a:endParaRPr>
          </a:p>
          <a:p>
            <a:pPr marL="418465" marR="5080" indent="-406400">
              <a:lnSpc>
                <a:spcPts val="3020"/>
              </a:lnSpc>
              <a:spcBef>
                <a:spcPts val="1050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75" dirty="0">
                <a:latin typeface="Calibri"/>
                <a:cs typeface="Calibri"/>
              </a:rPr>
              <a:t>Test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Summary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Report </a:t>
            </a:r>
            <a:r>
              <a:rPr sz="2800" spc="-60" dirty="0">
                <a:latin typeface="Calibri"/>
                <a:cs typeface="Calibri"/>
              </a:rPr>
              <a:t>(Test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Özet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Raporu)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87183" y="1950499"/>
            <a:ext cx="4096511" cy="3769822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51796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10" dirty="0">
                <a:latin typeface="Verdana"/>
                <a:cs typeface="Verdana"/>
              </a:rPr>
              <a:t>Te</a:t>
            </a:r>
            <a:r>
              <a:rPr spc="-545" dirty="0">
                <a:latin typeface="Verdana"/>
                <a:cs typeface="Verdana"/>
              </a:rPr>
              <a:t>s</a:t>
            </a:r>
            <a:r>
              <a:rPr spc="-625" dirty="0">
                <a:latin typeface="Verdana"/>
                <a:cs typeface="Verdana"/>
              </a:rPr>
              <a:t>t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150" dirty="0">
                <a:latin typeface="Verdana"/>
                <a:cs typeface="Verdana"/>
              </a:rPr>
              <a:t>A</a:t>
            </a:r>
            <a:r>
              <a:rPr spc="-405" dirty="0">
                <a:latin typeface="Verdana"/>
                <a:cs typeface="Verdana"/>
              </a:rPr>
              <a:t>naliz</a:t>
            </a:r>
            <a:r>
              <a:rPr spc="-260" dirty="0">
                <a:latin typeface="Verdana"/>
                <a:cs typeface="Verdana"/>
              </a:rPr>
              <a:t>i</a:t>
            </a:r>
            <a:r>
              <a:rPr spc="-245" dirty="0">
                <a:latin typeface="Verdana"/>
                <a:cs typeface="Verdana"/>
              </a:rPr>
              <a:t> </a:t>
            </a:r>
            <a:r>
              <a:rPr spc="-840" dirty="0">
                <a:latin typeface="Verdana"/>
                <a:cs typeface="Verdana"/>
              </a:rPr>
              <a:t>İş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705" dirty="0">
                <a:latin typeface="Verdana"/>
                <a:cs typeface="Verdana"/>
              </a:rPr>
              <a:t>Ür</a:t>
            </a:r>
            <a:r>
              <a:rPr spc="-430" dirty="0">
                <a:latin typeface="Verdana"/>
                <a:cs typeface="Verdana"/>
              </a:rPr>
              <a:t>ünler</a:t>
            </a:r>
            <a:r>
              <a:rPr spc="-409" dirty="0">
                <a:latin typeface="Verdana"/>
                <a:cs typeface="Verdana"/>
              </a:rPr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2984225"/>
            <a:ext cx="4911725" cy="1858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75" dirty="0">
                <a:latin typeface="Calibri"/>
                <a:cs typeface="Calibri"/>
              </a:rPr>
              <a:t>Test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Gereksinimleri/belirtimleri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4150">
              <a:latin typeface="Calibri"/>
              <a:cs typeface="Calibri"/>
            </a:endParaRPr>
          </a:p>
          <a:p>
            <a:pPr marL="418465" marR="254635" indent="-406400">
              <a:lnSpc>
                <a:spcPts val="3020"/>
              </a:lnSpc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25" dirty="0">
                <a:latin typeface="Calibri"/>
                <a:cs typeface="Calibri"/>
              </a:rPr>
              <a:t>Tanımlanmış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ve 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önceliklendirilmiş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test</a:t>
            </a:r>
            <a:r>
              <a:rPr sz="2800" spc="-10" dirty="0">
                <a:latin typeface="Calibri"/>
                <a:cs typeface="Calibri"/>
              </a:rPr>
              <a:t> öğeleri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1928" y="2292095"/>
            <a:ext cx="5699759" cy="2895587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555561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10" dirty="0">
                <a:latin typeface="Verdana"/>
                <a:cs typeface="Verdana"/>
              </a:rPr>
              <a:t>Te</a:t>
            </a:r>
            <a:r>
              <a:rPr spc="-545" dirty="0">
                <a:latin typeface="Verdana"/>
                <a:cs typeface="Verdana"/>
              </a:rPr>
              <a:t>s</a:t>
            </a:r>
            <a:r>
              <a:rPr spc="-625" dirty="0">
                <a:latin typeface="Verdana"/>
                <a:cs typeface="Verdana"/>
              </a:rPr>
              <a:t>t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590" dirty="0">
                <a:latin typeface="Verdana"/>
                <a:cs typeface="Verdana"/>
              </a:rPr>
              <a:t>Ta</a:t>
            </a:r>
            <a:r>
              <a:rPr spc="-525" dirty="0">
                <a:latin typeface="Verdana"/>
                <a:cs typeface="Verdana"/>
              </a:rPr>
              <a:t>s</a:t>
            </a:r>
            <a:r>
              <a:rPr spc="-375" dirty="0">
                <a:latin typeface="Verdana"/>
                <a:cs typeface="Verdana"/>
              </a:rPr>
              <a:t>ar</a:t>
            </a:r>
            <a:r>
              <a:rPr spc="-430" dirty="0">
                <a:latin typeface="Verdana"/>
                <a:cs typeface="Verdana"/>
              </a:rPr>
              <a:t>ımı</a:t>
            </a:r>
            <a:r>
              <a:rPr spc="-245" dirty="0">
                <a:latin typeface="Verdana"/>
                <a:cs typeface="Verdana"/>
              </a:rPr>
              <a:t> </a:t>
            </a:r>
            <a:r>
              <a:rPr spc="-840" dirty="0">
                <a:latin typeface="Verdana"/>
                <a:cs typeface="Verdana"/>
              </a:rPr>
              <a:t>İş</a:t>
            </a:r>
            <a:r>
              <a:rPr spc="-245" dirty="0">
                <a:latin typeface="Verdana"/>
                <a:cs typeface="Verdana"/>
              </a:rPr>
              <a:t> </a:t>
            </a:r>
            <a:r>
              <a:rPr spc="-705" dirty="0">
                <a:latin typeface="Verdana"/>
                <a:cs typeface="Verdana"/>
              </a:rPr>
              <a:t>Ür</a:t>
            </a:r>
            <a:r>
              <a:rPr spc="-430" dirty="0">
                <a:latin typeface="Verdana"/>
                <a:cs typeface="Verdana"/>
              </a:rPr>
              <a:t>ünler</a:t>
            </a:r>
            <a:r>
              <a:rPr spc="-409" dirty="0">
                <a:latin typeface="Verdana"/>
                <a:cs typeface="Verdana"/>
              </a:rPr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6039" y="2516662"/>
            <a:ext cx="2725420" cy="2069464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Test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durumları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Test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senaryoları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Test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verileri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Test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ortamı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6126" y="2039111"/>
            <a:ext cx="5904364" cy="2779775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607568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10" dirty="0">
                <a:latin typeface="Verdana"/>
                <a:cs typeface="Verdana"/>
              </a:rPr>
              <a:t>Te</a:t>
            </a:r>
            <a:r>
              <a:rPr spc="-545" dirty="0">
                <a:latin typeface="Verdana"/>
                <a:cs typeface="Verdana"/>
              </a:rPr>
              <a:t>s</a:t>
            </a:r>
            <a:r>
              <a:rPr spc="-625" dirty="0">
                <a:latin typeface="Verdana"/>
                <a:cs typeface="Verdana"/>
              </a:rPr>
              <a:t>t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45" dirty="0">
                <a:latin typeface="Verdana"/>
                <a:cs typeface="Verdana"/>
              </a:rPr>
              <a:t>O</a:t>
            </a:r>
            <a:r>
              <a:rPr spc="-470" dirty="0">
                <a:latin typeface="Verdana"/>
                <a:cs typeface="Verdana"/>
              </a:rPr>
              <a:t>lu</a:t>
            </a:r>
            <a:r>
              <a:rPr spc="-535" dirty="0">
                <a:latin typeface="Verdana"/>
                <a:cs typeface="Verdana"/>
              </a:rPr>
              <a:t>ş</a:t>
            </a:r>
            <a:r>
              <a:rPr spc="-625" dirty="0">
                <a:latin typeface="Verdana"/>
                <a:cs typeface="Verdana"/>
              </a:rPr>
              <a:t>tu</a:t>
            </a:r>
            <a:r>
              <a:rPr spc="-540" dirty="0">
                <a:latin typeface="Verdana"/>
                <a:cs typeface="Verdana"/>
              </a:rPr>
              <a:t>r</a:t>
            </a:r>
            <a:r>
              <a:rPr spc="-254" dirty="0">
                <a:latin typeface="Verdana"/>
                <a:cs typeface="Verdana"/>
              </a:rPr>
              <a:t>ma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840" dirty="0">
                <a:latin typeface="Verdana"/>
                <a:cs typeface="Verdana"/>
              </a:rPr>
              <a:t>İş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705" dirty="0">
                <a:latin typeface="Verdana"/>
                <a:cs typeface="Verdana"/>
              </a:rPr>
              <a:t>Ür</a:t>
            </a:r>
            <a:r>
              <a:rPr spc="-430" dirty="0">
                <a:latin typeface="Verdana"/>
                <a:cs typeface="Verdana"/>
              </a:rPr>
              <a:t>ünler</a:t>
            </a:r>
            <a:r>
              <a:rPr spc="-409" dirty="0">
                <a:latin typeface="Verdana"/>
                <a:cs typeface="Verdana"/>
              </a:rPr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755042"/>
            <a:ext cx="6572884" cy="155829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75" dirty="0">
                <a:latin typeface="Calibri"/>
                <a:cs typeface="Calibri"/>
              </a:rPr>
              <a:t>Test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prosedürleri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bu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prosedürlerin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sırası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75" dirty="0">
                <a:latin typeface="Calibri"/>
                <a:cs typeface="Calibri"/>
              </a:rPr>
              <a:t>Test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suitleri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(takımları)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75" dirty="0">
                <a:latin typeface="Calibri"/>
                <a:cs typeface="Calibri"/>
              </a:rPr>
              <a:t>Test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koşturma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takvimi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91967" y="3898391"/>
            <a:ext cx="9195435" cy="2274570"/>
            <a:chOff x="2791967" y="3898391"/>
            <a:chExt cx="9195435" cy="22745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48671" y="4410836"/>
              <a:ext cx="2038349" cy="16954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1967" y="3898391"/>
              <a:ext cx="7181075" cy="2274569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7378" y="4525517"/>
            <a:ext cx="2295524" cy="156202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585978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10" dirty="0">
                <a:latin typeface="Verdana"/>
                <a:cs typeface="Verdana"/>
              </a:rPr>
              <a:t>Te</a:t>
            </a:r>
            <a:r>
              <a:rPr spc="-545" dirty="0">
                <a:latin typeface="Verdana"/>
                <a:cs typeface="Verdana"/>
              </a:rPr>
              <a:t>s</a:t>
            </a:r>
            <a:r>
              <a:rPr spc="-625" dirty="0">
                <a:latin typeface="Verdana"/>
                <a:cs typeface="Verdana"/>
              </a:rPr>
              <a:t>t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605" dirty="0">
                <a:latin typeface="Verdana"/>
                <a:cs typeface="Verdana"/>
              </a:rPr>
              <a:t>K</a:t>
            </a:r>
            <a:r>
              <a:rPr spc="-405" dirty="0">
                <a:latin typeface="Verdana"/>
                <a:cs typeface="Verdana"/>
              </a:rPr>
              <a:t>oş</a:t>
            </a:r>
            <a:r>
              <a:rPr spc="-625" dirty="0">
                <a:latin typeface="Verdana"/>
                <a:cs typeface="Verdana"/>
              </a:rPr>
              <a:t>tu</a:t>
            </a:r>
            <a:r>
              <a:rPr spc="-540" dirty="0">
                <a:latin typeface="Verdana"/>
                <a:cs typeface="Verdana"/>
              </a:rPr>
              <a:t>r</a:t>
            </a:r>
            <a:r>
              <a:rPr spc="-254" dirty="0">
                <a:latin typeface="Verdana"/>
                <a:cs typeface="Verdana"/>
              </a:rPr>
              <a:t>ma </a:t>
            </a:r>
            <a:r>
              <a:rPr spc="-840" dirty="0">
                <a:latin typeface="Verdana"/>
                <a:cs typeface="Verdana"/>
              </a:rPr>
              <a:t>İş</a:t>
            </a:r>
            <a:r>
              <a:rPr spc="-245" dirty="0">
                <a:latin typeface="Verdana"/>
                <a:cs typeface="Verdana"/>
              </a:rPr>
              <a:t> </a:t>
            </a:r>
            <a:r>
              <a:rPr spc="-705" dirty="0">
                <a:latin typeface="Verdana"/>
                <a:cs typeface="Verdana"/>
              </a:rPr>
              <a:t>Ür</a:t>
            </a:r>
            <a:r>
              <a:rPr spc="-430" dirty="0">
                <a:latin typeface="Verdana"/>
                <a:cs typeface="Verdana"/>
              </a:rPr>
              <a:t>ünler</a:t>
            </a:r>
            <a:r>
              <a:rPr spc="-409" dirty="0">
                <a:latin typeface="Verdana"/>
                <a:cs typeface="Verdana"/>
              </a:rPr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4871" y="2460350"/>
            <a:ext cx="5189220" cy="262699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8465" marR="5080" indent="-406400">
              <a:lnSpc>
                <a:spcPts val="3020"/>
              </a:lnSpc>
              <a:spcBef>
                <a:spcPts val="484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75" dirty="0">
                <a:latin typeface="Calibri"/>
                <a:cs typeface="Calibri"/>
              </a:rPr>
              <a:t>Test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durumlarının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test 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prosedürlerinin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statü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durumu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(örnek: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çalışmaya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hazır,</a:t>
            </a:r>
            <a:r>
              <a:rPr sz="2800" spc="-5" dirty="0">
                <a:latin typeface="Calibri"/>
                <a:cs typeface="Calibri"/>
              </a:rPr>
              <a:t> başarısız,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geçmiş, </a:t>
            </a:r>
            <a:r>
              <a:rPr sz="2800" spc="-25" dirty="0">
                <a:latin typeface="Calibri"/>
                <a:cs typeface="Calibri"/>
              </a:rPr>
              <a:t>bloke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edilmiş vb.)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20" dirty="0">
                <a:latin typeface="Calibri"/>
                <a:cs typeface="Calibri"/>
              </a:rPr>
              <a:t>Hata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raporları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75" dirty="0">
                <a:latin typeface="Calibri"/>
                <a:cs typeface="Calibri"/>
              </a:rPr>
              <a:t>Test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raporları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24467" y="3066409"/>
            <a:ext cx="1679415" cy="188884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99326" y="2857500"/>
            <a:ext cx="2752712" cy="2447543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764948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10" dirty="0">
                <a:latin typeface="Verdana"/>
                <a:cs typeface="Verdana"/>
              </a:rPr>
              <a:t>Te</a:t>
            </a:r>
            <a:r>
              <a:rPr spc="-545" dirty="0">
                <a:latin typeface="Verdana"/>
                <a:cs typeface="Verdana"/>
              </a:rPr>
              <a:t>s</a:t>
            </a:r>
            <a:r>
              <a:rPr spc="-625" dirty="0">
                <a:latin typeface="Verdana"/>
                <a:cs typeface="Verdana"/>
              </a:rPr>
              <a:t>t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395" dirty="0" err="1">
                <a:latin typeface="Verdana"/>
                <a:cs typeface="Verdana"/>
              </a:rPr>
              <a:t>Sonla</a:t>
            </a:r>
            <a:r>
              <a:rPr lang="en-US" spc="-395" dirty="0" err="1">
                <a:latin typeface="Verdana"/>
                <a:cs typeface="Verdana"/>
              </a:rPr>
              <a:t>n</a:t>
            </a:r>
            <a:r>
              <a:rPr spc="-395" dirty="0" err="1">
                <a:latin typeface="Verdana"/>
                <a:cs typeface="Verdana"/>
              </a:rPr>
              <a:t>dır</a:t>
            </a:r>
            <a:r>
              <a:rPr spc="-254" dirty="0" err="1">
                <a:latin typeface="Verdana"/>
                <a:cs typeface="Verdana"/>
              </a:rPr>
              <a:t>ma</a:t>
            </a:r>
            <a:r>
              <a:rPr spc="-260" dirty="0">
                <a:latin typeface="Verdana"/>
                <a:cs typeface="Verdana"/>
              </a:rPr>
              <a:t> </a:t>
            </a:r>
            <a:r>
              <a:rPr spc="-840" dirty="0">
                <a:latin typeface="Verdana"/>
                <a:cs typeface="Verdana"/>
              </a:rPr>
              <a:t>İş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705" dirty="0">
                <a:latin typeface="Verdana"/>
                <a:cs typeface="Verdana"/>
              </a:rPr>
              <a:t>Ür</a:t>
            </a:r>
            <a:r>
              <a:rPr spc="-430" dirty="0">
                <a:latin typeface="Verdana"/>
                <a:cs typeface="Verdana"/>
              </a:rPr>
              <a:t>ünler</a:t>
            </a:r>
            <a:r>
              <a:rPr spc="-409" dirty="0">
                <a:latin typeface="Verdana"/>
                <a:cs typeface="Verdana"/>
              </a:rPr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9463" y="2488585"/>
            <a:ext cx="4194810" cy="173101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 marR="5080" indent="-407034">
              <a:lnSpc>
                <a:spcPts val="3020"/>
              </a:lnSpc>
              <a:spcBef>
                <a:spcPts val="484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75" dirty="0">
                <a:latin typeface="Calibri"/>
                <a:cs typeface="Calibri"/>
              </a:rPr>
              <a:t>Test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summary</a:t>
            </a:r>
            <a:r>
              <a:rPr sz="2800" spc="-10" dirty="0">
                <a:latin typeface="Calibri"/>
                <a:cs typeface="Calibri"/>
              </a:rPr>
              <a:t> report- </a:t>
            </a:r>
            <a:r>
              <a:rPr sz="2800" spc="-75" dirty="0">
                <a:latin typeface="Calibri"/>
                <a:cs typeface="Calibri"/>
              </a:rPr>
              <a:t>Test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özet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raporu</a:t>
            </a:r>
            <a:endParaRPr sz="2800">
              <a:latin typeface="Calibri"/>
              <a:cs typeface="Calibri"/>
            </a:endParaRPr>
          </a:p>
          <a:p>
            <a:pPr marL="418465" marR="877569" indent="-406400">
              <a:lnSpc>
                <a:spcPts val="3020"/>
              </a:lnSpc>
              <a:spcBef>
                <a:spcPts val="1005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10" dirty="0">
                <a:latin typeface="Calibri"/>
                <a:cs typeface="Calibri"/>
              </a:rPr>
              <a:t>İyileştirme yönünde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oluşturulan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raporlar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4424" y="2359914"/>
            <a:ext cx="2360602" cy="349376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26018" y="2985550"/>
            <a:ext cx="2867024" cy="2429221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1130" y="4422381"/>
            <a:ext cx="7792084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>
                <a:solidFill>
                  <a:srgbClr val="6F2F9F"/>
                </a:solidFill>
              </a:rPr>
              <a:t>Yazılım</a:t>
            </a:r>
            <a:r>
              <a:rPr spc="-15" dirty="0">
                <a:solidFill>
                  <a:srgbClr val="6F2F9F"/>
                </a:solidFill>
              </a:rPr>
              <a:t> </a:t>
            </a:r>
            <a:r>
              <a:rPr spc="-60" dirty="0">
                <a:solidFill>
                  <a:srgbClr val="6F2F9F"/>
                </a:solidFill>
              </a:rPr>
              <a:t>Yaşam</a:t>
            </a:r>
            <a:r>
              <a:rPr spc="-15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Döngüsü</a:t>
            </a:r>
            <a:r>
              <a:rPr spc="5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Boyunca</a:t>
            </a:r>
            <a:r>
              <a:rPr spc="-15" dirty="0">
                <a:solidFill>
                  <a:srgbClr val="6F2F9F"/>
                </a:solidFill>
              </a:rPr>
              <a:t> </a:t>
            </a:r>
            <a:r>
              <a:rPr spc="-100" dirty="0">
                <a:solidFill>
                  <a:srgbClr val="6F2F9F"/>
                </a:solidFill>
              </a:rPr>
              <a:t>Test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7792084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Yazılım</a:t>
            </a:r>
            <a:r>
              <a:rPr spc="-15" dirty="0"/>
              <a:t> </a:t>
            </a:r>
            <a:r>
              <a:rPr spc="-60" dirty="0"/>
              <a:t>Yaşam</a:t>
            </a:r>
            <a:r>
              <a:rPr spc="-15" dirty="0"/>
              <a:t> </a:t>
            </a:r>
            <a:r>
              <a:rPr spc="-5" dirty="0"/>
              <a:t>Döngüsü</a:t>
            </a:r>
            <a:r>
              <a:rPr spc="5" dirty="0"/>
              <a:t> </a:t>
            </a:r>
            <a:r>
              <a:rPr spc="-10" dirty="0"/>
              <a:t>Boyunca</a:t>
            </a:r>
            <a:r>
              <a:rPr spc="-15" dirty="0"/>
              <a:t> </a:t>
            </a:r>
            <a:r>
              <a:rPr spc="-100" dirty="0"/>
              <a:t>Test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98397" y="1482218"/>
            <a:ext cx="8141334" cy="1212215"/>
            <a:chOff x="1398397" y="1482218"/>
            <a:chExt cx="8141334" cy="1212215"/>
          </a:xfrm>
        </p:grpSpPr>
        <p:sp>
          <p:nvSpPr>
            <p:cNvPr id="4" name="object 4"/>
            <p:cNvSpPr/>
            <p:nvPr/>
          </p:nvSpPr>
          <p:spPr>
            <a:xfrm>
              <a:off x="1404747" y="1931288"/>
              <a:ext cx="8128634" cy="756920"/>
            </a:xfrm>
            <a:custGeom>
              <a:avLst/>
              <a:gdLst/>
              <a:ahLst/>
              <a:cxnLst/>
              <a:rect l="l" t="t" r="r" b="b"/>
              <a:pathLst>
                <a:path w="8128634" h="756919">
                  <a:moveTo>
                    <a:pt x="0" y="0"/>
                  </a:moveTo>
                  <a:lnTo>
                    <a:pt x="8128254" y="0"/>
                  </a:lnTo>
                  <a:lnTo>
                    <a:pt x="8128254" y="756665"/>
                  </a:lnTo>
                  <a:lnTo>
                    <a:pt x="0" y="7566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11655" y="1488568"/>
              <a:ext cx="5689600" cy="886460"/>
            </a:xfrm>
            <a:custGeom>
              <a:avLst/>
              <a:gdLst/>
              <a:ahLst/>
              <a:cxnLst/>
              <a:rect l="l" t="t" r="r" b="b"/>
              <a:pathLst>
                <a:path w="5689600" h="886460">
                  <a:moveTo>
                    <a:pt x="5541391" y="0"/>
                  </a:moveTo>
                  <a:lnTo>
                    <a:pt x="147701" y="0"/>
                  </a:lnTo>
                  <a:lnTo>
                    <a:pt x="101016" y="7529"/>
                  </a:lnTo>
                  <a:lnTo>
                    <a:pt x="60471" y="28497"/>
                  </a:lnTo>
                  <a:lnTo>
                    <a:pt x="28497" y="60471"/>
                  </a:lnTo>
                  <a:lnTo>
                    <a:pt x="7529" y="101016"/>
                  </a:lnTo>
                  <a:lnTo>
                    <a:pt x="0" y="147700"/>
                  </a:lnTo>
                  <a:lnTo>
                    <a:pt x="0" y="738505"/>
                  </a:lnTo>
                  <a:lnTo>
                    <a:pt x="7529" y="785189"/>
                  </a:lnTo>
                  <a:lnTo>
                    <a:pt x="28497" y="825734"/>
                  </a:lnTo>
                  <a:lnTo>
                    <a:pt x="60471" y="857708"/>
                  </a:lnTo>
                  <a:lnTo>
                    <a:pt x="101016" y="878676"/>
                  </a:lnTo>
                  <a:lnTo>
                    <a:pt x="147701" y="886206"/>
                  </a:lnTo>
                  <a:lnTo>
                    <a:pt x="5541391" y="886206"/>
                  </a:lnTo>
                  <a:lnTo>
                    <a:pt x="5588075" y="878676"/>
                  </a:lnTo>
                  <a:lnTo>
                    <a:pt x="5628620" y="857708"/>
                  </a:lnTo>
                  <a:lnTo>
                    <a:pt x="5660594" y="825734"/>
                  </a:lnTo>
                  <a:lnTo>
                    <a:pt x="5681562" y="785189"/>
                  </a:lnTo>
                  <a:lnTo>
                    <a:pt x="5689092" y="738505"/>
                  </a:lnTo>
                  <a:lnTo>
                    <a:pt x="5689092" y="147700"/>
                  </a:lnTo>
                  <a:lnTo>
                    <a:pt x="5681562" y="101016"/>
                  </a:lnTo>
                  <a:lnTo>
                    <a:pt x="5660594" y="60471"/>
                  </a:lnTo>
                  <a:lnTo>
                    <a:pt x="5628620" y="28497"/>
                  </a:lnTo>
                  <a:lnTo>
                    <a:pt x="5588075" y="7529"/>
                  </a:lnTo>
                  <a:lnTo>
                    <a:pt x="554139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11655" y="1488568"/>
              <a:ext cx="5689600" cy="886460"/>
            </a:xfrm>
            <a:custGeom>
              <a:avLst/>
              <a:gdLst/>
              <a:ahLst/>
              <a:cxnLst/>
              <a:rect l="l" t="t" r="r" b="b"/>
              <a:pathLst>
                <a:path w="5689600" h="886460">
                  <a:moveTo>
                    <a:pt x="0" y="147700"/>
                  </a:moveTo>
                  <a:lnTo>
                    <a:pt x="7529" y="101016"/>
                  </a:lnTo>
                  <a:lnTo>
                    <a:pt x="28497" y="60471"/>
                  </a:lnTo>
                  <a:lnTo>
                    <a:pt x="60471" y="28497"/>
                  </a:lnTo>
                  <a:lnTo>
                    <a:pt x="101016" y="7529"/>
                  </a:lnTo>
                  <a:lnTo>
                    <a:pt x="147701" y="0"/>
                  </a:lnTo>
                  <a:lnTo>
                    <a:pt x="5541391" y="0"/>
                  </a:lnTo>
                  <a:lnTo>
                    <a:pt x="5588075" y="7529"/>
                  </a:lnTo>
                  <a:lnTo>
                    <a:pt x="5628620" y="28497"/>
                  </a:lnTo>
                  <a:lnTo>
                    <a:pt x="5660594" y="60471"/>
                  </a:lnTo>
                  <a:lnTo>
                    <a:pt x="5681562" y="101016"/>
                  </a:lnTo>
                  <a:lnTo>
                    <a:pt x="5689092" y="147700"/>
                  </a:lnTo>
                  <a:lnTo>
                    <a:pt x="5689092" y="738505"/>
                  </a:lnTo>
                  <a:lnTo>
                    <a:pt x="5681562" y="785189"/>
                  </a:lnTo>
                  <a:lnTo>
                    <a:pt x="5660594" y="825734"/>
                  </a:lnTo>
                  <a:lnTo>
                    <a:pt x="5628620" y="857708"/>
                  </a:lnTo>
                  <a:lnTo>
                    <a:pt x="5588075" y="878676"/>
                  </a:lnTo>
                  <a:lnTo>
                    <a:pt x="5541391" y="886206"/>
                  </a:lnTo>
                  <a:lnTo>
                    <a:pt x="147701" y="886206"/>
                  </a:lnTo>
                  <a:lnTo>
                    <a:pt x="101016" y="878676"/>
                  </a:lnTo>
                  <a:lnTo>
                    <a:pt x="60471" y="857708"/>
                  </a:lnTo>
                  <a:lnTo>
                    <a:pt x="28497" y="825734"/>
                  </a:lnTo>
                  <a:lnTo>
                    <a:pt x="7529" y="785189"/>
                  </a:lnTo>
                  <a:lnTo>
                    <a:pt x="0" y="738505"/>
                  </a:lnTo>
                  <a:lnTo>
                    <a:pt x="0" y="1477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398397" y="2843152"/>
            <a:ext cx="8141334" cy="1211580"/>
            <a:chOff x="1398397" y="2843152"/>
            <a:chExt cx="8141334" cy="1211580"/>
          </a:xfrm>
        </p:grpSpPr>
        <p:sp>
          <p:nvSpPr>
            <p:cNvPr id="8" name="object 8"/>
            <p:cNvSpPr/>
            <p:nvPr/>
          </p:nvSpPr>
          <p:spPr>
            <a:xfrm>
              <a:off x="1404747" y="3292220"/>
              <a:ext cx="8128634" cy="756285"/>
            </a:xfrm>
            <a:custGeom>
              <a:avLst/>
              <a:gdLst/>
              <a:ahLst/>
              <a:cxnLst/>
              <a:rect l="l" t="t" r="r" b="b"/>
              <a:pathLst>
                <a:path w="8128634" h="756285">
                  <a:moveTo>
                    <a:pt x="0" y="0"/>
                  </a:moveTo>
                  <a:lnTo>
                    <a:pt x="8128254" y="0"/>
                  </a:lnTo>
                  <a:lnTo>
                    <a:pt x="8128254" y="755904"/>
                  </a:lnTo>
                  <a:lnTo>
                    <a:pt x="0" y="755904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11655" y="2849502"/>
              <a:ext cx="5689600" cy="885825"/>
            </a:xfrm>
            <a:custGeom>
              <a:avLst/>
              <a:gdLst/>
              <a:ahLst/>
              <a:cxnLst/>
              <a:rect l="l" t="t" r="r" b="b"/>
              <a:pathLst>
                <a:path w="5689600" h="885825">
                  <a:moveTo>
                    <a:pt x="5541518" y="0"/>
                  </a:moveTo>
                  <a:lnTo>
                    <a:pt x="147574" y="0"/>
                  </a:lnTo>
                  <a:lnTo>
                    <a:pt x="100931" y="7522"/>
                  </a:lnTo>
                  <a:lnTo>
                    <a:pt x="60421" y="28471"/>
                  </a:lnTo>
                  <a:lnTo>
                    <a:pt x="28475" y="60416"/>
                  </a:lnTo>
                  <a:lnTo>
                    <a:pt x="7524" y="100927"/>
                  </a:lnTo>
                  <a:lnTo>
                    <a:pt x="0" y="147574"/>
                  </a:lnTo>
                  <a:lnTo>
                    <a:pt x="0" y="737857"/>
                  </a:lnTo>
                  <a:lnTo>
                    <a:pt x="7524" y="784505"/>
                  </a:lnTo>
                  <a:lnTo>
                    <a:pt x="28475" y="825019"/>
                  </a:lnTo>
                  <a:lnTo>
                    <a:pt x="60421" y="856967"/>
                  </a:lnTo>
                  <a:lnTo>
                    <a:pt x="100931" y="877919"/>
                  </a:lnTo>
                  <a:lnTo>
                    <a:pt x="147574" y="885444"/>
                  </a:lnTo>
                  <a:lnTo>
                    <a:pt x="5541518" y="885444"/>
                  </a:lnTo>
                  <a:lnTo>
                    <a:pt x="5588160" y="877919"/>
                  </a:lnTo>
                  <a:lnTo>
                    <a:pt x="5628670" y="856967"/>
                  </a:lnTo>
                  <a:lnTo>
                    <a:pt x="5660616" y="825019"/>
                  </a:lnTo>
                  <a:lnTo>
                    <a:pt x="5681567" y="784505"/>
                  </a:lnTo>
                  <a:lnTo>
                    <a:pt x="5689092" y="737857"/>
                  </a:lnTo>
                  <a:lnTo>
                    <a:pt x="5689092" y="147574"/>
                  </a:lnTo>
                  <a:lnTo>
                    <a:pt x="5681567" y="100927"/>
                  </a:lnTo>
                  <a:lnTo>
                    <a:pt x="5660616" y="60416"/>
                  </a:lnTo>
                  <a:lnTo>
                    <a:pt x="5628670" y="28471"/>
                  </a:lnTo>
                  <a:lnTo>
                    <a:pt x="5588160" y="7522"/>
                  </a:lnTo>
                  <a:lnTo>
                    <a:pt x="5541518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11655" y="2849502"/>
              <a:ext cx="5689600" cy="885825"/>
            </a:xfrm>
            <a:custGeom>
              <a:avLst/>
              <a:gdLst/>
              <a:ahLst/>
              <a:cxnLst/>
              <a:rect l="l" t="t" r="r" b="b"/>
              <a:pathLst>
                <a:path w="5689600" h="885825">
                  <a:moveTo>
                    <a:pt x="0" y="147574"/>
                  </a:moveTo>
                  <a:lnTo>
                    <a:pt x="7524" y="100927"/>
                  </a:lnTo>
                  <a:lnTo>
                    <a:pt x="28475" y="60416"/>
                  </a:lnTo>
                  <a:lnTo>
                    <a:pt x="60421" y="28471"/>
                  </a:lnTo>
                  <a:lnTo>
                    <a:pt x="100931" y="7522"/>
                  </a:lnTo>
                  <a:lnTo>
                    <a:pt x="147574" y="0"/>
                  </a:lnTo>
                  <a:lnTo>
                    <a:pt x="5541518" y="0"/>
                  </a:lnTo>
                  <a:lnTo>
                    <a:pt x="5588160" y="7522"/>
                  </a:lnTo>
                  <a:lnTo>
                    <a:pt x="5628670" y="28471"/>
                  </a:lnTo>
                  <a:lnTo>
                    <a:pt x="5660616" y="60416"/>
                  </a:lnTo>
                  <a:lnTo>
                    <a:pt x="5681567" y="100927"/>
                  </a:lnTo>
                  <a:lnTo>
                    <a:pt x="5689092" y="147574"/>
                  </a:lnTo>
                  <a:lnTo>
                    <a:pt x="5689092" y="737857"/>
                  </a:lnTo>
                  <a:lnTo>
                    <a:pt x="5681567" y="784505"/>
                  </a:lnTo>
                  <a:lnTo>
                    <a:pt x="5660616" y="825019"/>
                  </a:lnTo>
                  <a:lnTo>
                    <a:pt x="5628670" y="856967"/>
                  </a:lnTo>
                  <a:lnTo>
                    <a:pt x="5588160" y="877919"/>
                  </a:lnTo>
                  <a:lnTo>
                    <a:pt x="5541518" y="885444"/>
                  </a:lnTo>
                  <a:lnTo>
                    <a:pt x="147574" y="885444"/>
                  </a:lnTo>
                  <a:lnTo>
                    <a:pt x="100931" y="877919"/>
                  </a:lnTo>
                  <a:lnTo>
                    <a:pt x="60421" y="856967"/>
                  </a:lnTo>
                  <a:lnTo>
                    <a:pt x="28475" y="825019"/>
                  </a:lnTo>
                  <a:lnTo>
                    <a:pt x="7524" y="784505"/>
                  </a:lnTo>
                  <a:lnTo>
                    <a:pt x="0" y="737857"/>
                  </a:lnTo>
                  <a:lnTo>
                    <a:pt x="0" y="14757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398397" y="4204084"/>
            <a:ext cx="8141334" cy="1211580"/>
            <a:chOff x="1398397" y="4204084"/>
            <a:chExt cx="8141334" cy="1211580"/>
          </a:xfrm>
        </p:grpSpPr>
        <p:sp>
          <p:nvSpPr>
            <p:cNvPr id="12" name="object 12"/>
            <p:cNvSpPr/>
            <p:nvPr/>
          </p:nvSpPr>
          <p:spPr>
            <a:xfrm>
              <a:off x="1404747" y="4653153"/>
              <a:ext cx="8128634" cy="756285"/>
            </a:xfrm>
            <a:custGeom>
              <a:avLst/>
              <a:gdLst/>
              <a:ahLst/>
              <a:cxnLst/>
              <a:rect l="l" t="t" r="r" b="b"/>
              <a:pathLst>
                <a:path w="8128634" h="756285">
                  <a:moveTo>
                    <a:pt x="0" y="0"/>
                  </a:moveTo>
                  <a:lnTo>
                    <a:pt x="8128254" y="0"/>
                  </a:lnTo>
                  <a:lnTo>
                    <a:pt x="8128254" y="755904"/>
                  </a:lnTo>
                  <a:lnTo>
                    <a:pt x="0" y="755904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11655" y="4210434"/>
              <a:ext cx="5689600" cy="885825"/>
            </a:xfrm>
            <a:custGeom>
              <a:avLst/>
              <a:gdLst/>
              <a:ahLst/>
              <a:cxnLst/>
              <a:rect l="l" t="t" r="r" b="b"/>
              <a:pathLst>
                <a:path w="5689600" h="885825">
                  <a:moveTo>
                    <a:pt x="5541518" y="0"/>
                  </a:moveTo>
                  <a:lnTo>
                    <a:pt x="147574" y="0"/>
                  </a:lnTo>
                  <a:lnTo>
                    <a:pt x="100931" y="7522"/>
                  </a:lnTo>
                  <a:lnTo>
                    <a:pt x="60421" y="28471"/>
                  </a:lnTo>
                  <a:lnTo>
                    <a:pt x="28475" y="60416"/>
                  </a:lnTo>
                  <a:lnTo>
                    <a:pt x="7524" y="100927"/>
                  </a:lnTo>
                  <a:lnTo>
                    <a:pt x="0" y="147573"/>
                  </a:lnTo>
                  <a:lnTo>
                    <a:pt x="0" y="737857"/>
                  </a:lnTo>
                  <a:lnTo>
                    <a:pt x="7524" y="784505"/>
                  </a:lnTo>
                  <a:lnTo>
                    <a:pt x="28475" y="825019"/>
                  </a:lnTo>
                  <a:lnTo>
                    <a:pt x="60421" y="856967"/>
                  </a:lnTo>
                  <a:lnTo>
                    <a:pt x="100931" y="877919"/>
                  </a:lnTo>
                  <a:lnTo>
                    <a:pt x="147574" y="885443"/>
                  </a:lnTo>
                  <a:lnTo>
                    <a:pt x="5541518" y="885443"/>
                  </a:lnTo>
                  <a:lnTo>
                    <a:pt x="5588160" y="877919"/>
                  </a:lnTo>
                  <a:lnTo>
                    <a:pt x="5628670" y="856967"/>
                  </a:lnTo>
                  <a:lnTo>
                    <a:pt x="5660616" y="825019"/>
                  </a:lnTo>
                  <a:lnTo>
                    <a:pt x="5681567" y="784505"/>
                  </a:lnTo>
                  <a:lnTo>
                    <a:pt x="5689092" y="737857"/>
                  </a:lnTo>
                  <a:lnTo>
                    <a:pt x="5689092" y="147573"/>
                  </a:lnTo>
                  <a:lnTo>
                    <a:pt x="5681567" y="100927"/>
                  </a:lnTo>
                  <a:lnTo>
                    <a:pt x="5660616" y="60416"/>
                  </a:lnTo>
                  <a:lnTo>
                    <a:pt x="5628670" y="28471"/>
                  </a:lnTo>
                  <a:lnTo>
                    <a:pt x="5588160" y="7522"/>
                  </a:lnTo>
                  <a:lnTo>
                    <a:pt x="5541518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11655" y="4210434"/>
              <a:ext cx="5689600" cy="885825"/>
            </a:xfrm>
            <a:custGeom>
              <a:avLst/>
              <a:gdLst/>
              <a:ahLst/>
              <a:cxnLst/>
              <a:rect l="l" t="t" r="r" b="b"/>
              <a:pathLst>
                <a:path w="5689600" h="885825">
                  <a:moveTo>
                    <a:pt x="0" y="147573"/>
                  </a:moveTo>
                  <a:lnTo>
                    <a:pt x="7524" y="100927"/>
                  </a:lnTo>
                  <a:lnTo>
                    <a:pt x="28475" y="60416"/>
                  </a:lnTo>
                  <a:lnTo>
                    <a:pt x="60421" y="28471"/>
                  </a:lnTo>
                  <a:lnTo>
                    <a:pt x="100931" y="7522"/>
                  </a:lnTo>
                  <a:lnTo>
                    <a:pt x="147574" y="0"/>
                  </a:lnTo>
                  <a:lnTo>
                    <a:pt x="5541518" y="0"/>
                  </a:lnTo>
                  <a:lnTo>
                    <a:pt x="5588160" y="7522"/>
                  </a:lnTo>
                  <a:lnTo>
                    <a:pt x="5628670" y="28471"/>
                  </a:lnTo>
                  <a:lnTo>
                    <a:pt x="5660616" y="60416"/>
                  </a:lnTo>
                  <a:lnTo>
                    <a:pt x="5681567" y="100927"/>
                  </a:lnTo>
                  <a:lnTo>
                    <a:pt x="5689092" y="147573"/>
                  </a:lnTo>
                  <a:lnTo>
                    <a:pt x="5689092" y="737857"/>
                  </a:lnTo>
                  <a:lnTo>
                    <a:pt x="5681567" y="784505"/>
                  </a:lnTo>
                  <a:lnTo>
                    <a:pt x="5660616" y="825019"/>
                  </a:lnTo>
                  <a:lnTo>
                    <a:pt x="5628670" y="856967"/>
                  </a:lnTo>
                  <a:lnTo>
                    <a:pt x="5588160" y="877919"/>
                  </a:lnTo>
                  <a:lnTo>
                    <a:pt x="5541518" y="885443"/>
                  </a:lnTo>
                  <a:lnTo>
                    <a:pt x="147574" y="885443"/>
                  </a:lnTo>
                  <a:lnTo>
                    <a:pt x="100931" y="877919"/>
                  </a:lnTo>
                  <a:lnTo>
                    <a:pt x="60421" y="856967"/>
                  </a:lnTo>
                  <a:lnTo>
                    <a:pt x="28475" y="825019"/>
                  </a:lnTo>
                  <a:lnTo>
                    <a:pt x="7524" y="784505"/>
                  </a:lnTo>
                  <a:lnTo>
                    <a:pt x="0" y="737857"/>
                  </a:lnTo>
                  <a:lnTo>
                    <a:pt x="0" y="14757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398397" y="5565016"/>
            <a:ext cx="8141334" cy="1211580"/>
            <a:chOff x="1398397" y="5565016"/>
            <a:chExt cx="8141334" cy="1211580"/>
          </a:xfrm>
        </p:grpSpPr>
        <p:sp>
          <p:nvSpPr>
            <p:cNvPr id="16" name="object 16"/>
            <p:cNvSpPr/>
            <p:nvPr/>
          </p:nvSpPr>
          <p:spPr>
            <a:xfrm>
              <a:off x="1404747" y="6014085"/>
              <a:ext cx="8128634" cy="756285"/>
            </a:xfrm>
            <a:custGeom>
              <a:avLst/>
              <a:gdLst/>
              <a:ahLst/>
              <a:cxnLst/>
              <a:rect l="l" t="t" r="r" b="b"/>
              <a:pathLst>
                <a:path w="8128634" h="756284">
                  <a:moveTo>
                    <a:pt x="8128254" y="0"/>
                  </a:moveTo>
                  <a:lnTo>
                    <a:pt x="0" y="0"/>
                  </a:lnTo>
                  <a:lnTo>
                    <a:pt x="0" y="755903"/>
                  </a:lnTo>
                  <a:lnTo>
                    <a:pt x="8128254" y="755903"/>
                  </a:lnTo>
                  <a:lnTo>
                    <a:pt x="812825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04747" y="6014085"/>
              <a:ext cx="8128634" cy="756285"/>
            </a:xfrm>
            <a:custGeom>
              <a:avLst/>
              <a:gdLst/>
              <a:ahLst/>
              <a:cxnLst/>
              <a:rect l="l" t="t" r="r" b="b"/>
              <a:pathLst>
                <a:path w="8128634" h="756284">
                  <a:moveTo>
                    <a:pt x="0" y="0"/>
                  </a:moveTo>
                  <a:lnTo>
                    <a:pt x="8128254" y="0"/>
                  </a:lnTo>
                  <a:lnTo>
                    <a:pt x="8128254" y="755903"/>
                  </a:lnTo>
                  <a:lnTo>
                    <a:pt x="0" y="75590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11655" y="5571366"/>
              <a:ext cx="5689600" cy="885825"/>
            </a:xfrm>
            <a:custGeom>
              <a:avLst/>
              <a:gdLst/>
              <a:ahLst/>
              <a:cxnLst/>
              <a:rect l="l" t="t" r="r" b="b"/>
              <a:pathLst>
                <a:path w="5689600" h="885825">
                  <a:moveTo>
                    <a:pt x="5541518" y="0"/>
                  </a:moveTo>
                  <a:lnTo>
                    <a:pt x="147574" y="0"/>
                  </a:lnTo>
                  <a:lnTo>
                    <a:pt x="100931" y="7522"/>
                  </a:lnTo>
                  <a:lnTo>
                    <a:pt x="60421" y="28471"/>
                  </a:lnTo>
                  <a:lnTo>
                    <a:pt x="28475" y="60416"/>
                  </a:lnTo>
                  <a:lnTo>
                    <a:pt x="7524" y="100927"/>
                  </a:lnTo>
                  <a:lnTo>
                    <a:pt x="0" y="147574"/>
                  </a:lnTo>
                  <a:lnTo>
                    <a:pt x="0" y="737857"/>
                  </a:lnTo>
                  <a:lnTo>
                    <a:pt x="7524" y="784505"/>
                  </a:lnTo>
                  <a:lnTo>
                    <a:pt x="28475" y="825019"/>
                  </a:lnTo>
                  <a:lnTo>
                    <a:pt x="60421" y="856967"/>
                  </a:lnTo>
                  <a:lnTo>
                    <a:pt x="100931" y="877919"/>
                  </a:lnTo>
                  <a:lnTo>
                    <a:pt x="147574" y="885444"/>
                  </a:lnTo>
                  <a:lnTo>
                    <a:pt x="5541518" y="885444"/>
                  </a:lnTo>
                  <a:lnTo>
                    <a:pt x="5588160" y="877919"/>
                  </a:lnTo>
                  <a:lnTo>
                    <a:pt x="5628670" y="856967"/>
                  </a:lnTo>
                  <a:lnTo>
                    <a:pt x="5660616" y="825019"/>
                  </a:lnTo>
                  <a:lnTo>
                    <a:pt x="5681567" y="784505"/>
                  </a:lnTo>
                  <a:lnTo>
                    <a:pt x="5689092" y="737857"/>
                  </a:lnTo>
                  <a:lnTo>
                    <a:pt x="5689092" y="147574"/>
                  </a:lnTo>
                  <a:lnTo>
                    <a:pt x="5681567" y="100927"/>
                  </a:lnTo>
                  <a:lnTo>
                    <a:pt x="5660616" y="60416"/>
                  </a:lnTo>
                  <a:lnTo>
                    <a:pt x="5628670" y="28471"/>
                  </a:lnTo>
                  <a:lnTo>
                    <a:pt x="5588160" y="7522"/>
                  </a:lnTo>
                  <a:lnTo>
                    <a:pt x="5541518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11655" y="5571366"/>
              <a:ext cx="5689600" cy="885825"/>
            </a:xfrm>
            <a:custGeom>
              <a:avLst/>
              <a:gdLst/>
              <a:ahLst/>
              <a:cxnLst/>
              <a:rect l="l" t="t" r="r" b="b"/>
              <a:pathLst>
                <a:path w="5689600" h="885825">
                  <a:moveTo>
                    <a:pt x="0" y="147574"/>
                  </a:moveTo>
                  <a:lnTo>
                    <a:pt x="7524" y="100927"/>
                  </a:lnTo>
                  <a:lnTo>
                    <a:pt x="28475" y="60416"/>
                  </a:lnTo>
                  <a:lnTo>
                    <a:pt x="60421" y="28471"/>
                  </a:lnTo>
                  <a:lnTo>
                    <a:pt x="100931" y="7522"/>
                  </a:lnTo>
                  <a:lnTo>
                    <a:pt x="147574" y="0"/>
                  </a:lnTo>
                  <a:lnTo>
                    <a:pt x="5541518" y="0"/>
                  </a:lnTo>
                  <a:lnTo>
                    <a:pt x="5588160" y="7522"/>
                  </a:lnTo>
                  <a:lnTo>
                    <a:pt x="5628670" y="28471"/>
                  </a:lnTo>
                  <a:lnTo>
                    <a:pt x="5660616" y="60416"/>
                  </a:lnTo>
                  <a:lnTo>
                    <a:pt x="5681567" y="100927"/>
                  </a:lnTo>
                  <a:lnTo>
                    <a:pt x="5689092" y="147574"/>
                  </a:lnTo>
                  <a:lnTo>
                    <a:pt x="5689092" y="737857"/>
                  </a:lnTo>
                  <a:lnTo>
                    <a:pt x="5681567" y="784505"/>
                  </a:lnTo>
                  <a:lnTo>
                    <a:pt x="5660616" y="825019"/>
                  </a:lnTo>
                  <a:lnTo>
                    <a:pt x="5628670" y="856967"/>
                  </a:lnTo>
                  <a:lnTo>
                    <a:pt x="5588160" y="877919"/>
                  </a:lnTo>
                  <a:lnTo>
                    <a:pt x="5541518" y="885444"/>
                  </a:lnTo>
                  <a:lnTo>
                    <a:pt x="147574" y="885444"/>
                  </a:lnTo>
                  <a:lnTo>
                    <a:pt x="100931" y="877919"/>
                  </a:lnTo>
                  <a:lnTo>
                    <a:pt x="60421" y="856967"/>
                  </a:lnTo>
                  <a:lnTo>
                    <a:pt x="28475" y="825019"/>
                  </a:lnTo>
                  <a:lnTo>
                    <a:pt x="7524" y="784505"/>
                  </a:lnTo>
                  <a:lnTo>
                    <a:pt x="0" y="737857"/>
                  </a:lnTo>
                  <a:lnTo>
                    <a:pt x="0" y="14757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056602" y="1626708"/>
            <a:ext cx="4770755" cy="4595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35" dirty="0">
                <a:solidFill>
                  <a:srgbClr val="C00000"/>
                </a:solidFill>
                <a:latin typeface="Calibri"/>
                <a:cs typeface="Calibri"/>
              </a:rPr>
              <a:t>Yazılım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Geliştirme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Modelleri</a:t>
            </a:r>
            <a:endParaRPr sz="3200">
              <a:latin typeface="Calibri"/>
              <a:cs typeface="Calibri"/>
            </a:endParaRPr>
          </a:p>
          <a:p>
            <a:pPr marL="12700" marR="2649220">
              <a:lnSpc>
                <a:spcPct val="279000"/>
              </a:lnSpc>
              <a:spcBef>
                <a:spcPts val="5"/>
              </a:spcBef>
            </a:pPr>
            <a:r>
              <a:rPr sz="3200" b="1" spc="-85" dirty="0">
                <a:solidFill>
                  <a:srgbClr val="C00000"/>
                </a:solidFill>
                <a:latin typeface="Calibri"/>
                <a:cs typeface="Calibri"/>
              </a:rPr>
              <a:t>Test</a:t>
            </a:r>
            <a:r>
              <a:rPr sz="3200" b="1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Seviyesi </a:t>
            </a:r>
            <a:r>
              <a:rPr sz="3200" b="1" spc="-70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85" dirty="0">
                <a:solidFill>
                  <a:srgbClr val="C00000"/>
                </a:solidFill>
                <a:latin typeface="Calibri"/>
                <a:cs typeface="Calibri"/>
              </a:rPr>
              <a:t>Test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30" dirty="0">
                <a:solidFill>
                  <a:srgbClr val="C00000"/>
                </a:solidFill>
                <a:latin typeface="Calibri"/>
                <a:cs typeface="Calibri"/>
              </a:rPr>
              <a:t>Türleri </a:t>
            </a:r>
            <a:r>
              <a:rPr sz="32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Bakım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70" dirty="0">
                <a:solidFill>
                  <a:srgbClr val="C00000"/>
                </a:solidFill>
                <a:latin typeface="Calibri"/>
                <a:cs typeface="Calibri"/>
              </a:rPr>
              <a:t>Testi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32514" y="4122900"/>
            <a:ext cx="71405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0" dirty="0">
                <a:solidFill>
                  <a:srgbClr val="6F2F9F"/>
                </a:solidFill>
              </a:rPr>
              <a:t>Yazılım</a:t>
            </a:r>
            <a:r>
              <a:rPr sz="4800" spc="-30" dirty="0">
                <a:solidFill>
                  <a:srgbClr val="6F2F9F"/>
                </a:solidFill>
              </a:rPr>
              <a:t> </a:t>
            </a:r>
            <a:r>
              <a:rPr sz="4800" spc="-10" dirty="0">
                <a:solidFill>
                  <a:srgbClr val="6F2F9F"/>
                </a:solidFill>
              </a:rPr>
              <a:t>Geliştirme</a:t>
            </a:r>
            <a:r>
              <a:rPr sz="4800" spc="-35" dirty="0">
                <a:solidFill>
                  <a:srgbClr val="6F2F9F"/>
                </a:solidFill>
              </a:rPr>
              <a:t> </a:t>
            </a:r>
            <a:r>
              <a:rPr sz="4800" spc="-5" dirty="0">
                <a:solidFill>
                  <a:srgbClr val="6F2F9F"/>
                </a:solidFill>
              </a:rPr>
              <a:t>Modelleri</a:t>
            </a:r>
            <a:endParaRPr sz="4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542607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30" dirty="0"/>
              <a:t> </a:t>
            </a:r>
            <a:r>
              <a:rPr dirty="0"/>
              <a:t>ile</a:t>
            </a:r>
            <a:r>
              <a:rPr spc="-20" dirty="0"/>
              <a:t> </a:t>
            </a:r>
            <a:r>
              <a:rPr dirty="0"/>
              <a:t>İlgili</a:t>
            </a:r>
            <a:r>
              <a:rPr spc="-10" dirty="0"/>
              <a:t> </a:t>
            </a:r>
            <a:r>
              <a:rPr spc="-70" dirty="0"/>
              <a:t>Temel</a:t>
            </a:r>
            <a:r>
              <a:rPr spc="-35" dirty="0"/>
              <a:t> </a:t>
            </a:r>
            <a:r>
              <a:rPr dirty="0"/>
              <a:t>Bilgiler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3897482"/>
            <a:ext cx="169798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00" dirty="0">
                <a:solidFill>
                  <a:srgbClr val="6F2F9F"/>
                </a:solidFill>
                <a:latin typeface="Verdana"/>
                <a:cs typeface="Verdana"/>
              </a:rPr>
              <a:t>Keywords</a:t>
            </a:r>
            <a:endParaRPr sz="28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95092" y="1360025"/>
            <a:ext cx="9063355" cy="5170170"/>
            <a:chOff x="2395092" y="1360025"/>
            <a:chExt cx="9063355" cy="5170170"/>
          </a:xfrm>
        </p:grpSpPr>
        <p:sp>
          <p:nvSpPr>
            <p:cNvPr id="5" name="object 5"/>
            <p:cNvSpPr/>
            <p:nvPr/>
          </p:nvSpPr>
          <p:spPr>
            <a:xfrm>
              <a:off x="2416167" y="1366375"/>
              <a:ext cx="1083310" cy="5157470"/>
            </a:xfrm>
            <a:custGeom>
              <a:avLst/>
              <a:gdLst/>
              <a:ahLst/>
              <a:cxnLst/>
              <a:rect l="l" t="t" r="r" b="b"/>
              <a:pathLst>
                <a:path w="1083310" h="5157470">
                  <a:moveTo>
                    <a:pt x="15265" y="0"/>
                  </a:moveTo>
                  <a:lnTo>
                    <a:pt x="49169" y="34346"/>
                  </a:lnTo>
                  <a:lnTo>
                    <a:pt x="82526" y="69027"/>
                  </a:lnTo>
                  <a:lnTo>
                    <a:pt x="115337" y="104037"/>
                  </a:lnTo>
                  <a:lnTo>
                    <a:pt x="147600" y="139370"/>
                  </a:lnTo>
                  <a:lnTo>
                    <a:pt x="179317" y="175021"/>
                  </a:lnTo>
                  <a:lnTo>
                    <a:pt x="210487" y="210985"/>
                  </a:lnTo>
                  <a:lnTo>
                    <a:pt x="241110" y="247256"/>
                  </a:lnTo>
                  <a:lnTo>
                    <a:pt x="271186" y="283828"/>
                  </a:lnTo>
                  <a:lnTo>
                    <a:pt x="300716" y="320697"/>
                  </a:lnTo>
                  <a:lnTo>
                    <a:pt x="329698" y="357857"/>
                  </a:lnTo>
                  <a:lnTo>
                    <a:pt x="358134" y="395302"/>
                  </a:lnTo>
                  <a:lnTo>
                    <a:pt x="386023" y="433027"/>
                  </a:lnTo>
                  <a:lnTo>
                    <a:pt x="413365" y="471027"/>
                  </a:lnTo>
                  <a:lnTo>
                    <a:pt x="440160" y="509296"/>
                  </a:lnTo>
                  <a:lnTo>
                    <a:pt x="466408" y="547828"/>
                  </a:lnTo>
                  <a:lnTo>
                    <a:pt x="492110" y="586619"/>
                  </a:lnTo>
                  <a:lnTo>
                    <a:pt x="517264" y="625662"/>
                  </a:lnTo>
                  <a:lnTo>
                    <a:pt x="541872" y="664953"/>
                  </a:lnTo>
                  <a:lnTo>
                    <a:pt x="565933" y="704486"/>
                  </a:lnTo>
                  <a:lnTo>
                    <a:pt x="589447" y="744255"/>
                  </a:lnTo>
                  <a:lnTo>
                    <a:pt x="612415" y="784255"/>
                  </a:lnTo>
                  <a:lnTo>
                    <a:pt x="634835" y="824481"/>
                  </a:lnTo>
                  <a:lnTo>
                    <a:pt x="656709" y="864927"/>
                  </a:lnTo>
                  <a:lnTo>
                    <a:pt x="678036" y="905588"/>
                  </a:lnTo>
                  <a:lnTo>
                    <a:pt x="698815" y="946458"/>
                  </a:lnTo>
                  <a:lnTo>
                    <a:pt x="719049" y="987532"/>
                  </a:lnTo>
                  <a:lnTo>
                    <a:pt x="738735" y="1028804"/>
                  </a:lnTo>
                  <a:lnTo>
                    <a:pt x="757874" y="1070269"/>
                  </a:lnTo>
                  <a:lnTo>
                    <a:pt x="776467" y="1111922"/>
                  </a:lnTo>
                  <a:lnTo>
                    <a:pt x="794513" y="1153757"/>
                  </a:lnTo>
                  <a:lnTo>
                    <a:pt x="812011" y="1195769"/>
                  </a:lnTo>
                  <a:lnTo>
                    <a:pt x="828964" y="1237952"/>
                  </a:lnTo>
                  <a:lnTo>
                    <a:pt x="845369" y="1280300"/>
                  </a:lnTo>
                  <a:lnTo>
                    <a:pt x="861227" y="1322809"/>
                  </a:lnTo>
                  <a:lnTo>
                    <a:pt x="876539" y="1365473"/>
                  </a:lnTo>
                  <a:lnTo>
                    <a:pt x="891303" y="1408287"/>
                  </a:lnTo>
                  <a:lnTo>
                    <a:pt x="905521" y="1451244"/>
                  </a:lnTo>
                  <a:lnTo>
                    <a:pt x="919192" y="1494341"/>
                  </a:lnTo>
                  <a:lnTo>
                    <a:pt x="932316" y="1537570"/>
                  </a:lnTo>
                  <a:lnTo>
                    <a:pt x="944894" y="1580927"/>
                  </a:lnTo>
                  <a:lnTo>
                    <a:pt x="956924" y="1624407"/>
                  </a:lnTo>
                  <a:lnTo>
                    <a:pt x="968408" y="1668003"/>
                  </a:lnTo>
                  <a:lnTo>
                    <a:pt x="979345" y="1711711"/>
                  </a:lnTo>
                  <a:lnTo>
                    <a:pt x="989735" y="1755524"/>
                  </a:lnTo>
                  <a:lnTo>
                    <a:pt x="999578" y="1799439"/>
                  </a:lnTo>
                  <a:lnTo>
                    <a:pt x="1008874" y="1843448"/>
                  </a:lnTo>
                  <a:lnTo>
                    <a:pt x="1017623" y="1887547"/>
                  </a:lnTo>
                  <a:lnTo>
                    <a:pt x="1025826" y="1931731"/>
                  </a:lnTo>
                  <a:lnTo>
                    <a:pt x="1033482" y="1975993"/>
                  </a:lnTo>
                  <a:lnTo>
                    <a:pt x="1040591" y="2020329"/>
                  </a:lnTo>
                  <a:lnTo>
                    <a:pt x="1047153" y="2064732"/>
                  </a:lnTo>
                  <a:lnTo>
                    <a:pt x="1053168" y="2109198"/>
                  </a:lnTo>
                  <a:lnTo>
                    <a:pt x="1058636" y="2153722"/>
                  </a:lnTo>
                  <a:lnTo>
                    <a:pt x="1063558" y="2198296"/>
                  </a:lnTo>
                  <a:lnTo>
                    <a:pt x="1067933" y="2242918"/>
                  </a:lnTo>
                  <a:lnTo>
                    <a:pt x="1071761" y="2287579"/>
                  </a:lnTo>
                  <a:lnTo>
                    <a:pt x="1075042" y="2332276"/>
                  </a:lnTo>
                  <a:lnTo>
                    <a:pt x="1077776" y="2377004"/>
                  </a:lnTo>
                  <a:lnTo>
                    <a:pt x="1079963" y="2421755"/>
                  </a:lnTo>
                  <a:lnTo>
                    <a:pt x="1081604" y="2466526"/>
                  </a:lnTo>
                  <a:lnTo>
                    <a:pt x="1082697" y="2511310"/>
                  </a:lnTo>
                  <a:lnTo>
                    <a:pt x="1083244" y="2556102"/>
                  </a:lnTo>
                  <a:lnTo>
                    <a:pt x="1083244" y="2600897"/>
                  </a:lnTo>
                  <a:lnTo>
                    <a:pt x="1082697" y="2645689"/>
                  </a:lnTo>
                  <a:lnTo>
                    <a:pt x="1081604" y="2690473"/>
                  </a:lnTo>
                  <a:lnTo>
                    <a:pt x="1079963" y="2735244"/>
                  </a:lnTo>
                  <a:lnTo>
                    <a:pt x="1077776" y="2779996"/>
                  </a:lnTo>
                  <a:lnTo>
                    <a:pt x="1075042" y="2824723"/>
                  </a:lnTo>
                  <a:lnTo>
                    <a:pt x="1071761" y="2869420"/>
                  </a:lnTo>
                  <a:lnTo>
                    <a:pt x="1067933" y="2914082"/>
                  </a:lnTo>
                  <a:lnTo>
                    <a:pt x="1063558" y="2958703"/>
                  </a:lnTo>
                  <a:lnTo>
                    <a:pt x="1058636" y="3003277"/>
                  </a:lnTo>
                  <a:lnTo>
                    <a:pt x="1053168" y="3047801"/>
                  </a:lnTo>
                  <a:lnTo>
                    <a:pt x="1047153" y="3092267"/>
                  </a:lnTo>
                  <a:lnTo>
                    <a:pt x="1040591" y="3136670"/>
                  </a:lnTo>
                  <a:lnTo>
                    <a:pt x="1033482" y="3181006"/>
                  </a:lnTo>
                  <a:lnTo>
                    <a:pt x="1025826" y="3225268"/>
                  </a:lnTo>
                  <a:lnTo>
                    <a:pt x="1017623" y="3269452"/>
                  </a:lnTo>
                  <a:lnTo>
                    <a:pt x="1008874" y="3313551"/>
                  </a:lnTo>
                  <a:lnTo>
                    <a:pt x="999578" y="3357560"/>
                  </a:lnTo>
                  <a:lnTo>
                    <a:pt x="989735" y="3401475"/>
                  </a:lnTo>
                  <a:lnTo>
                    <a:pt x="979345" y="3445288"/>
                  </a:lnTo>
                  <a:lnTo>
                    <a:pt x="968408" y="3488996"/>
                  </a:lnTo>
                  <a:lnTo>
                    <a:pt x="956924" y="3532593"/>
                  </a:lnTo>
                  <a:lnTo>
                    <a:pt x="944894" y="3576072"/>
                  </a:lnTo>
                  <a:lnTo>
                    <a:pt x="932316" y="3619429"/>
                  </a:lnTo>
                  <a:lnTo>
                    <a:pt x="919192" y="3662658"/>
                  </a:lnTo>
                  <a:lnTo>
                    <a:pt x="905521" y="3705755"/>
                  </a:lnTo>
                  <a:lnTo>
                    <a:pt x="891303" y="3748712"/>
                  </a:lnTo>
                  <a:lnTo>
                    <a:pt x="876539" y="3791526"/>
                  </a:lnTo>
                  <a:lnTo>
                    <a:pt x="861227" y="3834190"/>
                  </a:lnTo>
                  <a:lnTo>
                    <a:pt x="845369" y="3876699"/>
                  </a:lnTo>
                  <a:lnTo>
                    <a:pt x="828964" y="3919047"/>
                  </a:lnTo>
                  <a:lnTo>
                    <a:pt x="812011" y="3961230"/>
                  </a:lnTo>
                  <a:lnTo>
                    <a:pt x="794513" y="4003242"/>
                  </a:lnTo>
                  <a:lnTo>
                    <a:pt x="776467" y="4045077"/>
                  </a:lnTo>
                  <a:lnTo>
                    <a:pt x="757874" y="4086730"/>
                  </a:lnTo>
                  <a:lnTo>
                    <a:pt x="738735" y="4128195"/>
                  </a:lnTo>
                  <a:lnTo>
                    <a:pt x="719049" y="4169467"/>
                  </a:lnTo>
                  <a:lnTo>
                    <a:pt x="698815" y="4210541"/>
                  </a:lnTo>
                  <a:lnTo>
                    <a:pt x="678036" y="4251411"/>
                  </a:lnTo>
                  <a:lnTo>
                    <a:pt x="656709" y="4292072"/>
                  </a:lnTo>
                  <a:lnTo>
                    <a:pt x="634835" y="4332518"/>
                  </a:lnTo>
                  <a:lnTo>
                    <a:pt x="612415" y="4372744"/>
                  </a:lnTo>
                  <a:lnTo>
                    <a:pt x="589447" y="4412744"/>
                  </a:lnTo>
                  <a:lnTo>
                    <a:pt x="565933" y="4452513"/>
                  </a:lnTo>
                  <a:lnTo>
                    <a:pt x="541872" y="4492046"/>
                  </a:lnTo>
                  <a:lnTo>
                    <a:pt x="517264" y="4531337"/>
                  </a:lnTo>
                  <a:lnTo>
                    <a:pt x="492110" y="4570380"/>
                  </a:lnTo>
                  <a:lnTo>
                    <a:pt x="466408" y="4609171"/>
                  </a:lnTo>
                  <a:lnTo>
                    <a:pt x="440160" y="4647703"/>
                  </a:lnTo>
                  <a:lnTo>
                    <a:pt x="413365" y="4685972"/>
                  </a:lnTo>
                  <a:lnTo>
                    <a:pt x="386023" y="4723972"/>
                  </a:lnTo>
                  <a:lnTo>
                    <a:pt x="358134" y="4761697"/>
                  </a:lnTo>
                  <a:lnTo>
                    <a:pt x="329698" y="4799142"/>
                  </a:lnTo>
                  <a:lnTo>
                    <a:pt x="300716" y="4836302"/>
                  </a:lnTo>
                  <a:lnTo>
                    <a:pt x="271186" y="4873171"/>
                  </a:lnTo>
                  <a:lnTo>
                    <a:pt x="241110" y="4909743"/>
                  </a:lnTo>
                  <a:lnTo>
                    <a:pt x="210487" y="4946014"/>
                  </a:lnTo>
                  <a:lnTo>
                    <a:pt x="179317" y="4981978"/>
                  </a:lnTo>
                  <a:lnTo>
                    <a:pt x="147600" y="5017629"/>
                  </a:lnTo>
                  <a:lnTo>
                    <a:pt x="115337" y="5052963"/>
                  </a:lnTo>
                  <a:lnTo>
                    <a:pt x="82526" y="5087972"/>
                  </a:lnTo>
                  <a:lnTo>
                    <a:pt x="49169" y="5122653"/>
                  </a:lnTo>
                  <a:lnTo>
                    <a:pt x="15265" y="5157000"/>
                  </a:lnTo>
                  <a:lnTo>
                    <a:pt x="0" y="5141734"/>
                  </a:lnTo>
                  <a:lnTo>
                    <a:pt x="33972" y="5107314"/>
                  </a:lnTo>
                  <a:lnTo>
                    <a:pt x="67393" y="5072557"/>
                  </a:lnTo>
                  <a:lnTo>
                    <a:pt x="100261" y="5037467"/>
                  </a:lnTo>
                  <a:lnTo>
                    <a:pt x="132577" y="5002051"/>
                  </a:lnTo>
                  <a:lnTo>
                    <a:pt x="164340" y="4966314"/>
                  </a:lnTo>
                  <a:lnTo>
                    <a:pt x="195551" y="4930261"/>
                  </a:lnTo>
                  <a:lnTo>
                    <a:pt x="226210" y="4893898"/>
                  </a:lnTo>
                  <a:lnTo>
                    <a:pt x="256316" y="4857230"/>
                  </a:lnTo>
                  <a:lnTo>
                    <a:pt x="285869" y="4820264"/>
                  </a:lnTo>
                  <a:lnTo>
                    <a:pt x="314871" y="4783004"/>
                  </a:lnTo>
                  <a:lnTo>
                    <a:pt x="343319" y="4745457"/>
                  </a:lnTo>
                  <a:lnTo>
                    <a:pt x="371216" y="4707627"/>
                  </a:lnTo>
                  <a:lnTo>
                    <a:pt x="398560" y="4669520"/>
                  </a:lnTo>
                  <a:lnTo>
                    <a:pt x="425352" y="4631142"/>
                  </a:lnTo>
                  <a:lnTo>
                    <a:pt x="451591" y="4592498"/>
                  </a:lnTo>
                  <a:lnTo>
                    <a:pt x="477278" y="4553594"/>
                  </a:lnTo>
                  <a:lnTo>
                    <a:pt x="502412" y="4514436"/>
                  </a:lnTo>
                  <a:lnTo>
                    <a:pt x="526994" y="4475028"/>
                  </a:lnTo>
                  <a:lnTo>
                    <a:pt x="551024" y="4435377"/>
                  </a:lnTo>
                  <a:lnTo>
                    <a:pt x="574501" y="4395487"/>
                  </a:lnTo>
                  <a:lnTo>
                    <a:pt x="597426" y="4355365"/>
                  </a:lnTo>
                  <a:lnTo>
                    <a:pt x="619798" y="4315017"/>
                  </a:lnTo>
                  <a:lnTo>
                    <a:pt x="641618" y="4274446"/>
                  </a:lnTo>
                  <a:lnTo>
                    <a:pt x="662886" y="4233660"/>
                  </a:lnTo>
                  <a:lnTo>
                    <a:pt x="683601" y="4192664"/>
                  </a:lnTo>
                  <a:lnTo>
                    <a:pt x="703764" y="4151463"/>
                  </a:lnTo>
                  <a:lnTo>
                    <a:pt x="723374" y="4110062"/>
                  </a:lnTo>
                  <a:lnTo>
                    <a:pt x="742432" y="4068468"/>
                  </a:lnTo>
                  <a:lnTo>
                    <a:pt x="760938" y="4026685"/>
                  </a:lnTo>
                  <a:lnTo>
                    <a:pt x="778891" y="3984720"/>
                  </a:lnTo>
                  <a:lnTo>
                    <a:pt x="796292" y="3942577"/>
                  </a:lnTo>
                  <a:lnTo>
                    <a:pt x="813140" y="3900263"/>
                  </a:lnTo>
                  <a:lnTo>
                    <a:pt x="829436" y="3857783"/>
                  </a:lnTo>
                  <a:lnTo>
                    <a:pt x="845180" y="3815142"/>
                  </a:lnTo>
                  <a:lnTo>
                    <a:pt x="860371" y="3772347"/>
                  </a:lnTo>
                  <a:lnTo>
                    <a:pt x="875010" y="3729402"/>
                  </a:lnTo>
                  <a:lnTo>
                    <a:pt x="889096" y="3686312"/>
                  </a:lnTo>
                  <a:lnTo>
                    <a:pt x="902630" y="3643085"/>
                  </a:lnTo>
                  <a:lnTo>
                    <a:pt x="915611" y="3599725"/>
                  </a:lnTo>
                  <a:lnTo>
                    <a:pt x="928041" y="3556237"/>
                  </a:lnTo>
                  <a:lnTo>
                    <a:pt x="939917" y="3512628"/>
                  </a:lnTo>
                  <a:lnTo>
                    <a:pt x="951242" y="3468902"/>
                  </a:lnTo>
                  <a:lnTo>
                    <a:pt x="962014" y="3425065"/>
                  </a:lnTo>
                  <a:lnTo>
                    <a:pt x="972233" y="3381124"/>
                  </a:lnTo>
                  <a:lnTo>
                    <a:pt x="981900" y="3337083"/>
                  </a:lnTo>
                  <a:lnTo>
                    <a:pt x="991015" y="3292947"/>
                  </a:lnTo>
                  <a:lnTo>
                    <a:pt x="999577" y="3248723"/>
                  </a:lnTo>
                  <a:lnTo>
                    <a:pt x="1007587" y="3204416"/>
                  </a:lnTo>
                  <a:lnTo>
                    <a:pt x="1015044" y="3160032"/>
                  </a:lnTo>
                  <a:lnTo>
                    <a:pt x="1021949" y="3115575"/>
                  </a:lnTo>
                  <a:lnTo>
                    <a:pt x="1028302" y="3071052"/>
                  </a:lnTo>
                  <a:lnTo>
                    <a:pt x="1034102" y="3026469"/>
                  </a:lnTo>
                  <a:lnTo>
                    <a:pt x="1039350" y="2981830"/>
                  </a:lnTo>
                  <a:lnTo>
                    <a:pt x="1044046" y="2937141"/>
                  </a:lnTo>
                  <a:lnTo>
                    <a:pt x="1048189" y="2892407"/>
                  </a:lnTo>
                  <a:lnTo>
                    <a:pt x="1051779" y="2847635"/>
                  </a:lnTo>
                  <a:lnTo>
                    <a:pt x="1054818" y="2802830"/>
                  </a:lnTo>
                  <a:lnTo>
                    <a:pt x="1057303" y="2757997"/>
                  </a:lnTo>
                  <a:lnTo>
                    <a:pt x="1059237" y="2713142"/>
                  </a:lnTo>
                  <a:lnTo>
                    <a:pt x="1060618" y="2668271"/>
                  </a:lnTo>
                  <a:lnTo>
                    <a:pt x="1061446" y="2623388"/>
                  </a:lnTo>
                  <a:lnTo>
                    <a:pt x="1061723" y="2578500"/>
                  </a:lnTo>
                  <a:lnTo>
                    <a:pt x="1061446" y="2533611"/>
                  </a:lnTo>
                  <a:lnTo>
                    <a:pt x="1060618" y="2488729"/>
                  </a:lnTo>
                  <a:lnTo>
                    <a:pt x="1059237" y="2443857"/>
                  </a:lnTo>
                  <a:lnTo>
                    <a:pt x="1057303" y="2399002"/>
                  </a:lnTo>
                  <a:lnTo>
                    <a:pt x="1054818" y="2354169"/>
                  </a:lnTo>
                  <a:lnTo>
                    <a:pt x="1051779" y="2309364"/>
                  </a:lnTo>
                  <a:lnTo>
                    <a:pt x="1048189" y="2264592"/>
                  </a:lnTo>
                  <a:lnTo>
                    <a:pt x="1044046" y="2219859"/>
                  </a:lnTo>
                  <a:lnTo>
                    <a:pt x="1039350" y="2175170"/>
                  </a:lnTo>
                  <a:lnTo>
                    <a:pt x="1034102" y="2130530"/>
                  </a:lnTo>
                  <a:lnTo>
                    <a:pt x="1028302" y="2085947"/>
                  </a:lnTo>
                  <a:lnTo>
                    <a:pt x="1021949" y="2041424"/>
                  </a:lnTo>
                  <a:lnTo>
                    <a:pt x="1015044" y="1996967"/>
                  </a:lnTo>
                  <a:lnTo>
                    <a:pt x="1007587" y="1952583"/>
                  </a:lnTo>
                  <a:lnTo>
                    <a:pt x="999577" y="1908276"/>
                  </a:lnTo>
                  <a:lnTo>
                    <a:pt x="991015" y="1864052"/>
                  </a:lnTo>
                  <a:lnTo>
                    <a:pt x="981900" y="1819917"/>
                  </a:lnTo>
                  <a:lnTo>
                    <a:pt x="972233" y="1775875"/>
                  </a:lnTo>
                  <a:lnTo>
                    <a:pt x="962014" y="1731934"/>
                  </a:lnTo>
                  <a:lnTo>
                    <a:pt x="951242" y="1688097"/>
                  </a:lnTo>
                  <a:lnTo>
                    <a:pt x="939917" y="1644372"/>
                  </a:lnTo>
                  <a:lnTo>
                    <a:pt x="928041" y="1600762"/>
                  </a:lnTo>
                  <a:lnTo>
                    <a:pt x="915611" y="1557274"/>
                  </a:lnTo>
                  <a:lnTo>
                    <a:pt x="902630" y="1513914"/>
                  </a:lnTo>
                  <a:lnTo>
                    <a:pt x="889096" y="1470687"/>
                  </a:lnTo>
                  <a:lnTo>
                    <a:pt x="875010" y="1427598"/>
                  </a:lnTo>
                  <a:lnTo>
                    <a:pt x="860371" y="1384652"/>
                  </a:lnTo>
                  <a:lnTo>
                    <a:pt x="845180" y="1341857"/>
                  </a:lnTo>
                  <a:lnTo>
                    <a:pt x="829436" y="1299216"/>
                  </a:lnTo>
                  <a:lnTo>
                    <a:pt x="813140" y="1256736"/>
                  </a:lnTo>
                  <a:lnTo>
                    <a:pt x="796292" y="1214422"/>
                  </a:lnTo>
                  <a:lnTo>
                    <a:pt x="778891" y="1172279"/>
                  </a:lnTo>
                  <a:lnTo>
                    <a:pt x="760938" y="1130314"/>
                  </a:lnTo>
                  <a:lnTo>
                    <a:pt x="742432" y="1088532"/>
                  </a:lnTo>
                  <a:lnTo>
                    <a:pt x="723374" y="1046937"/>
                  </a:lnTo>
                  <a:lnTo>
                    <a:pt x="703764" y="1005537"/>
                  </a:lnTo>
                  <a:lnTo>
                    <a:pt x="683601" y="964335"/>
                  </a:lnTo>
                  <a:lnTo>
                    <a:pt x="662886" y="923339"/>
                  </a:lnTo>
                  <a:lnTo>
                    <a:pt x="641618" y="882553"/>
                  </a:lnTo>
                  <a:lnTo>
                    <a:pt x="619798" y="841982"/>
                  </a:lnTo>
                  <a:lnTo>
                    <a:pt x="597426" y="801634"/>
                  </a:lnTo>
                  <a:lnTo>
                    <a:pt x="574501" y="761512"/>
                  </a:lnTo>
                  <a:lnTo>
                    <a:pt x="551024" y="721622"/>
                  </a:lnTo>
                  <a:lnTo>
                    <a:pt x="526994" y="681971"/>
                  </a:lnTo>
                  <a:lnTo>
                    <a:pt x="502412" y="642564"/>
                  </a:lnTo>
                  <a:lnTo>
                    <a:pt x="477278" y="603405"/>
                  </a:lnTo>
                  <a:lnTo>
                    <a:pt x="451591" y="564501"/>
                  </a:lnTo>
                  <a:lnTo>
                    <a:pt x="425352" y="525857"/>
                  </a:lnTo>
                  <a:lnTo>
                    <a:pt x="398560" y="487479"/>
                  </a:lnTo>
                  <a:lnTo>
                    <a:pt x="371216" y="449373"/>
                  </a:lnTo>
                  <a:lnTo>
                    <a:pt x="343319" y="411543"/>
                  </a:lnTo>
                  <a:lnTo>
                    <a:pt x="314871" y="373995"/>
                  </a:lnTo>
                  <a:lnTo>
                    <a:pt x="285869" y="336735"/>
                  </a:lnTo>
                  <a:lnTo>
                    <a:pt x="256316" y="299769"/>
                  </a:lnTo>
                  <a:lnTo>
                    <a:pt x="226210" y="263101"/>
                  </a:lnTo>
                  <a:lnTo>
                    <a:pt x="195551" y="226739"/>
                  </a:lnTo>
                  <a:lnTo>
                    <a:pt x="164340" y="190686"/>
                  </a:lnTo>
                  <a:lnTo>
                    <a:pt x="132577" y="154948"/>
                  </a:lnTo>
                  <a:lnTo>
                    <a:pt x="100261" y="119532"/>
                  </a:lnTo>
                  <a:lnTo>
                    <a:pt x="67393" y="84442"/>
                  </a:lnTo>
                  <a:lnTo>
                    <a:pt x="33972" y="49685"/>
                  </a:lnTo>
                  <a:lnTo>
                    <a:pt x="0" y="15265"/>
                  </a:lnTo>
                  <a:lnTo>
                    <a:pt x="15265" y="0"/>
                  </a:lnTo>
                  <a:close/>
                </a:path>
              </a:pathLst>
            </a:custGeom>
            <a:ln w="12700">
              <a:solidFill>
                <a:srgbClr val="3458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09290" y="1481709"/>
              <a:ext cx="8742680" cy="492759"/>
            </a:xfrm>
            <a:custGeom>
              <a:avLst/>
              <a:gdLst/>
              <a:ahLst/>
              <a:cxnLst/>
              <a:rect l="l" t="t" r="r" b="b"/>
              <a:pathLst>
                <a:path w="8742680" h="492760">
                  <a:moveTo>
                    <a:pt x="8742426" y="0"/>
                  </a:moveTo>
                  <a:lnTo>
                    <a:pt x="0" y="0"/>
                  </a:lnTo>
                  <a:lnTo>
                    <a:pt x="0" y="492251"/>
                  </a:lnTo>
                  <a:lnTo>
                    <a:pt x="8742426" y="492251"/>
                  </a:lnTo>
                  <a:lnTo>
                    <a:pt x="8742426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09290" y="1481709"/>
              <a:ext cx="8742680" cy="492759"/>
            </a:xfrm>
            <a:custGeom>
              <a:avLst/>
              <a:gdLst/>
              <a:ahLst/>
              <a:cxnLst/>
              <a:rect l="l" t="t" r="r" b="b"/>
              <a:pathLst>
                <a:path w="8742680" h="492760">
                  <a:moveTo>
                    <a:pt x="0" y="0"/>
                  </a:moveTo>
                  <a:lnTo>
                    <a:pt x="8742426" y="0"/>
                  </a:lnTo>
                  <a:lnTo>
                    <a:pt x="8742426" y="492251"/>
                  </a:lnTo>
                  <a:lnTo>
                    <a:pt x="0" y="49225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01442" y="1419986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307848" y="0"/>
                  </a:moveTo>
                  <a:lnTo>
                    <a:pt x="262357" y="3337"/>
                  </a:lnTo>
                  <a:lnTo>
                    <a:pt x="218939" y="13034"/>
                  </a:lnTo>
                  <a:lnTo>
                    <a:pt x="178069" y="28612"/>
                  </a:lnTo>
                  <a:lnTo>
                    <a:pt x="140223" y="49597"/>
                  </a:lnTo>
                  <a:lnTo>
                    <a:pt x="105879" y="75511"/>
                  </a:lnTo>
                  <a:lnTo>
                    <a:pt x="75511" y="105879"/>
                  </a:lnTo>
                  <a:lnTo>
                    <a:pt x="49597" y="140223"/>
                  </a:lnTo>
                  <a:lnTo>
                    <a:pt x="28612" y="178069"/>
                  </a:lnTo>
                  <a:lnTo>
                    <a:pt x="13034" y="218939"/>
                  </a:lnTo>
                  <a:lnTo>
                    <a:pt x="3337" y="262357"/>
                  </a:lnTo>
                  <a:lnTo>
                    <a:pt x="0" y="307848"/>
                  </a:lnTo>
                  <a:lnTo>
                    <a:pt x="3337" y="353338"/>
                  </a:lnTo>
                  <a:lnTo>
                    <a:pt x="13034" y="396756"/>
                  </a:lnTo>
                  <a:lnTo>
                    <a:pt x="28612" y="437626"/>
                  </a:lnTo>
                  <a:lnTo>
                    <a:pt x="49597" y="475472"/>
                  </a:lnTo>
                  <a:lnTo>
                    <a:pt x="75511" y="509816"/>
                  </a:lnTo>
                  <a:lnTo>
                    <a:pt x="105879" y="540184"/>
                  </a:lnTo>
                  <a:lnTo>
                    <a:pt x="140223" y="566098"/>
                  </a:lnTo>
                  <a:lnTo>
                    <a:pt x="178069" y="587083"/>
                  </a:lnTo>
                  <a:lnTo>
                    <a:pt x="218939" y="602661"/>
                  </a:lnTo>
                  <a:lnTo>
                    <a:pt x="262357" y="612358"/>
                  </a:lnTo>
                  <a:lnTo>
                    <a:pt x="307848" y="615696"/>
                  </a:lnTo>
                  <a:lnTo>
                    <a:pt x="353338" y="612358"/>
                  </a:lnTo>
                  <a:lnTo>
                    <a:pt x="396756" y="602661"/>
                  </a:lnTo>
                  <a:lnTo>
                    <a:pt x="437626" y="587083"/>
                  </a:lnTo>
                  <a:lnTo>
                    <a:pt x="475472" y="566098"/>
                  </a:lnTo>
                  <a:lnTo>
                    <a:pt x="509816" y="540184"/>
                  </a:lnTo>
                  <a:lnTo>
                    <a:pt x="540184" y="509816"/>
                  </a:lnTo>
                  <a:lnTo>
                    <a:pt x="566098" y="475472"/>
                  </a:lnTo>
                  <a:lnTo>
                    <a:pt x="587083" y="437626"/>
                  </a:lnTo>
                  <a:lnTo>
                    <a:pt x="602661" y="396756"/>
                  </a:lnTo>
                  <a:lnTo>
                    <a:pt x="612358" y="353338"/>
                  </a:lnTo>
                  <a:lnTo>
                    <a:pt x="615696" y="307848"/>
                  </a:lnTo>
                  <a:lnTo>
                    <a:pt x="612358" y="262357"/>
                  </a:lnTo>
                  <a:lnTo>
                    <a:pt x="602661" y="218939"/>
                  </a:lnTo>
                  <a:lnTo>
                    <a:pt x="587083" y="178069"/>
                  </a:lnTo>
                  <a:lnTo>
                    <a:pt x="566098" y="140223"/>
                  </a:lnTo>
                  <a:lnTo>
                    <a:pt x="540184" y="105879"/>
                  </a:lnTo>
                  <a:lnTo>
                    <a:pt x="509816" y="75511"/>
                  </a:lnTo>
                  <a:lnTo>
                    <a:pt x="475472" y="49597"/>
                  </a:lnTo>
                  <a:lnTo>
                    <a:pt x="437626" y="28612"/>
                  </a:lnTo>
                  <a:lnTo>
                    <a:pt x="396756" y="13034"/>
                  </a:lnTo>
                  <a:lnTo>
                    <a:pt x="353338" y="3337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01442" y="1419986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0" y="307848"/>
                  </a:moveTo>
                  <a:lnTo>
                    <a:pt x="3337" y="262357"/>
                  </a:lnTo>
                  <a:lnTo>
                    <a:pt x="13034" y="218939"/>
                  </a:lnTo>
                  <a:lnTo>
                    <a:pt x="28612" y="178069"/>
                  </a:lnTo>
                  <a:lnTo>
                    <a:pt x="49597" y="140223"/>
                  </a:lnTo>
                  <a:lnTo>
                    <a:pt x="75511" y="105879"/>
                  </a:lnTo>
                  <a:lnTo>
                    <a:pt x="105879" y="75511"/>
                  </a:lnTo>
                  <a:lnTo>
                    <a:pt x="140223" y="49597"/>
                  </a:lnTo>
                  <a:lnTo>
                    <a:pt x="178069" y="28612"/>
                  </a:lnTo>
                  <a:lnTo>
                    <a:pt x="218939" y="13034"/>
                  </a:lnTo>
                  <a:lnTo>
                    <a:pt x="262357" y="3337"/>
                  </a:lnTo>
                  <a:lnTo>
                    <a:pt x="307848" y="0"/>
                  </a:lnTo>
                  <a:lnTo>
                    <a:pt x="353338" y="3337"/>
                  </a:lnTo>
                  <a:lnTo>
                    <a:pt x="396756" y="13034"/>
                  </a:lnTo>
                  <a:lnTo>
                    <a:pt x="437626" y="28612"/>
                  </a:lnTo>
                  <a:lnTo>
                    <a:pt x="475472" y="49597"/>
                  </a:lnTo>
                  <a:lnTo>
                    <a:pt x="509816" y="75511"/>
                  </a:lnTo>
                  <a:lnTo>
                    <a:pt x="540184" y="105879"/>
                  </a:lnTo>
                  <a:lnTo>
                    <a:pt x="566098" y="140223"/>
                  </a:lnTo>
                  <a:lnTo>
                    <a:pt x="587083" y="178069"/>
                  </a:lnTo>
                  <a:lnTo>
                    <a:pt x="602661" y="218939"/>
                  </a:lnTo>
                  <a:lnTo>
                    <a:pt x="612358" y="262357"/>
                  </a:lnTo>
                  <a:lnTo>
                    <a:pt x="615696" y="307848"/>
                  </a:lnTo>
                  <a:lnTo>
                    <a:pt x="612358" y="353338"/>
                  </a:lnTo>
                  <a:lnTo>
                    <a:pt x="602661" y="396756"/>
                  </a:lnTo>
                  <a:lnTo>
                    <a:pt x="587083" y="437626"/>
                  </a:lnTo>
                  <a:lnTo>
                    <a:pt x="566098" y="475472"/>
                  </a:lnTo>
                  <a:lnTo>
                    <a:pt x="540184" y="509816"/>
                  </a:lnTo>
                  <a:lnTo>
                    <a:pt x="509816" y="540184"/>
                  </a:lnTo>
                  <a:lnTo>
                    <a:pt x="475472" y="566098"/>
                  </a:lnTo>
                  <a:lnTo>
                    <a:pt x="437626" y="587083"/>
                  </a:lnTo>
                  <a:lnTo>
                    <a:pt x="396756" y="602661"/>
                  </a:lnTo>
                  <a:lnTo>
                    <a:pt x="353338" y="612358"/>
                  </a:lnTo>
                  <a:lnTo>
                    <a:pt x="307848" y="615696"/>
                  </a:lnTo>
                  <a:lnTo>
                    <a:pt x="262357" y="612358"/>
                  </a:lnTo>
                  <a:lnTo>
                    <a:pt x="218939" y="602661"/>
                  </a:lnTo>
                  <a:lnTo>
                    <a:pt x="178069" y="587083"/>
                  </a:lnTo>
                  <a:lnTo>
                    <a:pt x="140223" y="566098"/>
                  </a:lnTo>
                  <a:lnTo>
                    <a:pt x="105879" y="540184"/>
                  </a:lnTo>
                  <a:lnTo>
                    <a:pt x="75511" y="509816"/>
                  </a:lnTo>
                  <a:lnTo>
                    <a:pt x="49597" y="475472"/>
                  </a:lnTo>
                  <a:lnTo>
                    <a:pt x="28612" y="437626"/>
                  </a:lnTo>
                  <a:lnTo>
                    <a:pt x="13034" y="396756"/>
                  </a:lnTo>
                  <a:lnTo>
                    <a:pt x="3337" y="353338"/>
                  </a:lnTo>
                  <a:lnTo>
                    <a:pt x="0" y="30784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55060" y="2220849"/>
              <a:ext cx="8296909" cy="492759"/>
            </a:xfrm>
            <a:custGeom>
              <a:avLst/>
              <a:gdLst/>
              <a:ahLst/>
              <a:cxnLst/>
              <a:rect l="l" t="t" r="r" b="b"/>
              <a:pathLst>
                <a:path w="8296909" h="492760">
                  <a:moveTo>
                    <a:pt x="8296656" y="0"/>
                  </a:moveTo>
                  <a:lnTo>
                    <a:pt x="0" y="0"/>
                  </a:lnTo>
                  <a:lnTo>
                    <a:pt x="0" y="492251"/>
                  </a:lnTo>
                  <a:lnTo>
                    <a:pt x="8296656" y="492251"/>
                  </a:lnTo>
                  <a:lnTo>
                    <a:pt x="8296656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55060" y="2220849"/>
              <a:ext cx="8296909" cy="492759"/>
            </a:xfrm>
            <a:custGeom>
              <a:avLst/>
              <a:gdLst/>
              <a:ahLst/>
              <a:cxnLst/>
              <a:rect l="l" t="t" r="r" b="b"/>
              <a:pathLst>
                <a:path w="8296909" h="492760">
                  <a:moveTo>
                    <a:pt x="0" y="0"/>
                  </a:moveTo>
                  <a:lnTo>
                    <a:pt x="8296656" y="0"/>
                  </a:lnTo>
                  <a:lnTo>
                    <a:pt x="8296656" y="492251"/>
                  </a:lnTo>
                  <a:lnTo>
                    <a:pt x="0" y="49225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47212" y="2159126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307848" y="0"/>
                  </a:moveTo>
                  <a:lnTo>
                    <a:pt x="262357" y="3337"/>
                  </a:lnTo>
                  <a:lnTo>
                    <a:pt x="218939" y="13034"/>
                  </a:lnTo>
                  <a:lnTo>
                    <a:pt x="178069" y="28612"/>
                  </a:lnTo>
                  <a:lnTo>
                    <a:pt x="140223" y="49597"/>
                  </a:lnTo>
                  <a:lnTo>
                    <a:pt x="105879" y="75511"/>
                  </a:lnTo>
                  <a:lnTo>
                    <a:pt x="75511" y="105879"/>
                  </a:lnTo>
                  <a:lnTo>
                    <a:pt x="49597" y="140223"/>
                  </a:lnTo>
                  <a:lnTo>
                    <a:pt x="28612" y="178069"/>
                  </a:lnTo>
                  <a:lnTo>
                    <a:pt x="13034" y="218939"/>
                  </a:lnTo>
                  <a:lnTo>
                    <a:pt x="3337" y="262357"/>
                  </a:lnTo>
                  <a:lnTo>
                    <a:pt x="0" y="307848"/>
                  </a:lnTo>
                  <a:lnTo>
                    <a:pt x="3337" y="353338"/>
                  </a:lnTo>
                  <a:lnTo>
                    <a:pt x="13034" y="396756"/>
                  </a:lnTo>
                  <a:lnTo>
                    <a:pt x="28612" y="437626"/>
                  </a:lnTo>
                  <a:lnTo>
                    <a:pt x="49597" y="475472"/>
                  </a:lnTo>
                  <a:lnTo>
                    <a:pt x="75511" y="509816"/>
                  </a:lnTo>
                  <a:lnTo>
                    <a:pt x="105879" y="540184"/>
                  </a:lnTo>
                  <a:lnTo>
                    <a:pt x="140223" y="566098"/>
                  </a:lnTo>
                  <a:lnTo>
                    <a:pt x="178069" y="587083"/>
                  </a:lnTo>
                  <a:lnTo>
                    <a:pt x="218939" y="602661"/>
                  </a:lnTo>
                  <a:lnTo>
                    <a:pt x="262357" y="612358"/>
                  </a:lnTo>
                  <a:lnTo>
                    <a:pt x="307848" y="615696"/>
                  </a:lnTo>
                  <a:lnTo>
                    <a:pt x="353338" y="612358"/>
                  </a:lnTo>
                  <a:lnTo>
                    <a:pt x="396756" y="602661"/>
                  </a:lnTo>
                  <a:lnTo>
                    <a:pt x="437626" y="587083"/>
                  </a:lnTo>
                  <a:lnTo>
                    <a:pt x="475472" y="566098"/>
                  </a:lnTo>
                  <a:lnTo>
                    <a:pt x="509816" y="540184"/>
                  </a:lnTo>
                  <a:lnTo>
                    <a:pt x="540184" y="509816"/>
                  </a:lnTo>
                  <a:lnTo>
                    <a:pt x="566098" y="475472"/>
                  </a:lnTo>
                  <a:lnTo>
                    <a:pt x="587083" y="437626"/>
                  </a:lnTo>
                  <a:lnTo>
                    <a:pt x="602661" y="396756"/>
                  </a:lnTo>
                  <a:lnTo>
                    <a:pt x="612358" y="353338"/>
                  </a:lnTo>
                  <a:lnTo>
                    <a:pt x="615696" y="307848"/>
                  </a:lnTo>
                  <a:lnTo>
                    <a:pt x="612358" y="262357"/>
                  </a:lnTo>
                  <a:lnTo>
                    <a:pt x="602661" y="218939"/>
                  </a:lnTo>
                  <a:lnTo>
                    <a:pt x="587083" y="178069"/>
                  </a:lnTo>
                  <a:lnTo>
                    <a:pt x="566098" y="140223"/>
                  </a:lnTo>
                  <a:lnTo>
                    <a:pt x="540184" y="105879"/>
                  </a:lnTo>
                  <a:lnTo>
                    <a:pt x="509816" y="75511"/>
                  </a:lnTo>
                  <a:lnTo>
                    <a:pt x="475472" y="49597"/>
                  </a:lnTo>
                  <a:lnTo>
                    <a:pt x="437626" y="28612"/>
                  </a:lnTo>
                  <a:lnTo>
                    <a:pt x="396756" y="13034"/>
                  </a:lnTo>
                  <a:lnTo>
                    <a:pt x="353338" y="3337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47212" y="2159126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0" y="307848"/>
                  </a:moveTo>
                  <a:lnTo>
                    <a:pt x="3337" y="262357"/>
                  </a:lnTo>
                  <a:lnTo>
                    <a:pt x="13034" y="218939"/>
                  </a:lnTo>
                  <a:lnTo>
                    <a:pt x="28612" y="178069"/>
                  </a:lnTo>
                  <a:lnTo>
                    <a:pt x="49597" y="140223"/>
                  </a:lnTo>
                  <a:lnTo>
                    <a:pt x="75511" y="105879"/>
                  </a:lnTo>
                  <a:lnTo>
                    <a:pt x="105879" y="75511"/>
                  </a:lnTo>
                  <a:lnTo>
                    <a:pt x="140223" y="49597"/>
                  </a:lnTo>
                  <a:lnTo>
                    <a:pt x="178069" y="28612"/>
                  </a:lnTo>
                  <a:lnTo>
                    <a:pt x="218939" y="13034"/>
                  </a:lnTo>
                  <a:lnTo>
                    <a:pt x="262357" y="3337"/>
                  </a:lnTo>
                  <a:lnTo>
                    <a:pt x="307848" y="0"/>
                  </a:lnTo>
                  <a:lnTo>
                    <a:pt x="353338" y="3337"/>
                  </a:lnTo>
                  <a:lnTo>
                    <a:pt x="396756" y="13034"/>
                  </a:lnTo>
                  <a:lnTo>
                    <a:pt x="437626" y="28612"/>
                  </a:lnTo>
                  <a:lnTo>
                    <a:pt x="475472" y="49597"/>
                  </a:lnTo>
                  <a:lnTo>
                    <a:pt x="509816" y="75511"/>
                  </a:lnTo>
                  <a:lnTo>
                    <a:pt x="540184" y="105879"/>
                  </a:lnTo>
                  <a:lnTo>
                    <a:pt x="566098" y="140223"/>
                  </a:lnTo>
                  <a:lnTo>
                    <a:pt x="587083" y="178069"/>
                  </a:lnTo>
                  <a:lnTo>
                    <a:pt x="602661" y="218939"/>
                  </a:lnTo>
                  <a:lnTo>
                    <a:pt x="612358" y="262357"/>
                  </a:lnTo>
                  <a:lnTo>
                    <a:pt x="615696" y="307848"/>
                  </a:lnTo>
                  <a:lnTo>
                    <a:pt x="612358" y="353338"/>
                  </a:lnTo>
                  <a:lnTo>
                    <a:pt x="602661" y="396756"/>
                  </a:lnTo>
                  <a:lnTo>
                    <a:pt x="587083" y="437626"/>
                  </a:lnTo>
                  <a:lnTo>
                    <a:pt x="566098" y="475472"/>
                  </a:lnTo>
                  <a:lnTo>
                    <a:pt x="540184" y="509816"/>
                  </a:lnTo>
                  <a:lnTo>
                    <a:pt x="509816" y="540184"/>
                  </a:lnTo>
                  <a:lnTo>
                    <a:pt x="475472" y="566098"/>
                  </a:lnTo>
                  <a:lnTo>
                    <a:pt x="437626" y="587083"/>
                  </a:lnTo>
                  <a:lnTo>
                    <a:pt x="396756" y="602661"/>
                  </a:lnTo>
                  <a:lnTo>
                    <a:pt x="353338" y="612358"/>
                  </a:lnTo>
                  <a:lnTo>
                    <a:pt x="307848" y="615696"/>
                  </a:lnTo>
                  <a:lnTo>
                    <a:pt x="262357" y="612358"/>
                  </a:lnTo>
                  <a:lnTo>
                    <a:pt x="218939" y="602661"/>
                  </a:lnTo>
                  <a:lnTo>
                    <a:pt x="178069" y="587083"/>
                  </a:lnTo>
                  <a:lnTo>
                    <a:pt x="140223" y="566098"/>
                  </a:lnTo>
                  <a:lnTo>
                    <a:pt x="105879" y="540184"/>
                  </a:lnTo>
                  <a:lnTo>
                    <a:pt x="75511" y="509816"/>
                  </a:lnTo>
                  <a:lnTo>
                    <a:pt x="49597" y="475472"/>
                  </a:lnTo>
                  <a:lnTo>
                    <a:pt x="28612" y="437626"/>
                  </a:lnTo>
                  <a:lnTo>
                    <a:pt x="13034" y="396756"/>
                  </a:lnTo>
                  <a:lnTo>
                    <a:pt x="3337" y="353338"/>
                  </a:lnTo>
                  <a:lnTo>
                    <a:pt x="0" y="30784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99662" y="2959227"/>
              <a:ext cx="8052434" cy="493395"/>
            </a:xfrm>
            <a:custGeom>
              <a:avLst/>
              <a:gdLst/>
              <a:ahLst/>
              <a:cxnLst/>
              <a:rect l="l" t="t" r="r" b="b"/>
              <a:pathLst>
                <a:path w="8052434" h="493395">
                  <a:moveTo>
                    <a:pt x="8052054" y="0"/>
                  </a:moveTo>
                  <a:lnTo>
                    <a:pt x="0" y="0"/>
                  </a:lnTo>
                  <a:lnTo>
                    <a:pt x="0" y="493013"/>
                  </a:lnTo>
                  <a:lnTo>
                    <a:pt x="8052054" y="493013"/>
                  </a:lnTo>
                  <a:lnTo>
                    <a:pt x="8052054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99662" y="2959227"/>
              <a:ext cx="8052434" cy="493395"/>
            </a:xfrm>
            <a:custGeom>
              <a:avLst/>
              <a:gdLst/>
              <a:ahLst/>
              <a:cxnLst/>
              <a:rect l="l" t="t" r="r" b="b"/>
              <a:pathLst>
                <a:path w="8052434" h="493395">
                  <a:moveTo>
                    <a:pt x="0" y="0"/>
                  </a:moveTo>
                  <a:lnTo>
                    <a:pt x="8052054" y="0"/>
                  </a:lnTo>
                  <a:lnTo>
                    <a:pt x="8052054" y="493013"/>
                  </a:lnTo>
                  <a:lnTo>
                    <a:pt x="0" y="49301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086841" y="1495676"/>
            <a:ext cx="3174365" cy="1869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Bug,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Defect,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endParaRPr sz="2400">
              <a:latin typeface="Calibri"/>
              <a:cs typeface="Calibri"/>
            </a:endParaRPr>
          </a:p>
          <a:p>
            <a:pPr marL="702945" marR="5080" indent="-244475">
              <a:lnSpc>
                <a:spcPct val="201900"/>
              </a:lnSpc>
              <a:spcBef>
                <a:spcPts val="5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Failure, Fault,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Mistake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Quality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085464" y="2891154"/>
            <a:ext cx="8439150" cy="1257300"/>
            <a:chOff x="3085464" y="2891154"/>
            <a:chExt cx="8439150" cy="1257300"/>
          </a:xfrm>
        </p:grpSpPr>
        <p:sp>
          <p:nvSpPr>
            <p:cNvPr id="18" name="object 18"/>
            <p:cNvSpPr/>
            <p:nvPr/>
          </p:nvSpPr>
          <p:spPr>
            <a:xfrm>
              <a:off x="3091814" y="2897504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307848" y="0"/>
                  </a:moveTo>
                  <a:lnTo>
                    <a:pt x="262357" y="3337"/>
                  </a:lnTo>
                  <a:lnTo>
                    <a:pt x="218939" y="13034"/>
                  </a:lnTo>
                  <a:lnTo>
                    <a:pt x="178069" y="28612"/>
                  </a:lnTo>
                  <a:lnTo>
                    <a:pt x="140223" y="49597"/>
                  </a:lnTo>
                  <a:lnTo>
                    <a:pt x="105879" y="75511"/>
                  </a:lnTo>
                  <a:lnTo>
                    <a:pt x="75511" y="105879"/>
                  </a:lnTo>
                  <a:lnTo>
                    <a:pt x="49597" y="140223"/>
                  </a:lnTo>
                  <a:lnTo>
                    <a:pt x="28612" y="178069"/>
                  </a:lnTo>
                  <a:lnTo>
                    <a:pt x="13034" y="218939"/>
                  </a:lnTo>
                  <a:lnTo>
                    <a:pt x="3337" y="262357"/>
                  </a:lnTo>
                  <a:lnTo>
                    <a:pt x="0" y="307848"/>
                  </a:lnTo>
                  <a:lnTo>
                    <a:pt x="3337" y="353338"/>
                  </a:lnTo>
                  <a:lnTo>
                    <a:pt x="13034" y="396756"/>
                  </a:lnTo>
                  <a:lnTo>
                    <a:pt x="28612" y="437626"/>
                  </a:lnTo>
                  <a:lnTo>
                    <a:pt x="49597" y="475472"/>
                  </a:lnTo>
                  <a:lnTo>
                    <a:pt x="75511" y="509816"/>
                  </a:lnTo>
                  <a:lnTo>
                    <a:pt x="105879" y="540184"/>
                  </a:lnTo>
                  <a:lnTo>
                    <a:pt x="140223" y="566098"/>
                  </a:lnTo>
                  <a:lnTo>
                    <a:pt x="178069" y="587083"/>
                  </a:lnTo>
                  <a:lnTo>
                    <a:pt x="218939" y="602661"/>
                  </a:lnTo>
                  <a:lnTo>
                    <a:pt x="262357" y="612358"/>
                  </a:lnTo>
                  <a:lnTo>
                    <a:pt x="307848" y="615696"/>
                  </a:lnTo>
                  <a:lnTo>
                    <a:pt x="353338" y="612358"/>
                  </a:lnTo>
                  <a:lnTo>
                    <a:pt x="396756" y="602661"/>
                  </a:lnTo>
                  <a:lnTo>
                    <a:pt x="437626" y="587083"/>
                  </a:lnTo>
                  <a:lnTo>
                    <a:pt x="475472" y="566098"/>
                  </a:lnTo>
                  <a:lnTo>
                    <a:pt x="509816" y="540184"/>
                  </a:lnTo>
                  <a:lnTo>
                    <a:pt x="540184" y="509816"/>
                  </a:lnTo>
                  <a:lnTo>
                    <a:pt x="566098" y="475472"/>
                  </a:lnTo>
                  <a:lnTo>
                    <a:pt x="587083" y="437626"/>
                  </a:lnTo>
                  <a:lnTo>
                    <a:pt x="602661" y="396756"/>
                  </a:lnTo>
                  <a:lnTo>
                    <a:pt x="612358" y="353338"/>
                  </a:lnTo>
                  <a:lnTo>
                    <a:pt x="615696" y="307848"/>
                  </a:lnTo>
                  <a:lnTo>
                    <a:pt x="612358" y="262357"/>
                  </a:lnTo>
                  <a:lnTo>
                    <a:pt x="602661" y="218939"/>
                  </a:lnTo>
                  <a:lnTo>
                    <a:pt x="587083" y="178069"/>
                  </a:lnTo>
                  <a:lnTo>
                    <a:pt x="566098" y="140223"/>
                  </a:lnTo>
                  <a:lnTo>
                    <a:pt x="540184" y="105879"/>
                  </a:lnTo>
                  <a:lnTo>
                    <a:pt x="509816" y="75511"/>
                  </a:lnTo>
                  <a:lnTo>
                    <a:pt x="475472" y="49597"/>
                  </a:lnTo>
                  <a:lnTo>
                    <a:pt x="437626" y="28612"/>
                  </a:lnTo>
                  <a:lnTo>
                    <a:pt x="396756" y="13034"/>
                  </a:lnTo>
                  <a:lnTo>
                    <a:pt x="353338" y="3337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91814" y="2897504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0" y="307848"/>
                  </a:moveTo>
                  <a:lnTo>
                    <a:pt x="3337" y="262357"/>
                  </a:lnTo>
                  <a:lnTo>
                    <a:pt x="13034" y="218939"/>
                  </a:lnTo>
                  <a:lnTo>
                    <a:pt x="28612" y="178069"/>
                  </a:lnTo>
                  <a:lnTo>
                    <a:pt x="49597" y="140223"/>
                  </a:lnTo>
                  <a:lnTo>
                    <a:pt x="75511" y="105879"/>
                  </a:lnTo>
                  <a:lnTo>
                    <a:pt x="105879" y="75511"/>
                  </a:lnTo>
                  <a:lnTo>
                    <a:pt x="140223" y="49597"/>
                  </a:lnTo>
                  <a:lnTo>
                    <a:pt x="178069" y="28612"/>
                  </a:lnTo>
                  <a:lnTo>
                    <a:pt x="218939" y="13034"/>
                  </a:lnTo>
                  <a:lnTo>
                    <a:pt x="262357" y="3337"/>
                  </a:lnTo>
                  <a:lnTo>
                    <a:pt x="307848" y="0"/>
                  </a:lnTo>
                  <a:lnTo>
                    <a:pt x="353338" y="3337"/>
                  </a:lnTo>
                  <a:lnTo>
                    <a:pt x="396756" y="13034"/>
                  </a:lnTo>
                  <a:lnTo>
                    <a:pt x="437626" y="28612"/>
                  </a:lnTo>
                  <a:lnTo>
                    <a:pt x="475472" y="49597"/>
                  </a:lnTo>
                  <a:lnTo>
                    <a:pt x="509816" y="75511"/>
                  </a:lnTo>
                  <a:lnTo>
                    <a:pt x="540184" y="105879"/>
                  </a:lnTo>
                  <a:lnTo>
                    <a:pt x="566098" y="140223"/>
                  </a:lnTo>
                  <a:lnTo>
                    <a:pt x="587083" y="178069"/>
                  </a:lnTo>
                  <a:lnTo>
                    <a:pt x="602661" y="218939"/>
                  </a:lnTo>
                  <a:lnTo>
                    <a:pt x="612358" y="262357"/>
                  </a:lnTo>
                  <a:lnTo>
                    <a:pt x="615696" y="307848"/>
                  </a:lnTo>
                  <a:lnTo>
                    <a:pt x="612358" y="353338"/>
                  </a:lnTo>
                  <a:lnTo>
                    <a:pt x="602661" y="396756"/>
                  </a:lnTo>
                  <a:lnTo>
                    <a:pt x="587083" y="437626"/>
                  </a:lnTo>
                  <a:lnTo>
                    <a:pt x="566098" y="475472"/>
                  </a:lnTo>
                  <a:lnTo>
                    <a:pt x="540184" y="509816"/>
                  </a:lnTo>
                  <a:lnTo>
                    <a:pt x="509816" y="540184"/>
                  </a:lnTo>
                  <a:lnTo>
                    <a:pt x="475472" y="566098"/>
                  </a:lnTo>
                  <a:lnTo>
                    <a:pt x="437626" y="587083"/>
                  </a:lnTo>
                  <a:lnTo>
                    <a:pt x="396756" y="602661"/>
                  </a:lnTo>
                  <a:lnTo>
                    <a:pt x="353338" y="612358"/>
                  </a:lnTo>
                  <a:lnTo>
                    <a:pt x="307848" y="615696"/>
                  </a:lnTo>
                  <a:lnTo>
                    <a:pt x="262357" y="612358"/>
                  </a:lnTo>
                  <a:lnTo>
                    <a:pt x="218939" y="602661"/>
                  </a:lnTo>
                  <a:lnTo>
                    <a:pt x="178069" y="587083"/>
                  </a:lnTo>
                  <a:lnTo>
                    <a:pt x="140223" y="566098"/>
                  </a:lnTo>
                  <a:lnTo>
                    <a:pt x="105879" y="540184"/>
                  </a:lnTo>
                  <a:lnTo>
                    <a:pt x="75511" y="509816"/>
                  </a:lnTo>
                  <a:lnTo>
                    <a:pt x="49597" y="475472"/>
                  </a:lnTo>
                  <a:lnTo>
                    <a:pt x="28612" y="437626"/>
                  </a:lnTo>
                  <a:lnTo>
                    <a:pt x="13034" y="396756"/>
                  </a:lnTo>
                  <a:lnTo>
                    <a:pt x="3337" y="353338"/>
                  </a:lnTo>
                  <a:lnTo>
                    <a:pt x="0" y="30784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22344" y="3686936"/>
              <a:ext cx="8002270" cy="461009"/>
            </a:xfrm>
            <a:custGeom>
              <a:avLst/>
              <a:gdLst/>
              <a:ahLst/>
              <a:cxnLst/>
              <a:rect l="l" t="t" r="r" b="b"/>
              <a:pathLst>
                <a:path w="8002270" h="461010">
                  <a:moveTo>
                    <a:pt x="8001761" y="0"/>
                  </a:moveTo>
                  <a:lnTo>
                    <a:pt x="0" y="0"/>
                  </a:lnTo>
                  <a:lnTo>
                    <a:pt x="0" y="461010"/>
                  </a:lnTo>
                  <a:lnTo>
                    <a:pt x="8001761" y="461010"/>
                  </a:lnTo>
                  <a:lnTo>
                    <a:pt x="8001761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899944" y="3685116"/>
            <a:ext cx="5181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sk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702941" y="3630295"/>
            <a:ext cx="8755380" cy="2784475"/>
            <a:chOff x="2702941" y="3630295"/>
            <a:chExt cx="8755380" cy="2784475"/>
          </a:xfrm>
        </p:grpSpPr>
        <p:sp>
          <p:nvSpPr>
            <p:cNvPr id="23" name="object 23"/>
            <p:cNvSpPr/>
            <p:nvPr/>
          </p:nvSpPr>
          <p:spPr>
            <a:xfrm>
              <a:off x="3169539" y="3636645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307848" y="0"/>
                  </a:moveTo>
                  <a:lnTo>
                    <a:pt x="262357" y="3337"/>
                  </a:lnTo>
                  <a:lnTo>
                    <a:pt x="218939" y="13034"/>
                  </a:lnTo>
                  <a:lnTo>
                    <a:pt x="178069" y="28612"/>
                  </a:lnTo>
                  <a:lnTo>
                    <a:pt x="140223" y="49597"/>
                  </a:lnTo>
                  <a:lnTo>
                    <a:pt x="105879" y="75511"/>
                  </a:lnTo>
                  <a:lnTo>
                    <a:pt x="75511" y="105879"/>
                  </a:lnTo>
                  <a:lnTo>
                    <a:pt x="49597" y="140223"/>
                  </a:lnTo>
                  <a:lnTo>
                    <a:pt x="28612" y="178069"/>
                  </a:lnTo>
                  <a:lnTo>
                    <a:pt x="13034" y="218939"/>
                  </a:lnTo>
                  <a:lnTo>
                    <a:pt x="3337" y="262357"/>
                  </a:lnTo>
                  <a:lnTo>
                    <a:pt x="0" y="307847"/>
                  </a:lnTo>
                  <a:lnTo>
                    <a:pt x="3337" y="353338"/>
                  </a:lnTo>
                  <a:lnTo>
                    <a:pt x="13034" y="396756"/>
                  </a:lnTo>
                  <a:lnTo>
                    <a:pt x="28612" y="437626"/>
                  </a:lnTo>
                  <a:lnTo>
                    <a:pt x="49597" y="475472"/>
                  </a:lnTo>
                  <a:lnTo>
                    <a:pt x="75511" y="509816"/>
                  </a:lnTo>
                  <a:lnTo>
                    <a:pt x="105879" y="540184"/>
                  </a:lnTo>
                  <a:lnTo>
                    <a:pt x="140223" y="566098"/>
                  </a:lnTo>
                  <a:lnTo>
                    <a:pt x="178069" y="587083"/>
                  </a:lnTo>
                  <a:lnTo>
                    <a:pt x="218939" y="602661"/>
                  </a:lnTo>
                  <a:lnTo>
                    <a:pt x="262357" y="612358"/>
                  </a:lnTo>
                  <a:lnTo>
                    <a:pt x="307848" y="615695"/>
                  </a:lnTo>
                  <a:lnTo>
                    <a:pt x="353338" y="612358"/>
                  </a:lnTo>
                  <a:lnTo>
                    <a:pt x="396756" y="602661"/>
                  </a:lnTo>
                  <a:lnTo>
                    <a:pt x="437626" y="587083"/>
                  </a:lnTo>
                  <a:lnTo>
                    <a:pt x="475472" y="566098"/>
                  </a:lnTo>
                  <a:lnTo>
                    <a:pt x="509816" y="540184"/>
                  </a:lnTo>
                  <a:lnTo>
                    <a:pt x="540184" y="509816"/>
                  </a:lnTo>
                  <a:lnTo>
                    <a:pt x="566098" y="475472"/>
                  </a:lnTo>
                  <a:lnTo>
                    <a:pt x="587083" y="437626"/>
                  </a:lnTo>
                  <a:lnTo>
                    <a:pt x="602661" y="396756"/>
                  </a:lnTo>
                  <a:lnTo>
                    <a:pt x="612358" y="353338"/>
                  </a:lnTo>
                  <a:lnTo>
                    <a:pt x="615696" y="307847"/>
                  </a:lnTo>
                  <a:lnTo>
                    <a:pt x="612358" y="262357"/>
                  </a:lnTo>
                  <a:lnTo>
                    <a:pt x="602661" y="218939"/>
                  </a:lnTo>
                  <a:lnTo>
                    <a:pt x="587083" y="178069"/>
                  </a:lnTo>
                  <a:lnTo>
                    <a:pt x="566098" y="140223"/>
                  </a:lnTo>
                  <a:lnTo>
                    <a:pt x="540184" y="105879"/>
                  </a:lnTo>
                  <a:lnTo>
                    <a:pt x="509816" y="75511"/>
                  </a:lnTo>
                  <a:lnTo>
                    <a:pt x="475472" y="49597"/>
                  </a:lnTo>
                  <a:lnTo>
                    <a:pt x="437626" y="28612"/>
                  </a:lnTo>
                  <a:lnTo>
                    <a:pt x="396756" y="13034"/>
                  </a:lnTo>
                  <a:lnTo>
                    <a:pt x="353338" y="3337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69539" y="3636645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0" y="307847"/>
                  </a:moveTo>
                  <a:lnTo>
                    <a:pt x="3337" y="262357"/>
                  </a:lnTo>
                  <a:lnTo>
                    <a:pt x="13034" y="218939"/>
                  </a:lnTo>
                  <a:lnTo>
                    <a:pt x="28612" y="178069"/>
                  </a:lnTo>
                  <a:lnTo>
                    <a:pt x="49597" y="140223"/>
                  </a:lnTo>
                  <a:lnTo>
                    <a:pt x="75511" y="105879"/>
                  </a:lnTo>
                  <a:lnTo>
                    <a:pt x="105879" y="75511"/>
                  </a:lnTo>
                  <a:lnTo>
                    <a:pt x="140223" y="49597"/>
                  </a:lnTo>
                  <a:lnTo>
                    <a:pt x="178069" y="28612"/>
                  </a:lnTo>
                  <a:lnTo>
                    <a:pt x="218939" y="13034"/>
                  </a:lnTo>
                  <a:lnTo>
                    <a:pt x="262357" y="3337"/>
                  </a:lnTo>
                  <a:lnTo>
                    <a:pt x="307848" y="0"/>
                  </a:lnTo>
                  <a:lnTo>
                    <a:pt x="353338" y="3337"/>
                  </a:lnTo>
                  <a:lnTo>
                    <a:pt x="396756" y="13034"/>
                  </a:lnTo>
                  <a:lnTo>
                    <a:pt x="437626" y="28612"/>
                  </a:lnTo>
                  <a:lnTo>
                    <a:pt x="475472" y="49597"/>
                  </a:lnTo>
                  <a:lnTo>
                    <a:pt x="509816" y="75511"/>
                  </a:lnTo>
                  <a:lnTo>
                    <a:pt x="540184" y="105879"/>
                  </a:lnTo>
                  <a:lnTo>
                    <a:pt x="566098" y="140223"/>
                  </a:lnTo>
                  <a:lnTo>
                    <a:pt x="587083" y="178069"/>
                  </a:lnTo>
                  <a:lnTo>
                    <a:pt x="602661" y="218939"/>
                  </a:lnTo>
                  <a:lnTo>
                    <a:pt x="612358" y="262357"/>
                  </a:lnTo>
                  <a:lnTo>
                    <a:pt x="615696" y="307847"/>
                  </a:lnTo>
                  <a:lnTo>
                    <a:pt x="612358" y="353338"/>
                  </a:lnTo>
                  <a:lnTo>
                    <a:pt x="602661" y="396756"/>
                  </a:lnTo>
                  <a:lnTo>
                    <a:pt x="587083" y="437626"/>
                  </a:lnTo>
                  <a:lnTo>
                    <a:pt x="566098" y="475472"/>
                  </a:lnTo>
                  <a:lnTo>
                    <a:pt x="540184" y="509816"/>
                  </a:lnTo>
                  <a:lnTo>
                    <a:pt x="509816" y="540184"/>
                  </a:lnTo>
                  <a:lnTo>
                    <a:pt x="475472" y="566098"/>
                  </a:lnTo>
                  <a:lnTo>
                    <a:pt x="437626" y="587083"/>
                  </a:lnTo>
                  <a:lnTo>
                    <a:pt x="396756" y="602661"/>
                  </a:lnTo>
                  <a:lnTo>
                    <a:pt x="353338" y="612358"/>
                  </a:lnTo>
                  <a:lnTo>
                    <a:pt x="307848" y="615695"/>
                  </a:lnTo>
                  <a:lnTo>
                    <a:pt x="262357" y="612358"/>
                  </a:lnTo>
                  <a:lnTo>
                    <a:pt x="218939" y="602661"/>
                  </a:lnTo>
                  <a:lnTo>
                    <a:pt x="178069" y="587083"/>
                  </a:lnTo>
                  <a:lnTo>
                    <a:pt x="140223" y="566098"/>
                  </a:lnTo>
                  <a:lnTo>
                    <a:pt x="105879" y="540184"/>
                  </a:lnTo>
                  <a:lnTo>
                    <a:pt x="75511" y="509816"/>
                  </a:lnTo>
                  <a:lnTo>
                    <a:pt x="49597" y="475472"/>
                  </a:lnTo>
                  <a:lnTo>
                    <a:pt x="28612" y="437626"/>
                  </a:lnTo>
                  <a:lnTo>
                    <a:pt x="13034" y="396756"/>
                  </a:lnTo>
                  <a:lnTo>
                    <a:pt x="3337" y="353338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99663" y="4437507"/>
              <a:ext cx="8052434" cy="492759"/>
            </a:xfrm>
            <a:custGeom>
              <a:avLst/>
              <a:gdLst/>
              <a:ahLst/>
              <a:cxnLst/>
              <a:rect l="l" t="t" r="r" b="b"/>
              <a:pathLst>
                <a:path w="8052434" h="492760">
                  <a:moveTo>
                    <a:pt x="8052054" y="0"/>
                  </a:moveTo>
                  <a:lnTo>
                    <a:pt x="0" y="0"/>
                  </a:lnTo>
                  <a:lnTo>
                    <a:pt x="0" y="492252"/>
                  </a:lnTo>
                  <a:lnTo>
                    <a:pt x="8052054" y="492252"/>
                  </a:lnTo>
                  <a:lnTo>
                    <a:pt x="8052054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99663" y="4437507"/>
              <a:ext cx="8052434" cy="492759"/>
            </a:xfrm>
            <a:custGeom>
              <a:avLst/>
              <a:gdLst/>
              <a:ahLst/>
              <a:cxnLst/>
              <a:rect l="l" t="t" r="r" b="b"/>
              <a:pathLst>
                <a:path w="8052434" h="492760">
                  <a:moveTo>
                    <a:pt x="0" y="0"/>
                  </a:moveTo>
                  <a:lnTo>
                    <a:pt x="8052054" y="0"/>
                  </a:lnTo>
                  <a:lnTo>
                    <a:pt x="8052054" y="492252"/>
                  </a:lnTo>
                  <a:lnTo>
                    <a:pt x="0" y="492252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91815" y="4375785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307848" y="0"/>
                  </a:moveTo>
                  <a:lnTo>
                    <a:pt x="262357" y="3337"/>
                  </a:lnTo>
                  <a:lnTo>
                    <a:pt x="218939" y="13034"/>
                  </a:lnTo>
                  <a:lnTo>
                    <a:pt x="178069" y="28612"/>
                  </a:lnTo>
                  <a:lnTo>
                    <a:pt x="140223" y="49597"/>
                  </a:lnTo>
                  <a:lnTo>
                    <a:pt x="105879" y="75511"/>
                  </a:lnTo>
                  <a:lnTo>
                    <a:pt x="75511" y="105879"/>
                  </a:lnTo>
                  <a:lnTo>
                    <a:pt x="49597" y="140223"/>
                  </a:lnTo>
                  <a:lnTo>
                    <a:pt x="28612" y="178069"/>
                  </a:lnTo>
                  <a:lnTo>
                    <a:pt x="13034" y="218939"/>
                  </a:lnTo>
                  <a:lnTo>
                    <a:pt x="3337" y="262357"/>
                  </a:lnTo>
                  <a:lnTo>
                    <a:pt x="0" y="307848"/>
                  </a:lnTo>
                  <a:lnTo>
                    <a:pt x="3337" y="353338"/>
                  </a:lnTo>
                  <a:lnTo>
                    <a:pt x="13034" y="396756"/>
                  </a:lnTo>
                  <a:lnTo>
                    <a:pt x="28612" y="437626"/>
                  </a:lnTo>
                  <a:lnTo>
                    <a:pt x="49597" y="475472"/>
                  </a:lnTo>
                  <a:lnTo>
                    <a:pt x="75511" y="509816"/>
                  </a:lnTo>
                  <a:lnTo>
                    <a:pt x="105879" y="540184"/>
                  </a:lnTo>
                  <a:lnTo>
                    <a:pt x="140223" y="566098"/>
                  </a:lnTo>
                  <a:lnTo>
                    <a:pt x="178069" y="587083"/>
                  </a:lnTo>
                  <a:lnTo>
                    <a:pt x="218939" y="602661"/>
                  </a:lnTo>
                  <a:lnTo>
                    <a:pt x="262357" y="612358"/>
                  </a:lnTo>
                  <a:lnTo>
                    <a:pt x="307848" y="615696"/>
                  </a:lnTo>
                  <a:lnTo>
                    <a:pt x="353338" y="612358"/>
                  </a:lnTo>
                  <a:lnTo>
                    <a:pt x="396756" y="602661"/>
                  </a:lnTo>
                  <a:lnTo>
                    <a:pt x="437626" y="587083"/>
                  </a:lnTo>
                  <a:lnTo>
                    <a:pt x="475472" y="566098"/>
                  </a:lnTo>
                  <a:lnTo>
                    <a:pt x="509816" y="540184"/>
                  </a:lnTo>
                  <a:lnTo>
                    <a:pt x="540184" y="509816"/>
                  </a:lnTo>
                  <a:lnTo>
                    <a:pt x="566098" y="475472"/>
                  </a:lnTo>
                  <a:lnTo>
                    <a:pt x="587083" y="437626"/>
                  </a:lnTo>
                  <a:lnTo>
                    <a:pt x="602661" y="396756"/>
                  </a:lnTo>
                  <a:lnTo>
                    <a:pt x="612358" y="353338"/>
                  </a:lnTo>
                  <a:lnTo>
                    <a:pt x="615696" y="307848"/>
                  </a:lnTo>
                  <a:lnTo>
                    <a:pt x="612358" y="262357"/>
                  </a:lnTo>
                  <a:lnTo>
                    <a:pt x="602661" y="218939"/>
                  </a:lnTo>
                  <a:lnTo>
                    <a:pt x="587083" y="178069"/>
                  </a:lnTo>
                  <a:lnTo>
                    <a:pt x="566098" y="140223"/>
                  </a:lnTo>
                  <a:lnTo>
                    <a:pt x="540184" y="105879"/>
                  </a:lnTo>
                  <a:lnTo>
                    <a:pt x="509816" y="75511"/>
                  </a:lnTo>
                  <a:lnTo>
                    <a:pt x="475472" y="49597"/>
                  </a:lnTo>
                  <a:lnTo>
                    <a:pt x="437626" y="28612"/>
                  </a:lnTo>
                  <a:lnTo>
                    <a:pt x="396756" y="13034"/>
                  </a:lnTo>
                  <a:lnTo>
                    <a:pt x="353338" y="3337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091815" y="4375785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0" y="307848"/>
                  </a:moveTo>
                  <a:lnTo>
                    <a:pt x="3337" y="262357"/>
                  </a:lnTo>
                  <a:lnTo>
                    <a:pt x="13034" y="218939"/>
                  </a:lnTo>
                  <a:lnTo>
                    <a:pt x="28612" y="178069"/>
                  </a:lnTo>
                  <a:lnTo>
                    <a:pt x="49597" y="140223"/>
                  </a:lnTo>
                  <a:lnTo>
                    <a:pt x="75511" y="105879"/>
                  </a:lnTo>
                  <a:lnTo>
                    <a:pt x="105879" y="75511"/>
                  </a:lnTo>
                  <a:lnTo>
                    <a:pt x="140223" y="49597"/>
                  </a:lnTo>
                  <a:lnTo>
                    <a:pt x="178069" y="28612"/>
                  </a:lnTo>
                  <a:lnTo>
                    <a:pt x="218939" y="13034"/>
                  </a:lnTo>
                  <a:lnTo>
                    <a:pt x="262357" y="3337"/>
                  </a:lnTo>
                  <a:lnTo>
                    <a:pt x="307848" y="0"/>
                  </a:lnTo>
                  <a:lnTo>
                    <a:pt x="353338" y="3337"/>
                  </a:lnTo>
                  <a:lnTo>
                    <a:pt x="396756" y="13034"/>
                  </a:lnTo>
                  <a:lnTo>
                    <a:pt x="437626" y="28612"/>
                  </a:lnTo>
                  <a:lnTo>
                    <a:pt x="475472" y="49597"/>
                  </a:lnTo>
                  <a:lnTo>
                    <a:pt x="509816" y="75511"/>
                  </a:lnTo>
                  <a:lnTo>
                    <a:pt x="540184" y="105879"/>
                  </a:lnTo>
                  <a:lnTo>
                    <a:pt x="566098" y="140223"/>
                  </a:lnTo>
                  <a:lnTo>
                    <a:pt x="587083" y="178069"/>
                  </a:lnTo>
                  <a:lnTo>
                    <a:pt x="602661" y="218939"/>
                  </a:lnTo>
                  <a:lnTo>
                    <a:pt x="612358" y="262357"/>
                  </a:lnTo>
                  <a:lnTo>
                    <a:pt x="615696" y="307848"/>
                  </a:lnTo>
                  <a:lnTo>
                    <a:pt x="612358" y="353338"/>
                  </a:lnTo>
                  <a:lnTo>
                    <a:pt x="602661" y="396756"/>
                  </a:lnTo>
                  <a:lnTo>
                    <a:pt x="587083" y="437626"/>
                  </a:lnTo>
                  <a:lnTo>
                    <a:pt x="566098" y="475472"/>
                  </a:lnTo>
                  <a:lnTo>
                    <a:pt x="540184" y="509816"/>
                  </a:lnTo>
                  <a:lnTo>
                    <a:pt x="509816" y="540184"/>
                  </a:lnTo>
                  <a:lnTo>
                    <a:pt x="475472" y="566098"/>
                  </a:lnTo>
                  <a:lnTo>
                    <a:pt x="437626" y="587083"/>
                  </a:lnTo>
                  <a:lnTo>
                    <a:pt x="396756" y="602661"/>
                  </a:lnTo>
                  <a:lnTo>
                    <a:pt x="353338" y="612358"/>
                  </a:lnTo>
                  <a:lnTo>
                    <a:pt x="307848" y="615696"/>
                  </a:lnTo>
                  <a:lnTo>
                    <a:pt x="262357" y="612358"/>
                  </a:lnTo>
                  <a:lnTo>
                    <a:pt x="218939" y="602661"/>
                  </a:lnTo>
                  <a:lnTo>
                    <a:pt x="178069" y="587083"/>
                  </a:lnTo>
                  <a:lnTo>
                    <a:pt x="140223" y="566098"/>
                  </a:lnTo>
                  <a:lnTo>
                    <a:pt x="105879" y="540184"/>
                  </a:lnTo>
                  <a:lnTo>
                    <a:pt x="75511" y="509816"/>
                  </a:lnTo>
                  <a:lnTo>
                    <a:pt x="49597" y="475472"/>
                  </a:lnTo>
                  <a:lnTo>
                    <a:pt x="28612" y="437626"/>
                  </a:lnTo>
                  <a:lnTo>
                    <a:pt x="13034" y="396756"/>
                  </a:lnTo>
                  <a:lnTo>
                    <a:pt x="3337" y="353338"/>
                  </a:lnTo>
                  <a:lnTo>
                    <a:pt x="0" y="30784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55061" y="5175885"/>
              <a:ext cx="8296909" cy="493395"/>
            </a:xfrm>
            <a:custGeom>
              <a:avLst/>
              <a:gdLst/>
              <a:ahLst/>
              <a:cxnLst/>
              <a:rect l="l" t="t" r="r" b="b"/>
              <a:pathLst>
                <a:path w="8296909" h="493395">
                  <a:moveTo>
                    <a:pt x="8296656" y="0"/>
                  </a:moveTo>
                  <a:lnTo>
                    <a:pt x="0" y="0"/>
                  </a:lnTo>
                  <a:lnTo>
                    <a:pt x="0" y="493013"/>
                  </a:lnTo>
                  <a:lnTo>
                    <a:pt x="8296656" y="493013"/>
                  </a:lnTo>
                  <a:lnTo>
                    <a:pt x="8296656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55061" y="5175885"/>
              <a:ext cx="8296909" cy="493395"/>
            </a:xfrm>
            <a:custGeom>
              <a:avLst/>
              <a:gdLst/>
              <a:ahLst/>
              <a:cxnLst/>
              <a:rect l="l" t="t" r="r" b="b"/>
              <a:pathLst>
                <a:path w="8296909" h="493395">
                  <a:moveTo>
                    <a:pt x="0" y="0"/>
                  </a:moveTo>
                  <a:lnTo>
                    <a:pt x="8296656" y="0"/>
                  </a:lnTo>
                  <a:lnTo>
                    <a:pt x="8296656" y="493013"/>
                  </a:lnTo>
                  <a:lnTo>
                    <a:pt x="0" y="49301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47213" y="5114925"/>
              <a:ext cx="615950" cy="615315"/>
            </a:xfrm>
            <a:custGeom>
              <a:avLst/>
              <a:gdLst/>
              <a:ahLst/>
              <a:cxnLst/>
              <a:rect l="l" t="t" r="r" b="b"/>
              <a:pathLst>
                <a:path w="615950" h="615314">
                  <a:moveTo>
                    <a:pt x="307848" y="0"/>
                  </a:moveTo>
                  <a:lnTo>
                    <a:pt x="262357" y="3333"/>
                  </a:lnTo>
                  <a:lnTo>
                    <a:pt x="218939" y="13017"/>
                  </a:lnTo>
                  <a:lnTo>
                    <a:pt x="178069" y="28576"/>
                  </a:lnTo>
                  <a:lnTo>
                    <a:pt x="140223" y="49534"/>
                  </a:lnTo>
                  <a:lnTo>
                    <a:pt x="105879" y="75415"/>
                  </a:lnTo>
                  <a:lnTo>
                    <a:pt x="75511" y="105745"/>
                  </a:lnTo>
                  <a:lnTo>
                    <a:pt x="49597" y="140046"/>
                  </a:lnTo>
                  <a:lnTo>
                    <a:pt x="28612" y="177845"/>
                  </a:lnTo>
                  <a:lnTo>
                    <a:pt x="13034" y="218665"/>
                  </a:lnTo>
                  <a:lnTo>
                    <a:pt x="3337" y="262031"/>
                  </a:lnTo>
                  <a:lnTo>
                    <a:pt x="0" y="307466"/>
                  </a:lnTo>
                  <a:lnTo>
                    <a:pt x="3337" y="352902"/>
                  </a:lnTo>
                  <a:lnTo>
                    <a:pt x="13034" y="396268"/>
                  </a:lnTo>
                  <a:lnTo>
                    <a:pt x="28612" y="437088"/>
                  </a:lnTo>
                  <a:lnTo>
                    <a:pt x="49597" y="474887"/>
                  </a:lnTo>
                  <a:lnTo>
                    <a:pt x="75511" y="509188"/>
                  </a:lnTo>
                  <a:lnTo>
                    <a:pt x="105879" y="539518"/>
                  </a:lnTo>
                  <a:lnTo>
                    <a:pt x="140223" y="565399"/>
                  </a:lnTo>
                  <a:lnTo>
                    <a:pt x="178069" y="586357"/>
                  </a:lnTo>
                  <a:lnTo>
                    <a:pt x="218939" y="601916"/>
                  </a:lnTo>
                  <a:lnTo>
                    <a:pt x="262357" y="611600"/>
                  </a:lnTo>
                  <a:lnTo>
                    <a:pt x="307848" y="614933"/>
                  </a:lnTo>
                  <a:lnTo>
                    <a:pt x="353338" y="611600"/>
                  </a:lnTo>
                  <a:lnTo>
                    <a:pt x="396756" y="601916"/>
                  </a:lnTo>
                  <a:lnTo>
                    <a:pt x="437626" y="586357"/>
                  </a:lnTo>
                  <a:lnTo>
                    <a:pt x="475472" y="565399"/>
                  </a:lnTo>
                  <a:lnTo>
                    <a:pt x="509816" y="539518"/>
                  </a:lnTo>
                  <a:lnTo>
                    <a:pt x="540184" y="509188"/>
                  </a:lnTo>
                  <a:lnTo>
                    <a:pt x="566098" y="474887"/>
                  </a:lnTo>
                  <a:lnTo>
                    <a:pt x="587083" y="437088"/>
                  </a:lnTo>
                  <a:lnTo>
                    <a:pt x="602661" y="396268"/>
                  </a:lnTo>
                  <a:lnTo>
                    <a:pt x="612358" y="352902"/>
                  </a:lnTo>
                  <a:lnTo>
                    <a:pt x="615696" y="307466"/>
                  </a:lnTo>
                  <a:lnTo>
                    <a:pt x="612358" y="262031"/>
                  </a:lnTo>
                  <a:lnTo>
                    <a:pt x="602661" y="218665"/>
                  </a:lnTo>
                  <a:lnTo>
                    <a:pt x="587083" y="177845"/>
                  </a:lnTo>
                  <a:lnTo>
                    <a:pt x="566098" y="140046"/>
                  </a:lnTo>
                  <a:lnTo>
                    <a:pt x="540184" y="105745"/>
                  </a:lnTo>
                  <a:lnTo>
                    <a:pt x="509816" y="75415"/>
                  </a:lnTo>
                  <a:lnTo>
                    <a:pt x="475472" y="49534"/>
                  </a:lnTo>
                  <a:lnTo>
                    <a:pt x="437626" y="28576"/>
                  </a:lnTo>
                  <a:lnTo>
                    <a:pt x="396756" y="13017"/>
                  </a:lnTo>
                  <a:lnTo>
                    <a:pt x="353338" y="3333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47213" y="5114925"/>
              <a:ext cx="615950" cy="615315"/>
            </a:xfrm>
            <a:custGeom>
              <a:avLst/>
              <a:gdLst/>
              <a:ahLst/>
              <a:cxnLst/>
              <a:rect l="l" t="t" r="r" b="b"/>
              <a:pathLst>
                <a:path w="615950" h="615314">
                  <a:moveTo>
                    <a:pt x="0" y="307466"/>
                  </a:moveTo>
                  <a:lnTo>
                    <a:pt x="3337" y="262031"/>
                  </a:lnTo>
                  <a:lnTo>
                    <a:pt x="13034" y="218665"/>
                  </a:lnTo>
                  <a:lnTo>
                    <a:pt x="28612" y="177845"/>
                  </a:lnTo>
                  <a:lnTo>
                    <a:pt x="49597" y="140046"/>
                  </a:lnTo>
                  <a:lnTo>
                    <a:pt x="75511" y="105745"/>
                  </a:lnTo>
                  <a:lnTo>
                    <a:pt x="105879" y="75415"/>
                  </a:lnTo>
                  <a:lnTo>
                    <a:pt x="140223" y="49534"/>
                  </a:lnTo>
                  <a:lnTo>
                    <a:pt x="178069" y="28576"/>
                  </a:lnTo>
                  <a:lnTo>
                    <a:pt x="218939" y="13017"/>
                  </a:lnTo>
                  <a:lnTo>
                    <a:pt x="262357" y="3333"/>
                  </a:lnTo>
                  <a:lnTo>
                    <a:pt x="307848" y="0"/>
                  </a:lnTo>
                  <a:lnTo>
                    <a:pt x="353338" y="3333"/>
                  </a:lnTo>
                  <a:lnTo>
                    <a:pt x="396756" y="13017"/>
                  </a:lnTo>
                  <a:lnTo>
                    <a:pt x="437626" y="28576"/>
                  </a:lnTo>
                  <a:lnTo>
                    <a:pt x="475472" y="49534"/>
                  </a:lnTo>
                  <a:lnTo>
                    <a:pt x="509816" y="75415"/>
                  </a:lnTo>
                  <a:lnTo>
                    <a:pt x="540184" y="105745"/>
                  </a:lnTo>
                  <a:lnTo>
                    <a:pt x="566098" y="140046"/>
                  </a:lnTo>
                  <a:lnTo>
                    <a:pt x="587083" y="177845"/>
                  </a:lnTo>
                  <a:lnTo>
                    <a:pt x="602661" y="218665"/>
                  </a:lnTo>
                  <a:lnTo>
                    <a:pt x="612358" y="262031"/>
                  </a:lnTo>
                  <a:lnTo>
                    <a:pt x="615696" y="307466"/>
                  </a:lnTo>
                  <a:lnTo>
                    <a:pt x="612358" y="352902"/>
                  </a:lnTo>
                  <a:lnTo>
                    <a:pt x="602661" y="396268"/>
                  </a:lnTo>
                  <a:lnTo>
                    <a:pt x="587083" y="437088"/>
                  </a:lnTo>
                  <a:lnTo>
                    <a:pt x="566098" y="474887"/>
                  </a:lnTo>
                  <a:lnTo>
                    <a:pt x="540184" y="509188"/>
                  </a:lnTo>
                  <a:lnTo>
                    <a:pt x="509816" y="539518"/>
                  </a:lnTo>
                  <a:lnTo>
                    <a:pt x="475472" y="565399"/>
                  </a:lnTo>
                  <a:lnTo>
                    <a:pt x="437626" y="586357"/>
                  </a:lnTo>
                  <a:lnTo>
                    <a:pt x="396756" y="601916"/>
                  </a:lnTo>
                  <a:lnTo>
                    <a:pt x="353338" y="611600"/>
                  </a:lnTo>
                  <a:lnTo>
                    <a:pt x="307848" y="614933"/>
                  </a:lnTo>
                  <a:lnTo>
                    <a:pt x="262357" y="611600"/>
                  </a:lnTo>
                  <a:lnTo>
                    <a:pt x="218939" y="601916"/>
                  </a:lnTo>
                  <a:lnTo>
                    <a:pt x="178069" y="586357"/>
                  </a:lnTo>
                  <a:lnTo>
                    <a:pt x="140223" y="565399"/>
                  </a:lnTo>
                  <a:lnTo>
                    <a:pt x="105879" y="539518"/>
                  </a:lnTo>
                  <a:lnTo>
                    <a:pt x="75511" y="509188"/>
                  </a:lnTo>
                  <a:lnTo>
                    <a:pt x="49597" y="474887"/>
                  </a:lnTo>
                  <a:lnTo>
                    <a:pt x="28612" y="437088"/>
                  </a:lnTo>
                  <a:lnTo>
                    <a:pt x="13034" y="396268"/>
                  </a:lnTo>
                  <a:lnTo>
                    <a:pt x="3337" y="352902"/>
                  </a:lnTo>
                  <a:lnTo>
                    <a:pt x="0" y="307466"/>
                  </a:lnTo>
                  <a:close/>
                </a:path>
              </a:pathLst>
            </a:custGeom>
            <a:ln w="126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709291" y="5915025"/>
              <a:ext cx="8742680" cy="493395"/>
            </a:xfrm>
            <a:custGeom>
              <a:avLst/>
              <a:gdLst/>
              <a:ahLst/>
              <a:cxnLst/>
              <a:rect l="l" t="t" r="r" b="b"/>
              <a:pathLst>
                <a:path w="8742680" h="493395">
                  <a:moveTo>
                    <a:pt x="8742426" y="0"/>
                  </a:moveTo>
                  <a:lnTo>
                    <a:pt x="0" y="0"/>
                  </a:lnTo>
                  <a:lnTo>
                    <a:pt x="0" y="493014"/>
                  </a:lnTo>
                  <a:lnTo>
                    <a:pt x="8742426" y="493014"/>
                  </a:lnTo>
                  <a:lnTo>
                    <a:pt x="8742426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709291" y="5915025"/>
              <a:ext cx="8742680" cy="493395"/>
            </a:xfrm>
            <a:custGeom>
              <a:avLst/>
              <a:gdLst/>
              <a:ahLst/>
              <a:cxnLst/>
              <a:rect l="l" t="t" r="r" b="b"/>
              <a:pathLst>
                <a:path w="8742680" h="493395">
                  <a:moveTo>
                    <a:pt x="0" y="0"/>
                  </a:moveTo>
                  <a:lnTo>
                    <a:pt x="8742426" y="0"/>
                  </a:lnTo>
                  <a:lnTo>
                    <a:pt x="8742426" y="493014"/>
                  </a:lnTo>
                  <a:lnTo>
                    <a:pt x="0" y="49301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086841" y="4451559"/>
            <a:ext cx="2279015" cy="1869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294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endParaRPr sz="2400">
              <a:latin typeface="Calibri"/>
              <a:cs typeface="Calibri"/>
            </a:endParaRPr>
          </a:p>
          <a:p>
            <a:pPr marL="12700" marR="5080" indent="445770">
              <a:lnSpc>
                <a:spcPts val="5820"/>
              </a:lnSpc>
              <a:spcBef>
                <a:spcPts val="480"/>
              </a:spcBef>
            </a:pP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Testing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Exhaustive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395092" y="5847715"/>
            <a:ext cx="628650" cy="628015"/>
            <a:chOff x="2395092" y="5847715"/>
            <a:chExt cx="628650" cy="628015"/>
          </a:xfrm>
        </p:grpSpPr>
        <p:sp>
          <p:nvSpPr>
            <p:cNvPr id="37" name="object 37"/>
            <p:cNvSpPr/>
            <p:nvPr/>
          </p:nvSpPr>
          <p:spPr>
            <a:xfrm>
              <a:off x="2401442" y="5854065"/>
              <a:ext cx="615950" cy="615315"/>
            </a:xfrm>
            <a:custGeom>
              <a:avLst/>
              <a:gdLst/>
              <a:ahLst/>
              <a:cxnLst/>
              <a:rect l="l" t="t" r="r" b="b"/>
              <a:pathLst>
                <a:path w="615950" h="615314">
                  <a:moveTo>
                    <a:pt x="307848" y="0"/>
                  </a:moveTo>
                  <a:lnTo>
                    <a:pt x="262357" y="3333"/>
                  </a:lnTo>
                  <a:lnTo>
                    <a:pt x="218939" y="13017"/>
                  </a:lnTo>
                  <a:lnTo>
                    <a:pt x="178069" y="28576"/>
                  </a:lnTo>
                  <a:lnTo>
                    <a:pt x="140223" y="49534"/>
                  </a:lnTo>
                  <a:lnTo>
                    <a:pt x="105879" y="75415"/>
                  </a:lnTo>
                  <a:lnTo>
                    <a:pt x="75511" y="105745"/>
                  </a:lnTo>
                  <a:lnTo>
                    <a:pt x="49597" y="140046"/>
                  </a:lnTo>
                  <a:lnTo>
                    <a:pt x="28612" y="177845"/>
                  </a:lnTo>
                  <a:lnTo>
                    <a:pt x="13034" y="218665"/>
                  </a:lnTo>
                  <a:lnTo>
                    <a:pt x="3337" y="262031"/>
                  </a:lnTo>
                  <a:lnTo>
                    <a:pt x="0" y="307467"/>
                  </a:lnTo>
                  <a:lnTo>
                    <a:pt x="3337" y="352902"/>
                  </a:lnTo>
                  <a:lnTo>
                    <a:pt x="13034" y="396268"/>
                  </a:lnTo>
                  <a:lnTo>
                    <a:pt x="28612" y="437088"/>
                  </a:lnTo>
                  <a:lnTo>
                    <a:pt x="49597" y="474887"/>
                  </a:lnTo>
                  <a:lnTo>
                    <a:pt x="75511" y="509188"/>
                  </a:lnTo>
                  <a:lnTo>
                    <a:pt x="105879" y="539518"/>
                  </a:lnTo>
                  <a:lnTo>
                    <a:pt x="140223" y="565399"/>
                  </a:lnTo>
                  <a:lnTo>
                    <a:pt x="178069" y="586357"/>
                  </a:lnTo>
                  <a:lnTo>
                    <a:pt x="218939" y="601916"/>
                  </a:lnTo>
                  <a:lnTo>
                    <a:pt x="262357" y="611600"/>
                  </a:lnTo>
                  <a:lnTo>
                    <a:pt x="307848" y="614934"/>
                  </a:lnTo>
                  <a:lnTo>
                    <a:pt x="353338" y="611600"/>
                  </a:lnTo>
                  <a:lnTo>
                    <a:pt x="396756" y="601916"/>
                  </a:lnTo>
                  <a:lnTo>
                    <a:pt x="437626" y="586357"/>
                  </a:lnTo>
                  <a:lnTo>
                    <a:pt x="475472" y="565399"/>
                  </a:lnTo>
                  <a:lnTo>
                    <a:pt x="509816" y="539518"/>
                  </a:lnTo>
                  <a:lnTo>
                    <a:pt x="540184" y="509188"/>
                  </a:lnTo>
                  <a:lnTo>
                    <a:pt x="566098" y="474887"/>
                  </a:lnTo>
                  <a:lnTo>
                    <a:pt x="587083" y="437088"/>
                  </a:lnTo>
                  <a:lnTo>
                    <a:pt x="602661" y="396268"/>
                  </a:lnTo>
                  <a:lnTo>
                    <a:pt x="612358" y="352902"/>
                  </a:lnTo>
                  <a:lnTo>
                    <a:pt x="615696" y="307467"/>
                  </a:lnTo>
                  <a:lnTo>
                    <a:pt x="612358" y="262031"/>
                  </a:lnTo>
                  <a:lnTo>
                    <a:pt x="602661" y="218665"/>
                  </a:lnTo>
                  <a:lnTo>
                    <a:pt x="587083" y="177845"/>
                  </a:lnTo>
                  <a:lnTo>
                    <a:pt x="566098" y="140046"/>
                  </a:lnTo>
                  <a:lnTo>
                    <a:pt x="540184" y="105745"/>
                  </a:lnTo>
                  <a:lnTo>
                    <a:pt x="509816" y="75415"/>
                  </a:lnTo>
                  <a:lnTo>
                    <a:pt x="475472" y="49534"/>
                  </a:lnTo>
                  <a:lnTo>
                    <a:pt x="437626" y="28576"/>
                  </a:lnTo>
                  <a:lnTo>
                    <a:pt x="396756" y="13017"/>
                  </a:lnTo>
                  <a:lnTo>
                    <a:pt x="353338" y="3333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401442" y="5854065"/>
              <a:ext cx="615950" cy="615315"/>
            </a:xfrm>
            <a:custGeom>
              <a:avLst/>
              <a:gdLst/>
              <a:ahLst/>
              <a:cxnLst/>
              <a:rect l="l" t="t" r="r" b="b"/>
              <a:pathLst>
                <a:path w="615950" h="615314">
                  <a:moveTo>
                    <a:pt x="0" y="307467"/>
                  </a:moveTo>
                  <a:lnTo>
                    <a:pt x="3337" y="262031"/>
                  </a:lnTo>
                  <a:lnTo>
                    <a:pt x="13034" y="218665"/>
                  </a:lnTo>
                  <a:lnTo>
                    <a:pt x="28612" y="177845"/>
                  </a:lnTo>
                  <a:lnTo>
                    <a:pt x="49597" y="140046"/>
                  </a:lnTo>
                  <a:lnTo>
                    <a:pt x="75511" y="105745"/>
                  </a:lnTo>
                  <a:lnTo>
                    <a:pt x="105879" y="75415"/>
                  </a:lnTo>
                  <a:lnTo>
                    <a:pt x="140223" y="49534"/>
                  </a:lnTo>
                  <a:lnTo>
                    <a:pt x="178069" y="28576"/>
                  </a:lnTo>
                  <a:lnTo>
                    <a:pt x="218939" y="13017"/>
                  </a:lnTo>
                  <a:lnTo>
                    <a:pt x="262357" y="3333"/>
                  </a:lnTo>
                  <a:lnTo>
                    <a:pt x="307848" y="0"/>
                  </a:lnTo>
                  <a:lnTo>
                    <a:pt x="353338" y="3333"/>
                  </a:lnTo>
                  <a:lnTo>
                    <a:pt x="396756" y="13017"/>
                  </a:lnTo>
                  <a:lnTo>
                    <a:pt x="437626" y="28576"/>
                  </a:lnTo>
                  <a:lnTo>
                    <a:pt x="475472" y="49534"/>
                  </a:lnTo>
                  <a:lnTo>
                    <a:pt x="509816" y="75415"/>
                  </a:lnTo>
                  <a:lnTo>
                    <a:pt x="540184" y="105745"/>
                  </a:lnTo>
                  <a:lnTo>
                    <a:pt x="566098" y="140046"/>
                  </a:lnTo>
                  <a:lnTo>
                    <a:pt x="587083" y="177845"/>
                  </a:lnTo>
                  <a:lnTo>
                    <a:pt x="602661" y="218665"/>
                  </a:lnTo>
                  <a:lnTo>
                    <a:pt x="612358" y="262031"/>
                  </a:lnTo>
                  <a:lnTo>
                    <a:pt x="615696" y="307467"/>
                  </a:lnTo>
                  <a:lnTo>
                    <a:pt x="612358" y="352902"/>
                  </a:lnTo>
                  <a:lnTo>
                    <a:pt x="602661" y="396268"/>
                  </a:lnTo>
                  <a:lnTo>
                    <a:pt x="587083" y="437088"/>
                  </a:lnTo>
                  <a:lnTo>
                    <a:pt x="566098" y="474887"/>
                  </a:lnTo>
                  <a:lnTo>
                    <a:pt x="540184" y="509188"/>
                  </a:lnTo>
                  <a:lnTo>
                    <a:pt x="509816" y="539518"/>
                  </a:lnTo>
                  <a:lnTo>
                    <a:pt x="475472" y="565399"/>
                  </a:lnTo>
                  <a:lnTo>
                    <a:pt x="437626" y="586357"/>
                  </a:lnTo>
                  <a:lnTo>
                    <a:pt x="396756" y="601916"/>
                  </a:lnTo>
                  <a:lnTo>
                    <a:pt x="353338" y="611600"/>
                  </a:lnTo>
                  <a:lnTo>
                    <a:pt x="307848" y="614934"/>
                  </a:lnTo>
                  <a:lnTo>
                    <a:pt x="262357" y="611600"/>
                  </a:lnTo>
                  <a:lnTo>
                    <a:pt x="218939" y="601916"/>
                  </a:lnTo>
                  <a:lnTo>
                    <a:pt x="178069" y="586357"/>
                  </a:lnTo>
                  <a:lnTo>
                    <a:pt x="140223" y="565399"/>
                  </a:lnTo>
                  <a:lnTo>
                    <a:pt x="105879" y="539518"/>
                  </a:lnTo>
                  <a:lnTo>
                    <a:pt x="75511" y="509188"/>
                  </a:lnTo>
                  <a:lnTo>
                    <a:pt x="49597" y="474887"/>
                  </a:lnTo>
                  <a:lnTo>
                    <a:pt x="28612" y="437088"/>
                  </a:lnTo>
                  <a:lnTo>
                    <a:pt x="13034" y="396268"/>
                  </a:lnTo>
                  <a:lnTo>
                    <a:pt x="3337" y="352902"/>
                  </a:lnTo>
                  <a:lnTo>
                    <a:pt x="0" y="307467"/>
                  </a:lnTo>
                  <a:close/>
                </a:path>
              </a:pathLst>
            </a:custGeom>
            <a:ln w="126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596138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Yazılım</a:t>
            </a:r>
            <a:r>
              <a:rPr spc="-35" dirty="0"/>
              <a:t> </a:t>
            </a:r>
            <a:r>
              <a:rPr spc="-5" dirty="0"/>
              <a:t>Geliştirme</a:t>
            </a:r>
            <a:r>
              <a:rPr spc="-20" dirty="0"/>
              <a:t> </a:t>
            </a:r>
            <a:r>
              <a:rPr spc="-5" dirty="0"/>
              <a:t>Modelleri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3899006"/>
            <a:ext cx="169798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00" dirty="0">
                <a:solidFill>
                  <a:srgbClr val="6F2F9F"/>
                </a:solidFill>
                <a:latin typeface="Verdana"/>
                <a:cs typeface="Verdana"/>
              </a:rPr>
              <a:t>Keywords</a:t>
            </a:r>
            <a:endParaRPr sz="28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07285" y="1359889"/>
            <a:ext cx="9107170" cy="5170170"/>
            <a:chOff x="2407285" y="1359889"/>
            <a:chExt cx="9107170" cy="5170170"/>
          </a:xfrm>
        </p:grpSpPr>
        <p:sp>
          <p:nvSpPr>
            <p:cNvPr id="5" name="object 5"/>
            <p:cNvSpPr/>
            <p:nvPr/>
          </p:nvSpPr>
          <p:spPr>
            <a:xfrm>
              <a:off x="2418969" y="1366239"/>
              <a:ext cx="1083945" cy="5157470"/>
            </a:xfrm>
            <a:custGeom>
              <a:avLst/>
              <a:gdLst/>
              <a:ahLst/>
              <a:cxnLst/>
              <a:rect l="l" t="t" r="r" b="b"/>
              <a:pathLst>
                <a:path w="1083945" h="5157470">
                  <a:moveTo>
                    <a:pt x="15265" y="0"/>
                  </a:moveTo>
                  <a:lnTo>
                    <a:pt x="49174" y="34344"/>
                  </a:lnTo>
                  <a:lnTo>
                    <a:pt x="82537" y="69023"/>
                  </a:lnTo>
                  <a:lnTo>
                    <a:pt x="115353" y="104031"/>
                  </a:lnTo>
                  <a:lnTo>
                    <a:pt x="147622" y="139363"/>
                  </a:lnTo>
                  <a:lnTo>
                    <a:pt x="179344" y="175012"/>
                  </a:lnTo>
                  <a:lnTo>
                    <a:pt x="210519" y="210974"/>
                  </a:lnTo>
                  <a:lnTo>
                    <a:pt x="241147" y="247244"/>
                  </a:lnTo>
                  <a:lnTo>
                    <a:pt x="271229" y="283815"/>
                  </a:lnTo>
                  <a:lnTo>
                    <a:pt x="300763" y="320682"/>
                  </a:lnTo>
                  <a:lnTo>
                    <a:pt x="329751" y="357840"/>
                  </a:lnTo>
                  <a:lnTo>
                    <a:pt x="358192" y="395284"/>
                  </a:lnTo>
                  <a:lnTo>
                    <a:pt x="386085" y="433008"/>
                  </a:lnTo>
                  <a:lnTo>
                    <a:pt x="413432" y="471006"/>
                  </a:lnTo>
                  <a:lnTo>
                    <a:pt x="440232" y="509273"/>
                  </a:lnTo>
                  <a:lnTo>
                    <a:pt x="466486" y="547804"/>
                  </a:lnTo>
                  <a:lnTo>
                    <a:pt x="492192" y="586593"/>
                  </a:lnTo>
                  <a:lnTo>
                    <a:pt x="517351" y="625636"/>
                  </a:lnTo>
                  <a:lnTo>
                    <a:pt x="541964" y="664925"/>
                  </a:lnTo>
                  <a:lnTo>
                    <a:pt x="566029" y="704456"/>
                  </a:lnTo>
                  <a:lnTo>
                    <a:pt x="589548" y="744224"/>
                  </a:lnTo>
                  <a:lnTo>
                    <a:pt x="612520" y="784223"/>
                  </a:lnTo>
                  <a:lnTo>
                    <a:pt x="634945" y="824448"/>
                  </a:lnTo>
                  <a:lnTo>
                    <a:pt x="656823" y="864893"/>
                  </a:lnTo>
                  <a:lnTo>
                    <a:pt x="678154" y="905552"/>
                  </a:lnTo>
                  <a:lnTo>
                    <a:pt x="698938" y="946421"/>
                  </a:lnTo>
                  <a:lnTo>
                    <a:pt x="719176" y="987494"/>
                  </a:lnTo>
                  <a:lnTo>
                    <a:pt x="738866" y="1028765"/>
                  </a:lnTo>
                  <a:lnTo>
                    <a:pt x="758010" y="1070230"/>
                  </a:lnTo>
                  <a:lnTo>
                    <a:pt x="776607" y="1111881"/>
                  </a:lnTo>
                  <a:lnTo>
                    <a:pt x="794656" y="1153715"/>
                  </a:lnTo>
                  <a:lnTo>
                    <a:pt x="812159" y="1195726"/>
                  </a:lnTo>
                  <a:lnTo>
                    <a:pt x="829115" y="1237908"/>
                  </a:lnTo>
                  <a:lnTo>
                    <a:pt x="845524" y="1280256"/>
                  </a:lnTo>
                  <a:lnTo>
                    <a:pt x="861387" y="1322764"/>
                  </a:lnTo>
                  <a:lnTo>
                    <a:pt x="876702" y="1365427"/>
                  </a:lnTo>
                  <a:lnTo>
                    <a:pt x="891471" y="1408240"/>
                  </a:lnTo>
                  <a:lnTo>
                    <a:pt x="905692" y="1451197"/>
                  </a:lnTo>
                  <a:lnTo>
                    <a:pt x="919367" y="1494292"/>
                  </a:lnTo>
                  <a:lnTo>
                    <a:pt x="932495" y="1537521"/>
                  </a:lnTo>
                  <a:lnTo>
                    <a:pt x="945076" y="1580877"/>
                  </a:lnTo>
                  <a:lnTo>
                    <a:pt x="957110" y="1624356"/>
                  </a:lnTo>
                  <a:lnTo>
                    <a:pt x="968597" y="1667952"/>
                  </a:lnTo>
                  <a:lnTo>
                    <a:pt x="979537" y="1711659"/>
                  </a:lnTo>
                  <a:lnTo>
                    <a:pt x="989930" y="1755472"/>
                  </a:lnTo>
                  <a:lnTo>
                    <a:pt x="999777" y="1799386"/>
                  </a:lnTo>
                  <a:lnTo>
                    <a:pt x="1009076" y="1843395"/>
                  </a:lnTo>
                  <a:lnTo>
                    <a:pt x="1017829" y="1887494"/>
                  </a:lnTo>
                  <a:lnTo>
                    <a:pt x="1026035" y="1931677"/>
                  </a:lnTo>
                  <a:lnTo>
                    <a:pt x="1033693" y="1975939"/>
                  </a:lnTo>
                  <a:lnTo>
                    <a:pt x="1040805" y="2020274"/>
                  </a:lnTo>
                  <a:lnTo>
                    <a:pt x="1047370" y="2064677"/>
                  </a:lnTo>
                  <a:lnTo>
                    <a:pt x="1053389" y="2109143"/>
                  </a:lnTo>
                  <a:lnTo>
                    <a:pt x="1058860" y="2153666"/>
                  </a:lnTo>
                  <a:lnTo>
                    <a:pt x="1063784" y="2198240"/>
                  </a:lnTo>
                  <a:lnTo>
                    <a:pt x="1068162" y="2242861"/>
                  </a:lnTo>
                  <a:lnTo>
                    <a:pt x="1071992" y="2287523"/>
                  </a:lnTo>
                  <a:lnTo>
                    <a:pt x="1075276" y="2332220"/>
                  </a:lnTo>
                  <a:lnTo>
                    <a:pt x="1078013" y="2376947"/>
                  </a:lnTo>
                  <a:lnTo>
                    <a:pt x="1080203" y="2421698"/>
                  </a:lnTo>
                  <a:lnTo>
                    <a:pt x="1081846" y="2466469"/>
                  </a:lnTo>
                  <a:lnTo>
                    <a:pt x="1082942" y="2511253"/>
                  </a:lnTo>
                  <a:lnTo>
                    <a:pt x="1083491" y="2556045"/>
                  </a:lnTo>
                  <a:lnTo>
                    <a:pt x="1083493" y="2600840"/>
                  </a:lnTo>
                  <a:lnTo>
                    <a:pt x="1082948" y="2645632"/>
                  </a:lnTo>
                  <a:lnTo>
                    <a:pt x="1081857" y="2690416"/>
                  </a:lnTo>
                  <a:lnTo>
                    <a:pt x="1080219" y="2735187"/>
                  </a:lnTo>
                  <a:lnTo>
                    <a:pt x="1078033" y="2779939"/>
                  </a:lnTo>
                  <a:lnTo>
                    <a:pt x="1075301" y="2824666"/>
                  </a:lnTo>
                  <a:lnTo>
                    <a:pt x="1072022" y="2869363"/>
                  </a:lnTo>
                  <a:lnTo>
                    <a:pt x="1068196" y="2914025"/>
                  </a:lnTo>
                  <a:lnTo>
                    <a:pt x="1063823" y="2958647"/>
                  </a:lnTo>
                  <a:lnTo>
                    <a:pt x="1058903" y="3003222"/>
                  </a:lnTo>
                  <a:lnTo>
                    <a:pt x="1053436" y="3047745"/>
                  </a:lnTo>
                  <a:lnTo>
                    <a:pt x="1047423" y="3092212"/>
                  </a:lnTo>
                  <a:lnTo>
                    <a:pt x="1040862" y="3136616"/>
                  </a:lnTo>
                  <a:lnTo>
                    <a:pt x="1033755" y="3180952"/>
                  </a:lnTo>
                  <a:lnTo>
                    <a:pt x="1026101" y="3225214"/>
                  </a:lnTo>
                  <a:lnTo>
                    <a:pt x="1017899" y="3269398"/>
                  </a:lnTo>
                  <a:lnTo>
                    <a:pt x="1009151" y="3313498"/>
                  </a:lnTo>
                  <a:lnTo>
                    <a:pt x="999856" y="3357508"/>
                  </a:lnTo>
                  <a:lnTo>
                    <a:pt x="990014" y="3401423"/>
                  </a:lnTo>
                  <a:lnTo>
                    <a:pt x="979625" y="3445237"/>
                  </a:lnTo>
                  <a:lnTo>
                    <a:pt x="968690" y="3488945"/>
                  </a:lnTo>
                  <a:lnTo>
                    <a:pt x="957207" y="3532542"/>
                  </a:lnTo>
                  <a:lnTo>
                    <a:pt x="945178" y="3576022"/>
                  </a:lnTo>
                  <a:lnTo>
                    <a:pt x="932601" y="3619380"/>
                  </a:lnTo>
                  <a:lnTo>
                    <a:pt x="919478" y="3662610"/>
                  </a:lnTo>
                  <a:lnTo>
                    <a:pt x="905807" y="3705707"/>
                  </a:lnTo>
                  <a:lnTo>
                    <a:pt x="891590" y="3748665"/>
                  </a:lnTo>
                  <a:lnTo>
                    <a:pt x="876826" y="3791480"/>
                  </a:lnTo>
                  <a:lnTo>
                    <a:pt x="861515" y="3834144"/>
                  </a:lnTo>
                  <a:lnTo>
                    <a:pt x="845657" y="3876654"/>
                  </a:lnTo>
                  <a:lnTo>
                    <a:pt x="829253" y="3919004"/>
                  </a:lnTo>
                  <a:lnTo>
                    <a:pt x="812301" y="3961188"/>
                  </a:lnTo>
                  <a:lnTo>
                    <a:pt x="794802" y="4003200"/>
                  </a:lnTo>
                  <a:lnTo>
                    <a:pt x="776757" y="4045036"/>
                  </a:lnTo>
                  <a:lnTo>
                    <a:pt x="758164" y="4086690"/>
                  </a:lnTo>
                  <a:lnTo>
                    <a:pt x="739025" y="4128156"/>
                  </a:lnTo>
                  <a:lnTo>
                    <a:pt x="719339" y="4169430"/>
                  </a:lnTo>
                  <a:lnTo>
                    <a:pt x="699106" y="4210505"/>
                  </a:lnTo>
                  <a:lnTo>
                    <a:pt x="678326" y="4251376"/>
                  </a:lnTo>
                  <a:lnTo>
                    <a:pt x="656999" y="4292038"/>
                  </a:lnTo>
                  <a:lnTo>
                    <a:pt x="635125" y="4332485"/>
                  </a:lnTo>
                  <a:lnTo>
                    <a:pt x="612704" y="4372712"/>
                  </a:lnTo>
                  <a:lnTo>
                    <a:pt x="589736" y="4412713"/>
                  </a:lnTo>
                  <a:lnTo>
                    <a:pt x="566222" y="4452484"/>
                  </a:lnTo>
                  <a:lnTo>
                    <a:pt x="542160" y="4492018"/>
                  </a:lnTo>
                  <a:lnTo>
                    <a:pt x="517552" y="4531310"/>
                  </a:lnTo>
                  <a:lnTo>
                    <a:pt x="492397" y="4570355"/>
                  </a:lnTo>
                  <a:lnTo>
                    <a:pt x="466694" y="4609147"/>
                  </a:lnTo>
                  <a:lnTo>
                    <a:pt x="440445" y="4647681"/>
                  </a:lnTo>
                  <a:lnTo>
                    <a:pt x="413649" y="4685951"/>
                  </a:lnTo>
                  <a:lnTo>
                    <a:pt x="386306" y="4723952"/>
                  </a:lnTo>
                  <a:lnTo>
                    <a:pt x="358416" y="4761678"/>
                  </a:lnTo>
                  <a:lnTo>
                    <a:pt x="329980" y="4799125"/>
                  </a:lnTo>
                  <a:lnTo>
                    <a:pt x="300996" y="4836287"/>
                  </a:lnTo>
                  <a:lnTo>
                    <a:pt x="271465" y="4873157"/>
                  </a:lnTo>
                  <a:lnTo>
                    <a:pt x="241388" y="4909731"/>
                  </a:lnTo>
                  <a:lnTo>
                    <a:pt x="210763" y="4946004"/>
                  </a:lnTo>
                  <a:lnTo>
                    <a:pt x="179592" y="4981969"/>
                  </a:lnTo>
                  <a:lnTo>
                    <a:pt x="147874" y="5017622"/>
                  </a:lnTo>
                  <a:lnTo>
                    <a:pt x="115609" y="5052957"/>
                  </a:lnTo>
                  <a:lnTo>
                    <a:pt x="82796" y="5087969"/>
                  </a:lnTo>
                  <a:lnTo>
                    <a:pt x="49438" y="5122651"/>
                  </a:lnTo>
                  <a:lnTo>
                    <a:pt x="15532" y="5157000"/>
                  </a:lnTo>
                  <a:lnTo>
                    <a:pt x="15354" y="5157177"/>
                  </a:lnTo>
                  <a:lnTo>
                    <a:pt x="0" y="5142014"/>
                  </a:lnTo>
                  <a:lnTo>
                    <a:pt x="33978" y="5107595"/>
                  </a:lnTo>
                  <a:lnTo>
                    <a:pt x="67405" y="5072839"/>
                  </a:lnTo>
                  <a:lnTo>
                    <a:pt x="100278" y="5037751"/>
                  </a:lnTo>
                  <a:lnTo>
                    <a:pt x="132600" y="5002336"/>
                  </a:lnTo>
                  <a:lnTo>
                    <a:pt x="164369" y="4966600"/>
                  </a:lnTo>
                  <a:lnTo>
                    <a:pt x="195585" y="4930549"/>
                  </a:lnTo>
                  <a:lnTo>
                    <a:pt x="226249" y="4894187"/>
                  </a:lnTo>
                  <a:lnTo>
                    <a:pt x="256361" y="4857521"/>
                  </a:lnTo>
                  <a:lnTo>
                    <a:pt x="285920" y="4820556"/>
                  </a:lnTo>
                  <a:lnTo>
                    <a:pt x="314926" y="4783298"/>
                  </a:lnTo>
                  <a:lnTo>
                    <a:pt x="343381" y="4745751"/>
                  </a:lnTo>
                  <a:lnTo>
                    <a:pt x="371282" y="4707923"/>
                  </a:lnTo>
                  <a:lnTo>
                    <a:pt x="398632" y="4669817"/>
                  </a:lnTo>
                  <a:lnTo>
                    <a:pt x="425428" y="4631440"/>
                  </a:lnTo>
                  <a:lnTo>
                    <a:pt x="451673" y="4592798"/>
                  </a:lnTo>
                  <a:lnTo>
                    <a:pt x="477365" y="4553895"/>
                  </a:lnTo>
                  <a:lnTo>
                    <a:pt x="502504" y="4514737"/>
                  </a:lnTo>
                  <a:lnTo>
                    <a:pt x="527091" y="4475331"/>
                  </a:lnTo>
                  <a:lnTo>
                    <a:pt x="551126" y="4435681"/>
                  </a:lnTo>
                  <a:lnTo>
                    <a:pt x="574608" y="4395792"/>
                  </a:lnTo>
                  <a:lnTo>
                    <a:pt x="597537" y="4355672"/>
                  </a:lnTo>
                  <a:lnTo>
                    <a:pt x="619914" y="4315324"/>
                  </a:lnTo>
                  <a:lnTo>
                    <a:pt x="641739" y="4274755"/>
                  </a:lnTo>
                  <a:lnTo>
                    <a:pt x="663011" y="4233969"/>
                  </a:lnTo>
                  <a:lnTo>
                    <a:pt x="683731" y="4192974"/>
                  </a:lnTo>
                  <a:lnTo>
                    <a:pt x="703898" y="4151773"/>
                  </a:lnTo>
                  <a:lnTo>
                    <a:pt x="723513" y="4110374"/>
                  </a:lnTo>
                  <a:lnTo>
                    <a:pt x="742576" y="4068780"/>
                  </a:lnTo>
                  <a:lnTo>
                    <a:pt x="761086" y="4026998"/>
                  </a:lnTo>
                  <a:lnTo>
                    <a:pt x="779043" y="3985034"/>
                  </a:lnTo>
                  <a:lnTo>
                    <a:pt x="796448" y="3942892"/>
                  </a:lnTo>
                  <a:lnTo>
                    <a:pt x="813301" y="3900579"/>
                  </a:lnTo>
                  <a:lnTo>
                    <a:pt x="829601" y="3858099"/>
                  </a:lnTo>
                  <a:lnTo>
                    <a:pt x="845348" y="3815459"/>
                  </a:lnTo>
                  <a:lnTo>
                    <a:pt x="860543" y="3772664"/>
                  </a:lnTo>
                  <a:lnTo>
                    <a:pt x="875186" y="3729720"/>
                  </a:lnTo>
                  <a:lnTo>
                    <a:pt x="889276" y="3686631"/>
                  </a:lnTo>
                  <a:lnTo>
                    <a:pt x="902814" y="3643404"/>
                  </a:lnTo>
                  <a:lnTo>
                    <a:pt x="915799" y="3600045"/>
                  </a:lnTo>
                  <a:lnTo>
                    <a:pt x="928232" y="3556558"/>
                  </a:lnTo>
                  <a:lnTo>
                    <a:pt x="940113" y="3512949"/>
                  </a:lnTo>
                  <a:lnTo>
                    <a:pt x="951441" y="3469223"/>
                  </a:lnTo>
                  <a:lnTo>
                    <a:pt x="962216" y="3425387"/>
                  </a:lnTo>
                  <a:lnTo>
                    <a:pt x="972439" y="3381446"/>
                  </a:lnTo>
                  <a:lnTo>
                    <a:pt x="982110" y="3337405"/>
                  </a:lnTo>
                  <a:lnTo>
                    <a:pt x="991228" y="3293270"/>
                  </a:lnTo>
                  <a:lnTo>
                    <a:pt x="999793" y="3249047"/>
                  </a:lnTo>
                  <a:lnTo>
                    <a:pt x="1007806" y="3204740"/>
                  </a:lnTo>
                  <a:lnTo>
                    <a:pt x="1015267" y="3160356"/>
                  </a:lnTo>
                  <a:lnTo>
                    <a:pt x="1022175" y="3115900"/>
                  </a:lnTo>
                  <a:lnTo>
                    <a:pt x="1028531" y="3071377"/>
                  </a:lnTo>
                  <a:lnTo>
                    <a:pt x="1034334" y="3026793"/>
                  </a:lnTo>
                  <a:lnTo>
                    <a:pt x="1039585" y="2982155"/>
                  </a:lnTo>
                  <a:lnTo>
                    <a:pt x="1044283" y="2937466"/>
                  </a:lnTo>
                  <a:lnTo>
                    <a:pt x="1048429" y="2892733"/>
                  </a:lnTo>
                  <a:lnTo>
                    <a:pt x="1052023" y="2847961"/>
                  </a:lnTo>
                  <a:lnTo>
                    <a:pt x="1055064" y="2803156"/>
                  </a:lnTo>
                  <a:lnTo>
                    <a:pt x="1057552" y="2758323"/>
                  </a:lnTo>
                  <a:lnTo>
                    <a:pt x="1059488" y="2713468"/>
                  </a:lnTo>
                  <a:lnTo>
                    <a:pt x="1060872" y="2668596"/>
                  </a:lnTo>
                  <a:lnTo>
                    <a:pt x="1061703" y="2623713"/>
                  </a:lnTo>
                  <a:lnTo>
                    <a:pt x="1061981" y="2578825"/>
                  </a:lnTo>
                  <a:lnTo>
                    <a:pt x="1061708" y="2533937"/>
                  </a:lnTo>
                  <a:lnTo>
                    <a:pt x="1060881" y="2489054"/>
                  </a:lnTo>
                  <a:lnTo>
                    <a:pt x="1059502" y="2444182"/>
                  </a:lnTo>
                  <a:lnTo>
                    <a:pt x="1057571" y="2399327"/>
                  </a:lnTo>
                  <a:lnTo>
                    <a:pt x="1055087" y="2354494"/>
                  </a:lnTo>
                  <a:lnTo>
                    <a:pt x="1052051" y="2309688"/>
                  </a:lnTo>
                  <a:lnTo>
                    <a:pt x="1048463" y="2264916"/>
                  </a:lnTo>
                  <a:lnTo>
                    <a:pt x="1044322" y="2220183"/>
                  </a:lnTo>
                  <a:lnTo>
                    <a:pt x="1039628" y="2175493"/>
                  </a:lnTo>
                  <a:lnTo>
                    <a:pt x="1034382" y="2130854"/>
                  </a:lnTo>
                  <a:lnTo>
                    <a:pt x="1028583" y="2086270"/>
                  </a:lnTo>
                  <a:lnTo>
                    <a:pt x="1022232" y="2041746"/>
                  </a:lnTo>
                  <a:lnTo>
                    <a:pt x="1015329" y="1997289"/>
                  </a:lnTo>
                  <a:lnTo>
                    <a:pt x="1007873" y="1952905"/>
                  </a:lnTo>
                  <a:lnTo>
                    <a:pt x="999864" y="1908597"/>
                  </a:lnTo>
                  <a:lnTo>
                    <a:pt x="991304" y="1864373"/>
                  </a:lnTo>
                  <a:lnTo>
                    <a:pt x="982190" y="1820237"/>
                  </a:lnTo>
                  <a:lnTo>
                    <a:pt x="972524" y="1776195"/>
                  </a:lnTo>
                  <a:lnTo>
                    <a:pt x="962306" y="1732253"/>
                  </a:lnTo>
                  <a:lnTo>
                    <a:pt x="951535" y="1688416"/>
                  </a:lnTo>
                  <a:lnTo>
                    <a:pt x="940212" y="1644689"/>
                  </a:lnTo>
                  <a:lnTo>
                    <a:pt x="928336" y="1601079"/>
                  </a:lnTo>
                  <a:lnTo>
                    <a:pt x="915908" y="1557591"/>
                  </a:lnTo>
                  <a:lnTo>
                    <a:pt x="902928" y="1514230"/>
                  </a:lnTo>
                  <a:lnTo>
                    <a:pt x="889394" y="1471002"/>
                  </a:lnTo>
                  <a:lnTo>
                    <a:pt x="875309" y="1427912"/>
                  </a:lnTo>
                  <a:lnTo>
                    <a:pt x="860671" y="1384966"/>
                  </a:lnTo>
                  <a:lnTo>
                    <a:pt x="845480" y="1342169"/>
                  </a:lnTo>
                  <a:lnTo>
                    <a:pt x="829737" y="1299528"/>
                  </a:lnTo>
                  <a:lnTo>
                    <a:pt x="813442" y="1257047"/>
                  </a:lnTo>
                  <a:lnTo>
                    <a:pt x="796594" y="1214732"/>
                  </a:lnTo>
                  <a:lnTo>
                    <a:pt x="779193" y="1172588"/>
                  </a:lnTo>
                  <a:lnTo>
                    <a:pt x="761240" y="1130622"/>
                  </a:lnTo>
                  <a:lnTo>
                    <a:pt x="742735" y="1088838"/>
                  </a:lnTo>
                  <a:lnTo>
                    <a:pt x="723677" y="1047243"/>
                  </a:lnTo>
                  <a:lnTo>
                    <a:pt x="704067" y="1005841"/>
                  </a:lnTo>
                  <a:lnTo>
                    <a:pt x="683904" y="964639"/>
                  </a:lnTo>
                  <a:lnTo>
                    <a:pt x="663189" y="923641"/>
                  </a:lnTo>
                  <a:lnTo>
                    <a:pt x="641921" y="882854"/>
                  </a:lnTo>
                  <a:lnTo>
                    <a:pt x="620101" y="842283"/>
                  </a:lnTo>
                  <a:lnTo>
                    <a:pt x="597728" y="801933"/>
                  </a:lnTo>
                  <a:lnTo>
                    <a:pt x="574803" y="761809"/>
                  </a:lnTo>
                  <a:lnTo>
                    <a:pt x="551325" y="721919"/>
                  </a:lnTo>
                  <a:lnTo>
                    <a:pt x="527295" y="682266"/>
                  </a:lnTo>
                  <a:lnTo>
                    <a:pt x="502712" y="642857"/>
                  </a:lnTo>
                  <a:lnTo>
                    <a:pt x="477577" y="603697"/>
                  </a:lnTo>
                  <a:lnTo>
                    <a:pt x="451890" y="564792"/>
                  </a:lnTo>
                  <a:lnTo>
                    <a:pt x="425650" y="526147"/>
                  </a:lnTo>
                  <a:lnTo>
                    <a:pt x="398857" y="487767"/>
                  </a:lnTo>
                  <a:lnTo>
                    <a:pt x="371512" y="449659"/>
                  </a:lnTo>
                  <a:lnTo>
                    <a:pt x="343615" y="411828"/>
                  </a:lnTo>
                  <a:lnTo>
                    <a:pt x="315165" y="374279"/>
                  </a:lnTo>
                  <a:lnTo>
                    <a:pt x="286162" y="337017"/>
                  </a:lnTo>
                  <a:lnTo>
                    <a:pt x="256607" y="300049"/>
                  </a:lnTo>
                  <a:lnTo>
                    <a:pt x="226500" y="263380"/>
                  </a:lnTo>
                  <a:lnTo>
                    <a:pt x="195840" y="227016"/>
                  </a:lnTo>
                  <a:lnTo>
                    <a:pt x="164628" y="190961"/>
                  </a:lnTo>
                  <a:lnTo>
                    <a:pt x="132863" y="155222"/>
                  </a:lnTo>
                  <a:lnTo>
                    <a:pt x="100546" y="119804"/>
                  </a:lnTo>
                  <a:lnTo>
                    <a:pt x="67676" y="84713"/>
                  </a:lnTo>
                  <a:lnTo>
                    <a:pt x="34254" y="49953"/>
                  </a:lnTo>
                  <a:lnTo>
                    <a:pt x="279" y="15532"/>
                  </a:lnTo>
                  <a:lnTo>
                    <a:pt x="101" y="15354"/>
                  </a:lnTo>
                  <a:lnTo>
                    <a:pt x="15265" y="0"/>
                  </a:lnTo>
                  <a:close/>
                </a:path>
              </a:pathLst>
            </a:custGeom>
            <a:ln w="12700">
              <a:solidFill>
                <a:srgbClr val="3458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24353" y="1520571"/>
              <a:ext cx="8684260" cy="570865"/>
            </a:xfrm>
            <a:custGeom>
              <a:avLst/>
              <a:gdLst/>
              <a:ahLst/>
              <a:cxnLst/>
              <a:rect l="l" t="t" r="r" b="b"/>
              <a:pathLst>
                <a:path w="8684260" h="570864">
                  <a:moveTo>
                    <a:pt x="8683752" y="0"/>
                  </a:moveTo>
                  <a:lnTo>
                    <a:pt x="0" y="0"/>
                  </a:lnTo>
                  <a:lnTo>
                    <a:pt x="0" y="570738"/>
                  </a:lnTo>
                  <a:lnTo>
                    <a:pt x="8683752" y="570738"/>
                  </a:lnTo>
                  <a:lnTo>
                    <a:pt x="8683752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24353" y="1520571"/>
              <a:ext cx="8684260" cy="570865"/>
            </a:xfrm>
            <a:custGeom>
              <a:avLst/>
              <a:gdLst/>
              <a:ahLst/>
              <a:cxnLst/>
              <a:rect l="l" t="t" r="r" b="b"/>
              <a:pathLst>
                <a:path w="8684260" h="570864">
                  <a:moveTo>
                    <a:pt x="0" y="0"/>
                  </a:moveTo>
                  <a:lnTo>
                    <a:pt x="8683752" y="0"/>
                  </a:lnTo>
                  <a:lnTo>
                    <a:pt x="8683752" y="570738"/>
                  </a:lnTo>
                  <a:lnTo>
                    <a:pt x="0" y="57073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13635" y="1449705"/>
              <a:ext cx="713740" cy="713740"/>
            </a:xfrm>
            <a:custGeom>
              <a:avLst/>
              <a:gdLst/>
              <a:ahLst/>
              <a:cxnLst/>
              <a:rect l="l" t="t" r="r" b="b"/>
              <a:pathLst>
                <a:path w="713739" h="713739">
                  <a:moveTo>
                    <a:pt x="356616" y="0"/>
                  </a:moveTo>
                  <a:lnTo>
                    <a:pt x="308225" y="3255"/>
                  </a:lnTo>
                  <a:lnTo>
                    <a:pt x="261814" y="12738"/>
                  </a:lnTo>
                  <a:lnTo>
                    <a:pt x="217805" y="28024"/>
                  </a:lnTo>
                  <a:lnTo>
                    <a:pt x="176625" y="48688"/>
                  </a:lnTo>
                  <a:lnTo>
                    <a:pt x="138699" y="74306"/>
                  </a:lnTo>
                  <a:lnTo>
                    <a:pt x="104451" y="104451"/>
                  </a:lnTo>
                  <a:lnTo>
                    <a:pt x="74306" y="138699"/>
                  </a:lnTo>
                  <a:lnTo>
                    <a:pt x="48688" y="176625"/>
                  </a:lnTo>
                  <a:lnTo>
                    <a:pt x="28024" y="217805"/>
                  </a:lnTo>
                  <a:lnTo>
                    <a:pt x="12738" y="261814"/>
                  </a:lnTo>
                  <a:lnTo>
                    <a:pt x="3255" y="308225"/>
                  </a:lnTo>
                  <a:lnTo>
                    <a:pt x="0" y="356615"/>
                  </a:lnTo>
                  <a:lnTo>
                    <a:pt x="3255" y="405006"/>
                  </a:lnTo>
                  <a:lnTo>
                    <a:pt x="12738" y="451417"/>
                  </a:lnTo>
                  <a:lnTo>
                    <a:pt x="28024" y="495426"/>
                  </a:lnTo>
                  <a:lnTo>
                    <a:pt x="48688" y="536606"/>
                  </a:lnTo>
                  <a:lnTo>
                    <a:pt x="74306" y="574532"/>
                  </a:lnTo>
                  <a:lnTo>
                    <a:pt x="104451" y="608780"/>
                  </a:lnTo>
                  <a:lnTo>
                    <a:pt x="138699" y="638925"/>
                  </a:lnTo>
                  <a:lnTo>
                    <a:pt x="176625" y="664543"/>
                  </a:lnTo>
                  <a:lnTo>
                    <a:pt x="217805" y="685207"/>
                  </a:lnTo>
                  <a:lnTo>
                    <a:pt x="261814" y="700493"/>
                  </a:lnTo>
                  <a:lnTo>
                    <a:pt x="308225" y="709976"/>
                  </a:lnTo>
                  <a:lnTo>
                    <a:pt x="356616" y="713231"/>
                  </a:lnTo>
                  <a:lnTo>
                    <a:pt x="405006" y="709976"/>
                  </a:lnTo>
                  <a:lnTo>
                    <a:pt x="451417" y="700493"/>
                  </a:lnTo>
                  <a:lnTo>
                    <a:pt x="495426" y="685207"/>
                  </a:lnTo>
                  <a:lnTo>
                    <a:pt x="536606" y="664543"/>
                  </a:lnTo>
                  <a:lnTo>
                    <a:pt x="574532" y="638925"/>
                  </a:lnTo>
                  <a:lnTo>
                    <a:pt x="608780" y="608780"/>
                  </a:lnTo>
                  <a:lnTo>
                    <a:pt x="638925" y="574532"/>
                  </a:lnTo>
                  <a:lnTo>
                    <a:pt x="664543" y="536606"/>
                  </a:lnTo>
                  <a:lnTo>
                    <a:pt x="685207" y="495426"/>
                  </a:lnTo>
                  <a:lnTo>
                    <a:pt x="700493" y="451417"/>
                  </a:lnTo>
                  <a:lnTo>
                    <a:pt x="709976" y="405006"/>
                  </a:lnTo>
                  <a:lnTo>
                    <a:pt x="713232" y="356615"/>
                  </a:lnTo>
                  <a:lnTo>
                    <a:pt x="709976" y="308225"/>
                  </a:lnTo>
                  <a:lnTo>
                    <a:pt x="700493" y="261814"/>
                  </a:lnTo>
                  <a:lnTo>
                    <a:pt x="685207" y="217805"/>
                  </a:lnTo>
                  <a:lnTo>
                    <a:pt x="664543" y="176625"/>
                  </a:lnTo>
                  <a:lnTo>
                    <a:pt x="638925" y="138699"/>
                  </a:lnTo>
                  <a:lnTo>
                    <a:pt x="608780" y="104451"/>
                  </a:lnTo>
                  <a:lnTo>
                    <a:pt x="574532" y="74306"/>
                  </a:lnTo>
                  <a:lnTo>
                    <a:pt x="536606" y="48688"/>
                  </a:lnTo>
                  <a:lnTo>
                    <a:pt x="495426" y="28024"/>
                  </a:lnTo>
                  <a:lnTo>
                    <a:pt x="451417" y="12738"/>
                  </a:lnTo>
                  <a:lnTo>
                    <a:pt x="405006" y="3255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13635" y="1449705"/>
              <a:ext cx="713740" cy="713740"/>
            </a:xfrm>
            <a:custGeom>
              <a:avLst/>
              <a:gdLst/>
              <a:ahLst/>
              <a:cxnLst/>
              <a:rect l="l" t="t" r="r" b="b"/>
              <a:pathLst>
                <a:path w="713739" h="713739">
                  <a:moveTo>
                    <a:pt x="0" y="356615"/>
                  </a:moveTo>
                  <a:lnTo>
                    <a:pt x="3255" y="308225"/>
                  </a:lnTo>
                  <a:lnTo>
                    <a:pt x="12738" y="261814"/>
                  </a:lnTo>
                  <a:lnTo>
                    <a:pt x="28024" y="217805"/>
                  </a:lnTo>
                  <a:lnTo>
                    <a:pt x="48688" y="176625"/>
                  </a:lnTo>
                  <a:lnTo>
                    <a:pt x="74306" y="138699"/>
                  </a:lnTo>
                  <a:lnTo>
                    <a:pt x="104451" y="104451"/>
                  </a:lnTo>
                  <a:lnTo>
                    <a:pt x="138699" y="74306"/>
                  </a:lnTo>
                  <a:lnTo>
                    <a:pt x="176625" y="48688"/>
                  </a:lnTo>
                  <a:lnTo>
                    <a:pt x="217805" y="28024"/>
                  </a:lnTo>
                  <a:lnTo>
                    <a:pt x="261814" y="12738"/>
                  </a:lnTo>
                  <a:lnTo>
                    <a:pt x="308225" y="3255"/>
                  </a:lnTo>
                  <a:lnTo>
                    <a:pt x="356616" y="0"/>
                  </a:lnTo>
                  <a:lnTo>
                    <a:pt x="405006" y="3255"/>
                  </a:lnTo>
                  <a:lnTo>
                    <a:pt x="451417" y="12738"/>
                  </a:lnTo>
                  <a:lnTo>
                    <a:pt x="495426" y="28024"/>
                  </a:lnTo>
                  <a:lnTo>
                    <a:pt x="536606" y="48688"/>
                  </a:lnTo>
                  <a:lnTo>
                    <a:pt x="574532" y="74306"/>
                  </a:lnTo>
                  <a:lnTo>
                    <a:pt x="608780" y="104451"/>
                  </a:lnTo>
                  <a:lnTo>
                    <a:pt x="638925" y="138699"/>
                  </a:lnTo>
                  <a:lnTo>
                    <a:pt x="664543" y="176625"/>
                  </a:lnTo>
                  <a:lnTo>
                    <a:pt x="685207" y="217805"/>
                  </a:lnTo>
                  <a:lnTo>
                    <a:pt x="700493" y="261814"/>
                  </a:lnTo>
                  <a:lnTo>
                    <a:pt x="709976" y="308225"/>
                  </a:lnTo>
                  <a:lnTo>
                    <a:pt x="713232" y="356615"/>
                  </a:lnTo>
                  <a:lnTo>
                    <a:pt x="709976" y="405006"/>
                  </a:lnTo>
                  <a:lnTo>
                    <a:pt x="700493" y="451417"/>
                  </a:lnTo>
                  <a:lnTo>
                    <a:pt x="685207" y="495426"/>
                  </a:lnTo>
                  <a:lnTo>
                    <a:pt x="664543" y="536606"/>
                  </a:lnTo>
                  <a:lnTo>
                    <a:pt x="638925" y="574532"/>
                  </a:lnTo>
                  <a:lnTo>
                    <a:pt x="608780" y="608780"/>
                  </a:lnTo>
                  <a:lnTo>
                    <a:pt x="574532" y="638925"/>
                  </a:lnTo>
                  <a:lnTo>
                    <a:pt x="536606" y="664543"/>
                  </a:lnTo>
                  <a:lnTo>
                    <a:pt x="495426" y="685207"/>
                  </a:lnTo>
                  <a:lnTo>
                    <a:pt x="451417" y="700493"/>
                  </a:lnTo>
                  <a:lnTo>
                    <a:pt x="405006" y="709976"/>
                  </a:lnTo>
                  <a:lnTo>
                    <a:pt x="356616" y="713231"/>
                  </a:lnTo>
                  <a:lnTo>
                    <a:pt x="308225" y="709976"/>
                  </a:lnTo>
                  <a:lnTo>
                    <a:pt x="261814" y="700493"/>
                  </a:lnTo>
                  <a:lnTo>
                    <a:pt x="217805" y="685207"/>
                  </a:lnTo>
                  <a:lnTo>
                    <a:pt x="176625" y="664543"/>
                  </a:lnTo>
                  <a:lnTo>
                    <a:pt x="138699" y="638925"/>
                  </a:lnTo>
                  <a:lnTo>
                    <a:pt x="104451" y="608780"/>
                  </a:lnTo>
                  <a:lnTo>
                    <a:pt x="74306" y="574532"/>
                  </a:lnTo>
                  <a:lnTo>
                    <a:pt x="48688" y="536606"/>
                  </a:lnTo>
                  <a:lnTo>
                    <a:pt x="28024" y="495426"/>
                  </a:lnTo>
                  <a:lnTo>
                    <a:pt x="12738" y="451417"/>
                  </a:lnTo>
                  <a:lnTo>
                    <a:pt x="3255" y="405006"/>
                  </a:lnTo>
                  <a:lnTo>
                    <a:pt x="0" y="356615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39643" y="2376297"/>
              <a:ext cx="8214359" cy="570865"/>
            </a:xfrm>
            <a:custGeom>
              <a:avLst/>
              <a:gdLst/>
              <a:ahLst/>
              <a:cxnLst/>
              <a:rect l="l" t="t" r="r" b="b"/>
              <a:pathLst>
                <a:path w="8214359" h="570864">
                  <a:moveTo>
                    <a:pt x="8214359" y="0"/>
                  </a:moveTo>
                  <a:lnTo>
                    <a:pt x="0" y="0"/>
                  </a:lnTo>
                  <a:lnTo>
                    <a:pt x="0" y="570738"/>
                  </a:lnTo>
                  <a:lnTo>
                    <a:pt x="8214359" y="570738"/>
                  </a:lnTo>
                  <a:lnTo>
                    <a:pt x="8214359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39643" y="2376297"/>
              <a:ext cx="8214359" cy="570865"/>
            </a:xfrm>
            <a:custGeom>
              <a:avLst/>
              <a:gdLst/>
              <a:ahLst/>
              <a:cxnLst/>
              <a:rect l="l" t="t" r="r" b="b"/>
              <a:pathLst>
                <a:path w="8214359" h="570864">
                  <a:moveTo>
                    <a:pt x="0" y="0"/>
                  </a:moveTo>
                  <a:lnTo>
                    <a:pt x="8214359" y="0"/>
                  </a:lnTo>
                  <a:lnTo>
                    <a:pt x="8214359" y="570738"/>
                  </a:lnTo>
                  <a:lnTo>
                    <a:pt x="0" y="57073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83027" y="2305431"/>
              <a:ext cx="713740" cy="712470"/>
            </a:xfrm>
            <a:custGeom>
              <a:avLst/>
              <a:gdLst/>
              <a:ahLst/>
              <a:cxnLst/>
              <a:rect l="l" t="t" r="r" b="b"/>
              <a:pathLst>
                <a:path w="713739" h="712469">
                  <a:moveTo>
                    <a:pt x="356616" y="0"/>
                  </a:moveTo>
                  <a:lnTo>
                    <a:pt x="308225" y="3251"/>
                  </a:lnTo>
                  <a:lnTo>
                    <a:pt x="261814" y="12724"/>
                  </a:lnTo>
                  <a:lnTo>
                    <a:pt x="217805" y="27993"/>
                  </a:lnTo>
                  <a:lnTo>
                    <a:pt x="176625" y="48635"/>
                  </a:lnTo>
                  <a:lnTo>
                    <a:pt x="138699" y="74224"/>
                  </a:lnTo>
                  <a:lnTo>
                    <a:pt x="104451" y="104336"/>
                  </a:lnTo>
                  <a:lnTo>
                    <a:pt x="74306" y="138548"/>
                  </a:lnTo>
                  <a:lnTo>
                    <a:pt x="48688" y="176434"/>
                  </a:lnTo>
                  <a:lnTo>
                    <a:pt x="28024" y="217570"/>
                  </a:lnTo>
                  <a:lnTo>
                    <a:pt x="12738" y="261531"/>
                  </a:lnTo>
                  <a:lnTo>
                    <a:pt x="3255" y="307894"/>
                  </a:lnTo>
                  <a:lnTo>
                    <a:pt x="0" y="356235"/>
                  </a:lnTo>
                  <a:lnTo>
                    <a:pt x="3255" y="404575"/>
                  </a:lnTo>
                  <a:lnTo>
                    <a:pt x="12738" y="450938"/>
                  </a:lnTo>
                  <a:lnTo>
                    <a:pt x="28024" y="494899"/>
                  </a:lnTo>
                  <a:lnTo>
                    <a:pt x="48688" y="536035"/>
                  </a:lnTo>
                  <a:lnTo>
                    <a:pt x="74306" y="573921"/>
                  </a:lnTo>
                  <a:lnTo>
                    <a:pt x="104451" y="608133"/>
                  </a:lnTo>
                  <a:lnTo>
                    <a:pt x="138699" y="638245"/>
                  </a:lnTo>
                  <a:lnTo>
                    <a:pt x="176625" y="663834"/>
                  </a:lnTo>
                  <a:lnTo>
                    <a:pt x="217805" y="684476"/>
                  </a:lnTo>
                  <a:lnTo>
                    <a:pt x="261814" y="699745"/>
                  </a:lnTo>
                  <a:lnTo>
                    <a:pt x="308225" y="709218"/>
                  </a:lnTo>
                  <a:lnTo>
                    <a:pt x="356616" y="712470"/>
                  </a:lnTo>
                  <a:lnTo>
                    <a:pt x="405006" y="709218"/>
                  </a:lnTo>
                  <a:lnTo>
                    <a:pt x="451417" y="699745"/>
                  </a:lnTo>
                  <a:lnTo>
                    <a:pt x="495426" y="684476"/>
                  </a:lnTo>
                  <a:lnTo>
                    <a:pt x="536606" y="663834"/>
                  </a:lnTo>
                  <a:lnTo>
                    <a:pt x="574532" y="638245"/>
                  </a:lnTo>
                  <a:lnTo>
                    <a:pt x="608780" y="608133"/>
                  </a:lnTo>
                  <a:lnTo>
                    <a:pt x="638925" y="573921"/>
                  </a:lnTo>
                  <a:lnTo>
                    <a:pt x="664543" y="536035"/>
                  </a:lnTo>
                  <a:lnTo>
                    <a:pt x="685207" y="494899"/>
                  </a:lnTo>
                  <a:lnTo>
                    <a:pt x="700493" y="450938"/>
                  </a:lnTo>
                  <a:lnTo>
                    <a:pt x="709976" y="404575"/>
                  </a:lnTo>
                  <a:lnTo>
                    <a:pt x="713232" y="356235"/>
                  </a:lnTo>
                  <a:lnTo>
                    <a:pt x="709976" y="307894"/>
                  </a:lnTo>
                  <a:lnTo>
                    <a:pt x="700493" y="261531"/>
                  </a:lnTo>
                  <a:lnTo>
                    <a:pt x="685207" y="217570"/>
                  </a:lnTo>
                  <a:lnTo>
                    <a:pt x="664543" y="176434"/>
                  </a:lnTo>
                  <a:lnTo>
                    <a:pt x="638925" y="138548"/>
                  </a:lnTo>
                  <a:lnTo>
                    <a:pt x="608780" y="104336"/>
                  </a:lnTo>
                  <a:lnTo>
                    <a:pt x="574532" y="74224"/>
                  </a:lnTo>
                  <a:lnTo>
                    <a:pt x="536606" y="48635"/>
                  </a:lnTo>
                  <a:lnTo>
                    <a:pt x="495426" y="27993"/>
                  </a:lnTo>
                  <a:lnTo>
                    <a:pt x="451417" y="12724"/>
                  </a:lnTo>
                  <a:lnTo>
                    <a:pt x="405006" y="3251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83027" y="2305431"/>
              <a:ext cx="713740" cy="712470"/>
            </a:xfrm>
            <a:custGeom>
              <a:avLst/>
              <a:gdLst/>
              <a:ahLst/>
              <a:cxnLst/>
              <a:rect l="l" t="t" r="r" b="b"/>
              <a:pathLst>
                <a:path w="713739" h="712469">
                  <a:moveTo>
                    <a:pt x="0" y="356235"/>
                  </a:moveTo>
                  <a:lnTo>
                    <a:pt x="3255" y="307894"/>
                  </a:lnTo>
                  <a:lnTo>
                    <a:pt x="12738" y="261531"/>
                  </a:lnTo>
                  <a:lnTo>
                    <a:pt x="28024" y="217570"/>
                  </a:lnTo>
                  <a:lnTo>
                    <a:pt x="48688" y="176434"/>
                  </a:lnTo>
                  <a:lnTo>
                    <a:pt x="74306" y="138548"/>
                  </a:lnTo>
                  <a:lnTo>
                    <a:pt x="104451" y="104336"/>
                  </a:lnTo>
                  <a:lnTo>
                    <a:pt x="138699" y="74224"/>
                  </a:lnTo>
                  <a:lnTo>
                    <a:pt x="176625" y="48635"/>
                  </a:lnTo>
                  <a:lnTo>
                    <a:pt x="217805" y="27993"/>
                  </a:lnTo>
                  <a:lnTo>
                    <a:pt x="261814" y="12724"/>
                  </a:lnTo>
                  <a:lnTo>
                    <a:pt x="308225" y="3251"/>
                  </a:lnTo>
                  <a:lnTo>
                    <a:pt x="356616" y="0"/>
                  </a:lnTo>
                  <a:lnTo>
                    <a:pt x="405006" y="3251"/>
                  </a:lnTo>
                  <a:lnTo>
                    <a:pt x="451417" y="12724"/>
                  </a:lnTo>
                  <a:lnTo>
                    <a:pt x="495426" y="27993"/>
                  </a:lnTo>
                  <a:lnTo>
                    <a:pt x="536606" y="48635"/>
                  </a:lnTo>
                  <a:lnTo>
                    <a:pt x="574532" y="74224"/>
                  </a:lnTo>
                  <a:lnTo>
                    <a:pt x="608780" y="104336"/>
                  </a:lnTo>
                  <a:lnTo>
                    <a:pt x="638925" y="138548"/>
                  </a:lnTo>
                  <a:lnTo>
                    <a:pt x="664543" y="176434"/>
                  </a:lnTo>
                  <a:lnTo>
                    <a:pt x="685207" y="217570"/>
                  </a:lnTo>
                  <a:lnTo>
                    <a:pt x="700493" y="261531"/>
                  </a:lnTo>
                  <a:lnTo>
                    <a:pt x="709976" y="307894"/>
                  </a:lnTo>
                  <a:lnTo>
                    <a:pt x="713232" y="356235"/>
                  </a:lnTo>
                  <a:lnTo>
                    <a:pt x="709976" y="404575"/>
                  </a:lnTo>
                  <a:lnTo>
                    <a:pt x="700493" y="450938"/>
                  </a:lnTo>
                  <a:lnTo>
                    <a:pt x="685207" y="494899"/>
                  </a:lnTo>
                  <a:lnTo>
                    <a:pt x="664543" y="536035"/>
                  </a:lnTo>
                  <a:lnTo>
                    <a:pt x="638925" y="573921"/>
                  </a:lnTo>
                  <a:lnTo>
                    <a:pt x="608780" y="608133"/>
                  </a:lnTo>
                  <a:lnTo>
                    <a:pt x="574532" y="638245"/>
                  </a:lnTo>
                  <a:lnTo>
                    <a:pt x="536606" y="663834"/>
                  </a:lnTo>
                  <a:lnTo>
                    <a:pt x="495426" y="684476"/>
                  </a:lnTo>
                  <a:lnTo>
                    <a:pt x="451417" y="699745"/>
                  </a:lnTo>
                  <a:lnTo>
                    <a:pt x="405006" y="709218"/>
                  </a:lnTo>
                  <a:lnTo>
                    <a:pt x="356616" y="712470"/>
                  </a:lnTo>
                  <a:lnTo>
                    <a:pt x="308225" y="709218"/>
                  </a:lnTo>
                  <a:lnTo>
                    <a:pt x="261814" y="699745"/>
                  </a:lnTo>
                  <a:lnTo>
                    <a:pt x="217805" y="684476"/>
                  </a:lnTo>
                  <a:lnTo>
                    <a:pt x="176625" y="663834"/>
                  </a:lnTo>
                  <a:lnTo>
                    <a:pt x="138699" y="638245"/>
                  </a:lnTo>
                  <a:lnTo>
                    <a:pt x="104451" y="608133"/>
                  </a:lnTo>
                  <a:lnTo>
                    <a:pt x="74306" y="573921"/>
                  </a:lnTo>
                  <a:lnTo>
                    <a:pt x="48688" y="536035"/>
                  </a:lnTo>
                  <a:lnTo>
                    <a:pt x="28024" y="494899"/>
                  </a:lnTo>
                  <a:lnTo>
                    <a:pt x="12738" y="450938"/>
                  </a:lnTo>
                  <a:lnTo>
                    <a:pt x="3255" y="404575"/>
                  </a:lnTo>
                  <a:lnTo>
                    <a:pt x="0" y="356235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53765" y="3232022"/>
              <a:ext cx="8000365" cy="570865"/>
            </a:xfrm>
            <a:custGeom>
              <a:avLst/>
              <a:gdLst/>
              <a:ahLst/>
              <a:cxnLst/>
              <a:rect l="l" t="t" r="r" b="b"/>
              <a:pathLst>
                <a:path w="8000365" h="570864">
                  <a:moveTo>
                    <a:pt x="8000238" y="0"/>
                  </a:moveTo>
                  <a:lnTo>
                    <a:pt x="0" y="0"/>
                  </a:lnTo>
                  <a:lnTo>
                    <a:pt x="0" y="570738"/>
                  </a:lnTo>
                  <a:lnTo>
                    <a:pt x="8000238" y="570738"/>
                  </a:lnTo>
                  <a:lnTo>
                    <a:pt x="8000238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53765" y="3232022"/>
              <a:ext cx="8000365" cy="570865"/>
            </a:xfrm>
            <a:custGeom>
              <a:avLst/>
              <a:gdLst/>
              <a:ahLst/>
              <a:cxnLst/>
              <a:rect l="l" t="t" r="r" b="b"/>
              <a:pathLst>
                <a:path w="8000365" h="570864">
                  <a:moveTo>
                    <a:pt x="0" y="0"/>
                  </a:moveTo>
                  <a:lnTo>
                    <a:pt x="8000238" y="0"/>
                  </a:lnTo>
                  <a:lnTo>
                    <a:pt x="8000238" y="570738"/>
                  </a:lnTo>
                  <a:lnTo>
                    <a:pt x="0" y="57073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264227" y="1619235"/>
            <a:ext cx="8097520" cy="202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COTS-Commercial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off-the-shelf-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 paket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programlar</a:t>
            </a:r>
            <a:endParaRPr sz="1900">
              <a:latin typeface="Calibri"/>
              <a:cs typeface="Calibri"/>
            </a:endParaRPr>
          </a:p>
          <a:p>
            <a:pPr marL="641985" marR="5080" indent="-214629">
              <a:lnSpc>
                <a:spcPct val="295500"/>
              </a:lnSpc>
            </a:pP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Incremantel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developmant model-Arttırımsal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(iteratif)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yazılım geliştirme modeli </a:t>
            </a:r>
            <a:r>
              <a:rPr sz="1900" spc="-4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0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level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900" spc="4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0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seviyesi,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birim-entegrasyon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090798" y="3154045"/>
            <a:ext cx="8369934" cy="1510030"/>
            <a:chOff x="3090798" y="3154045"/>
            <a:chExt cx="8369934" cy="1510030"/>
          </a:xfrm>
        </p:grpSpPr>
        <p:sp>
          <p:nvSpPr>
            <p:cNvPr id="18" name="object 18"/>
            <p:cNvSpPr/>
            <p:nvPr/>
          </p:nvSpPr>
          <p:spPr>
            <a:xfrm>
              <a:off x="3097148" y="3160395"/>
              <a:ext cx="713740" cy="713740"/>
            </a:xfrm>
            <a:custGeom>
              <a:avLst/>
              <a:gdLst/>
              <a:ahLst/>
              <a:cxnLst/>
              <a:rect l="l" t="t" r="r" b="b"/>
              <a:pathLst>
                <a:path w="713739" h="713739">
                  <a:moveTo>
                    <a:pt x="356616" y="0"/>
                  </a:moveTo>
                  <a:lnTo>
                    <a:pt x="308225" y="3255"/>
                  </a:lnTo>
                  <a:lnTo>
                    <a:pt x="261814" y="12738"/>
                  </a:lnTo>
                  <a:lnTo>
                    <a:pt x="217805" y="28024"/>
                  </a:lnTo>
                  <a:lnTo>
                    <a:pt x="176625" y="48688"/>
                  </a:lnTo>
                  <a:lnTo>
                    <a:pt x="138699" y="74306"/>
                  </a:lnTo>
                  <a:lnTo>
                    <a:pt x="104451" y="104451"/>
                  </a:lnTo>
                  <a:lnTo>
                    <a:pt x="74306" y="138699"/>
                  </a:lnTo>
                  <a:lnTo>
                    <a:pt x="48688" y="176625"/>
                  </a:lnTo>
                  <a:lnTo>
                    <a:pt x="28024" y="217805"/>
                  </a:lnTo>
                  <a:lnTo>
                    <a:pt x="12738" y="261814"/>
                  </a:lnTo>
                  <a:lnTo>
                    <a:pt x="3255" y="308225"/>
                  </a:lnTo>
                  <a:lnTo>
                    <a:pt x="0" y="356615"/>
                  </a:lnTo>
                  <a:lnTo>
                    <a:pt x="3255" y="405006"/>
                  </a:lnTo>
                  <a:lnTo>
                    <a:pt x="12738" y="451417"/>
                  </a:lnTo>
                  <a:lnTo>
                    <a:pt x="28024" y="495426"/>
                  </a:lnTo>
                  <a:lnTo>
                    <a:pt x="48688" y="536606"/>
                  </a:lnTo>
                  <a:lnTo>
                    <a:pt x="74306" y="574532"/>
                  </a:lnTo>
                  <a:lnTo>
                    <a:pt x="104451" y="608780"/>
                  </a:lnTo>
                  <a:lnTo>
                    <a:pt x="138699" y="638925"/>
                  </a:lnTo>
                  <a:lnTo>
                    <a:pt x="176625" y="664543"/>
                  </a:lnTo>
                  <a:lnTo>
                    <a:pt x="217805" y="685207"/>
                  </a:lnTo>
                  <a:lnTo>
                    <a:pt x="261814" y="700493"/>
                  </a:lnTo>
                  <a:lnTo>
                    <a:pt x="308225" y="709976"/>
                  </a:lnTo>
                  <a:lnTo>
                    <a:pt x="356616" y="713231"/>
                  </a:lnTo>
                  <a:lnTo>
                    <a:pt x="405006" y="709976"/>
                  </a:lnTo>
                  <a:lnTo>
                    <a:pt x="451417" y="700493"/>
                  </a:lnTo>
                  <a:lnTo>
                    <a:pt x="495426" y="685207"/>
                  </a:lnTo>
                  <a:lnTo>
                    <a:pt x="536606" y="664543"/>
                  </a:lnTo>
                  <a:lnTo>
                    <a:pt x="574532" y="638925"/>
                  </a:lnTo>
                  <a:lnTo>
                    <a:pt x="608780" y="608780"/>
                  </a:lnTo>
                  <a:lnTo>
                    <a:pt x="638925" y="574532"/>
                  </a:lnTo>
                  <a:lnTo>
                    <a:pt x="664543" y="536606"/>
                  </a:lnTo>
                  <a:lnTo>
                    <a:pt x="685207" y="495426"/>
                  </a:lnTo>
                  <a:lnTo>
                    <a:pt x="700493" y="451417"/>
                  </a:lnTo>
                  <a:lnTo>
                    <a:pt x="709976" y="405006"/>
                  </a:lnTo>
                  <a:lnTo>
                    <a:pt x="713232" y="356615"/>
                  </a:lnTo>
                  <a:lnTo>
                    <a:pt x="709976" y="308225"/>
                  </a:lnTo>
                  <a:lnTo>
                    <a:pt x="700493" y="261814"/>
                  </a:lnTo>
                  <a:lnTo>
                    <a:pt x="685207" y="217805"/>
                  </a:lnTo>
                  <a:lnTo>
                    <a:pt x="664543" y="176625"/>
                  </a:lnTo>
                  <a:lnTo>
                    <a:pt x="638925" y="138699"/>
                  </a:lnTo>
                  <a:lnTo>
                    <a:pt x="608780" y="104451"/>
                  </a:lnTo>
                  <a:lnTo>
                    <a:pt x="574532" y="74306"/>
                  </a:lnTo>
                  <a:lnTo>
                    <a:pt x="536606" y="48688"/>
                  </a:lnTo>
                  <a:lnTo>
                    <a:pt x="495426" y="28024"/>
                  </a:lnTo>
                  <a:lnTo>
                    <a:pt x="451417" y="12738"/>
                  </a:lnTo>
                  <a:lnTo>
                    <a:pt x="405006" y="3255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97148" y="3160395"/>
              <a:ext cx="713740" cy="713740"/>
            </a:xfrm>
            <a:custGeom>
              <a:avLst/>
              <a:gdLst/>
              <a:ahLst/>
              <a:cxnLst/>
              <a:rect l="l" t="t" r="r" b="b"/>
              <a:pathLst>
                <a:path w="713739" h="713739">
                  <a:moveTo>
                    <a:pt x="0" y="356615"/>
                  </a:moveTo>
                  <a:lnTo>
                    <a:pt x="3255" y="308225"/>
                  </a:lnTo>
                  <a:lnTo>
                    <a:pt x="12738" y="261814"/>
                  </a:lnTo>
                  <a:lnTo>
                    <a:pt x="28024" y="217805"/>
                  </a:lnTo>
                  <a:lnTo>
                    <a:pt x="48688" y="176625"/>
                  </a:lnTo>
                  <a:lnTo>
                    <a:pt x="74306" y="138699"/>
                  </a:lnTo>
                  <a:lnTo>
                    <a:pt x="104451" y="104451"/>
                  </a:lnTo>
                  <a:lnTo>
                    <a:pt x="138699" y="74306"/>
                  </a:lnTo>
                  <a:lnTo>
                    <a:pt x="176625" y="48688"/>
                  </a:lnTo>
                  <a:lnTo>
                    <a:pt x="217805" y="28024"/>
                  </a:lnTo>
                  <a:lnTo>
                    <a:pt x="261814" y="12738"/>
                  </a:lnTo>
                  <a:lnTo>
                    <a:pt x="308225" y="3255"/>
                  </a:lnTo>
                  <a:lnTo>
                    <a:pt x="356616" y="0"/>
                  </a:lnTo>
                  <a:lnTo>
                    <a:pt x="405006" y="3255"/>
                  </a:lnTo>
                  <a:lnTo>
                    <a:pt x="451417" y="12738"/>
                  </a:lnTo>
                  <a:lnTo>
                    <a:pt x="495426" y="28024"/>
                  </a:lnTo>
                  <a:lnTo>
                    <a:pt x="536606" y="48688"/>
                  </a:lnTo>
                  <a:lnTo>
                    <a:pt x="574532" y="74306"/>
                  </a:lnTo>
                  <a:lnTo>
                    <a:pt x="608780" y="104451"/>
                  </a:lnTo>
                  <a:lnTo>
                    <a:pt x="638925" y="138699"/>
                  </a:lnTo>
                  <a:lnTo>
                    <a:pt x="664543" y="176625"/>
                  </a:lnTo>
                  <a:lnTo>
                    <a:pt x="685207" y="217805"/>
                  </a:lnTo>
                  <a:lnTo>
                    <a:pt x="700493" y="261814"/>
                  </a:lnTo>
                  <a:lnTo>
                    <a:pt x="709976" y="308225"/>
                  </a:lnTo>
                  <a:lnTo>
                    <a:pt x="713232" y="356615"/>
                  </a:lnTo>
                  <a:lnTo>
                    <a:pt x="709976" y="405006"/>
                  </a:lnTo>
                  <a:lnTo>
                    <a:pt x="700493" y="451417"/>
                  </a:lnTo>
                  <a:lnTo>
                    <a:pt x="685207" y="495426"/>
                  </a:lnTo>
                  <a:lnTo>
                    <a:pt x="664543" y="536606"/>
                  </a:lnTo>
                  <a:lnTo>
                    <a:pt x="638925" y="574532"/>
                  </a:lnTo>
                  <a:lnTo>
                    <a:pt x="608780" y="608780"/>
                  </a:lnTo>
                  <a:lnTo>
                    <a:pt x="574532" y="638925"/>
                  </a:lnTo>
                  <a:lnTo>
                    <a:pt x="536606" y="664543"/>
                  </a:lnTo>
                  <a:lnTo>
                    <a:pt x="495426" y="685207"/>
                  </a:lnTo>
                  <a:lnTo>
                    <a:pt x="451417" y="700493"/>
                  </a:lnTo>
                  <a:lnTo>
                    <a:pt x="405006" y="709976"/>
                  </a:lnTo>
                  <a:lnTo>
                    <a:pt x="356616" y="713231"/>
                  </a:lnTo>
                  <a:lnTo>
                    <a:pt x="308225" y="709976"/>
                  </a:lnTo>
                  <a:lnTo>
                    <a:pt x="261814" y="700493"/>
                  </a:lnTo>
                  <a:lnTo>
                    <a:pt x="217805" y="685207"/>
                  </a:lnTo>
                  <a:lnTo>
                    <a:pt x="176625" y="664543"/>
                  </a:lnTo>
                  <a:lnTo>
                    <a:pt x="138699" y="638925"/>
                  </a:lnTo>
                  <a:lnTo>
                    <a:pt x="104451" y="608780"/>
                  </a:lnTo>
                  <a:lnTo>
                    <a:pt x="74306" y="574532"/>
                  </a:lnTo>
                  <a:lnTo>
                    <a:pt x="48688" y="536606"/>
                  </a:lnTo>
                  <a:lnTo>
                    <a:pt x="28024" y="495426"/>
                  </a:lnTo>
                  <a:lnTo>
                    <a:pt x="12738" y="451417"/>
                  </a:lnTo>
                  <a:lnTo>
                    <a:pt x="3255" y="405006"/>
                  </a:lnTo>
                  <a:lnTo>
                    <a:pt x="0" y="356615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53764" y="4086987"/>
              <a:ext cx="8000365" cy="570865"/>
            </a:xfrm>
            <a:custGeom>
              <a:avLst/>
              <a:gdLst/>
              <a:ahLst/>
              <a:cxnLst/>
              <a:rect l="l" t="t" r="r" b="b"/>
              <a:pathLst>
                <a:path w="8000365" h="570864">
                  <a:moveTo>
                    <a:pt x="8000238" y="0"/>
                  </a:moveTo>
                  <a:lnTo>
                    <a:pt x="0" y="0"/>
                  </a:lnTo>
                  <a:lnTo>
                    <a:pt x="0" y="570738"/>
                  </a:lnTo>
                  <a:lnTo>
                    <a:pt x="8000238" y="570738"/>
                  </a:lnTo>
                  <a:lnTo>
                    <a:pt x="8000238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53764" y="4086987"/>
              <a:ext cx="8000365" cy="570865"/>
            </a:xfrm>
            <a:custGeom>
              <a:avLst/>
              <a:gdLst/>
              <a:ahLst/>
              <a:cxnLst/>
              <a:rect l="l" t="t" r="r" b="b"/>
              <a:pathLst>
                <a:path w="8000365" h="570864">
                  <a:moveTo>
                    <a:pt x="0" y="0"/>
                  </a:moveTo>
                  <a:lnTo>
                    <a:pt x="8000238" y="0"/>
                  </a:lnTo>
                  <a:lnTo>
                    <a:pt x="8000238" y="570738"/>
                  </a:lnTo>
                  <a:lnTo>
                    <a:pt x="0" y="57073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893789" y="4185516"/>
            <a:ext cx="2379345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Validation</a:t>
            </a:r>
            <a:r>
              <a:rPr sz="1900" spc="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900" spc="4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Doğrulama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763901" y="4009771"/>
            <a:ext cx="8696960" cy="2365375"/>
            <a:chOff x="2763901" y="4009771"/>
            <a:chExt cx="8696960" cy="2365375"/>
          </a:xfrm>
        </p:grpSpPr>
        <p:sp>
          <p:nvSpPr>
            <p:cNvPr id="24" name="object 24"/>
            <p:cNvSpPr/>
            <p:nvPr/>
          </p:nvSpPr>
          <p:spPr>
            <a:xfrm>
              <a:off x="3097149" y="4016121"/>
              <a:ext cx="713740" cy="712470"/>
            </a:xfrm>
            <a:custGeom>
              <a:avLst/>
              <a:gdLst/>
              <a:ahLst/>
              <a:cxnLst/>
              <a:rect l="l" t="t" r="r" b="b"/>
              <a:pathLst>
                <a:path w="713739" h="712470">
                  <a:moveTo>
                    <a:pt x="356616" y="0"/>
                  </a:moveTo>
                  <a:lnTo>
                    <a:pt x="308225" y="3251"/>
                  </a:lnTo>
                  <a:lnTo>
                    <a:pt x="261814" y="12724"/>
                  </a:lnTo>
                  <a:lnTo>
                    <a:pt x="217805" y="27993"/>
                  </a:lnTo>
                  <a:lnTo>
                    <a:pt x="176625" y="48635"/>
                  </a:lnTo>
                  <a:lnTo>
                    <a:pt x="138699" y="74224"/>
                  </a:lnTo>
                  <a:lnTo>
                    <a:pt x="104451" y="104336"/>
                  </a:lnTo>
                  <a:lnTo>
                    <a:pt x="74306" y="138548"/>
                  </a:lnTo>
                  <a:lnTo>
                    <a:pt x="48688" y="176434"/>
                  </a:lnTo>
                  <a:lnTo>
                    <a:pt x="28024" y="217570"/>
                  </a:lnTo>
                  <a:lnTo>
                    <a:pt x="12738" y="261531"/>
                  </a:lnTo>
                  <a:lnTo>
                    <a:pt x="3255" y="307894"/>
                  </a:lnTo>
                  <a:lnTo>
                    <a:pt x="0" y="356234"/>
                  </a:lnTo>
                  <a:lnTo>
                    <a:pt x="3255" y="404575"/>
                  </a:lnTo>
                  <a:lnTo>
                    <a:pt x="12738" y="450938"/>
                  </a:lnTo>
                  <a:lnTo>
                    <a:pt x="28024" y="494899"/>
                  </a:lnTo>
                  <a:lnTo>
                    <a:pt x="48688" y="536035"/>
                  </a:lnTo>
                  <a:lnTo>
                    <a:pt x="74306" y="573921"/>
                  </a:lnTo>
                  <a:lnTo>
                    <a:pt x="104451" y="608133"/>
                  </a:lnTo>
                  <a:lnTo>
                    <a:pt x="138699" y="638245"/>
                  </a:lnTo>
                  <a:lnTo>
                    <a:pt x="176625" y="663834"/>
                  </a:lnTo>
                  <a:lnTo>
                    <a:pt x="217805" y="684476"/>
                  </a:lnTo>
                  <a:lnTo>
                    <a:pt x="261814" y="699745"/>
                  </a:lnTo>
                  <a:lnTo>
                    <a:pt x="308225" y="709218"/>
                  </a:lnTo>
                  <a:lnTo>
                    <a:pt x="356616" y="712469"/>
                  </a:lnTo>
                  <a:lnTo>
                    <a:pt x="405006" y="709218"/>
                  </a:lnTo>
                  <a:lnTo>
                    <a:pt x="451417" y="699745"/>
                  </a:lnTo>
                  <a:lnTo>
                    <a:pt x="495426" y="684476"/>
                  </a:lnTo>
                  <a:lnTo>
                    <a:pt x="536606" y="663834"/>
                  </a:lnTo>
                  <a:lnTo>
                    <a:pt x="574532" y="638245"/>
                  </a:lnTo>
                  <a:lnTo>
                    <a:pt x="608780" y="608133"/>
                  </a:lnTo>
                  <a:lnTo>
                    <a:pt x="638925" y="573921"/>
                  </a:lnTo>
                  <a:lnTo>
                    <a:pt x="664543" y="536035"/>
                  </a:lnTo>
                  <a:lnTo>
                    <a:pt x="685207" y="494899"/>
                  </a:lnTo>
                  <a:lnTo>
                    <a:pt x="700493" y="450938"/>
                  </a:lnTo>
                  <a:lnTo>
                    <a:pt x="709976" y="404575"/>
                  </a:lnTo>
                  <a:lnTo>
                    <a:pt x="713232" y="356234"/>
                  </a:lnTo>
                  <a:lnTo>
                    <a:pt x="709976" y="307894"/>
                  </a:lnTo>
                  <a:lnTo>
                    <a:pt x="700493" y="261531"/>
                  </a:lnTo>
                  <a:lnTo>
                    <a:pt x="685207" y="217570"/>
                  </a:lnTo>
                  <a:lnTo>
                    <a:pt x="664543" y="176434"/>
                  </a:lnTo>
                  <a:lnTo>
                    <a:pt x="638925" y="138548"/>
                  </a:lnTo>
                  <a:lnTo>
                    <a:pt x="608780" y="104336"/>
                  </a:lnTo>
                  <a:lnTo>
                    <a:pt x="574532" y="74224"/>
                  </a:lnTo>
                  <a:lnTo>
                    <a:pt x="536606" y="48635"/>
                  </a:lnTo>
                  <a:lnTo>
                    <a:pt x="495426" y="27993"/>
                  </a:lnTo>
                  <a:lnTo>
                    <a:pt x="451417" y="12724"/>
                  </a:lnTo>
                  <a:lnTo>
                    <a:pt x="405006" y="3251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97149" y="4016121"/>
              <a:ext cx="713740" cy="712470"/>
            </a:xfrm>
            <a:custGeom>
              <a:avLst/>
              <a:gdLst/>
              <a:ahLst/>
              <a:cxnLst/>
              <a:rect l="l" t="t" r="r" b="b"/>
              <a:pathLst>
                <a:path w="713739" h="712470">
                  <a:moveTo>
                    <a:pt x="0" y="356234"/>
                  </a:moveTo>
                  <a:lnTo>
                    <a:pt x="3255" y="307894"/>
                  </a:lnTo>
                  <a:lnTo>
                    <a:pt x="12738" y="261531"/>
                  </a:lnTo>
                  <a:lnTo>
                    <a:pt x="28024" y="217570"/>
                  </a:lnTo>
                  <a:lnTo>
                    <a:pt x="48688" y="176434"/>
                  </a:lnTo>
                  <a:lnTo>
                    <a:pt x="74306" y="138548"/>
                  </a:lnTo>
                  <a:lnTo>
                    <a:pt x="104451" y="104336"/>
                  </a:lnTo>
                  <a:lnTo>
                    <a:pt x="138699" y="74224"/>
                  </a:lnTo>
                  <a:lnTo>
                    <a:pt x="176625" y="48635"/>
                  </a:lnTo>
                  <a:lnTo>
                    <a:pt x="217805" y="27993"/>
                  </a:lnTo>
                  <a:lnTo>
                    <a:pt x="261814" y="12724"/>
                  </a:lnTo>
                  <a:lnTo>
                    <a:pt x="308225" y="3251"/>
                  </a:lnTo>
                  <a:lnTo>
                    <a:pt x="356616" y="0"/>
                  </a:lnTo>
                  <a:lnTo>
                    <a:pt x="405006" y="3251"/>
                  </a:lnTo>
                  <a:lnTo>
                    <a:pt x="451417" y="12724"/>
                  </a:lnTo>
                  <a:lnTo>
                    <a:pt x="495426" y="27993"/>
                  </a:lnTo>
                  <a:lnTo>
                    <a:pt x="536606" y="48635"/>
                  </a:lnTo>
                  <a:lnTo>
                    <a:pt x="574532" y="74224"/>
                  </a:lnTo>
                  <a:lnTo>
                    <a:pt x="608780" y="104336"/>
                  </a:lnTo>
                  <a:lnTo>
                    <a:pt x="638925" y="138548"/>
                  </a:lnTo>
                  <a:lnTo>
                    <a:pt x="664543" y="176434"/>
                  </a:lnTo>
                  <a:lnTo>
                    <a:pt x="685207" y="217570"/>
                  </a:lnTo>
                  <a:lnTo>
                    <a:pt x="700493" y="261531"/>
                  </a:lnTo>
                  <a:lnTo>
                    <a:pt x="709976" y="307894"/>
                  </a:lnTo>
                  <a:lnTo>
                    <a:pt x="713232" y="356234"/>
                  </a:lnTo>
                  <a:lnTo>
                    <a:pt x="709976" y="404575"/>
                  </a:lnTo>
                  <a:lnTo>
                    <a:pt x="700493" y="450938"/>
                  </a:lnTo>
                  <a:lnTo>
                    <a:pt x="685207" y="494899"/>
                  </a:lnTo>
                  <a:lnTo>
                    <a:pt x="664543" y="536035"/>
                  </a:lnTo>
                  <a:lnTo>
                    <a:pt x="638925" y="573921"/>
                  </a:lnTo>
                  <a:lnTo>
                    <a:pt x="608780" y="608133"/>
                  </a:lnTo>
                  <a:lnTo>
                    <a:pt x="574532" y="638245"/>
                  </a:lnTo>
                  <a:lnTo>
                    <a:pt x="536606" y="663834"/>
                  </a:lnTo>
                  <a:lnTo>
                    <a:pt x="495426" y="684476"/>
                  </a:lnTo>
                  <a:lnTo>
                    <a:pt x="451417" y="699745"/>
                  </a:lnTo>
                  <a:lnTo>
                    <a:pt x="405006" y="709218"/>
                  </a:lnTo>
                  <a:lnTo>
                    <a:pt x="356616" y="712469"/>
                  </a:lnTo>
                  <a:lnTo>
                    <a:pt x="308225" y="709218"/>
                  </a:lnTo>
                  <a:lnTo>
                    <a:pt x="261814" y="699745"/>
                  </a:lnTo>
                  <a:lnTo>
                    <a:pt x="217805" y="684476"/>
                  </a:lnTo>
                  <a:lnTo>
                    <a:pt x="176625" y="663834"/>
                  </a:lnTo>
                  <a:lnTo>
                    <a:pt x="138699" y="638245"/>
                  </a:lnTo>
                  <a:lnTo>
                    <a:pt x="104451" y="608133"/>
                  </a:lnTo>
                  <a:lnTo>
                    <a:pt x="74306" y="573921"/>
                  </a:lnTo>
                  <a:lnTo>
                    <a:pt x="48688" y="536035"/>
                  </a:lnTo>
                  <a:lnTo>
                    <a:pt x="28024" y="494899"/>
                  </a:lnTo>
                  <a:lnTo>
                    <a:pt x="12738" y="450938"/>
                  </a:lnTo>
                  <a:lnTo>
                    <a:pt x="3255" y="404575"/>
                  </a:lnTo>
                  <a:lnTo>
                    <a:pt x="0" y="356234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239643" y="4942713"/>
              <a:ext cx="8214359" cy="570865"/>
            </a:xfrm>
            <a:custGeom>
              <a:avLst/>
              <a:gdLst/>
              <a:ahLst/>
              <a:cxnLst/>
              <a:rect l="l" t="t" r="r" b="b"/>
              <a:pathLst>
                <a:path w="8214359" h="570864">
                  <a:moveTo>
                    <a:pt x="8214359" y="0"/>
                  </a:moveTo>
                  <a:lnTo>
                    <a:pt x="0" y="0"/>
                  </a:lnTo>
                  <a:lnTo>
                    <a:pt x="0" y="570738"/>
                  </a:lnTo>
                  <a:lnTo>
                    <a:pt x="8214359" y="570738"/>
                  </a:lnTo>
                  <a:lnTo>
                    <a:pt x="8214359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239643" y="4942713"/>
              <a:ext cx="8214359" cy="570865"/>
            </a:xfrm>
            <a:custGeom>
              <a:avLst/>
              <a:gdLst/>
              <a:ahLst/>
              <a:cxnLst/>
              <a:rect l="l" t="t" r="r" b="b"/>
              <a:pathLst>
                <a:path w="8214359" h="570864">
                  <a:moveTo>
                    <a:pt x="0" y="0"/>
                  </a:moveTo>
                  <a:lnTo>
                    <a:pt x="8214359" y="0"/>
                  </a:lnTo>
                  <a:lnTo>
                    <a:pt x="8214359" y="570738"/>
                  </a:lnTo>
                  <a:lnTo>
                    <a:pt x="0" y="57073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83027" y="4871085"/>
              <a:ext cx="713740" cy="713740"/>
            </a:xfrm>
            <a:custGeom>
              <a:avLst/>
              <a:gdLst/>
              <a:ahLst/>
              <a:cxnLst/>
              <a:rect l="l" t="t" r="r" b="b"/>
              <a:pathLst>
                <a:path w="713739" h="713739">
                  <a:moveTo>
                    <a:pt x="356616" y="0"/>
                  </a:moveTo>
                  <a:lnTo>
                    <a:pt x="308225" y="3255"/>
                  </a:lnTo>
                  <a:lnTo>
                    <a:pt x="261814" y="12738"/>
                  </a:lnTo>
                  <a:lnTo>
                    <a:pt x="217805" y="28024"/>
                  </a:lnTo>
                  <a:lnTo>
                    <a:pt x="176625" y="48688"/>
                  </a:lnTo>
                  <a:lnTo>
                    <a:pt x="138699" y="74306"/>
                  </a:lnTo>
                  <a:lnTo>
                    <a:pt x="104451" y="104451"/>
                  </a:lnTo>
                  <a:lnTo>
                    <a:pt x="74306" y="138699"/>
                  </a:lnTo>
                  <a:lnTo>
                    <a:pt x="48688" y="176625"/>
                  </a:lnTo>
                  <a:lnTo>
                    <a:pt x="28024" y="217805"/>
                  </a:lnTo>
                  <a:lnTo>
                    <a:pt x="12738" y="261814"/>
                  </a:lnTo>
                  <a:lnTo>
                    <a:pt x="3255" y="308225"/>
                  </a:lnTo>
                  <a:lnTo>
                    <a:pt x="0" y="356615"/>
                  </a:lnTo>
                  <a:lnTo>
                    <a:pt x="3255" y="405006"/>
                  </a:lnTo>
                  <a:lnTo>
                    <a:pt x="12738" y="451417"/>
                  </a:lnTo>
                  <a:lnTo>
                    <a:pt x="28024" y="495426"/>
                  </a:lnTo>
                  <a:lnTo>
                    <a:pt x="48688" y="536606"/>
                  </a:lnTo>
                  <a:lnTo>
                    <a:pt x="74306" y="574532"/>
                  </a:lnTo>
                  <a:lnTo>
                    <a:pt x="104451" y="608780"/>
                  </a:lnTo>
                  <a:lnTo>
                    <a:pt x="138699" y="638925"/>
                  </a:lnTo>
                  <a:lnTo>
                    <a:pt x="176625" y="664543"/>
                  </a:lnTo>
                  <a:lnTo>
                    <a:pt x="217805" y="685207"/>
                  </a:lnTo>
                  <a:lnTo>
                    <a:pt x="261814" y="700493"/>
                  </a:lnTo>
                  <a:lnTo>
                    <a:pt x="308225" y="709976"/>
                  </a:lnTo>
                  <a:lnTo>
                    <a:pt x="356616" y="713231"/>
                  </a:lnTo>
                  <a:lnTo>
                    <a:pt x="405006" y="709976"/>
                  </a:lnTo>
                  <a:lnTo>
                    <a:pt x="451417" y="700493"/>
                  </a:lnTo>
                  <a:lnTo>
                    <a:pt x="495426" y="685207"/>
                  </a:lnTo>
                  <a:lnTo>
                    <a:pt x="536606" y="664543"/>
                  </a:lnTo>
                  <a:lnTo>
                    <a:pt x="574532" y="638925"/>
                  </a:lnTo>
                  <a:lnTo>
                    <a:pt x="608780" y="608780"/>
                  </a:lnTo>
                  <a:lnTo>
                    <a:pt x="638925" y="574532"/>
                  </a:lnTo>
                  <a:lnTo>
                    <a:pt x="664543" y="536606"/>
                  </a:lnTo>
                  <a:lnTo>
                    <a:pt x="685207" y="495426"/>
                  </a:lnTo>
                  <a:lnTo>
                    <a:pt x="700493" y="451417"/>
                  </a:lnTo>
                  <a:lnTo>
                    <a:pt x="709976" y="405006"/>
                  </a:lnTo>
                  <a:lnTo>
                    <a:pt x="713232" y="356615"/>
                  </a:lnTo>
                  <a:lnTo>
                    <a:pt x="709976" y="308225"/>
                  </a:lnTo>
                  <a:lnTo>
                    <a:pt x="700493" y="261814"/>
                  </a:lnTo>
                  <a:lnTo>
                    <a:pt x="685207" y="217805"/>
                  </a:lnTo>
                  <a:lnTo>
                    <a:pt x="664543" y="176625"/>
                  </a:lnTo>
                  <a:lnTo>
                    <a:pt x="638925" y="138699"/>
                  </a:lnTo>
                  <a:lnTo>
                    <a:pt x="608780" y="104451"/>
                  </a:lnTo>
                  <a:lnTo>
                    <a:pt x="574532" y="74306"/>
                  </a:lnTo>
                  <a:lnTo>
                    <a:pt x="536606" y="48688"/>
                  </a:lnTo>
                  <a:lnTo>
                    <a:pt x="495426" y="28024"/>
                  </a:lnTo>
                  <a:lnTo>
                    <a:pt x="451417" y="12738"/>
                  </a:lnTo>
                  <a:lnTo>
                    <a:pt x="405006" y="3255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83027" y="4871085"/>
              <a:ext cx="713740" cy="713740"/>
            </a:xfrm>
            <a:custGeom>
              <a:avLst/>
              <a:gdLst/>
              <a:ahLst/>
              <a:cxnLst/>
              <a:rect l="l" t="t" r="r" b="b"/>
              <a:pathLst>
                <a:path w="713739" h="713739">
                  <a:moveTo>
                    <a:pt x="0" y="356615"/>
                  </a:moveTo>
                  <a:lnTo>
                    <a:pt x="3255" y="308225"/>
                  </a:lnTo>
                  <a:lnTo>
                    <a:pt x="12738" y="261814"/>
                  </a:lnTo>
                  <a:lnTo>
                    <a:pt x="28024" y="217805"/>
                  </a:lnTo>
                  <a:lnTo>
                    <a:pt x="48688" y="176625"/>
                  </a:lnTo>
                  <a:lnTo>
                    <a:pt x="74306" y="138699"/>
                  </a:lnTo>
                  <a:lnTo>
                    <a:pt x="104451" y="104451"/>
                  </a:lnTo>
                  <a:lnTo>
                    <a:pt x="138699" y="74306"/>
                  </a:lnTo>
                  <a:lnTo>
                    <a:pt x="176625" y="48688"/>
                  </a:lnTo>
                  <a:lnTo>
                    <a:pt x="217805" y="28024"/>
                  </a:lnTo>
                  <a:lnTo>
                    <a:pt x="261814" y="12738"/>
                  </a:lnTo>
                  <a:lnTo>
                    <a:pt x="308225" y="3255"/>
                  </a:lnTo>
                  <a:lnTo>
                    <a:pt x="356616" y="0"/>
                  </a:lnTo>
                  <a:lnTo>
                    <a:pt x="405006" y="3255"/>
                  </a:lnTo>
                  <a:lnTo>
                    <a:pt x="451417" y="12738"/>
                  </a:lnTo>
                  <a:lnTo>
                    <a:pt x="495426" y="28024"/>
                  </a:lnTo>
                  <a:lnTo>
                    <a:pt x="536606" y="48688"/>
                  </a:lnTo>
                  <a:lnTo>
                    <a:pt x="574532" y="74306"/>
                  </a:lnTo>
                  <a:lnTo>
                    <a:pt x="608780" y="104451"/>
                  </a:lnTo>
                  <a:lnTo>
                    <a:pt x="638925" y="138699"/>
                  </a:lnTo>
                  <a:lnTo>
                    <a:pt x="664543" y="176625"/>
                  </a:lnTo>
                  <a:lnTo>
                    <a:pt x="685207" y="217805"/>
                  </a:lnTo>
                  <a:lnTo>
                    <a:pt x="700493" y="261814"/>
                  </a:lnTo>
                  <a:lnTo>
                    <a:pt x="709976" y="308225"/>
                  </a:lnTo>
                  <a:lnTo>
                    <a:pt x="713232" y="356615"/>
                  </a:lnTo>
                  <a:lnTo>
                    <a:pt x="709976" y="405006"/>
                  </a:lnTo>
                  <a:lnTo>
                    <a:pt x="700493" y="451417"/>
                  </a:lnTo>
                  <a:lnTo>
                    <a:pt x="685207" y="495426"/>
                  </a:lnTo>
                  <a:lnTo>
                    <a:pt x="664543" y="536606"/>
                  </a:lnTo>
                  <a:lnTo>
                    <a:pt x="638925" y="574532"/>
                  </a:lnTo>
                  <a:lnTo>
                    <a:pt x="608780" y="608780"/>
                  </a:lnTo>
                  <a:lnTo>
                    <a:pt x="574532" y="638925"/>
                  </a:lnTo>
                  <a:lnTo>
                    <a:pt x="536606" y="664543"/>
                  </a:lnTo>
                  <a:lnTo>
                    <a:pt x="495426" y="685207"/>
                  </a:lnTo>
                  <a:lnTo>
                    <a:pt x="451417" y="700493"/>
                  </a:lnTo>
                  <a:lnTo>
                    <a:pt x="405006" y="709976"/>
                  </a:lnTo>
                  <a:lnTo>
                    <a:pt x="356616" y="713231"/>
                  </a:lnTo>
                  <a:lnTo>
                    <a:pt x="308225" y="709976"/>
                  </a:lnTo>
                  <a:lnTo>
                    <a:pt x="261814" y="700493"/>
                  </a:lnTo>
                  <a:lnTo>
                    <a:pt x="217805" y="685207"/>
                  </a:lnTo>
                  <a:lnTo>
                    <a:pt x="176625" y="664543"/>
                  </a:lnTo>
                  <a:lnTo>
                    <a:pt x="138699" y="638925"/>
                  </a:lnTo>
                  <a:lnTo>
                    <a:pt x="104451" y="608780"/>
                  </a:lnTo>
                  <a:lnTo>
                    <a:pt x="74306" y="574532"/>
                  </a:lnTo>
                  <a:lnTo>
                    <a:pt x="48688" y="536606"/>
                  </a:lnTo>
                  <a:lnTo>
                    <a:pt x="28024" y="495426"/>
                  </a:lnTo>
                  <a:lnTo>
                    <a:pt x="12738" y="451417"/>
                  </a:lnTo>
                  <a:lnTo>
                    <a:pt x="3255" y="405006"/>
                  </a:lnTo>
                  <a:lnTo>
                    <a:pt x="0" y="356615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770251" y="5798439"/>
              <a:ext cx="8684260" cy="570230"/>
            </a:xfrm>
            <a:custGeom>
              <a:avLst/>
              <a:gdLst/>
              <a:ahLst/>
              <a:cxnLst/>
              <a:rect l="l" t="t" r="r" b="b"/>
              <a:pathLst>
                <a:path w="8684260" h="570229">
                  <a:moveTo>
                    <a:pt x="8683752" y="0"/>
                  </a:moveTo>
                  <a:lnTo>
                    <a:pt x="0" y="0"/>
                  </a:lnTo>
                  <a:lnTo>
                    <a:pt x="0" y="569976"/>
                  </a:lnTo>
                  <a:lnTo>
                    <a:pt x="8683752" y="569976"/>
                  </a:lnTo>
                  <a:lnTo>
                    <a:pt x="8683752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770251" y="5798439"/>
              <a:ext cx="8684260" cy="570230"/>
            </a:xfrm>
            <a:custGeom>
              <a:avLst/>
              <a:gdLst/>
              <a:ahLst/>
              <a:cxnLst/>
              <a:rect l="l" t="t" r="r" b="b"/>
              <a:pathLst>
                <a:path w="8684260" h="570229">
                  <a:moveTo>
                    <a:pt x="0" y="0"/>
                  </a:moveTo>
                  <a:lnTo>
                    <a:pt x="8683752" y="0"/>
                  </a:lnTo>
                  <a:lnTo>
                    <a:pt x="8683752" y="569976"/>
                  </a:lnTo>
                  <a:lnTo>
                    <a:pt x="0" y="5699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209954" y="5041124"/>
            <a:ext cx="2857500" cy="1170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330">
              <a:lnSpc>
                <a:spcPct val="100000"/>
              </a:lnSpc>
              <a:spcBef>
                <a:spcPts val="100"/>
              </a:spcBef>
            </a:pP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Verification</a:t>
            </a:r>
            <a:r>
              <a:rPr sz="1900" spc="4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 Onaylama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V-model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407285" y="5720460"/>
            <a:ext cx="726440" cy="726440"/>
            <a:chOff x="2407285" y="5720460"/>
            <a:chExt cx="726440" cy="726440"/>
          </a:xfrm>
        </p:grpSpPr>
        <p:sp>
          <p:nvSpPr>
            <p:cNvPr id="34" name="object 34"/>
            <p:cNvSpPr/>
            <p:nvPr/>
          </p:nvSpPr>
          <p:spPr>
            <a:xfrm>
              <a:off x="2413635" y="5726810"/>
              <a:ext cx="713740" cy="713740"/>
            </a:xfrm>
            <a:custGeom>
              <a:avLst/>
              <a:gdLst/>
              <a:ahLst/>
              <a:cxnLst/>
              <a:rect l="l" t="t" r="r" b="b"/>
              <a:pathLst>
                <a:path w="713739" h="713739">
                  <a:moveTo>
                    <a:pt x="356616" y="0"/>
                  </a:moveTo>
                  <a:lnTo>
                    <a:pt x="308225" y="3255"/>
                  </a:lnTo>
                  <a:lnTo>
                    <a:pt x="261814" y="12738"/>
                  </a:lnTo>
                  <a:lnTo>
                    <a:pt x="217805" y="28024"/>
                  </a:lnTo>
                  <a:lnTo>
                    <a:pt x="176625" y="48688"/>
                  </a:lnTo>
                  <a:lnTo>
                    <a:pt x="138699" y="74306"/>
                  </a:lnTo>
                  <a:lnTo>
                    <a:pt x="104451" y="104451"/>
                  </a:lnTo>
                  <a:lnTo>
                    <a:pt x="74306" y="138699"/>
                  </a:lnTo>
                  <a:lnTo>
                    <a:pt x="48688" y="176625"/>
                  </a:lnTo>
                  <a:lnTo>
                    <a:pt x="28024" y="217805"/>
                  </a:lnTo>
                  <a:lnTo>
                    <a:pt x="12738" y="261814"/>
                  </a:lnTo>
                  <a:lnTo>
                    <a:pt x="3255" y="308225"/>
                  </a:lnTo>
                  <a:lnTo>
                    <a:pt x="0" y="356615"/>
                  </a:lnTo>
                  <a:lnTo>
                    <a:pt x="3255" y="405006"/>
                  </a:lnTo>
                  <a:lnTo>
                    <a:pt x="12738" y="451417"/>
                  </a:lnTo>
                  <a:lnTo>
                    <a:pt x="28024" y="495426"/>
                  </a:lnTo>
                  <a:lnTo>
                    <a:pt x="48688" y="536606"/>
                  </a:lnTo>
                  <a:lnTo>
                    <a:pt x="74306" y="574532"/>
                  </a:lnTo>
                  <a:lnTo>
                    <a:pt x="104451" y="608780"/>
                  </a:lnTo>
                  <a:lnTo>
                    <a:pt x="138699" y="638925"/>
                  </a:lnTo>
                  <a:lnTo>
                    <a:pt x="176625" y="664543"/>
                  </a:lnTo>
                  <a:lnTo>
                    <a:pt x="217805" y="685207"/>
                  </a:lnTo>
                  <a:lnTo>
                    <a:pt x="261814" y="700493"/>
                  </a:lnTo>
                  <a:lnTo>
                    <a:pt x="308225" y="709976"/>
                  </a:lnTo>
                  <a:lnTo>
                    <a:pt x="356616" y="713231"/>
                  </a:lnTo>
                  <a:lnTo>
                    <a:pt x="405006" y="709976"/>
                  </a:lnTo>
                  <a:lnTo>
                    <a:pt x="451417" y="700493"/>
                  </a:lnTo>
                  <a:lnTo>
                    <a:pt x="495426" y="685207"/>
                  </a:lnTo>
                  <a:lnTo>
                    <a:pt x="536606" y="664543"/>
                  </a:lnTo>
                  <a:lnTo>
                    <a:pt x="574532" y="638925"/>
                  </a:lnTo>
                  <a:lnTo>
                    <a:pt x="608780" y="608780"/>
                  </a:lnTo>
                  <a:lnTo>
                    <a:pt x="638925" y="574532"/>
                  </a:lnTo>
                  <a:lnTo>
                    <a:pt x="664543" y="536606"/>
                  </a:lnTo>
                  <a:lnTo>
                    <a:pt x="685207" y="495426"/>
                  </a:lnTo>
                  <a:lnTo>
                    <a:pt x="700493" y="451417"/>
                  </a:lnTo>
                  <a:lnTo>
                    <a:pt x="709976" y="405006"/>
                  </a:lnTo>
                  <a:lnTo>
                    <a:pt x="713232" y="356615"/>
                  </a:lnTo>
                  <a:lnTo>
                    <a:pt x="709976" y="308225"/>
                  </a:lnTo>
                  <a:lnTo>
                    <a:pt x="700493" y="261814"/>
                  </a:lnTo>
                  <a:lnTo>
                    <a:pt x="685207" y="217805"/>
                  </a:lnTo>
                  <a:lnTo>
                    <a:pt x="664543" y="176625"/>
                  </a:lnTo>
                  <a:lnTo>
                    <a:pt x="638925" y="138699"/>
                  </a:lnTo>
                  <a:lnTo>
                    <a:pt x="608780" y="104451"/>
                  </a:lnTo>
                  <a:lnTo>
                    <a:pt x="574532" y="74306"/>
                  </a:lnTo>
                  <a:lnTo>
                    <a:pt x="536606" y="48688"/>
                  </a:lnTo>
                  <a:lnTo>
                    <a:pt x="495426" y="28024"/>
                  </a:lnTo>
                  <a:lnTo>
                    <a:pt x="451417" y="12738"/>
                  </a:lnTo>
                  <a:lnTo>
                    <a:pt x="405006" y="3255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413635" y="5726810"/>
              <a:ext cx="713740" cy="713740"/>
            </a:xfrm>
            <a:custGeom>
              <a:avLst/>
              <a:gdLst/>
              <a:ahLst/>
              <a:cxnLst/>
              <a:rect l="l" t="t" r="r" b="b"/>
              <a:pathLst>
                <a:path w="713739" h="713739">
                  <a:moveTo>
                    <a:pt x="0" y="356615"/>
                  </a:moveTo>
                  <a:lnTo>
                    <a:pt x="3255" y="308225"/>
                  </a:lnTo>
                  <a:lnTo>
                    <a:pt x="12738" y="261814"/>
                  </a:lnTo>
                  <a:lnTo>
                    <a:pt x="28024" y="217805"/>
                  </a:lnTo>
                  <a:lnTo>
                    <a:pt x="48688" y="176625"/>
                  </a:lnTo>
                  <a:lnTo>
                    <a:pt x="74306" y="138699"/>
                  </a:lnTo>
                  <a:lnTo>
                    <a:pt x="104451" y="104451"/>
                  </a:lnTo>
                  <a:lnTo>
                    <a:pt x="138699" y="74306"/>
                  </a:lnTo>
                  <a:lnTo>
                    <a:pt x="176625" y="48688"/>
                  </a:lnTo>
                  <a:lnTo>
                    <a:pt x="217805" y="28024"/>
                  </a:lnTo>
                  <a:lnTo>
                    <a:pt x="261814" y="12738"/>
                  </a:lnTo>
                  <a:lnTo>
                    <a:pt x="308225" y="3255"/>
                  </a:lnTo>
                  <a:lnTo>
                    <a:pt x="356616" y="0"/>
                  </a:lnTo>
                  <a:lnTo>
                    <a:pt x="405006" y="3255"/>
                  </a:lnTo>
                  <a:lnTo>
                    <a:pt x="451417" y="12738"/>
                  </a:lnTo>
                  <a:lnTo>
                    <a:pt x="495426" y="28024"/>
                  </a:lnTo>
                  <a:lnTo>
                    <a:pt x="536606" y="48688"/>
                  </a:lnTo>
                  <a:lnTo>
                    <a:pt x="574532" y="74306"/>
                  </a:lnTo>
                  <a:lnTo>
                    <a:pt x="608780" y="104451"/>
                  </a:lnTo>
                  <a:lnTo>
                    <a:pt x="638925" y="138699"/>
                  </a:lnTo>
                  <a:lnTo>
                    <a:pt x="664543" y="176625"/>
                  </a:lnTo>
                  <a:lnTo>
                    <a:pt x="685207" y="217805"/>
                  </a:lnTo>
                  <a:lnTo>
                    <a:pt x="700493" y="261814"/>
                  </a:lnTo>
                  <a:lnTo>
                    <a:pt x="709976" y="308225"/>
                  </a:lnTo>
                  <a:lnTo>
                    <a:pt x="713232" y="356615"/>
                  </a:lnTo>
                  <a:lnTo>
                    <a:pt x="709976" y="405006"/>
                  </a:lnTo>
                  <a:lnTo>
                    <a:pt x="700493" y="451417"/>
                  </a:lnTo>
                  <a:lnTo>
                    <a:pt x="685207" y="495426"/>
                  </a:lnTo>
                  <a:lnTo>
                    <a:pt x="664543" y="536606"/>
                  </a:lnTo>
                  <a:lnTo>
                    <a:pt x="638925" y="574532"/>
                  </a:lnTo>
                  <a:lnTo>
                    <a:pt x="608780" y="608780"/>
                  </a:lnTo>
                  <a:lnTo>
                    <a:pt x="574532" y="638925"/>
                  </a:lnTo>
                  <a:lnTo>
                    <a:pt x="536606" y="664543"/>
                  </a:lnTo>
                  <a:lnTo>
                    <a:pt x="495426" y="685207"/>
                  </a:lnTo>
                  <a:lnTo>
                    <a:pt x="451417" y="700493"/>
                  </a:lnTo>
                  <a:lnTo>
                    <a:pt x="405006" y="709976"/>
                  </a:lnTo>
                  <a:lnTo>
                    <a:pt x="356616" y="713231"/>
                  </a:lnTo>
                  <a:lnTo>
                    <a:pt x="308225" y="709976"/>
                  </a:lnTo>
                  <a:lnTo>
                    <a:pt x="261814" y="700493"/>
                  </a:lnTo>
                  <a:lnTo>
                    <a:pt x="217805" y="685207"/>
                  </a:lnTo>
                  <a:lnTo>
                    <a:pt x="176625" y="664543"/>
                  </a:lnTo>
                  <a:lnTo>
                    <a:pt x="138699" y="638925"/>
                  </a:lnTo>
                  <a:lnTo>
                    <a:pt x="104451" y="608780"/>
                  </a:lnTo>
                  <a:lnTo>
                    <a:pt x="74306" y="574532"/>
                  </a:lnTo>
                  <a:lnTo>
                    <a:pt x="48688" y="536606"/>
                  </a:lnTo>
                  <a:lnTo>
                    <a:pt x="28024" y="495426"/>
                  </a:lnTo>
                  <a:lnTo>
                    <a:pt x="12738" y="451417"/>
                  </a:lnTo>
                  <a:lnTo>
                    <a:pt x="3255" y="405006"/>
                  </a:lnTo>
                  <a:lnTo>
                    <a:pt x="0" y="356615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6939" y="89387"/>
            <a:ext cx="980503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70" dirty="0">
                <a:latin typeface="Verdana"/>
                <a:cs typeface="Verdana"/>
              </a:rPr>
              <a:t>Software</a:t>
            </a:r>
            <a:r>
              <a:rPr spc="-250" dirty="0">
                <a:latin typeface="Verdana"/>
                <a:cs typeface="Verdana"/>
              </a:rPr>
              <a:t> </a:t>
            </a:r>
            <a:r>
              <a:rPr spc="-320" dirty="0">
                <a:latin typeface="Verdana"/>
                <a:cs typeface="Verdana"/>
              </a:rPr>
              <a:t>Development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470" dirty="0">
                <a:latin typeface="Verdana"/>
                <a:cs typeface="Verdana"/>
              </a:rPr>
              <a:t>Life</a:t>
            </a:r>
            <a:r>
              <a:rPr spc="-210" dirty="0">
                <a:latin typeface="Verdana"/>
                <a:cs typeface="Verdana"/>
              </a:rPr>
              <a:t> </a:t>
            </a:r>
            <a:r>
              <a:rPr spc="-160" dirty="0">
                <a:latin typeface="Verdana"/>
                <a:cs typeface="Verdana"/>
              </a:rPr>
              <a:t>Cycle</a:t>
            </a:r>
            <a:r>
              <a:rPr spc="-160" dirty="0">
                <a:latin typeface="Tahoma"/>
                <a:cs typeface="Tahoma"/>
              </a:rPr>
              <a:t>(SDLC)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8747" y="2170972"/>
            <a:ext cx="5063490" cy="271335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b="1" spc="-25" dirty="0">
                <a:solidFill>
                  <a:srgbClr val="C00000"/>
                </a:solidFill>
                <a:latin typeface="Calibri"/>
                <a:cs typeface="Calibri"/>
              </a:rPr>
              <a:t>SDLC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800" b="1" spc="-30" dirty="0">
                <a:solidFill>
                  <a:srgbClr val="C00000"/>
                </a:solidFill>
                <a:latin typeface="Calibri"/>
                <a:cs typeface="Calibri"/>
              </a:rPr>
              <a:t>Yazılım</a:t>
            </a:r>
            <a:r>
              <a:rPr sz="28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Geliştirme</a:t>
            </a:r>
            <a:r>
              <a:rPr sz="28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40" dirty="0">
                <a:solidFill>
                  <a:srgbClr val="C00000"/>
                </a:solidFill>
                <a:latin typeface="Calibri"/>
                <a:cs typeface="Calibri"/>
              </a:rPr>
              <a:t>Yaşam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Döngüsü</a:t>
            </a:r>
            <a:endParaRPr sz="2800">
              <a:latin typeface="Calibri"/>
              <a:cs typeface="Calibri"/>
            </a:endParaRPr>
          </a:p>
          <a:p>
            <a:pPr marL="12700" marR="464820">
              <a:lnSpc>
                <a:spcPct val="90200"/>
              </a:lnSpc>
              <a:spcBef>
                <a:spcPts val="994"/>
              </a:spcBef>
            </a:pP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Bir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yazılımın geliştirilme süreci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boyunca geçirdiği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tüm aşamalar </a:t>
            </a:r>
            <a:r>
              <a:rPr sz="2800" spc="-6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yazılım yaşam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döngüsü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olarak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292929"/>
                </a:solidFill>
                <a:latin typeface="Calibri"/>
                <a:cs typeface="Calibri"/>
              </a:rPr>
              <a:t>tanımlanır.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600" y="1612646"/>
            <a:ext cx="5761481" cy="4858257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389762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95" dirty="0">
                <a:latin typeface="Verdana"/>
                <a:cs typeface="Verdana"/>
              </a:rPr>
              <a:t>SDL</a:t>
            </a:r>
            <a:r>
              <a:rPr spc="225" dirty="0">
                <a:latin typeface="Verdana"/>
                <a:cs typeface="Verdana"/>
              </a:rPr>
              <a:t>C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150" dirty="0">
                <a:latin typeface="Verdana"/>
                <a:cs typeface="Verdana"/>
              </a:rPr>
              <a:t>A</a:t>
            </a:r>
            <a:r>
              <a:rPr spc="-620" dirty="0">
                <a:latin typeface="Verdana"/>
                <a:cs typeface="Verdana"/>
              </a:rPr>
              <a:t>ş</a:t>
            </a:r>
            <a:r>
              <a:rPr spc="-285" dirty="0">
                <a:latin typeface="Verdana"/>
                <a:cs typeface="Verdana"/>
              </a:rPr>
              <a:t>amalar</a:t>
            </a:r>
            <a:r>
              <a:rPr spc="-409" dirty="0">
                <a:latin typeface="Verdana"/>
                <a:cs typeface="Verdana"/>
              </a:rPr>
              <a:t>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0393" y="1703003"/>
            <a:ext cx="7505700" cy="3253104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015"/>
              </a:spcBef>
            </a:pPr>
            <a:r>
              <a:rPr sz="3600" b="1" spc="-5" dirty="0">
                <a:solidFill>
                  <a:srgbClr val="C00000"/>
                </a:solidFill>
                <a:latin typeface="Calibri"/>
                <a:cs typeface="Calibri"/>
              </a:rPr>
              <a:t>PLANNING</a:t>
            </a:r>
            <a:r>
              <a:rPr sz="3600" b="1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C00000"/>
                </a:solidFill>
                <a:latin typeface="Calibri"/>
                <a:cs typeface="Calibri"/>
              </a:rPr>
              <a:t>and</a:t>
            </a:r>
            <a:r>
              <a:rPr sz="36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spc="-50" dirty="0">
                <a:solidFill>
                  <a:srgbClr val="C00000"/>
                </a:solidFill>
                <a:latin typeface="Calibri"/>
                <a:cs typeface="Calibri"/>
              </a:rPr>
              <a:t>ANALYSIS</a:t>
            </a:r>
            <a:endParaRPr sz="36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715"/>
              </a:spcBef>
              <a:buFont typeface="Wingdings"/>
              <a:buChar char=""/>
              <a:tabLst>
                <a:tab pos="469265" algn="l"/>
                <a:tab pos="469900" algn="l"/>
              </a:tabLst>
            </a:pPr>
            <a:r>
              <a:rPr sz="2800" spc="-55" dirty="0">
                <a:latin typeface="Calibri"/>
                <a:cs typeface="Calibri"/>
              </a:rPr>
              <a:t>Temel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aşamasıdır.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70"/>
              </a:spcBef>
              <a:buFont typeface="Wingdings"/>
              <a:buChar char=""/>
              <a:tabLst>
                <a:tab pos="469265" algn="l"/>
                <a:tab pos="469900" algn="l"/>
              </a:tabLst>
            </a:pPr>
            <a:r>
              <a:rPr sz="2800" spc="-10" dirty="0">
                <a:latin typeface="Calibri"/>
                <a:cs typeface="Calibri"/>
              </a:rPr>
              <a:t>Kıdemli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üyeler</a:t>
            </a:r>
            <a:r>
              <a:rPr sz="2800" spc="-15" dirty="0">
                <a:latin typeface="Calibri"/>
                <a:cs typeface="Calibri"/>
              </a:rPr>
              <a:t> ve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müşteri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tekliflerine</a:t>
            </a:r>
            <a:r>
              <a:rPr sz="2800" spc="-15" dirty="0">
                <a:latin typeface="Calibri"/>
                <a:cs typeface="Calibri"/>
              </a:rPr>
              <a:t> gore </a:t>
            </a:r>
            <a:r>
              <a:rPr sz="2800" spc="-45" dirty="0">
                <a:latin typeface="Calibri"/>
                <a:cs typeface="Calibri"/>
              </a:rPr>
              <a:t>yapılır.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65"/>
              </a:spcBef>
              <a:buFont typeface="Wingdings"/>
              <a:buChar char=""/>
              <a:tabLst>
                <a:tab pos="469265" algn="l"/>
                <a:tab pos="469900" algn="l"/>
              </a:tabLst>
            </a:pPr>
            <a:r>
              <a:rPr sz="2800" spc="-15" dirty="0">
                <a:latin typeface="Calibri"/>
                <a:cs typeface="Calibri"/>
              </a:rPr>
              <a:t>ihtiyaç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analizi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ortaya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koyulur.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60"/>
              </a:spcBef>
              <a:buFont typeface="Wingdings"/>
              <a:buChar char="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Riskler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belirlenir.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65"/>
              </a:spcBef>
              <a:buFont typeface="Wingdings"/>
              <a:buChar char="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Genel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hatlarıyla</a:t>
            </a:r>
            <a:r>
              <a:rPr sz="2800" spc="-15" dirty="0">
                <a:latin typeface="Calibri"/>
                <a:cs typeface="Calibri"/>
              </a:rPr>
              <a:t> proje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planı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ortaya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koyulur.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1786" y="4240720"/>
            <a:ext cx="3656449" cy="1140898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389762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95" dirty="0">
                <a:latin typeface="Verdana"/>
                <a:cs typeface="Verdana"/>
              </a:rPr>
              <a:t>SDL</a:t>
            </a:r>
            <a:r>
              <a:rPr spc="225" dirty="0">
                <a:latin typeface="Verdana"/>
                <a:cs typeface="Verdana"/>
              </a:rPr>
              <a:t>C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150" dirty="0">
                <a:latin typeface="Verdana"/>
                <a:cs typeface="Verdana"/>
              </a:rPr>
              <a:t>A</a:t>
            </a:r>
            <a:r>
              <a:rPr spc="-620" dirty="0">
                <a:latin typeface="Verdana"/>
                <a:cs typeface="Verdana"/>
              </a:rPr>
              <a:t>ş</a:t>
            </a:r>
            <a:r>
              <a:rPr spc="-285" dirty="0">
                <a:latin typeface="Verdana"/>
                <a:cs typeface="Verdana"/>
              </a:rPr>
              <a:t>amalar</a:t>
            </a:r>
            <a:r>
              <a:rPr spc="-409" dirty="0">
                <a:latin typeface="Verdana"/>
                <a:cs typeface="Verdana"/>
              </a:rPr>
              <a:t>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9417" y="1398107"/>
            <a:ext cx="9394825" cy="392811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3600" b="1" spc="-10" dirty="0">
                <a:solidFill>
                  <a:srgbClr val="C00000"/>
                </a:solidFill>
                <a:latin typeface="Calibri"/>
                <a:cs typeface="Calibri"/>
              </a:rPr>
              <a:t>DEFINING</a:t>
            </a:r>
            <a:r>
              <a:rPr sz="4400" b="1" spc="-10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3600" b="1" spc="-10" dirty="0">
                <a:solidFill>
                  <a:srgbClr val="C00000"/>
                </a:solidFill>
                <a:latin typeface="Calibri"/>
                <a:cs typeface="Calibri"/>
              </a:rPr>
              <a:t>REQUiREMENT</a:t>
            </a:r>
            <a:r>
              <a:rPr sz="3600" b="1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C00000"/>
                </a:solidFill>
                <a:latin typeface="Calibri"/>
                <a:cs typeface="Calibri"/>
              </a:rPr>
              <a:t>PHASE</a:t>
            </a:r>
            <a:endParaRPr sz="36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65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15" dirty="0">
                <a:latin typeface="Calibri"/>
                <a:cs typeface="Calibri"/>
              </a:rPr>
              <a:t>ihtiyac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analizi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yapıldıktan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sonra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ürün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gereksinimleri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tanımlanır.</a:t>
            </a:r>
            <a:endParaRPr sz="2800">
              <a:latin typeface="Calibri"/>
              <a:cs typeface="Calibri"/>
            </a:endParaRPr>
          </a:p>
          <a:p>
            <a:pPr marL="417195" marR="2447925" indent="-405130">
              <a:lnSpc>
                <a:spcPct val="119800"/>
              </a:lnSpc>
              <a:spcBef>
                <a:spcPts val="5"/>
              </a:spcBef>
              <a:buFont typeface="Wingdings"/>
              <a:buChar char=""/>
              <a:tabLst>
                <a:tab pos="419100" algn="l"/>
                <a:tab pos="5536565" algn="l"/>
              </a:tabLst>
            </a:pP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dirty="0">
                <a:latin typeface="Calibri"/>
                <a:cs typeface="Calibri"/>
              </a:rPr>
              <a:t>FI</a:t>
            </a:r>
            <a:r>
              <a:rPr sz="2800" spc="-10" dirty="0">
                <a:latin typeface="Calibri"/>
                <a:cs typeface="Calibri"/>
              </a:rPr>
              <a:t>N</a:t>
            </a:r>
            <a:r>
              <a:rPr sz="280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N</a:t>
            </a:r>
            <a:r>
              <a:rPr sz="2800" dirty="0">
                <a:latin typeface="Calibri"/>
                <a:cs typeface="Calibri"/>
              </a:rPr>
              <a:t>G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ş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10" dirty="0">
                <a:latin typeface="Calibri"/>
                <a:cs typeface="Calibri"/>
              </a:rPr>
              <a:t>ı</a:t>
            </a:r>
            <a:r>
              <a:rPr sz="2800" spc="-5" dirty="0">
                <a:latin typeface="Calibri"/>
                <a:cs typeface="Calibri"/>
              </a:rPr>
              <a:t>nd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</a:t>
            </a:r>
            <a:r>
              <a:rPr sz="2800" dirty="0">
                <a:latin typeface="Calibri"/>
                <a:cs typeface="Calibri"/>
              </a:rPr>
              <a:t>RD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v</a:t>
            </a:r>
            <a:r>
              <a:rPr sz="2800" dirty="0">
                <a:latin typeface="Calibri"/>
                <a:cs typeface="Calibri"/>
              </a:rPr>
              <a:t>e FRD	</a:t>
            </a:r>
            <a:r>
              <a:rPr sz="2800" spc="-5" dirty="0">
                <a:latin typeface="Calibri"/>
                <a:cs typeface="Calibri"/>
              </a:rPr>
              <a:t>h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zı</a:t>
            </a:r>
            <a:r>
              <a:rPr sz="2800" dirty="0">
                <a:latin typeface="Calibri"/>
                <a:cs typeface="Calibri"/>
              </a:rPr>
              <a:t>rl</a:t>
            </a:r>
            <a:r>
              <a:rPr sz="2800" spc="-5" dirty="0">
                <a:latin typeface="Calibri"/>
                <a:cs typeface="Calibri"/>
              </a:rPr>
              <a:t>anı</a:t>
            </a:r>
            <a:r>
              <a:rPr sz="2800" spc="-285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.  </a:t>
            </a:r>
            <a:r>
              <a:rPr sz="2800" spc="-5" dirty="0">
                <a:latin typeface="Calibri"/>
                <a:cs typeface="Calibri"/>
              </a:rPr>
              <a:t>(Business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Analyst </a:t>
            </a:r>
            <a:r>
              <a:rPr sz="2800" spc="-5" dirty="0">
                <a:latin typeface="Calibri"/>
                <a:cs typeface="Calibri"/>
              </a:rPr>
              <a:t>hazırlar)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20" dirty="0">
                <a:latin typeface="Calibri"/>
                <a:cs typeface="Calibri"/>
              </a:rPr>
              <a:t>Detaylı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Dokümantasyonun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yapıldığı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aşamadır.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BUSINESS</a:t>
            </a:r>
            <a:r>
              <a:rPr sz="28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REQUIREMENT</a:t>
            </a:r>
            <a:r>
              <a:rPr sz="28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DOCUMENT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FUNCTIONAL</a:t>
            </a:r>
            <a:r>
              <a:rPr sz="28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REQUIREMENT</a:t>
            </a:r>
            <a:r>
              <a:rPr sz="28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DOCUMENT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2041" y="5365241"/>
            <a:ext cx="5759957" cy="1290827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389762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95" dirty="0">
                <a:latin typeface="Verdana"/>
                <a:cs typeface="Verdana"/>
              </a:rPr>
              <a:t>SDL</a:t>
            </a:r>
            <a:r>
              <a:rPr spc="225" dirty="0">
                <a:latin typeface="Verdana"/>
                <a:cs typeface="Verdana"/>
              </a:rPr>
              <a:t>C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150" dirty="0">
                <a:latin typeface="Verdana"/>
                <a:cs typeface="Verdana"/>
              </a:rPr>
              <a:t>A</a:t>
            </a:r>
            <a:r>
              <a:rPr spc="-620" dirty="0">
                <a:latin typeface="Verdana"/>
                <a:cs typeface="Verdana"/>
              </a:rPr>
              <a:t>ş</a:t>
            </a:r>
            <a:r>
              <a:rPr spc="-285" dirty="0">
                <a:latin typeface="Verdana"/>
                <a:cs typeface="Verdana"/>
              </a:rPr>
              <a:t>amalar</a:t>
            </a:r>
            <a:r>
              <a:rPr spc="-409" dirty="0">
                <a:latin typeface="Verdana"/>
                <a:cs typeface="Verdana"/>
              </a:rPr>
              <a:t>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9417" y="1452267"/>
            <a:ext cx="6863080" cy="3867150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3600" b="1" spc="-10" dirty="0">
                <a:solidFill>
                  <a:srgbClr val="C00000"/>
                </a:solidFill>
                <a:latin typeface="Calibri"/>
                <a:cs typeface="Calibri"/>
              </a:rPr>
              <a:t>DESIGNING</a:t>
            </a:r>
            <a:endParaRPr sz="36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10" dirty="0">
                <a:latin typeface="Calibri"/>
                <a:cs typeface="Calibri"/>
              </a:rPr>
              <a:t>Görseller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tasarım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oluşturulur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70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10" dirty="0">
                <a:latin typeface="Calibri"/>
                <a:cs typeface="Calibri"/>
              </a:rPr>
              <a:t>DESIGNER (SOLUTION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ARCHITECT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)’ler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yapar.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10" dirty="0">
                <a:latin typeface="Calibri"/>
                <a:cs typeface="Calibri"/>
              </a:rPr>
              <a:t>Birden</a:t>
            </a:r>
            <a:r>
              <a:rPr sz="2800" spc="-15" dirty="0">
                <a:latin typeface="Calibri"/>
                <a:cs typeface="Calibri"/>
              </a:rPr>
              <a:t> fazla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öneri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sunarlar.</a:t>
            </a:r>
            <a:endParaRPr sz="2800">
              <a:latin typeface="Calibri"/>
              <a:cs typeface="Calibri"/>
            </a:endParaRPr>
          </a:p>
          <a:p>
            <a:pPr marL="417195" marR="1269365" indent="-405130">
              <a:lnSpc>
                <a:spcPts val="4029"/>
              </a:lnSpc>
              <a:spcBef>
                <a:spcPts val="235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Sunulan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öneriler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DDS’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 </a:t>
            </a:r>
            <a:r>
              <a:rPr sz="2800" spc="-35" dirty="0">
                <a:latin typeface="Calibri"/>
                <a:cs typeface="Calibri"/>
              </a:rPr>
              <a:t>belgelenir.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DESIGN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DOCUMENT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SPESIFICATION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265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30" dirty="0">
                <a:latin typeface="Calibri"/>
                <a:cs typeface="Calibri"/>
              </a:rPr>
              <a:t>Yapılan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öneriler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BRD’ </a:t>
            </a:r>
            <a:r>
              <a:rPr sz="2800" spc="-20" dirty="0">
                <a:latin typeface="Calibri"/>
                <a:cs typeface="Calibri"/>
              </a:rPr>
              <a:t>ye</a:t>
            </a:r>
            <a:r>
              <a:rPr sz="2800" spc="-15" dirty="0">
                <a:latin typeface="Calibri"/>
                <a:cs typeface="Calibri"/>
              </a:rPr>
              <a:t> göre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yapılır</a:t>
            </a:r>
            <a:r>
              <a:rPr sz="3600" b="1" spc="-10" dirty="0"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36990" y="4245102"/>
            <a:ext cx="4676688" cy="1903475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389762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95" dirty="0">
                <a:latin typeface="Verdana"/>
                <a:cs typeface="Verdana"/>
              </a:rPr>
              <a:t>SDL</a:t>
            </a:r>
            <a:r>
              <a:rPr spc="225" dirty="0">
                <a:latin typeface="Verdana"/>
                <a:cs typeface="Verdana"/>
              </a:rPr>
              <a:t>C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150" dirty="0">
                <a:latin typeface="Verdana"/>
                <a:cs typeface="Verdana"/>
              </a:rPr>
              <a:t>A</a:t>
            </a:r>
            <a:r>
              <a:rPr spc="-620" dirty="0">
                <a:latin typeface="Verdana"/>
                <a:cs typeface="Verdana"/>
              </a:rPr>
              <a:t>ş</a:t>
            </a:r>
            <a:r>
              <a:rPr spc="-285" dirty="0">
                <a:latin typeface="Verdana"/>
                <a:cs typeface="Verdana"/>
              </a:rPr>
              <a:t>amalar</a:t>
            </a:r>
            <a:r>
              <a:rPr spc="-409" dirty="0">
                <a:latin typeface="Verdana"/>
                <a:cs typeface="Verdana"/>
              </a:rPr>
              <a:t>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0393" y="1751751"/>
            <a:ext cx="6224270" cy="320421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800"/>
              </a:spcBef>
            </a:pPr>
            <a:r>
              <a:rPr sz="3600" b="1" spc="-490" dirty="0">
                <a:solidFill>
                  <a:srgbClr val="C00000"/>
                </a:solidFill>
                <a:latin typeface="Verdana"/>
                <a:cs typeface="Verdana"/>
              </a:rPr>
              <a:t>DEVELOPMENT</a:t>
            </a:r>
            <a:r>
              <a:rPr sz="3600" b="1" spc="-45" dirty="0">
                <a:solidFill>
                  <a:srgbClr val="C00000"/>
                </a:solidFill>
                <a:latin typeface="Tahoma"/>
                <a:cs typeface="Tahoma"/>
              </a:rPr>
              <a:t>-</a:t>
            </a:r>
            <a:r>
              <a:rPr sz="3600" b="1" spc="-1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3600" b="1" spc="-590" dirty="0">
                <a:solidFill>
                  <a:srgbClr val="C00000"/>
                </a:solidFill>
                <a:latin typeface="Verdana"/>
                <a:cs typeface="Verdana"/>
              </a:rPr>
              <a:t>BUILDING</a:t>
            </a:r>
            <a:endParaRPr sz="3600">
              <a:latin typeface="Verdana"/>
              <a:cs typeface="Verdana"/>
            </a:endParaRPr>
          </a:p>
          <a:p>
            <a:pPr marL="469900" indent="-457200">
              <a:lnSpc>
                <a:spcPct val="100000"/>
              </a:lnSpc>
              <a:spcBef>
                <a:spcPts val="550"/>
              </a:spcBef>
              <a:buFont typeface="Wingdings"/>
              <a:buChar char=""/>
              <a:tabLst>
                <a:tab pos="469265" algn="l"/>
                <a:tab pos="469900" algn="l"/>
              </a:tabLst>
            </a:pPr>
            <a:r>
              <a:rPr sz="2800" spc="-10" dirty="0">
                <a:latin typeface="Calibri"/>
                <a:cs typeface="Calibri"/>
              </a:rPr>
              <a:t>Developerlar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yapar.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65"/>
              </a:spcBef>
              <a:buFont typeface="Wingdings"/>
              <a:buChar char=""/>
              <a:tabLst>
                <a:tab pos="469265" algn="l"/>
                <a:tab pos="469900" algn="l"/>
              </a:tabLst>
            </a:pPr>
            <a:r>
              <a:rPr sz="2800" spc="-10" dirty="0">
                <a:latin typeface="Calibri"/>
                <a:cs typeface="Calibri"/>
              </a:rPr>
              <a:t>Kodlama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yönergesine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uyularak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yapılır.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65"/>
              </a:spcBef>
              <a:buFont typeface="Wingdings"/>
              <a:buChar char=""/>
              <a:tabLst>
                <a:tab pos="469265" algn="l"/>
                <a:tab pos="469900" algn="l"/>
              </a:tabLst>
            </a:pPr>
            <a:r>
              <a:rPr sz="2800" spc="-10" dirty="0">
                <a:latin typeface="Calibri"/>
                <a:cs typeface="Calibri"/>
              </a:rPr>
              <a:t>Gerçek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geliştirme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aşamada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başlar.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60"/>
              </a:spcBef>
              <a:buFont typeface="Wingdings"/>
              <a:buChar char=""/>
              <a:tabLst>
                <a:tab pos="469265" algn="l"/>
                <a:tab pos="469900" algn="l"/>
              </a:tabLst>
            </a:pPr>
            <a:r>
              <a:rPr sz="2800" dirty="0">
                <a:latin typeface="Calibri"/>
                <a:cs typeface="Calibri"/>
              </a:rPr>
              <a:t>Ürün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inşa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edilir.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65"/>
              </a:spcBef>
              <a:buFont typeface="Wingdings"/>
              <a:buChar char=""/>
              <a:tabLst>
                <a:tab pos="469265" algn="l"/>
                <a:tab pos="469900" algn="l"/>
              </a:tabLst>
            </a:pPr>
            <a:r>
              <a:rPr sz="2800" spc="-10" dirty="0">
                <a:latin typeface="Calibri"/>
                <a:cs typeface="Calibri"/>
              </a:rPr>
              <a:t>DDS’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göre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programlama </a:t>
            </a:r>
            <a:r>
              <a:rPr sz="2800" spc="-30" dirty="0">
                <a:latin typeface="Calibri"/>
                <a:cs typeface="Calibri"/>
              </a:rPr>
              <a:t>kodu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üretilir.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80019" y="5574791"/>
            <a:ext cx="4286249" cy="914399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1447" y="1675285"/>
            <a:ext cx="10265410" cy="3586479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TESTING</a:t>
            </a:r>
            <a:endParaRPr sz="320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spcBef>
                <a:spcPts val="1090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5" dirty="0">
                <a:latin typeface="Calibri"/>
                <a:cs typeface="Calibri"/>
              </a:rPr>
              <a:t>Test,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kodlama</a:t>
            </a:r>
            <a:r>
              <a:rPr sz="2400" spc="-10" dirty="0">
                <a:latin typeface="Calibri"/>
                <a:cs typeface="Calibri"/>
              </a:rPr>
              <a:t> tamamlandıktan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modüller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yayınlandıktan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sonra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başlar.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</a:t>
            </a:r>
            <a:r>
              <a:rPr sz="2400" spc="-5" dirty="0">
                <a:latin typeface="Calibri"/>
                <a:cs typeface="Calibri"/>
              </a:rPr>
              <a:t> aşamada,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geliştirilen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yazılım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kapsamlı </a:t>
            </a:r>
            <a:r>
              <a:rPr sz="2400" spc="-5" dirty="0">
                <a:latin typeface="Calibri"/>
                <a:cs typeface="Calibri"/>
              </a:rPr>
              <a:t>bir şekilde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edilir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bulunan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tüm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kusurlar,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düzeltmeleri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</a:t>
            </a:r>
            <a:r>
              <a:rPr sz="2400" spc="-10" dirty="0">
                <a:latin typeface="Calibri"/>
                <a:cs typeface="Calibri"/>
              </a:rPr>
              <a:t> geliştiricilere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atanır.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Wingdings"/>
              <a:buChar char=""/>
            </a:pPr>
            <a:endParaRPr sz="2400">
              <a:latin typeface="Calibri"/>
              <a:cs typeface="Calibri"/>
            </a:endParaRPr>
          </a:p>
          <a:p>
            <a:pPr marL="418465" marR="393065" indent="-406400">
              <a:lnSpc>
                <a:spcPts val="2590"/>
              </a:lnSpc>
              <a:spcBef>
                <a:spcPts val="1670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30" dirty="0">
                <a:latin typeface="Calibri"/>
                <a:cs typeface="Calibri"/>
              </a:rPr>
              <a:t>Yeniden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test,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regresyon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testi,</a:t>
            </a:r>
            <a:r>
              <a:rPr sz="2400" spc="-5" dirty="0">
                <a:latin typeface="Calibri"/>
                <a:cs typeface="Calibri"/>
              </a:rPr>
              <a:t> yazılımın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müşterinin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beklentisine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göre</a:t>
            </a:r>
            <a:r>
              <a:rPr sz="2400" spc="-5" dirty="0">
                <a:latin typeface="Calibri"/>
                <a:cs typeface="Calibri"/>
              </a:rPr>
              <a:t> olduğu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noktaya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kadar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yapılır.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uzmanları,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yazılımın</a:t>
            </a:r>
            <a:r>
              <a:rPr sz="2400" spc="-10" dirty="0">
                <a:latin typeface="Calibri"/>
                <a:cs typeface="Calibri"/>
              </a:rPr>
              <a:t> müşterinin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standardına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uygun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olduğundan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emin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olmak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SRS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(Softwarwe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Requirements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Specification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)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belgesine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başvurur.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0800" y="5036820"/>
            <a:ext cx="5791199" cy="158266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04374" y="327512"/>
            <a:ext cx="389762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95" dirty="0">
                <a:latin typeface="Verdana"/>
                <a:cs typeface="Verdana"/>
              </a:rPr>
              <a:t>SDL</a:t>
            </a:r>
            <a:r>
              <a:rPr spc="225" dirty="0">
                <a:latin typeface="Verdana"/>
                <a:cs typeface="Verdana"/>
              </a:rPr>
              <a:t>C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150" dirty="0">
                <a:latin typeface="Verdana"/>
                <a:cs typeface="Verdana"/>
              </a:rPr>
              <a:t>A</a:t>
            </a:r>
            <a:r>
              <a:rPr spc="-620" dirty="0">
                <a:latin typeface="Verdana"/>
                <a:cs typeface="Verdana"/>
              </a:rPr>
              <a:t>ş</a:t>
            </a:r>
            <a:r>
              <a:rPr spc="-285" dirty="0">
                <a:latin typeface="Verdana"/>
                <a:cs typeface="Verdana"/>
              </a:rPr>
              <a:t>amalar</a:t>
            </a:r>
            <a:r>
              <a:rPr spc="-409" dirty="0">
                <a:latin typeface="Verdana"/>
                <a:cs typeface="Verdana"/>
              </a:rPr>
              <a:t>ı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389762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95" dirty="0">
                <a:latin typeface="Verdana"/>
                <a:cs typeface="Verdana"/>
              </a:rPr>
              <a:t>SDL</a:t>
            </a:r>
            <a:r>
              <a:rPr spc="225" dirty="0">
                <a:latin typeface="Verdana"/>
                <a:cs typeface="Verdana"/>
              </a:rPr>
              <a:t>C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150" dirty="0">
                <a:latin typeface="Verdana"/>
                <a:cs typeface="Verdana"/>
              </a:rPr>
              <a:t>A</a:t>
            </a:r>
            <a:r>
              <a:rPr spc="-620" dirty="0">
                <a:latin typeface="Verdana"/>
                <a:cs typeface="Verdana"/>
              </a:rPr>
              <a:t>ş</a:t>
            </a:r>
            <a:r>
              <a:rPr spc="-285" dirty="0">
                <a:latin typeface="Verdana"/>
                <a:cs typeface="Verdana"/>
              </a:rPr>
              <a:t>amalar</a:t>
            </a:r>
            <a:r>
              <a:rPr spc="-409" dirty="0">
                <a:latin typeface="Verdana"/>
                <a:cs typeface="Verdana"/>
              </a:rPr>
              <a:t>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4648" y="1939922"/>
            <a:ext cx="9575165" cy="271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445" dirty="0">
                <a:solidFill>
                  <a:srgbClr val="C00000"/>
                </a:solidFill>
                <a:latin typeface="Verdana"/>
                <a:cs typeface="Verdana"/>
              </a:rPr>
              <a:t>DEPLOYMENT</a:t>
            </a:r>
            <a:endParaRPr sz="3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800">
              <a:latin typeface="Verdana"/>
              <a:cs typeface="Verdana"/>
            </a:endParaRPr>
          </a:p>
          <a:p>
            <a:pPr marL="418465" indent="-406400">
              <a:lnSpc>
                <a:spcPct val="100000"/>
              </a:lnSpc>
              <a:spcBef>
                <a:spcPts val="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Ürün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edildikten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sonra,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üretim</a:t>
            </a:r>
            <a:r>
              <a:rPr sz="2400" spc="-5" dirty="0">
                <a:latin typeface="Calibri"/>
                <a:cs typeface="Calibri"/>
              </a:rPr>
              <a:t> ortamında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veya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ilk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olarak</a:t>
            </a:r>
            <a:r>
              <a:rPr sz="2400" spc="-20" dirty="0">
                <a:latin typeface="Calibri"/>
                <a:cs typeface="Calibri"/>
              </a:rPr>
              <a:t> devreye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alınır.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Wingdings"/>
              <a:buChar char=""/>
            </a:pPr>
            <a:endParaRPr sz="3750">
              <a:latin typeface="Calibri"/>
              <a:cs typeface="Calibri"/>
            </a:endParaRPr>
          </a:p>
          <a:p>
            <a:pPr marL="418465" marR="140970" indent="-406400">
              <a:lnSpc>
                <a:spcPts val="2590"/>
              </a:lnSpc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45" dirty="0">
                <a:latin typeface="Calibri"/>
                <a:cs typeface="Calibri"/>
              </a:rPr>
              <a:t>Yani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dağıtım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aşamasında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süreçlerinden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sonra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hiçbir </a:t>
            </a:r>
            <a:r>
              <a:rPr sz="2400" spc="-15" dirty="0">
                <a:latin typeface="Calibri"/>
                <a:cs typeface="Calibri"/>
              </a:rPr>
              <a:t>hata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bug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barındırmayan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sistem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yayınlanır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dağıtım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sorunları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kontrol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edilir.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49033" y="5021579"/>
            <a:ext cx="5209019" cy="1568957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389762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95" dirty="0">
                <a:latin typeface="Verdana"/>
                <a:cs typeface="Verdana"/>
              </a:rPr>
              <a:t>SDL</a:t>
            </a:r>
            <a:r>
              <a:rPr spc="225" dirty="0">
                <a:latin typeface="Verdana"/>
                <a:cs typeface="Verdana"/>
              </a:rPr>
              <a:t>C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150" dirty="0">
                <a:latin typeface="Verdana"/>
                <a:cs typeface="Verdana"/>
              </a:rPr>
              <a:t>A</a:t>
            </a:r>
            <a:r>
              <a:rPr spc="-620" dirty="0">
                <a:latin typeface="Verdana"/>
                <a:cs typeface="Verdana"/>
              </a:rPr>
              <a:t>ş</a:t>
            </a:r>
            <a:r>
              <a:rPr spc="-285" dirty="0">
                <a:latin typeface="Verdana"/>
                <a:cs typeface="Verdana"/>
              </a:rPr>
              <a:t>amalar</a:t>
            </a:r>
            <a:r>
              <a:rPr spc="-409" dirty="0">
                <a:latin typeface="Verdana"/>
                <a:cs typeface="Verdana"/>
              </a:rPr>
              <a:t>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769081"/>
            <a:ext cx="7676515" cy="313499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3200" b="1" spc="-95" dirty="0">
                <a:solidFill>
                  <a:srgbClr val="C00000"/>
                </a:solidFill>
                <a:latin typeface="Tahoma"/>
                <a:cs typeface="Tahoma"/>
              </a:rPr>
              <a:t>MA</a:t>
            </a:r>
            <a:r>
              <a:rPr lang="en-US" sz="3200" b="1" spc="-95" dirty="0">
                <a:solidFill>
                  <a:srgbClr val="C00000"/>
                </a:solidFill>
                <a:latin typeface="Tahoma"/>
                <a:cs typeface="Tahoma"/>
              </a:rPr>
              <a:t>I</a:t>
            </a:r>
            <a:r>
              <a:rPr sz="3200" b="1" spc="-95" dirty="0">
                <a:solidFill>
                  <a:srgbClr val="C00000"/>
                </a:solidFill>
                <a:latin typeface="Tahoma"/>
                <a:cs typeface="Tahoma"/>
              </a:rPr>
              <a:t>NTENANCE</a:t>
            </a:r>
            <a:endParaRPr sz="3200" dirty="0">
              <a:latin typeface="Tahoma"/>
              <a:cs typeface="Tahoma"/>
            </a:endParaRPr>
          </a:p>
          <a:p>
            <a:pPr marL="418465" marR="5080" indent="-406400">
              <a:lnSpc>
                <a:spcPts val="3020"/>
              </a:lnSpc>
              <a:spcBef>
                <a:spcPts val="930"/>
              </a:spcBef>
              <a:buClr>
                <a:srgbClr val="000000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Sahadan </a:t>
            </a:r>
            <a:r>
              <a:rPr sz="2800" spc="-25" dirty="0">
                <a:solidFill>
                  <a:srgbClr val="292929"/>
                </a:solidFill>
                <a:latin typeface="Calibri"/>
                <a:cs typeface="Calibri"/>
              </a:rPr>
              <a:t>veya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kullanıcılardan gelen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geri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bildirim ile </a:t>
            </a:r>
            <a:r>
              <a:rPr sz="2800" spc="-6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yazılım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üzerinde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düzeltici,</a:t>
            </a:r>
            <a:r>
              <a:rPr sz="2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uyarıcı, iyileştirici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ve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önleyici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bakımlar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292929"/>
                </a:solidFill>
                <a:latin typeface="Calibri"/>
                <a:cs typeface="Calibri"/>
              </a:rPr>
              <a:t>gerçekleştirilmektedir.</a:t>
            </a:r>
            <a:endParaRPr sz="2800" dirty="0">
              <a:latin typeface="Calibri"/>
              <a:cs typeface="Calibri"/>
            </a:endParaRPr>
          </a:p>
          <a:p>
            <a:pPr marL="418465" marR="627380" indent="-406400">
              <a:lnSpc>
                <a:spcPts val="3020"/>
              </a:lnSpc>
              <a:spcBef>
                <a:spcPts val="1015"/>
              </a:spcBef>
              <a:buClr>
                <a:srgbClr val="000000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Bütün</a:t>
            </a:r>
            <a:r>
              <a:rPr sz="28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bu</a:t>
            </a:r>
            <a:r>
              <a:rPr sz="28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292929"/>
                </a:solidFill>
                <a:latin typeface="Calibri"/>
                <a:cs typeface="Calibri"/>
              </a:rPr>
              <a:t>adımlar,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farklı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metodolojiler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 ile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farklı </a:t>
            </a:r>
            <a:r>
              <a:rPr sz="2800" spc="-6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şekillerde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uygulanarak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birden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fazla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yazılım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geliştirme</a:t>
            </a:r>
            <a:r>
              <a:rPr sz="2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modeli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292929"/>
                </a:solidFill>
                <a:latin typeface="Calibri"/>
                <a:cs typeface="Calibri"/>
              </a:rPr>
              <a:t>ortaya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çıkarmıştır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4631" y="3429000"/>
            <a:ext cx="4087367" cy="3363467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18744"/>
            <a:ext cx="33134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80" dirty="0">
                <a:latin typeface="Tahoma"/>
                <a:cs typeface="Tahoma"/>
              </a:rPr>
              <a:t>SDL</a:t>
            </a:r>
            <a:r>
              <a:rPr sz="3600" spc="-175" dirty="0">
                <a:latin typeface="Tahoma"/>
                <a:cs typeface="Tahoma"/>
              </a:rPr>
              <a:t>C</a:t>
            </a:r>
            <a:r>
              <a:rPr sz="3600" spc="-229" dirty="0">
                <a:latin typeface="Tahoma"/>
                <a:cs typeface="Tahoma"/>
              </a:rPr>
              <a:t> </a:t>
            </a:r>
            <a:r>
              <a:rPr sz="3600" spc="-270" dirty="0">
                <a:latin typeface="Verdana"/>
                <a:cs typeface="Verdana"/>
              </a:rPr>
              <a:t>Modelleri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9726" y="1363157"/>
            <a:ext cx="9923780" cy="523430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760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spc="-25" dirty="0">
                <a:solidFill>
                  <a:srgbClr val="1C1D1F"/>
                </a:solidFill>
                <a:latin typeface="Calibri"/>
                <a:cs typeface="Calibri"/>
              </a:rPr>
              <a:t>Waterfall</a:t>
            </a:r>
            <a:r>
              <a:rPr sz="2800" b="1" spc="-20" dirty="0">
                <a:solidFill>
                  <a:srgbClr val="1C1D1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1C1D1F"/>
                </a:solidFill>
                <a:latin typeface="Calibri"/>
                <a:cs typeface="Calibri"/>
              </a:rPr>
              <a:t>Model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spc="-10" dirty="0">
                <a:solidFill>
                  <a:srgbClr val="1C1D1F"/>
                </a:solidFill>
                <a:latin typeface="Calibri"/>
                <a:cs typeface="Calibri"/>
              </a:rPr>
              <a:t>Incremental</a:t>
            </a:r>
            <a:r>
              <a:rPr sz="2800" b="1" spc="-25" dirty="0">
                <a:solidFill>
                  <a:srgbClr val="1C1D1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1C1D1F"/>
                </a:solidFill>
                <a:latin typeface="Calibri"/>
                <a:cs typeface="Calibri"/>
              </a:rPr>
              <a:t>Model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20" dirty="0">
                <a:solidFill>
                  <a:srgbClr val="1C1D1F"/>
                </a:solidFill>
                <a:latin typeface="Calibri"/>
                <a:cs typeface="Calibri"/>
              </a:rPr>
              <a:t>Iterative</a:t>
            </a:r>
            <a:r>
              <a:rPr sz="2800" spc="-45" dirty="0">
                <a:solidFill>
                  <a:srgbClr val="1C1D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1C1D1F"/>
                </a:solidFill>
                <a:latin typeface="Calibri"/>
                <a:cs typeface="Calibri"/>
              </a:rPr>
              <a:t>Model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dirty="0">
                <a:solidFill>
                  <a:srgbClr val="1C1D1F"/>
                </a:solidFill>
                <a:latin typeface="Calibri"/>
                <a:cs typeface="Calibri"/>
              </a:rPr>
              <a:t>V</a:t>
            </a:r>
            <a:r>
              <a:rPr sz="2800" b="1" spc="-45" dirty="0">
                <a:solidFill>
                  <a:srgbClr val="1C1D1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1C1D1F"/>
                </a:solidFill>
                <a:latin typeface="Calibri"/>
                <a:cs typeface="Calibri"/>
              </a:rPr>
              <a:t>model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15" dirty="0">
                <a:solidFill>
                  <a:srgbClr val="1C1D1F"/>
                </a:solidFill>
                <a:latin typeface="Calibri"/>
                <a:cs typeface="Calibri"/>
              </a:rPr>
              <a:t>Spiral</a:t>
            </a:r>
            <a:r>
              <a:rPr sz="2800" spc="-40" dirty="0">
                <a:solidFill>
                  <a:srgbClr val="1C1D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1C1D1F"/>
                </a:solidFill>
                <a:latin typeface="Calibri"/>
                <a:cs typeface="Calibri"/>
              </a:rPr>
              <a:t>Model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spc="-5" dirty="0">
                <a:solidFill>
                  <a:srgbClr val="1C1D1F"/>
                </a:solidFill>
                <a:latin typeface="Calibri"/>
                <a:cs typeface="Calibri"/>
              </a:rPr>
              <a:t>Agile</a:t>
            </a:r>
            <a:r>
              <a:rPr sz="2800" b="1" spc="-25" dirty="0">
                <a:solidFill>
                  <a:srgbClr val="1C1D1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1C1D1F"/>
                </a:solidFill>
                <a:latin typeface="Calibri"/>
                <a:cs typeface="Calibri"/>
              </a:rPr>
              <a:t>Model</a:t>
            </a:r>
            <a:endParaRPr sz="2800">
              <a:latin typeface="Calibri"/>
              <a:cs typeface="Calibri"/>
            </a:endParaRPr>
          </a:p>
          <a:p>
            <a:pPr marL="704215" lvl="1" indent="-286385">
              <a:lnSpc>
                <a:spcPct val="100000"/>
              </a:lnSpc>
              <a:spcBef>
                <a:spcPts val="240"/>
              </a:spcBef>
              <a:buClr>
                <a:srgbClr val="000000"/>
              </a:buClr>
              <a:buFont typeface="Arial MT"/>
              <a:buChar char="•"/>
              <a:tabLst>
                <a:tab pos="704215" algn="l"/>
                <a:tab pos="704850" algn="l"/>
              </a:tabLst>
            </a:pPr>
            <a:r>
              <a:rPr sz="2400" spc="-25" dirty="0">
                <a:solidFill>
                  <a:srgbClr val="1C1D1F"/>
                </a:solidFill>
                <a:latin typeface="Calibri"/>
                <a:cs typeface="Calibri"/>
              </a:rPr>
              <a:t>Key</a:t>
            </a:r>
            <a:r>
              <a:rPr sz="2400" dirty="0">
                <a:solidFill>
                  <a:srgbClr val="1C1D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1C1D1F"/>
                </a:solidFill>
                <a:latin typeface="Calibri"/>
                <a:cs typeface="Calibri"/>
              </a:rPr>
              <a:t>Agile </a:t>
            </a:r>
            <a:r>
              <a:rPr sz="2400" spc="-10" dirty="0">
                <a:solidFill>
                  <a:srgbClr val="1C1D1F"/>
                </a:solidFill>
                <a:latin typeface="Calibri"/>
                <a:cs typeface="Calibri"/>
              </a:rPr>
              <a:t>concepts</a:t>
            </a:r>
            <a:r>
              <a:rPr sz="2400" spc="-5" dirty="0">
                <a:solidFill>
                  <a:srgbClr val="1C1D1F"/>
                </a:solidFill>
                <a:latin typeface="Calibri"/>
                <a:cs typeface="Calibri"/>
              </a:rPr>
              <a:t> (User</a:t>
            </a:r>
            <a:r>
              <a:rPr sz="2400" spc="-10" dirty="0">
                <a:solidFill>
                  <a:srgbClr val="1C1D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1C1D1F"/>
                </a:solidFill>
                <a:latin typeface="Calibri"/>
                <a:cs typeface="Calibri"/>
              </a:rPr>
              <a:t>story</a:t>
            </a:r>
            <a:r>
              <a:rPr sz="2400" spc="5" dirty="0">
                <a:solidFill>
                  <a:srgbClr val="1C1D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1C1D1F"/>
                </a:solidFill>
                <a:latin typeface="Calibri"/>
                <a:cs typeface="Calibri"/>
              </a:rPr>
              <a:t>,Burn Down</a:t>
            </a:r>
            <a:r>
              <a:rPr sz="2400" spc="-15" dirty="0">
                <a:solidFill>
                  <a:srgbClr val="1C1D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1C1D1F"/>
                </a:solidFill>
                <a:latin typeface="Calibri"/>
                <a:cs typeface="Calibri"/>
              </a:rPr>
              <a:t>chart)</a:t>
            </a:r>
            <a:endParaRPr sz="2400">
              <a:latin typeface="Calibri"/>
              <a:cs typeface="Calibri"/>
            </a:endParaRPr>
          </a:p>
          <a:p>
            <a:pPr marL="704215" lvl="1" indent="-286385">
              <a:lnSpc>
                <a:spcPct val="100000"/>
              </a:lnSpc>
              <a:spcBef>
                <a:spcPts val="210"/>
              </a:spcBef>
              <a:buClr>
                <a:srgbClr val="000000"/>
              </a:buClr>
              <a:buFont typeface="Arial MT"/>
              <a:buChar char="•"/>
              <a:tabLst>
                <a:tab pos="704215" algn="l"/>
                <a:tab pos="704850" algn="l"/>
              </a:tabLst>
            </a:pPr>
            <a:r>
              <a:rPr sz="2400" spc="-5" dirty="0">
                <a:solidFill>
                  <a:srgbClr val="1C1D1F"/>
                </a:solidFill>
                <a:latin typeface="Calibri"/>
                <a:cs typeface="Calibri"/>
              </a:rPr>
              <a:t>Agile</a:t>
            </a:r>
            <a:r>
              <a:rPr sz="2400" spc="-30" dirty="0">
                <a:solidFill>
                  <a:srgbClr val="1C1D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1C1D1F"/>
                </a:solidFill>
                <a:latin typeface="Calibri"/>
                <a:cs typeface="Calibri"/>
              </a:rPr>
              <a:t>Methodologies</a:t>
            </a:r>
            <a:endParaRPr sz="2400">
              <a:latin typeface="Calibri"/>
              <a:cs typeface="Calibri"/>
            </a:endParaRPr>
          </a:p>
          <a:p>
            <a:pPr marL="1104265" lvl="2" indent="-229235">
              <a:lnSpc>
                <a:spcPct val="100000"/>
              </a:lnSpc>
              <a:spcBef>
                <a:spcPts val="285"/>
              </a:spcBef>
              <a:buClr>
                <a:srgbClr val="000000"/>
              </a:buClr>
              <a:buFont typeface="Arial MT"/>
              <a:buChar char="•"/>
              <a:tabLst>
                <a:tab pos="1104265" algn="l"/>
                <a:tab pos="1104900" algn="l"/>
              </a:tabLst>
            </a:pPr>
            <a:r>
              <a:rPr sz="2000" spc="-5" dirty="0">
                <a:solidFill>
                  <a:srgbClr val="1C1D1F"/>
                </a:solidFill>
                <a:latin typeface="Calibri"/>
                <a:cs typeface="Calibri"/>
              </a:rPr>
              <a:t>SCRUM</a:t>
            </a:r>
            <a:endParaRPr sz="2000">
              <a:latin typeface="Calibri"/>
              <a:cs typeface="Calibri"/>
            </a:endParaRPr>
          </a:p>
          <a:p>
            <a:pPr marL="1104265" lvl="2" indent="-229235">
              <a:lnSpc>
                <a:spcPct val="100000"/>
              </a:lnSpc>
              <a:spcBef>
                <a:spcPts val="259"/>
              </a:spcBef>
              <a:buClr>
                <a:srgbClr val="000000"/>
              </a:buClr>
              <a:buFont typeface="Arial MT"/>
              <a:buChar char="•"/>
              <a:tabLst>
                <a:tab pos="1104265" algn="l"/>
                <a:tab pos="1104900" algn="l"/>
              </a:tabLst>
            </a:pPr>
            <a:r>
              <a:rPr sz="2000" spc="-10" dirty="0">
                <a:solidFill>
                  <a:srgbClr val="1C1D1F"/>
                </a:solidFill>
                <a:latin typeface="Calibri"/>
                <a:cs typeface="Calibri"/>
              </a:rPr>
              <a:t>KANBAN</a:t>
            </a:r>
            <a:endParaRPr sz="2000">
              <a:latin typeface="Calibri"/>
              <a:cs typeface="Calibri"/>
            </a:endParaRPr>
          </a:p>
          <a:p>
            <a:pPr marL="1104265" lvl="2" indent="-229235">
              <a:lnSpc>
                <a:spcPct val="100000"/>
              </a:lnSpc>
              <a:spcBef>
                <a:spcPts val="260"/>
              </a:spcBef>
              <a:buClr>
                <a:srgbClr val="000000"/>
              </a:buClr>
              <a:buFont typeface="Arial MT"/>
              <a:buChar char="•"/>
              <a:tabLst>
                <a:tab pos="1104265" algn="l"/>
                <a:tab pos="1104900" algn="l"/>
              </a:tabLst>
            </a:pPr>
            <a:r>
              <a:rPr sz="2000" spc="-5" dirty="0">
                <a:solidFill>
                  <a:srgbClr val="1C1D1F"/>
                </a:solidFill>
                <a:latin typeface="Calibri"/>
                <a:cs typeface="Calibri"/>
              </a:rPr>
              <a:t>EXTREME</a:t>
            </a:r>
            <a:r>
              <a:rPr sz="2000" spc="-10" dirty="0">
                <a:solidFill>
                  <a:srgbClr val="1C1D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1C1D1F"/>
                </a:solidFill>
                <a:latin typeface="Calibri"/>
                <a:cs typeface="Calibri"/>
              </a:rPr>
              <a:t>Programming</a:t>
            </a:r>
            <a:endParaRPr sz="2000">
              <a:latin typeface="Calibri"/>
              <a:cs typeface="Calibri"/>
            </a:endParaRPr>
          </a:p>
          <a:p>
            <a:pPr marL="5447665">
              <a:lnSpc>
                <a:spcPct val="100000"/>
              </a:lnSpc>
              <a:spcBef>
                <a:spcPts val="260"/>
              </a:spcBef>
            </a:pPr>
            <a:r>
              <a:rPr sz="2000" b="1" spc="-15" dirty="0">
                <a:solidFill>
                  <a:srgbClr val="1C1D1F"/>
                </a:solidFill>
                <a:latin typeface="Calibri"/>
                <a:cs typeface="Calibri"/>
              </a:rPr>
              <a:t>https://tr.myservername.com/sdlc-phases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542607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30" dirty="0"/>
              <a:t> </a:t>
            </a:r>
            <a:r>
              <a:rPr dirty="0"/>
              <a:t>ile</a:t>
            </a:r>
            <a:r>
              <a:rPr spc="-20" dirty="0"/>
              <a:t> </a:t>
            </a:r>
            <a:r>
              <a:rPr dirty="0"/>
              <a:t>İlgili</a:t>
            </a:r>
            <a:r>
              <a:rPr spc="-10" dirty="0"/>
              <a:t> </a:t>
            </a:r>
            <a:r>
              <a:rPr spc="-70" dirty="0"/>
              <a:t>Temel</a:t>
            </a:r>
            <a:r>
              <a:rPr spc="-35" dirty="0"/>
              <a:t> </a:t>
            </a:r>
            <a:r>
              <a:rPr dirty="0"/>
              <a:t>Bilgiler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98397" y="1466218"/>
            <a:ext cx="8141334" cy="972185"/>
            <a:chOff x="1398397" y="1466218"/>
            <a:chExt cx="8141334" cy="972185"/>
          </a:xfrm>
        </p:grpSpPr>
        <p:sp>
          <p:nvSpPr>
            <p:cNvPr id="4" name="object 4"/>
            <p:cNvSpPr/>
            <p:nvPr/>
          </p:nvSpPr>
          <p:spPr>
            <a:xfrm>
              <a:off x="1404747" y="1826895"/>
              <a:ext cx="8128634" cy="605155"/>
            </a:xfrm>
            <a:custGeom>
              <a:avLst/>
              <a:gdLst/>
              <a:ahLst/>
              <a:cxnLst/>
              <a:rect l="l" t="t" r="r" b="b"/>
              <a:pathLst>
                <a:path w="8128634" h="605155">
                  <a:moveTo>
                    <a:pt x="0" y="0"/>
                  </a:moveTo>
                  <a:lnTo>
                    <a:pt x="8128254" y="0"/>
                  </a:lnTo>
                  <a:lnTo>
                    <a:pt x="8128254" y="605027"/>
                  </a:lnTo>
                  <a:lnTo>
                    <a:pt x="0" y="60502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11655" y="1472567"/>
              <a:ext cx="5689600" cy="708660"/>
            </a:xfrm>
            <a:custGeom>
              <a:avLst/>
              <a:gdLst/>
              <a:ahLst/>
              <a:cxnLst/>
              <a:rect l="l" t="t" r="r" b="b"/>
              <a:pathLst>
                <a:path w="5689600" h="708660">
                  <a:moveTo>
                    <a:pt x="5570982" y="0"/>
                  </a:moveTo>
                  <a:lnTo>
                    <a:pt x="118110" y="0"/>
                  </a:lnTo>
                  <a:lnTo>
                    <a:pt x="72137" y="9282"/>
                  </a:lnTo>
                  <a:lnTo>
                    <a:pt x="34594" y="34594"/>
                  </a:lnTo>
                  <a:lnTo>
                    <a:pt x="9282" y="72137"/>
                  </a:lnTo>
                  <a:lnTo>
                    <a:pt x="0" y="118110"/>
                  </a:lnTo>
                  <a:lnTo>
                    <a:pt x="0" y="590550"/>
                  </a:lnTo>
                  <a:lnTo>
                    <a:pt x="9282" y="636522"/>
                  </a:lnTo>
                  <a:lnTo>
                    <a:pt x="34594" y="674065"/>
                  </a:lnTo>
                  <a:lnTo>
                    <a:pt x="72137" y="699377"/>
                  </a:lnTo>
                  <a:lnTo>
                    <a:pt x="118110" y="708660"/>
                  </a:lnTo>
                  <a:lnTo>
                    <a:pt x="5570982" y="708660"/>
                  </a:lnTo>
                  <a:lnTo>
                    <a:pt x="5616954" y="699377"/>
                  </a:lnTo>
                  <a:lnTo>
                    <a:pt x="5654497" y="674065"/>
                  </a:lnTo>
                  <a:lnTo>
                    <a:pt x="5679809" y="636522"/>
                  </a:lnTo>
                  <a:lnTo>
                    <a:pt x="5689092" y="590550"/>
                  </a:lnTo>
                  <a:lnTo>
                    <a:pt x="5689092" y="118110"/>
                  </a:lnTo>
                  <a:lnTo>
                    <a:pt x="5679809" y="72137"/>
                  </a:lnTo>
                  <a:lnTo>
                    <a:pt x="5654497" y="34594"/>
                  </a:lnTo>
                  <a:lnTo>
                    <a:pt x="5616954" y="9282"/>
                  </a:lnTo>
                  <a:lnTo>
                    <a:pt x="557098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11655" y="1472568"/>
              <a:ext cx="5689600" cy="708660"/>
            </a:xfrm>
            <a:custGeom>
              <a:avLst/>
              <a:gdLst/>
              <a:ahLst/>
              <a:cxnLst/>
              <a:rect l="l" t="t" r="r" b="b"/>
              <a:pathLst>
                <a:path w="5689600" h="708660">
                  <a:moveTo>
                    <a:pt x="0" y="118110"/>
                  </a:moveTo>
                  <a:lnTo>
                    <a:pt x="9282" y="72137"/>
                  </a:lnTo>
                  <a:lnTo>
                    <a:pt x="34594" y="34594"/>
                  </a:lnTo>
                  <a:lnTo>
                    <a:pt x="72137" y="9282"/>
                  </a:lnTo>
                  <a:lnTo>
                    <a:pt x="118110" y="0"/>
                  </a:lnTo>
                  <a:lnTo>
                    <a:pt x="5570982" y="0"/>
                  </a:lnTo>
                  <a:lnTo>
                    <a:pt x="5616954" y="9282"/>
                  </a:lnTo>
                  <a:lnTo>
                    <a:pt x="5654497" y="34594"/>
                  </a:lnTo>
                  <a:lnTo>
                    <a:pt x="5679809" y="72137"/>
                  </a:lnTo>
                  <a:lnTo>
                    <a:pt x="5689092" y="118110"/>
                  </a:lnTo>
                  <a:lnTo>
                    <a:pt x="5689092" y="590550"/>
                  </a:lnTo>
                  <a:lnTo>
                    <a:pt x="5679809" y="636522"/>
                  </a:lnTo>
                  <a:lnTo>
                    <a:pt x="5654497" y="674065"/>
                  </a:lnTo>
                  <a:lnTo>
                    <a:pt x="5616954" y="699377"/>
                  </a:lnTo>
                  <a:lnTo>
                    <a:pt x="5570982" y="708660"/>
                  </a:lnTo>
                  <a:lnTo>
                    <a:pt x="118110" y="708660"/>
                  </a:lnTo>
                  <a:lnTo>
                    <a:pt x="72137" y="699377"/>
                  </a:lnTo>
                  <a:lnTo>
                    <a:pt x="34594" y="674065"/>
                  </a:lnTo>
                  <a:lnTo>
                    <a:pt x="9282" y="636522"/>
                  </a:lnTo>
                  <a:lnTo>
                    <a:pt x="0" y="590550"/>
                  </a:lnTo>
                  <a:lnTo>
                    <a:pt x="0" y="11811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398397" y="2555115"/>
            <a:ext cx="8141334" cy="971550"/>
            <a:chOff x="1398397" y="2555115"/>
            <a:chExt cx="8141334" cy="971550"/>
          </a:xfrm>
        </p:grpSpPr>
        <p:sp>
          <p:nvSpPr>
            <p:cNvPr id="8" name="object 8"/>
            <p:cNvSpPr/>
            <p:nvPr/>
          </p:nvSpPr>
          <p:spPr>
            <a:xfrm>
              <a:off x="1404747" y="2915793"/>
              <a:ext cx="8128634" cy="604520"/>
            </a:xfrm>
            <a:custGeom>
              <a:avLst/>
              <a:gdLst/>
              <a:ahLst/>
              <a:cxnLst/>
              <a:rect l="l" t="t" r="r" b="b"/>
              <a:pathLst>
                <a:path w="8128634" h="604520">
                  <a:moveTo>
                    <a:pt x="0" y="0"/>
                  </a:moveTo>
                  <a:lnTo>
                    <a:pt x="8128254" y="0"/>
                  </a:lnTo>
                  <a:lnTo>
                    <a:pt x="8128254" y="604265"/>
                  </a:lnTo>
                  <a:lnTo>
                    <a:pt x="0" y="6042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11655" y="2561465"/>
              <a:ext cx="5689600" cy="708660"/>
            </a:xfrm>
            <a:custGeom>
              <a:avLst/>
              <a:gdLst/>
              <a:ahLst/>
              <a:cxnLst/>
              <a:rect l="l" t="t" r="r" b="b"/>
              <a:pathLst>
                <a:path w="5689600" h="708660">
                  <a:moveTo>
                    <a:pt x="5570982" y="0"/>
                  </a:moveTo>
                  <a:lnTo>
                    <a:pt x="118110" y="0"/>
                  </a:lnTo>
                  <a:lnTo>
                    <a:pt x="72137" y="9282"/>
                  </a:lnTo>
                  <a:lnTo>
                    <a:pt x="34594" y="34594"/>
                  </a:lnTo>
                  <a:lnTo>
                    <a:pt x="9282" y="72137"/>
                  </a:lnTo>
                  <a:lnTo>
                    <a:pt x="0" y="118110"/>
                  </a:lnTo>
                  <a:lnTo>
                    <a:pt x="0" y="590550"/>
                  </a:lnTo>
                  <a:lnTo>
                    <a:pt x="9282" y="636522"/>
                  </a:lnTo>
                  <a:lnTo>
                    <a:pt x="34594" y="674065"/>
                  </a:lnTo>
                  <a:lnTo>
                    <a:pt x="72137" y="699377"/>
                  </a:lnTo>
                  <a:lnTo>
                    <a:pt x="118110" y="708660"/>
                  </a:lnTo>
                  <a:lnTo>
                    <a:pt x="5570982" y="708660"/>
                  </a:lnTo>
                  <a:lnTo>
                    <a:pt x="5616954" y="699377"/>
                  </a:lnTo>
                  <a:lnTo>
                    <a:pt x="5654497" y="674065"/>
                  </a:lnTo>
                  <a:lnTo>
                    <a:pt x="5679809" y="636522"/>
                  </a:lnTo>
                  <a:lnTo>
                    <a:pt x="5689092" y="590550"/>
                  </a:lnTo>
                  <a:lnTo>
                    <a:pt x="5689092" y="118110"/>
                  </a:lnTo>
                  <a:lnTo>
                    <a:pt x="5679809" y="72137"/>
                  </a:lnTo>
                  <a:lnTo>
                    <a:pt x="5654497" y="34594"/>
                  </a:lnTo>
                  <a:lnTo>
                    <a:pt x="5616954" y="9282"/>
                  </a:lnTo>
                  <a:lnTo>
                    <a:pt x="557098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11655" y="2561465"/>
              <a:ext cx="5689600" cy="708660"/>
            </a:xfrm>
            <a:custGeom>
              <a:avLst/>
              <a:gdLst/>
              <a:ahLst/>
              <a:cxnLst/>
              <a:rect l="l" t="t" r="r" b="b"/>
              <a:pathLst>
                <a:path w="5689600" h="708660">
                  <a:moveTo>
                    <a:pt x="0" y="118110"/>
                  </a:moveTo>
                  <a:lnTo>
                    <a:pt x="9282" y="72137"/>
                  </a:lnTo>
                  <a:lnTo>
                    <a:pt x="34594" y="34594"/>
                  </a:lnTo>
                  <a:lnTo>
                    <a:pt x="72137" y="9282"/>
                  </a:lnTo>
                  <a:lnTo>
                    <a:pt x="118110" y="0"/>
                  </a:lnTo>
                  <a:lnTo>
                    <a:pt x="5570982" y="0"/>
                  </a:lnTo>
                  <a:lnTo>
                    <a:pt x="5616954" y="9282"/>
                  </a:lnTo>
                  <a:lnTo>
                    <a:pt x="5654497" y="34594"/>
                  </a:lnTo>
                  <a:lnTo>
                    <a:pt x="5679809" y="72137"/>
                  </a:lnTo>
                  <a:lnTo>
                    <a:pt x="5689092" y="118110"/>
                  </a:lnTo>
                  <a:lnTo>
                    <a:pt x="5689092" y="590550"/>
                  </a:lnTo>
                  <a:lnTo>
                    <a:pt x="5679809" y="636522"/>
                  </a:lnTo>
                  <a:lnTo>
                    <a:pt x="5654497" y="674065"/>
                  </a:lnTo>
                  <a:lnTo>
                    <a:pt x="5616954" y="699377"/>
                  </a:lnTo>
                  <a:lnTo>
                    <a:pt x="5570982" y="708660"/>
                  </a:lnTo>
                  <a:lnTo>
                    <a:pt x="118110" y="708660"/>
                  </a:lnTo>
                  <a:lnTo>
                    <a:pt x="72137" y="699377"/>
                  </a:lnTo>
                  <a:lnTo>
                    <a:pt x="34594" y="674065"/>
                  </a:lnTo>
                  <a:lnTo>
                    <a:pt x="9282" y="636522"/>
                  </a:lnTo>
                  <a:lnTo>
                    <a:pt x="0" y="590550"/>
                  </a:lnTo>
                  <a:lnTo>
                    <a:pt x="0" y="11811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398397" y="3643251"/>
            <a:ext cx="8141334" cy="972185"/>
            <a:chOff x="1398397" y="3643251"/>
            <a:chExt cx="8141334" cy="972185"/>
          </a:xfrm>
        </p:grpSpPr>
        <p:sp>
          <p:nvSpPr>
            <p:cNvPr id="12" name="object 12"/>
            <p:cNvSpPr/>
            <p:nvPr/>
          </p:nvSpPr>
          <p:spPr>
            <a:xfrm>
              <a:off x="1404747" y="4003929"/>
              <a:ext cx="8128634" cy="605155"/>
            </a:xfrm>
            <a:custGeom>
              <a:avLst/>
              <a:gdLst/>
              <a:ahLst/>
              <a:cxnLst/>
              <a:rect l="l" t="t" r="r" b="b"/>
              <a:pathLst>
                <a:path w="8128634" h="605154">
                  <a:moveTo>
                    <a:pt x="0" y="0"/>
                  </a:moveTo>
                  <a:lnTo>
                    <a:pt x="8128254" y="0"/>
                  </a:lnTo>
                  <a:lnTo>
                    <a:pt x="8128254" y="605028"/>
                  </a:lnTo>
                  <a:lnTo>
                    <a:pt x="0" y="60502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11655" y="3649601"/>
              <a:ext cx="5689600" cy="708660"/>
            </a:xfrm>
            <a:custGeom>
              <a:avLst/>
              <a:gdLst/>
              <a:ahLst/>
              <a:cxnLst/>
              <a:rect l="l" t="t" r="r" b="b"/>
              <a:pathLst>
                <a:path w="5689600" h="708660">
                  <a:moveTo>
                    <a:pt x="5570982" y="0"/>
                  </a:moveTo>
                  <a:lnTo>
                    <a:pt x="118110" y="0"/>
                  </a:lnTo>
                  <a:lnTo>
                    <a:pt x="72137" y="9282"/>
                  </a:lnTo>
                  <a:lnTo>
                    <a:pt x="34594" y="34594"/>
                  </a:lnTo>
                  <a:lnTo>
                    <a:pt x="9282" y="72137"/>
                  </a:lnTo>
                  <a:lnTo>
                    <a:pt x="0" y="118110"/>
                  </a:lnTo>
                  <a:lnTo>
                    <a:pt x="0" y="590550"/>
                  </a:lnTo>
                  <a:lnTo>
                    <a:pt x="9282" y="636522"/>
                  </a:lnTo>
                  <a:lnTo>
                    <a:pt x="34594" y="674065"/>
                  </a:lnTo>
                  <a:lnTo>
                    <a:pt x="72137" y="699377"/>
                  </a:lnTo>
                  <a:lnTo>
                    <a:pt x="118110" y="708660"/>
                  </a:lnTo>
                  <a:lnTo>
                    <a:pt x="5570982" y="708660"/>
                  </a:lnTo>
                  <a:lnTo>
                    <a:pt x="5616954" y="699377"/>
                  </a:lnTo>
                  <a:lnTo>
                    <a:pt x="5654497" y="674065"/>
                  </a:lnTo>
                  <a:lnTo>
                    <a:pt x="5679809" y="636522"/>
                  </a:lnTo>
                  <a:lnTo>
                    <a:pt x="5689092" y="590550"/>
                  </a:lnTo>
                  <a:lnTo>
                    <a:pt x="5689092" y="118110"/>
                  </a:lnTo>
                  <a:lnTo>
                    <a:pt x="5679809" y="72137"/>
                  </a:lnTo>
                  <a:lnTo>
                    <a:pt x="5654497" y="34594"/>
                  </a:lnTo>
                  <a:lnTo>
                    <a:pt x="5616954" y="9282"/>
                  </a:lnTo>
                  <a:lnTo>
                    <a:pt x="557098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11655" y="3649601"/>
              <a:ext cx="5689600" cy="708660"/>
            </a:xfrm>
            <a:custGeom>
              <a:avLst/>
              <a:gdLst/>
              <a:ahLst/>
              <a:cxnLst/>
              <a:rect l="l" t="t" r="r" b="b"/>
              <a:pathLst>
                <a:path w="5689600" h="708660">
                  <a:moveTo>
                    <a:pt x="0" y="118110"/>
                  </a:moveTo>
                  <a:lnTo>
                    <a:pt x="9282" y="72137"/>
                  </a:lnTo>
                  <a:lnTo>
                    <a:pt x="34594" y="34594"/>
                  </a:lnTo>
                  <a:lnTo>
                    <a:pt x="72137" y="9282"/>
                  </a:lnTo>
                  <a:lnTo>
                    <a:pt x="118110" y="0"/>
                  </a:lnTo>
                  <a:lnTo>
                    <a:pt x="5570982" y="0"/>
                  </a:lnTo>
                  <a:lnTo>
                    <a:pt x="5616954" y="9282"/>
                  </a:lnTo>
                  <a:lnTo>
                    <a:pt x="5654497" y="34594"/>
                  </a:lnTo>
                  <a:lnTo>
                    <a:pt x="5679809" y="72137"/>
                  </a:lnTo>
                  <a:lnTo>
                    <a:pt x="5689092" y="118110"/>
                  </a:lnTo>
                  <a:lnTo>
                    <a:pt x="5689092" y="590550"/>
                  </a:lnTo>
                  <a:lnTo>
                    <a:pt x="5679809" y="636522"/>
                  </a:lnTo>
                  <a:lnTo>
                    <a:pt x="5654497" y="674065"/>
                  </a:lnTo>
                  <a:lnTo>
                    <a:pt x="5616954" y="699377"/>
                  </a:lnTo>
                  <a:lnTo>
                    <a:pt x="5570982" y="708660"/>
                  </a:lnTo>
                  <a:lnTo>
                    <a:pt x="118110" y="708660"/>
                  </a:lnTo>
                  <a:lnTo>
                    <a:pt x="72137" y="699377"/>
                  </a:lnTo>
                  <a:lnTo>
                    <a:pt x="34594" y="674065"/>
                  </a:lnTo>
                  <a:lnTo>
                    <a:pt x="9282" y="636522"/>
                  </a:lnTo>
                  <a:lnTo>
                    <a:pt x="0" y="590550"/>
                  </a:lnTo>
                  <a:lnTo>
                    <a:pt x="0" y="11811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398397" y="4732149"/>
            <a:ext cx="8141334" cy="972185"/>
            <a:chOff x="1398397" y="4732149"/>
            <a:chExt cx="8141334" cy="972185"/>
          </a:xfrm>
        </p:grpSpPr>
        <p:sp>
          <p:nvSpPr>
            <p:cNvPr id="16" name="object 16"/>
            <p:cNvSpPr/>
            <p:nvPr/>
          </p:nvSpPr>
          <p:spPr>
            <a:xfrm>
              <a:off x="1404747" y="5092826"/>
              <a:ext cx="8128634" cy="605155"/>
            </a:xfrm>
            <a:custGeom>
              <a:avLst/>
              <a:gdLst/>
              <a:ahLst/>
              <a:cxnLst/>
              <a:rect l="l" t="t" r="r" b="b"/>
              <a:pathLst>
                <a:path w="8128634" h="605154">
                  <a:moveTo>
                    <a:pt x="0" y="0"/>
                  </a:moveTo>
                  <a:lnTo>
                    <a:pt x="8128254" y="0"/>
                  </a:lnTo>
                  <a:lnTo>
                    <a:pt x="8128254" y="605028"/>
                  </a:lnTo>
                  <a:lnTo>
                    <a:pt x="0" y="60502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11655" y="4738499"/>
              <a:ext cx="5689600" cy="708660"/>
            </a:xfrm>
            <a:custGeom>
              <a:avLst/>
              <a:gdLst/>
              <a:ahLst/>
              <a:cxnLst/>
              <a:rect l="l" t="t" r="r" b="b"/>
              <a:pathLst>
                <a:path w="5689600" h="708660">
                  <a:moveTo>
                    <a:pt x="5570982" y="0"/>
                  </a:moveTo>
                  <a:lnTo>
                    <a:pt x="118110" y="0"/>
                  </a:lnTo>
                  <a:lnTo>
                    <a:pt x="72137" y="9282"/>
                  </a:lnTo>
                  <a:lnTo>
                    <a:pt x="34594" y="34594"/>
                  </a:lnTo>
                  <a:lnTo>
                    <a:pt x="9282" y="72137"/>
                  </a:lnTo>
                  <a:lnTo>
                    <a:pt x="0" y="118110"/>
                  </a:lnTo>
                  <a:lnTo>
                    <a:pt x="0" y="590550"/>
                  </a:lnTo>
                  <a:lnTo>
                    <a:pt x="9282" y="636522"/>
                  </a:lnTo>
                  <a:lnTo>
                    <a:pt x="34594" y="674065"/>
                  </a:lnTo>
                  <a:lnTo>
                    <a:pt x="72137" y="699377"/>
                  </a:lnTo>
                  <a:lnTo>
                    <a:pt x="118110" y="708660"/>
                  </a:lnTo>
                  <a:lnTo>
                    <a:pt x="5570982" y="708660"/>
                  </a:lnTo>
                  <a:lnTo>
                    <a:pt x="5616954" y="699377"/>
                  </a:lnTo>
                  <a:lnTo>
                    <a:pt x="5654497" y="674065"/>
                  </a:lnTo>
                  <a:lnTo>
                    <a:pt x="5679809" y="636522"/>
                  </a:lnTo>
                  <a:lnTo>
                    <a:pt x="5689092" y="590550"/>
                  </a:lnTo>
                  <a:lnTo>
                    <a:pt x="5689092" y="118110"/>
                  </a:lnTo>
                  <a:lnTo>
                    <a:pt x="5679809" y="72137"/>
                  </a:lnTo>
                  <a:lnTo>
                    <a:pt x="5654497" y="34594"/>
                  </a:lnTo>
                  <a:lnTo>
                    <a:pt x="5616954" y="9282"/>
                  </a:lnTo>
                  <a:lnTo>
                    <a:pt x="557098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11655" y="4738499"/>
              <a:ext cx="5689600" cy="708660"/>
            </a:xfrm>
            <a:custGeom>
              <a:avLst/>
              <a:gdLst/>
              <a:ahLst/>
              <a:cxnLst/>
              <a:rect l="l" t="t" r="r" b="b"/>
              <a:pathLst>
                <a:path w="5689600" h="708660">
                  <a:moveTo>
                    <a:pt x="0" y="118110"/>
                  </a:moveTo>
                  <a:lnTo>
                    <a:pt x="9282" y="72137"/>
                  </a:lnTo>
                  <a:lnTo>
                    <a:pt x="34594" y="34594"/>
                  </a:lnTo>
                  <a:lnTo>
                    <a:pt x="72137" y="9282"/>
                  </a:lnTo>
                  <a:lnTo>
                    <a:pt x="118110" y="0"/>
                  </a:lnTo>
                  <a:lnTo>
                    <a:pt x="5570982" y="0"/>
                  </a:lnTo>
                  <a:lnTo>
                    <a:pt x="5616954" y="9282"/>
                  </a:lnTo>
                  <a:lnTo>
                    <a:pt x="5654497" y="34594"/>
                  </a:lnTo>
                  <a:lnTo>
                    <a:pt x="5679809" y="72137"/>
                  </a:lnTo>
                  <a:lnTo>
                    <a:pt x="5689092" y="118110"/>
                  </a:lnTo>
                  <a:lnTo>
                    <a:pt x="5689092" y="590550"/>
                  </a:lnTo>
                  <a:lnTo>
                    <a:pt x="5679809" y="636522"/>
                  </a:lnTo>
                  <a:lnTo>
                    <a:pt x="5654497" y="674065"/>
                  </a:lnTo>
                  <a:lnTo>
                    <a:pt x="5616954" y="699377"/>
                  </a:lnTo>
                  <a:lnTo>
                    <a:pt x="5570982" y="708660"/>
                  </a:lnTo>
                  <a:lnTo>
                    <a:pt x="118110" y="708660"/>
                  </a:lnTo>
                  <a:lnTo>
                    <a:pt x="72137" y="699377"/>
                  </a:lnTo>
                  <a:lnTo>
                    <a:pt x="34594" y="674065"/>
                  </a:lnTo>
                  <a:lnTo>
                    <a:pt x="9282" y="636522"/>
                  </a:lnTo>
                  <a:lnTo>
                    <a:pt x="0" y="590550"/>
                  </a:lnTo>
                  <a:lnTo>
                    <a:pt x="0" y="11811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398397" y="5821047"/>
            <a:ext cx="8141334" cy="971550"/>
            <a:chOff x="1398397" y="5821047"/>
            <a:chExt cx="8141334" cy="971550"/>
          </a:xfrm>
        </p:grpSpPr>
        <p:sp>
          <p:nvSpPr>
            <p:cNvPr id="20" name="object 20"/>
            <p:cNvSpPr/>
            <p:nvPr/>
          </p:nvSpPr>
          <p:spPr>
            <a:xfrm>
              <a:off x="1404747" y="6181724"/>
              <a:ext cx="8128634" cy="604520"/>
            </a:xfrm>
            <a:custGeom>
              <a:avLst/>
              <a:gdLst/>
              <a:ahLst/>
              <a:cxnLst/>
              <a:rect l="l" t="t" r="r" b="b"/>
              <a:pathLst>
                <a:path w="8128634" h="604520">
                  <a:moveTo>
                    <a:pt x="8128254" y="0"/>
                  </a:moveTo>
                  <a:lnTo>
                    <a:pt x="0" y="0"/>
                  </a:lnTo>
                  <a:lnTo>
                    <a:pt x="0" y="604266"/>
                  </a:lnTo>
                  <a:lnTo>
                    <a:pt x="8128254" y="604266"/>
                  </a:lnTo>
                  <a:lnTo>
                    <a:pt x="812825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04747" y="6181724"/>
              <a:ext cx="8128634" cy="604520"/>
            </a:xfrm>
            <a:custGeom>
              <a:avLst/>
              <a:gdLst/>
              <a:ahLst/>
              <a:cxnLst/>
              <a:rect l="l" t="t" r="r" b="b"/>
              <a:pathLst>
                <a:path w="8128634" h="604520">
                  <a:moveTo>
                    <a:pt x="0" y="0"/>
                  </a:moveTo>
                  <a:lnTo>
                    <a:pt x="8128254" y="0"/>
                  </a:lnTo>
                  <a:lnTo>
                    <a:pt x="8128254" y="604266"/>
                  </a:lnTo>
                  <a:lnTo>
                    <a:pt x="0" y="60426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11655" y="5827397"/>
              <a:ext cx="5689600" cy="708660"/>
            </a:xfrm>
            <a:custGeom>
              <a:avLst/>
              <a:gdLst/>
              <a:ahLst/>
              <a:cxnLst/>
              <a:rect l="l" t="t" r="r" b="b"/>
              <a:pathLst>
                <a:path w="5689600" h="708659">
                  <a:moveTo>
                    <a:pt x="5570982" y="0"/>
                  </a:moveTo>
                  <a:lnTo>
                    <a:pt x="118110" y="0"/>
                  </a:lnTo>
                  <a:lnTo>
                    <a:pt x="72137" y="9282"/>
                  </a:lnTo>
                  <a:lnTo>
                    <a:pt x="34594" y="34594"/>
                  </a:lnTo>
                  <a:lnTo>
                    <a:pt x="9282" y="72137"/>
                  </a:lnTo>
                  <a:lnTo>
                    <a:pt x="0" y="118110"/>
                  </a:lnTo>
                  <a:lnTo>
                    <a:pt x="0" y="590550"/>
                  </a:lnTo>
                  <a:lnTo>
                    <a:pt x="9282" y="636522"/>
                  </a:lnTo>
                  <a:lnTo>
                    <a:pt x="34594" y="674065"/>
                  </a:lnTo>
                  <a:lnTo>
                    <a:pt x="72137" y="699377"/>
                  </a:lnTo>
                  <a:lnTo>
                    <a:pt x="118110" y="708660"/>
                  </a:lnTo>
                  <a:lnTo>
                    <a:pt x="5570982" y="708660"/>
                  </a:lnTo>
                  <a:lnTo>
                    <a:pt x="5616954" y="699377"/>
                  </a:lnTo>
                  <a:lnTo>
                    <a:pt x="5654497" y="674065"/>
                  </a:lnTo>
                  <a:lnTo>
                    <a:pt x="5679809" y="636522"/>
                  </a:lnTo>
                  <a:lnTo>
                    <a:pt x="5689092" y="590550"/>
                  </a:lnTo>
                  <a:lnTo>
                    <a:pt x="5689092" y="118110"/>
                  </a:lnTo>
                  <a:lnTo>
                    <a:pt x="5679809" y="72137"/>
                  </a:lnTo>
                  <a:lnTo>
                    <a:pt x="5654497" y="34594"/>
                  </a:lnTo>
                  <a:lnTo>
                    <a:pt x="5616954" y="9282"/>
                  </a:lnTo>
                  <a:lnTo>
                    <a:pt x="557098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11655" y="5827397"/>
              <a:ext cx="5689600" cy="708660"/>
            </a:xfrm>
            <a:custGeom>
              <a:avLst/>
              <a:gdLst/>
              <a:ahLst/>
              <a:cxnLst/>
              <a:rect l="l" t="t" r="r" b="b"/>
              <a:pathLst>
                <a:path w="5689600" h="708659">
                  <a:moveTo>
                    <a:pt x="0" y="118110"/>
                  </a:moveTo>
                  <a:lnTo>
                    <a:pt x="9282" y="72137"/>
                  </a:lnTo>
                  <a:lnTo>
                    <a:pt x="34594" y="34594"/>
                  </a:lnTo>
                  <a:lnTo>
                    <a:pt x="72137" y="9282"/>
                  </a:lnTo>
                  <a:lnTo>
                    <a:pt x="118110" y="0"/>
                  </a:lnTo>
                  <a:lnTo>
                    <a:pt x="5570982" y="0"/>
                  </a:lnTo>
                  <a:lnTo>
                    <a:pt x="5616954" y="9282"/>
                  </a:lnTo>
                  <a:lnTo>
                    <a:pt x="5654497" y="34594"/>
                  </a:lnTo>
                  <a:lnTo>
                    <a:pt x="5679809" y="72137"/>
                  </a:lnTo>
                  <a:lnTo>
                    <a:pt x="5689092" y="118110"/>
                  </a:lnTo>
                  <a:lnTo>
                    <a:pt x="5689092" y="590550"/>
                  </a:lnTo>
                  <a:lnTo>
                    <a:pt x="5679809" y="636522"/>
                  </a:lnTo>
                  <a:lnTo>
                    <a:pt x="5654497" y="674065"/>
                  </a:lnTo>
                  <a:lnTo>
                    <a:pt x="5616954" y="699377"/>
                  </a:lnTo>
                  <a:lnTo>
                    <a:pt x="5570982" y="708660"/>
                  </a:lnTo>
                  <a:lnTo>
                    <a:pt x="118110" y="708660"/>
                  </a:lnTo>
                  <a:lnTo>
                    <a:pt x="72137" y="699377"/>
                  </a:lnTo>
                  <a:lnTo>
                    <a:pt x="34594" y="674065"/>
                  </a:lnTo>
                  <a:lnTo>
                    <a:pt x="9282" y="636522"/>
                  </a:lnTo>
                  <a:lnTo>
                    <a:pt x="0" y="590550"/>
                  </a:lnTo>
                  <a:lnTo>
                    <a:pt x="0" y="11811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047956" y="1594560"/>
            <a:ext cx="2540635" cy="474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65" dirty="0">
                <a:solidFill>
                  <a:srgbClr val="843B0B"/>
                </a:solidFill>
                <a:latin typeface="Calibri"/>
                <a:cs typeface="Calibri"/>
              </a:rPr>
              <a:t>Test</a:t>
            </a:r>
            <a:r>
              <a:rPr sz="2400" b="1" spc="-2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843B0B"/>
                </a:solidFill>
                <a:latin typeface="Calibri"/>
                <a:cs typeface="Calibri"/>
              </a:rPr>
              <a:t>Neden</a:t>
            </a:r>
            <a:r>
              <a:rPr sz="2400" b="1" spc="-30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843B0B"/>
                </a:solidFill>
                <a:latin typeface="Calibri"/>
                <a:cs typeface="Calibri"/>
              </a:rPr>
              <a:t>Gerekli?</a:t>
            </a:r>
            <a:endParaRPr sz="2400">
              <a:latin typeface="Calibri"/>
              <a:cs typeface="Calibri"/>
            </a:endParaRPr>
          </a:p>
          <a:p>
            <a:pPr marL="12700" marR="408940">
              <a:lnSpc>
                <a:spcPct val="297600"/>
              </a:lnSpc>
            </a:pPr>
            <a:r>
              <a:rPr sz="2400" b="1" spc="-65" dirty="0">
                <a:solidFill>
                  <a:srgbClr val="843B0B"/>
                </a:solidFill>
                <a:latin typeface="Calibri"/>
                <a:cs typeface="Calibri"/>
              </a:rPr>
              <a:t>Test</a:t>
            </a:r>
            <a:r>
              <a:rPr sz="2400" b="1" spc="-5" dirty="0">
                <a:solidFill>
                  <a:srgbClr val="843B0B"/>
                </a:solidFill>
                <a:latin typeface="Calibri"/>
                <a:cs typeface="Calibri"/>
              </a:rPr>
              <a:t> Nedir? </a:t>
            </a:r>
            <a:r>
              <a:rPr sz="2400" b="1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843B0B"/>
                </a:solidFill>
                <a:latin typeface="Calibri"/>
                <a:cs typeface="Calibri"/>
              </a:rPr>
              <a:t>Testin</a:t>
            </a:r>
            <a:r>
              <a:rPr sz="2400" b="1" spc="-30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843B0B"/>
                </a:solidFill>
                <a:latin typeface="Calibri"/>
                <a:cs typeface="Calibri"/>
              </a:rPr>
              <a:t>Yedi</a:t>
            </a:r>
            <a:r>
              <a:rPr sz="2400" b="1" spc="-2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843B0B"/>
                </a:solidFill>
                <a:latin typeface="Calibri"/>
                <a:cs typeface="Calibri"/>
              </a:rPr>
              <a:t>İlkesi</a:t>
            </a:r>
            <a:endParaRPr sz="2400">
              <a:latin typeface="Calibri"/>
              <a:cs typeface="Calibri"/>
            </a:endParaRPr>
          </a:p>
          <a:p>
            <a:pPr marL="12700" marR="24765">
              <a:lnSpc>
                <a:spcPct val="297600"/>
              </a:lnSpc>
            </a:pPr>
            <a:r>
              <a:rPr sz="2400" b="1" spc="-50" dirty="0">
                <a:solidFill>
                  <a:srgbClr val="843B0B"/>
                </a:solidFill>
                <a:latin typeface="Calibri"/>
                <a:cs typeface="Calibri"/>
              </a:rPr>
              <a:t>Temel</a:t>
            </a:r>
            <a:r>
              <a:rPr sz="2400" b="1" spc="-20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400" b="1" spc="-65" dirty="0">
                <a:solidFill>
                  <a:srgbClr val="843B0B"/>
                </a:solidFill>
                <a:latin typeface="Calibri"/>
                <a:cs typeface="Calibri"/>
              </a:rPr>
              <a:t>Test</a:t>
            </a:r>
            <a:r>
              <a:rPr sz="2400" b="1" spc="-1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843B0B"/>
                </a:solidFill>
                <a:latin typeface="Calibri"/>
                <a:cs typeface="Calibri"/>
              </a:rPr>
              <a:t>Süreçleri </a:t>
            </a:r>
            <a:r>
              <a:rPr sz="2400" b="1" spc="-530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400" b="1" spc="-65" dirty="0">
                <a:solidFill>
                  <a:srgbClr val="843B0B"/>
                </a:solidFill>
                <a:latin typeface="Calibri"/>
                <a:cs typeface="Calibri"/>
              </a:rPr>
              <a:t>Test</a:t>
            </a:r>
            <a:r>
              <a:rPr sz="2400" b="1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843B0B"/>
                </a:solidFill>
                <a:latin typeface="Calibri"/>
                <a:cs typeface="Calibri"/>
              </a:rPr>
              <a:t>Psikolojisi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80371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9" dirty="0">
                <a:latin typeface="Tahoma"/>
                <a:cs typeface="Tahoma"/>
              </a:rPr>
              <a:t>SDL</a:t>
            </a:r>
            <a:r>
              <a:rPr spc="450" dirty="0">
                <a:latin typeface="Tahoma"/>
                <a:cs typeface="Tahoma"/>
              </a:rPr>
              <a:t>C</a:t>
            </a:r>
            <a:r>
              <a:rPr spc="-275" dirty="0">
                <a:latin typeface="Tahoma"/>
                <a:cs typeface="Tahoma"/>
              </a:rPr>
              <a:t> </a:t>
            </a:r>
            <a:r>
              <a:rPr spc="-195" dirty="0">
                <a:latin typeface="Verdana"/>
                <a:cs typeface="Verdana"/>
              </a:rPr>
              <a:t>M</a:t>
            </a:r>
            <a:r>
              <a:rPr spc="-300" dirty="0">
                <a:latin typeface="Verdana"/>
                <a:cs typeface="Verdana"/>
              </a:rPr>
              <a:t>odeller</a:t>
            </a:r>
            <a:r>
              <a:rPr spc="-409" dirty="0">
                <a:latin typeface="Verdana"/>
                <a:cs typeface="Verdana"/>
              </a:rPr>
              <a:t>i</a:t>
            </a:r>
            <a:r>
              <a:rPr spc="-235" dirty="0">
                <a:latin typeface="Verdana"/>
                <a:cs typeface="Verdana"/>
              </a:rPr>
              <a:t> </a:t>
            </a:r>
            <a:r>
              <a:rPr spc="-45" dirty="0">
                <a:latin typeface="Tahoma"/>
                <a:cs typeface="Tahoma"/>
              </a:rPr>
              <a:t>-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919" dirty="0">
                <a:latin typeface="Verdana"/>
                <a:cs typeface="Verdana"/>
              </a:rPr>
              <a:t>W</a:t>
            </a:r>
            <a:r>
              <a:rPr spc="-370" dirty="0">
                <a:latin typeface="Verdana"/>
                <a:cs typeface="Verdana"/>
              </a:rPr>
              <a:t>ater</a:t>
            </a:r>
            <a:r>
              <a:rPr spc="-355" dirty="0">
                <a:latin typeface="Verdana"/>
                <a:cs typeface="Verdana"/>
              </a:rPr>
              <a:t>fall</a:t>
            </a:r>
            <a:r>
              <a:rPr spc="-245" dirty="0">
                <a:latin typeface="Verdana"/>
                <a:cs typeface="Verdana"/>
              </a:rPr>
              <a:t> </a:t>
            </a:r>
            <a:r>
              <a:rPr spc="-195" dirty="0">
                <a:latin typeface="Verdana"/>
                <a:cs typeface="Verdana"/>
              </a:rPr>
              <a:t>M</a:t>
            </a:r>
            <a:r>
              <a:rPr spc="-220" dirty="0">
                <a:latin typeface="Verdana"/>
                <a:cs typeface="Verdana"/>
              </a:rPr>
              <a:t>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417" y="1611699"/>
            <a:ext cx="7127240" cy="4535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35" dirty="0">
                <a:solidFill>
                  <a:srgbClr val="D14A97"/>
                </a:solidFill>
                <a:latin typeface="Calibri"/>
                <a:cs typeface="Calibri"/>
              </a:rPr>
              <a:t>Waterfall</a:t>
            </a:r>
            <a:r>
              <a:rPr sz="3200" b="1" spc="15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D14A97"/>
                </a:solidFill>
                <a:latin typeface="Calibri"/>
                <a:cs typeface="Calibri"/>
              </a:rPr>
              <a:t>Model</a:t>
            </a:r>
            <a:r>
              <a:rPr sz="3200" b="1" spc="20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D14A97"/>
                </a:solidFill>
                <a:latin typeface="Calibri"/>
                <a:cs typeface="Calibri"/>
              </a:rPr>
              <a:t>-Şelale</a:t>
            </a:r>
            <a:r>
              <a:rPr sz="3200" b="1" spc="15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D14A97"/>
                </a:solidFill>
                <a:latin typeface="Calibri"/>
                <a:cs typeface="Calibri"/>
              </a:rPr>
              <a:t>Modeli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0">
              <a:latin typeface="Calibri"/>
              <a:cs typeface="Calibri"/>
            </a:endParaRPr>
          </a:p>
          <a:p>
            <a:pPr marL="418465" marR="146685" indent="-406400">
              <a:lnSpc>
                <a:spcPts val="3020"/>
              </a:lnSpc>
              <a:spcBef>
                <a:spcPts val="5"/>
              </a:spcBef>
              <a:buClr>
                <a:srgbClr val="000000"/>
              </a:buClr>
              <a:buFont typeface="Wingdings"/>
              <a:buChar char=""/>
              <a:tabLst>
                <a:tab pos="419100" algn="l"/>
              </a:tabLst>
            </a:pP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En bilinen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ve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50'li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yıllardan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bu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yana </a:t>
            </a:r>
            <a:r>
              <a:rPr sz="2800" spc="-25" dirty="0">
                <a:solidFill>
                  <a:srgbClr val="292929"/>
                </a:solidFill>
                <a:latin typeface="Calibri"/>
                <a:cs typeface="Calibri"/>
              </a:rPr>
              <a:t>yaygın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bir </a:t>
            </a:r>
            <a:r>
              <a:rPr sz="2800" spc="-6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şekilde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kullanılan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bir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292929"/>
                </a:solidFill>
                <a:latin typeface="Calibri"/>
                <a:cs typeface="Calibri"/>
              </a:rPr>
              <a:t>modeldir.</a:t>
            </a:r>
            <a:endParaRPr sz="2800">
              <a:latin typeface="Calibri"/>
              <a:cs typeface="Calibri"/>
            </a:endParaRPr>
          </a:p>
          <a:p>
            <a:pPr marL="418465" marR="691515" indent="-406400">
              <a:lnSpc>
                <a:spcPts val="3020"/>
              </a:lnSpc>
              <a:spcBef>
                <a:spcPts val="1010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spc="15" dirty="0">
                <a:latin typeface="Calibri"/>
                <a:cs typeface="Calibri"/>
              </a:rPr>
              <a:t>SDLC’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kullanılan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ilk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35" dirty="0">
                <a:latin typeface="Calibri"/>
                <a:cs typeface="Calibri"/>
              </a:rPr>
              <a:t>model</a:t>
            </a:r>
            <a:r>
              <a:rPr sz="2800" spc="-35" dirty="0">
                <a:latin typeface="Calibri"/>
                <a:cs typeface="Calibri"/>
              </a:rPr>
              <a:t>dir.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Doğrusal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sıralı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model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olarak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bilinir.</a:t>
            </a:r>
            <a:endParaRPr sz="2800">
              <a:latin typeface="Calibri"/>
              <a:cs typeface="Calibri"/>
            </a:endParaRPr>
          </a:p>
          <a:p>
            <a:pPr marL="418465" marR="5080" indent="-406400">
              <a:lnSpc>
                <a:spcPts val="3020"/>
              </a:lnSpc>
              <a:spcBef>
                <a:spcPts val="1000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Bu modelde, </a:t>
            </a:r>
            <a:r>
              <a:rPr sz="2800" b="1" dirty="0">
                <a:latin typeface="Calibri"/>
                <a:cs typeface="Calibri"/>
              </a:rPr>
              <a:t>bir aşamanın </a:t>
            </a:r>
            <a:r>
              <a:rPr sz="2800" b="1" spc="-5" dirty="0">
                <a:latin typeface="Calibri"/>
                <a:cs typeface="Calibri"/>
              </a:rPr>
              <a:t>sonucu, </a:t>
            </a:r>
            <a:r>
              <a:rPr sz="2800" b="1" dirty="0">
                <a:latin typeface="Calibri"/>
                <a:cs typeface="Calibri"/>
              </a:rPr>
              <a:t>bir </a:t>
            </a:r>
            <a:r>
              <a:rPr sz="2800" b="1" spc="-10" dirty="0">
                <a:latin typeface="Calibri"/>
                <a:cs typeface="Calibri"/>
              </a:rPr>
              <a:t>sonraki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aşamanın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spc="-35" dirty="0">
                <a:latin typeface="Calibri"/>
                <a:cs typeface="Calibri"/>
              </a:rPr>
              <a:t>girdisi</a:t>
            </a:r>
            <a:r>
              <a:rPr sz="2800" spc="-35" dirty="0">
                <a:latin typeface="Calibri"/>
                <a:cs typeface="Calibri"/>
              </a:rPr>
              <a:t>dir.</a:t>
            </a:r>
            <a:r>
              <a:rPr sz="2800" spc="-5" dirty="0">
                <a:latin typeface="Calibri"/>
                <a:cs typeface="Calibri"/>
              </a:rPr>
              <a:t> Bir </a:t>
            </a:r>
            <a:r>
              <a:rPr sz="2800" spc="-10" dirty="0">
                <a:latin typeface="Calibri"/>
                <a:cs typeface="Calibri"/>
              </a:rPr>
              <a:t>sonraki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aşamanın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geliştirilmesi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ancak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önceki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aşama 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tamamlandığında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başlar.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33588" y="1526286"/>
            <a:ext cx="3931919" cy="4770119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81807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9395" algn="l"/>
              </a:tabLst>
            </a:pPr>
            <a:r>
              <a:rPr spc="-409" dirty="0">
                <a:latin typeface="Tahoma"/>
                <a:cs typeface="Tahoma"/>
              </a:rPr>
              <a:t>SDL</a:t>
            </a:r>
            <a:r>
              <a:rPr spc="450" dirty="0">
                <a:latin typeface="Tahoma"/>
                <a:cs typeface="Tahoma"/>
              </a:rPr>
              <a:t>C</a:t>
            </a:r>
            <a:r>
              <a:rPr dirty="0">
                <a:latin typeface="Tahoma"/>
                <a:cs typeface="Tahoma"/>
              </a:rPr>
              <a:t>	</a:t>
            </a:r>
            <a:r>
              <a:rPr spc="-195" dirty="0">
                <a:latin typeface="Verdana"/>
                <a:cs typeface="Verdana"/>
              </a:rPr>
              <a:t>M</a:t>
            </a:r>
            <a:r>
              <a:rPr spc="-300" dirty="0">
                <a:latin typeface="Verdana"/>
                <a:cs typeface="Verdana"/>
              </a:rPr>
              <a:t>odeller</a:t>
            </a:r>
            <a:r>
              <a:rPr spc="-409" dirty="0">
                <a:latin typeface="Verdana"/>
                <a:cs typeface="Verdana"/>
              </a:rPr>
              <a:t>i</a:t>
            </a:r>
            <a:r>
              <a:rPr spc="-235" dirty="0">
                <a:latin typeface="Verdana"/>
                <a:cs typeface="Verdana"/>
              </a:rPr>
              <a:t> </a:t>
            </a:r>
            <a:r>
              <a:rPr spc="-45" dirty="0">
                <a:latin typeface="Tahoma"/>
                <a:cs typeface="Tahoma"/>
              </a:rPr>
              <a:t>-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919" dirty="0">
                <a:latin typeface="Verdana"/>
                <a:cs typeface="Verdana"/>
              </a:rPr>
              <a:t>W</a:t>
            </a:r>
            <a:r>
              <a:rPr spc="-370" dirty="0">
                <a:latin typeface="Verdana"/>
                <a:cs typeface="Verdana"/>
              </a:rPr>
              <a:t>ater</a:t>
            </a:r>
            <a:r>
              <a:rPr spc="-355" dirty="0">
                <a:latin typeface="Verdana"/>
                <a:cs typeface="Verdana"/>
              </a:rPr>
              <a:t>fall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195" dirty="0">
                <a:latin typeface="Verdana"/>
                <a:cs typeface="Verdana"/>
              </a:rPr>
              <a:t>M</a:t>
            </a:r>
            <a:r>
              <a:rPr spc="-220" dirty="0">
                <a:latin typeface="Verdana"/>
                <a:cs typeface="Verdana"/>
              </a:rPr>
              <a:t>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4936" y="1621665"/>
            <a:ext cx="2150110" cy="941705"/>
            <a:chOff x="384936" y="1621665"/>
            <a:chExt cx="2150110" cy="941705"/>
          </a:xfrm>
        </p:grpSpPr>
        <p:sp>
          <p:nvSpPr>
            <p:cNvPr id="4" name="object 4"/>
            <p:cNvSpPr/>
            <p:nvPr/>
          </p:nvSpPr>
          <p:spPr>
            <a:xfrm>
              <a:off x="391286" y="1628015"/>
              <a:ext cx="2137410" cy="929005"/>
            </a:xfrm>
            <a:custGeom>
              <a:avLst/>
              <a:gdLst/>
              <a:ahLst/>
              <a:cxnLst/>
              <a:rect l="l" t="t" r="r" b="b"/>
              <a:pathLst>
                <a:path w="2137410" h="929005">
                  <a:moveTo>
                    <a:pt x="1982597" y="0"/>
                  </a:moveTo>
                  <a:lnTo>
                    <a:pt x="154813" y="0"/>
                  </a:lnTo>
                  <a:lnTo>
                    <a:pt x="105881" y="7892"/>
                  </a:lnTo>
                  <a:lnTo>
                    <a:pt x="63384" y="29871"/>
                  </a:lnTo>
                  <a:lnTo>
                    <a:pt x="29871" y="63384"/>
                  </a:lnTo>
                  <a:lnTo>
                    <a:pt x="7892" y="105881"/>
                  </a:lnTo>
                  <a:lnTo>
                    <a:pt x="0" y="154812"/>
                  </a:lnTo>
                  <a:lnTo>
                    <a:pt x="0" y="774065"/>
                  </a:lnTo>
                  <a:lnTo>
                    <a:pt x="7892" y="822996"/>
                  </a:lnTo>
                  <a:lnTo>
                    <a:pt x="29871" y="865493"/>
                  </a:lnTo>
                  <a:lnTo>
                    <a:pt x="63384" y="899006"/>
                  </a:lnTo>
                  <a:lnTo>
                    <a:pt x="105881" y="920985"/>
                  </a:lnTo>
                  <a:lnTo>
                    <a:pt x="154813" y="928878"/>
                  </a:lnTo>
                  <a:lnTo>
                    <a:pt x="1982597" y="928878"/>
                  </a:lnTo>
                  <a:lnTo>
                    <a:pt x="2031528" y="920985"/>
                  </a:lnTo>
                  <a:lnTo>
                    <a:pt x="2074025" y="899006"/>
                  </a:lnTo>
                  <a:lnTo>
                    <a:pt x="2107538" y="865493"/>
                  </a:lnTo>
                  <a:lnTo>
                    <a:pt x="2129517" y="822996"/>
                  </a:lnTo>
                  <a:lnTo>
                    <a:pt x="2137410" y="774065"/>
                  </a:lnTo>
                  <a:lnTo>
                    <a:pt x="2137410" y="154812"/>
                  </a:lnTo>
                  <a:lnTo>
                    <a:pt x="2129517" y="105881"/>
                  </a:lnTo>
                  <a:lnTo>
                    <a:pt x="2107538" y="63384"/>
                  </a:lnTo>
                  <a:lnTo>
                    <a:pt x="2074025" y="29871"/>
                  </a:lnTo>
                  <a:lnTo>
                    <a:pt x="2031528" y="7892"/>
                  </a:lnTo>
                  <a:lnTo>
                    <a:pt x="1982597" y="0"/>
                  </a:lnTo>
                  <a:close/>
                </a:path>
              </a:pathLst>
            </a:custGeom>
            <a:solidFill>
              <a:srgbClr val="F3D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1286" y="1628015"/>
              <a:ext cx="2137410" cy="929005"/>
            </a:xfrm>
            <a:custGeom>
              <a:avLst/>
              <a:gdLst/>
              <a:ahLst/>
              <a:cxnLst/>
              <a:rect l="l" t="t" r="r" b="b"/>
              <a:pathLst>
                <a:path w="2137410" h="929005">
                  <a:moveTo>
                    <a:pt x="0" y="154812"/>
                  </a:moveTo>
                  <a:lnTo>
                    <a:pt x="7892" y="105881"/>
                  </a:lnTo>
                  <a:lnTo>
                    <a:pt x="29871" y="63384"/>
                  </a:lnTo>
                  <a:lnTo>
                    <a:pt x="63384" y="29871"/>
                  </a:lnTo>
                  <a:lnTo>
                    <a:pt x="105881" y="7892"/>
                  </a:lnTo>
                  <a:lnTo>
                    <a:pt x="154813" y="0"/>
                  </a:lnTo>
                  <a:lnTo>
                    <a:pt x="1982597" y="0"/>
                  </a:lnTo>
                  <a:lnTo>
                    <a:pt x="2031528" y="7892"/>
                  </a:lnTo>
                  <a:lnTo>
                    <a:pt x="2074025" y="29871"/>
                  </a:lnTo>
                  <a:lnTo>
                    <a:pt x="2107538" y="63384"/>
                  </a:lnTo>
                  <a:lnTo>
                    <a:pt x="2129517" y="105881"/>
                  </a:lnTo>
                  <a:lnTo>
                    <a:pt x="2137410" y="154812"/>
                  </a:lnTo>
                  <a:lnTo>
                    <a:pt x="2137410" y="774065"/>
                  </a:lnTo>
                  <a:lnTo>
                    <a:pt x="2129517" y="822996"/>
                  </a:lnTo>
                  <a:lnTo>
                    <a:pt x="2107538" y="865493"/>
                  </a:lnTo>
                  <a:lnTo>
                    <a:pt x="2074025" y="899006"/>
                  </a:lnTo>
                  <a:lnTo>
                    <a:pt x="2031528" y="920985"/>
                  </a:lnTo>
                  <a:lnTo>
                    <a:pt x="1982597" y="928878"/>
                  </a:lnTo>
                  <a:lnTo>
                    <a:pt x="154813" y="928878"/>
                  </a:lnTo>
                  <a:lnTo>
                    <a:pt x="105881" y="920985"/>
                  </a:lnTo>
                  <a:lnTo>
                    <a:pt x="63384" y="899006"/>
                  </a:lnTo>
                  <a:lnTo>
                    <a:pt x="29871" y="865493"/>
                  </a:lnTo>
                  <a:lnTo>
                    <a:pt x="7892" y="822996"/>
                  </a:lnTo>
                  <a:lnTo>
                    <a:pt x="0" y="774065"/>
                  </a:lnTo>
                  <a:lnTo>
                    <a:pt x="0" y="1548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95045" y="1653433"/>
            <a:ext cx="17291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Gereksinimleri </a:t>
            </a:r>
            <a:r>
              <a:rPr sz="1800" spc="-5" dirty="0">
                <a:latin typeface="Calibri"/>
                <a:cs typeface="Calibri"/>
              </a:rPr>
              <a:t> toplama </a:t>
            </a:r>
            <a:r>
              <a:rPr sz="1800" dirty="0">
                <a:latin typeface="Calibri"/>
                <a:cs typeface="Calibri"/>
              </a:rPr>
              <a:t>–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tanımlama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analiz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4936" y="3621153"/>
            <a:ext cx="2150110" cy="941705"/>
            <a:chOff x="384936" y="3621153"/>
            <a:chExt cx="2150110" cy="941705"/>
          </a:xfrm>
        </p:grpSpPr>
        <p:sp>
          <p:nvSpPr>
            <p:cNvPr id="8" name="object 8"/>
            <p:cNvSpPr/>
            <p:nvPr/>
          </p:nvSpPr>
          <p:spPr>
            <a:xfrm>
              <a:off x="391286" y="3627503"/>
              <a:ext cx="2137410" cy="929005"/>
            </a:xfrm>
            <a:custGeom>
              <a:avLst/>
              <a:gdLst/>
              <a:ahLst/>
              <a:cxnLst/>
              <a:rect l="l" t="t" r="r" b="b"/>
              <a:pathLst>
                <a:path w="2137410" h="929004">
                  <a:moveTo>
                    <a:pt x="1982597" y="0"/>
                  </a:moveTo>
                  <a:lnTo>
                    <a:pt x="154813" y="0"/>
                  </a:lnTo>
                  <a:lnTo>
                    <a:pt x="105881" y="7892"/>
                  </a:lnTo>
                  <a:lnTo>
                    <a:pt x="63384" y="29871"/>
                  </a:lnTo>
                  <a:lnTo>
                    <a:pt x="29871" y="63384"/>
                  </a:lnTo>
                  <a:lnTo>
                    <a:pt x="7892" y="105881"/>
                  </a:lnTo>
                  <a:lnTo>
                    <a:pt x="0" y="154812"/>
                  </a:lnTo>
                  <a:lnTo>
                    <a:pt x="0" y="774065"/>
                  </a:lnTo>
                  <a:lnTo>
                    <a:pt x="7892" y="822996"/>
                  </a:lnTo>
                  <a:lnTo>
                    <a:pt x="29871" y="865493"/>
                  </a:lnTo>
                  <a:lnTo>
                    <a:pt x="63384" y="899006"/>
                  </a:lnTo>
                  <a:lnTo>
                    <a:pt x="105881" y="920985"/>
                  </a:lnTo>
                  <a:lnTo>
                    <a:pt x="154813" y="928878"/>
                  </a:lnTo>
                  <a:lnTo>
                    <a:pt x="1982597" y="928878"/>
                  </a:lnTo>
                  <a:lnTo>
                    <a:pt x="2031528" y="920985"/>
                  </a:lnTo>
                  <a:lnTo>
                    <a:pt x="2074025" y="899006"/>
                  </a:lnTo>
                  <a:lnTo>
                    <a:pt x="2107538" y="865493"/>
                  </a:lnTo>
                  <a:lnTo>
                    <a:pt x="2129517" y="822996"/>
                  </a:lnTo>
                  <a:lnTo>
                    <a:pt x="2137410" y="774065"/>
                  </a:lnTo>
                  <a:lnTo>
                    <a:pt x="2137410" y="154812"/>
                  </a:lnTo>
                  <a:lnTo>
                    <a:pt x="2129517" y="105881"/>
                  </a:lnTo>
                  <a:lnTo>
                    <a:pt x="2107538" y="63384"/>
                  </a:lnTo>
                  <a:lnTo>
                    <a:pt x="2074025" y="29871"/>
                  </a:lnTo>
                  <a:lnTo>
                    <a:pt x="2031528" y="7892"/>
                  </a:lnTo>
                  <a:lnTo>
                    <a:pt x="1982597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1286" y="3627503"/>
              <a:ext cx="2137410" cy="929005"/>
            </a:xfrm>
            <a:custGeom>
              <a:avLst/>
              <a:gdLst/>
              <a:ahLst/>
              <a:cxnLst/>
              <a:rect l="l" t="t" r="r" b="b"/>
              <a:pathLst>
                <a:path w="2137410" h="929004">
                  <a:moveTo>
                    <a:pt x="0" y="154812"/>
                  </a:moveTo>
                  <a:lnTo>
                    <a:pt x="7892" y="105881"/>
                  </a:lnTo>
                  <a:lnTo>
                    <a:pt x="29871" y="63384"/>
                  </a:lnTo>
                  <a:lnTo>
                    <a:pt x="63384" y="29871"/>
                  </a:lnTo>
                  <a:lnTo>
                    <a:pt x="105881" y="7892"/>
                  </a:lnTo>
                  <a:lnTo>
                    <a:pt x="154813" y="0"/>
                  </a:lnTo>
                  <a:lnTo>
                    <a:pt x="1982597" y="0"/>
                  </a:lnTo>
                  <a:lnTo>
                    <a:pt x="2031528" y="7892"/>
                  </a:lnTo>
                  <a:lnTo>
                    <a:pt x="2074025" y="29871"/>
                  </a:lnTo>
                  <a:lnTo>
                    <a:pt x="2107538" y="63384"/>
                  </a:lnTo>
                  <a:lnTo>
                    <a:pt x="2129517" y="105881"/>
                  </a:lnTo>
                  <a:lnTo>
                    <a:pt x="2137410" y="154812"/>
                  </a:lnTo>
                  <a:lnTo>
                    <a:pt x="2137410" y="774065"/>
                  </a:lnTo>
                  <a:lnTo>
                    <a:pt x="2129517" y="822996"/>
                  </a:lnTo>
                  <a:lnTo>
                    <a:pt x="2107538" y="865493"/>
                  </a:lnTo>
                  <a:lnTo>
                    <a:pt x="2074025" y="899006"/>
                  </a:lnTo>
                  <a:lnTo>
                    <a:pt x="2031528" y="920985"/>
                  </a:lnTo>
                  <a:lnTo>
                    <a:pt x="1982597" y="928878"/>
                  </a:lnTo>
                  <a:lnTo>
                    <a:pt x="154813" y="928878"/>
                  </a:lnTo>
                  <a:lnTo>
                    <a:pt x="105881" y="920985"/>
                  </a:lnTo>
                  <a:lnTo>
                    <a:pt x="63384" y="899006"/>
                  </a:lnTo>
                  <a:lnTo>
                    <a:pt x="29871" y="865493"/>
                  </a:lnTo>
                  <a:lnTo>
                    <a:pt x="7892" y="822996"/>
                  </a:lnTo>
                  <a:lnTo>
                    <a:pt x="0" y="774065"/>
                  </a:lnTo>
                  <a:lnTo>
                    <a:pt x="0" y="1548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5271" y="3790315"/>
            <a:ext cx="14674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405" marR="5080" indent="-5334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et</a:t>
            </a:r>
            <a:r>
              <a:rPr sz="1800" dirty="0">
                <a:latin typeface="Calibri"/>
                <a:cs typeface="Calibri"/>
              </a:rPr>
              <a:t>aylandırma-  </a:t>
            </a:r>
            <a:r>
              <a:rPr sz="1800" spc="-5" dirty="0">
                <a:latin typeface="Calibri"/>
                <a:cs typeface="Calibri"/>
              </a:rPr>
              <a:t>Sitem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tasarımı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4936" y="5533011"/>
            <a:ext cx="2150110" cy="941705"/>
            <a:chOff x="384936" y="5533011"/>
            <a:chExt cx="2150110" cy="941705"/>
          </a:xfrm>
        </p:grpSpPr>
        <p:sp>
          <p:nvSpPr>
            <p:cNvPr id="12" name="object 12"/>
            <p:cNvSpPr/>
            <p:nvPr/>
          </p:nvSpPr>
          <p:spPr>
            <a:xfrm>
              <a:off x="391286" y="5539361"/>
              <a:ext cx="2137410" cy="929005"/>
            </a:xfrm>
            <a:custGeom>
              <a:avLst/>
              <a:gdLst/>
              <a:ahLst/>
              <a:cxnLst/>
              <a:rect l="l" t="t" r="r" b="b"/>
              <a:pathLst>
                <a:path w="2137410" h="929004">
                  <a:moveTo>
                    <a:pt x="1982597" y="0"/>
                  </a:moveTo>
                  <a:lnTo>
                    <a:pt x="154813" y="0"/>
                  </a:lnTo>
                  <a:lnTo>
                    <a:pt x="105881" y="7892"/>
                  </a:lnTo>
                  <a:lnTo>
                    <a:pt x="63384" y="29871"/>
                  </a:lnTo>
                  <a:lnTo>
                    <a:pt x="29871" y="63384"/>
                  </a:lnTo>
                  <a:lnTo>
                    <a:pt x="7892" y="105881"/>
                  </a:lnTo>
                  <a:lnTo>
                    <a:pt x="0" y="154812"/>
                  </a:lnTo>
                  <a:lnTo>
                    <a:pt x="0" y="774064"/>
                  </a:lnTo>
                  <a:lnTo>
                    <a:pt x="7892" y="822996"/>
                  </a:lnTo>
                  <a:lnTo>
                    <a:pt x="29871" y="865493"/>
                  </a:lnTo>
                  <a:lnTo>
                    <a:pt x="63384" y="899006"/>
                  </a:lnTo>
                  <a:lnTo>
                    <a:pt x="105881" y="920985"/>
                  </a:lnTo>
                  <a:lnTo>
                    <a:pt x="154813" y="928877"/>
                  </a:lnTo>
                  <a:lnTo>
                    <a:pt x="1982597" y="928877"/>
                  </a:lnTo>
                  <a:lnTo>
                    <a:pt x="2031528" y="920985"/>
                  </a:lnTo>
                  <a:lnTo>
                    <a:pt x="2074025" y="899006"/>
                  </a:lnTo>
                  <a:lnTo>
                    <a:pt x="2107538" y="865493"/>
                  </a:lnTo>
                  <a:lnTo>
                    <a:pt x="2129517" y="822996"/>
                  </a:lnTo>
                  <a:lnTo>
                    <a:pt x="2137410" y="774064"/>
                  </a:lnTo>
                  <a:lnTo>
                    <a:pt x="2137410" y="154812"/>
                  </a:lnTo>
                  <a:lnTo>
                    <a:pt x="2129517" y="105881"/>
                  </a:lnTo>
                  <a:lnTo>
                    <a:pt x="2107538" y="63384"/>
                  </a:lnTo>
                  <a:lnTo>
                    <a:pt x="2074025" y="29871"/>
                  </a:lnTo>
                  <a:lnTo>
                    <a:pt x="2031528" y="7892"/>
                  </a:lnTo>
                  <a:lnTo>
                    <a:pt x="1982597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1286" y="5539361"/>
              <a:ext cx="2137410" cy="929005"/>
            </a:xfrm>
            <a:custGeom>
              <a:avLst/>
              <a:gdLst/>
              <a:ahLst/>
              <a:cxnLst/>
              <a:rect l="l" t="t" r="r" b="b"/>
              <a:pathLst>
                <a:path w="2137410" h="929004">
                  <a:moveTo>
                    <a:pt x="0" y="154812"/>
                  </a:moveTo>
                  <a:lnTo>
                    <a:pt x="7892" y="105881"/>
                  </a:lnTo>
                  <a:lnTo>
                    <a:pt x="29871" y="63384"/>
                  </a:lnTo>
                  <a:lnTo>
                    <a:pt x="63384" y="29871"/>
                  </a:lnTo>
                  <a:lnTo>
                    <a:pt x="105881" y="7892"/>
                  </a:lnTo>
                  <a:lnTo>
                    <a:pt x="154813" y="0"/>
                  </a:lnTo>
                  <a:lnTo>
                    <a:pt x="1982597" y="0"/>
                  </a:lnTo>
                  <a:lnTo>
                    <a:pt x="2031528" y="7892"/>
                  </a:lnTo>
                  <a:lnTo>
                    <a:pt x="2074025" y="29871"/>
                  </a:lnTo>
                  <a:lnTo>
                    <a:pt x="2107538" y="63384"/>
                  </a:lnTo>
                  <a:lnTo>
                    <a:pt x="2129517" y="105881"/>
                  </a:lnTo>
                  <a:lnTo>
                    <a:pt x="2137410" y="154812"/>
                  </a:lnTo>
                  <a:lnTo>
                    <a:pt x="2137410" y="774064"/>
                  </a:lnTo>
                  <a:lnTo>
                    <a:pt x="2129517" y="822996"/>
                  </a:lnTo>
                  <a:lnTo>
                    <a:pt x="2107538" y="865493"/>
                  </a:lnTo>
                  <a:lnTo>
                    <a:pt x="2074025" y="899006"/>
                  </a:lnTo>
                  <a:lnTo>
                    <a:pt x="2031528" y="920985"/>
                  </a:lnTo>
                  <a:lnTo>
                    <a:pt x="1982597" y="928877"/>
                  </a:lnTo>
                  <a:lnTo>
                    <a:pt x="154813" y="928877"/>
                  </a:lnTo>
                  <a:lnTo>
                    <a:pt x="105881" y="920985"/>
                  </a:lnTo>
                  <a:lnTo>
                    <a:pt x="63384" y="899006"/>
                  </a:lnTo>
                  <a:lnTo>
                    <a:pt x="29871" y="865493"/>
                  </a:lnTo>
                  <a:lnTo>
                    <a:pt x="7892" y="822996"/>
                  </a:lnTo>
                  <a:lnTo>
                    <a:pt x="0" y="774064"/>
                  </a:lnTo>
                  <a:lnTo>
                    <a:pt x="0" y="1548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43527" y="5838826"/>
            <a:ext cx="143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Gerçekleştirme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657715" y="5572635"/>
            <a:ext cx="2150110" cy="941705"/>
            <a:chOff x="9657715" y="5572635"/>
            <a:chExt cx="2150110" cy="941705"/>
          </a:xfrm>
        </p:grpSpPr>
        <p:sp>
          <p:nvSpPr>
            <p:cNvPr id="16" name="object 16"/>
            <p:cNvSpPr/>
            <p:nvPr/>
          </p:nvSpPr>
          <p:spPr>
            <a:xfrm>
              <a:off x="9664065" y="5578985"/>
              <a:ext cx="2137410" cy="929005"/>
            </a:xfrm>
            <a:custGeom>
              <a:avLst/>
              <a:gdLst/>
              <a:ahLst/>
              <a:cxnLst/>
              <a:rect l="l" t="t" r="r" b="b"/>
              <a:pathLst>
                <a:path w="2137409" h="929004">
                  <a:moveTo>
                    <a:pt x="1982597" y="0"/>
                  </a:moveTo>
                  <a:lnTo>
                    <a:pt x="154813" y="0"/>
                  </a:lnTo>
                  <a:lnTo>
                    <a:pt x="105881" y="7892"/>
                  </a:lnTo>
                  <a:lnTo>
                    <a:pt x="63384" y="29871"/>
                  </a:lnTo>
                  <a:lnTo>
                    <a:pt x="29871" y="63384"/>
                  </a:lnTo>
                  <a:lnTo>
                    <a:pt x="7892" y="105881"/>
                  </a:lnTo>
                  <a:lnTo>
                    <a:pt x="0" y="154812"/>
                  </a:lnTo>
                  <a:lnTo>
                    <a:pt x="0" y="774064"/>
                  </a:lnTo>
                  <a:lnTo>
                    <a:pt x="7892" y="822996"/>
                  </a:lnTo>
                  <a:lnTo>
                    <a:pt x="29871" y="865493"/>
                  </a:lnTo>
                  <a:lnTo>
                    <a:pt x="63384" y="899006"/>
                  </a:lnTo>
                  <a:lnTo>
                    <a:pt x="105881" y="920985"/>
                  </a:lnTo>
                  <a:lnTo>
                    <a:pt x="154813" y="928877"/>
                  </a:lnTo>
                  <a:lnTo>
                    <a:pt x="1982597" y="928877"/>
                  </a:lnTo>
                  <a:lnTo>
                    <a:pt x="2031528" y="920985"/>
                  </a:lnTo>
                  <a:lnTo>
                    <a:pt x="2074025" y="899006"/>
                  </a:lnTo>
                  <a:lnTo>
                    <a:pt x="2107538" y="865493"/>
                  </a:lnTo>
                  <a:lnTo>
                    <a:pt x="2129517" y="822996"/>
                  </a:lnTo>
                  <a:lnTo>
                    <a:pt x="2137410" y="774064"/>
                  </a:lnTo>
                  <a:lnTo>
                    <a:pt x="2137410" y="154812"/>
                  </a:lnTo>
                  <a:lnTo>
                    <a:pt x="2129517" y="105881"/>
                  </a:lnTo>
                  <a:lnTo>
                    <a:pt x="2107538" y="63384"/>
                  </a:lnTo>
                  <a:lnTo>
                    <a:pt x="2074025" y="29871"/>
                  </a:lnTo>
                  <a:lnTo>
                    <a:pt x="2031528" y="7892"/>
                  </a:lnTo>
                  <a:lnTo>
                    <a:pt x="1982597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664065" y="5578985"/>
              <a:ext cx="2137410" cy="929005"/>
            </a:xfrm>
            <a:custGeom>
              <a:avLst/>
              <a:gdLst/>
              <a:ahLst/>
              <a:cxnLst/>
              <a:rect l="l" t="t" r="r" b="b"/>
              <a:pathLst>
                <a:path w="2137409" h="929004">
                  <a:moveTo>
                    <a:pt x="0" y="154812"/>
                  </a:moveTo>
                  <a:lnTo>
                    <a:pt x="7892" y="105881"/>
                  </a:lnTo>
                  <a:lnTo>
                    <a:pt x="29871" y="63384"/>
                  </a:lnTo>
                  <a:lnTo>
                    <a:pt x="63384" y="29871"/>
                  </a:lnTo>
                  <a:lnTo>
                    <a:pt x="105881" y="7892"/>
                  </a:lnTo>
                  <a:lnTo>
                    <a:pt x="154813" y="0"/>
                  </a:lnTo>
                  <a:lnTo>
                    <a:pt x="1982597" y="0"/>
                  </a:lnTo>
                  <a:lnTo>
                    <a:pt x="2031528" y="7892"/>
                  </a:lnTo>
                  <a:lnTo>
                    <a:pt x="2074025" y="29871"/>
                  </a:lnTo>
                  <a:lnTo>
                    <a:pt x="2107538" y="63384"/>
                  </a:lnTo>
                  <a:lnTo>
                    <a:pt x="2129517" y="105881"/>
                  </a:lnTo>
                  <a:lnTo>
                    <a:pt x="2137410" y="154812"/>
                  </a:lnTo>
                  <a:lnTo>
                    <a:pt x="2137410" y="774064"/>
                  </a:lnTo>
                  <a:lnTo>
                    <a:pt x="2129517" y="822996"/>
                  </a:lnTo>
                  <a:lnTo>
                    <a:pt x="2107538" y="865493"/>
                  </a:lnTo>
                  <a:lnTo>
                    <a:pt x="2074025" y="899006"/>
                  </a:lnTo>
                  <a:lnTo>
                    <a:pt x="2031528" y="920985"/>
                  </a:lnTo>
                  <a:lnTo>
                    <a:pt x="1982597" y="928877"/>
                  </a:lnTo>
                  <a:lnTo>
                    <a:pt x="154813" y="928877"/>
                  </a:lnTo>
                  <a:lnTo>
                    <a:pt x="105881" y="920985"/>
                  </a:lnTo>
                  <a:lnTo>
                    <a:pt x="63384" y="899006"/>
                  </a:lnTo>
                  <a:lnTo>
                    <a:pt x="29871" y="865493"/>
                  </a:lnTo>
                  <a:lnTo>
                    <a:pt x="7892" y="822996"/>
                  </a:lnTo>
                  <a:lnTo>
                    <a:pt x="0" y="774064"/>
                  </a:lnTo>
                  <a:lnTo>
                    <a:pt x="0" y="1548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269623" y="5878350"/>
            <a:ext cx="926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t </a:t>
            </a:r>
            <a:r>
              <a:rPr sz="1800" spc="-3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me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657715" y="3557907"/>
            <a:ext cx="2150110" cy="941705"/>
            <a:chOff x="9657715" y="3557907"/>
            <a:chExt cx="2150110" cy="941705"/>
          </a:xfrm>
        </p:grpSpPr>
        <p:sp>
          <p:nvSpPr>
            <p:cNvPr id="20" name="object 20"/>
            <p:cNvSpPr/>
            <p:nvPr/>
          </p:nvSpPr>
          <p:spPr>
            <a:xfrm>
              <a:off x="9664065" y="3564257"/>
              <a:ext cx="2137410" cy="929005"/>
            </a:xfrm>
            <a:custGeom>
              <a:avLst/>
              <a:gdLst/>
              <a:ahLst/>
              <a:cxnLst/>
              <a:rect l="l" t="t" r="r" b="b"/>
              <a:pathLst>
                <a:path w="2137409" h="929004">
                  <a:moveTo>
                    <a:pt x="1982597" y="0"/>
                  </a:moveTo>
                  <a:lnTo>
                    <a:pt x="154813" y="0"/>
                  </a:lnTo>
                  <a:lnTo>
                    <a:pt x="105881" y="7892"/>
                  </a:lnTo>
                  <a:lnTo>
                    <a:pt x="63384" y="29871"/>
                  </a:lnTo>
                  <a:lnTo>
                    <a:pt x="29871" y="63384"/>
                  </a:lnTo>
                  <a:lnTo>
                    <a:pt x="7892" y="105881"/>
                  </a:lnTo>
                  <a:lnTo>
                    <a:pt x="0" y="154813"/>
                  </a:lnTo>
                  <a:lnTo>
                    <a:pt x="0" y="774065"/>
                  </a:lnTo>
                  <a:lnTo>
                    <a:pt x="7892" y="822996"/>
                  </a:lnTo>
                  <a:lnTo>
                    <a:pt x="29871" y="865493"/>
                  </a:lnTo>
                  <a:lnTo>
                    <a:pt x="63384" y="899006"/>
                  </a:lnTo>
                  <a:lnTo>
                    <a:pt x="105881" y="920985"/>
                  </a:lnTo>
                  <a:lnTo>
                    <a:pt x="154813" y="928878"/>
                  </a:lnTo>
                  <a:lnTo>
                    <a:pt x="1982597" y="928878"/>
                  </a:lnTo>
                  <a:lnTo>
                    <a:pt x="2031528" y="920985"/>
                  </a:lnTo>
                  <a:lnTo>
                    <a:pt x="2074025" y="899006"/>
                  </a:lnTo>
                  <a:lnTo>
                    <a:pt x="2107538" y="865493"/>
                  </a:lnTo>
                  <a:lnTo>
                    <a:pt x="2129517" y="822996"/>
                  </a:lnTo>
                  <a:lnTo>
                    <a:pt x="2137410" y="774065"/>
                  </a:lnTo>
                  <a:lnTo>
                    <a:pt x="2137410" y="154813"/>
                  </a:lnTo>
                  <a:lnTo>
                    <a:pt x="2129517" y="105881"/>
                  </a:lnTo>
                  <a:lnTo>
                    <a:pt x="2107538" y="63384"/>
                  </a:lnTo>
                  <a:lnTo>
                    <a:pt x="2074025" y="29871"/>
                  </a:lnTo>
                  <a:lnTo>
                    <a:pt x="2031528" y="7892"/>
                  </a:lnTo>
                  <a:lnTo>
                    <a:pt x="1982597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664065" y="3564257"/>
              <a:ext cx="2137410" cy="929005"/>
            </a:xfrm>
            <a:custGeom>
              <a:avLst/>
              <a:gdLst/>
              <a:ahLst/>
              <a:cxnLst/>
              <a:rect l="l" t="t" r="r" b="b"/>
              <a:pathLst>
                <a:path w="2137409" h="929004">
                  <a:moveTo>
                    <a:pt x="0" y="154813"/>
                  </a:moveTo>
                  <a:lnTo>
                    <a:pt x="7892" y="105881"/>
                  </a:lnTo>
                  <a:lnTo>
                    <a:pt x="29871" y="63384"/>
                  </a:lnTo>
                  <a:lnTo>
                    <a:pt x="63384" y="29871"/>
                  </a:lnTo>
                  <a:lnTo>
                    <a:pt x="105881" y="7892"/>
                  </a:lnTo>
                  <a:lnTo>
                    <a:pt x="154813" y="0"/>
                  </a:lnTo>
                  <a:lnTo>
                    <a:pt x="1982597" y="0"/>
                  </a:lnTo>
                  <a:lnTo>
                    <a:pt x="2031528" y="7892"/>
                  </a:lnTo>
                  <a:lnTo>
                    <a:pt x="2074025" y="29871"/>
                  </a:lnTo>
                  <a:lnTo>
                    <a:pt x="2107538" y="63384"/>
                  </a:lnTo>
                  <a:lnTo>
                    <a:pt x="2129517" y="105881"/>
                  </a:lnTo>
                  <a:lnTo>
                    <a:pt x="2137410" y="154813"/>
                  </a:lnTo>
                  <a:lnTo>
                    <a:pt x="2137410" y="774065"/>
                  </a:lnTo>
                  <a:lnTo>
                    <a:pt x="2129517" y="822996"/>
                  </a:lnTo>
                  <a:lnTo>
                    <a:pt x="2107538" y="865493"/>
                  </a:lnTo>
                  <a:lnTo>
                    <a:pt x="2074025" y="899006"/>
                  </a:lnTo>
                  <a:lnTo>
                    <a:pt x="2031528" y="920985"/>
                  </a:lnTo>
                  <a:lnTo>
                    <a:pt x="1982597" y="928878"/>
                  </a:lnTo>
                  <a:lnTo>
                    <a:pt x="154813" y="928878"/>
                  </a:lnTo>
                  <a:lnTo>
                    <a:pt x="105881" y="920985"/>
                  </a:lnTo>
                  <a:lnTo>
                    <a:pt x="63384" y="899006"/>
                  </a:lnTo>
                  <a:lnTo>
                    <a:pt x="29871" y="865493"/>
                  </a:lnTo>
                  <a:lnTo>
                    <a:pt x="7892" y="822996"/>
                  </a:lnTo>
                  <a:lnTo>
                    <a:pt x="0" y="774065"/>
                  </a:lnTo>
                  <a:lnTo>
                    <a:pt x="0" y="15481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329791" y="3863895"/>
            <a:ext cx="805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Dağıtma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657715" y="1621665"/>
            <a:ext cx="2150110" cy="941705"/>
            <a:chOff x="9657715" y="1621665"/>
            <a:chExt cx="2150110" cy="941705"/>
          </a:xfrm>
        </p:grpSpPr>
        <p:sp>
          <p:nvSpPr>
            <p:cNvPr id="24" name="object 24"/>
            <p:cNvSpPr/>
            <p:nvPr/>
          </p:nvSpPr>
          <p:spPr>
            <a:xfrm>
              <a:off x="9664065" y="1628015"/>
              <a:ext cx="2137410" cy="929005"/>
            </a:xfrm>
            <a:custGeom>
              <a:avLst/>
              <a:gdLst/>
              <a:ahLst/>
              <a:cxnLst/>
              <a:rect l="l" t="t" r="r" b="b"/>
              <a:pathLst>
                <a:path w="2137409" h="929005">
                  <a:moveTo>
                    <a:pt x="1982597" y="0"/>
                  </a:moveTo>
                  <a:lnTo>
                    <a:pt x="154813" y="0"/>
                  </a:lnTo>
                  <a:lnTo>
                    <a:pt x="105881" y="7892"/>
                  </a:lnTo>
                  <a:lnTo>
                    <a:pt x="63384" y="29871"/>
                  </a:lnTo>
                  <a:lnTo>
                    <a:pt x="29871" y="63384"/>
                  </a:lnTo>
                  <a:lnTo>
                    <a:pt x="7892" y="105881"/>
                  </a:lnTo>
                  <a:lnTo>
                    <a:pt x="0" y="154812"/>
                  </a:lnTo>
                  <a:lnTo>
                    <a:pt x="0" y="774065"/>
                  </a:lnTo>
                  <a:lnTo>
                    <a:pt x="7892" y="822996"/>
                  </a:lnTo>
                  <a:lnTo>
                    <a:pt x="29871" y="865493"/>
                  </a:lnTo>
                  <a:lnTo>
                    <a:pt x="63384" y="899006"/>
                  </a:lnTo>
                  <a:lnTo>
                    <a:pt x="105881" y="920985"/>
                  </a:lnTo>
                  <a:lnTo>
                    <a:pt x="154813" y="928878"/>
                  </a:lnTo>
                  <a:lnTo>
                    <a:pt x="1982597" y="928878"/>
                  </a:lnTo>
                  <a:lnTo>
                    <a:pt x="2031528" y="920985"/>
                  </a:lnTo>
                  <a:lnTo>
                    <a:pt x="2074025" y="899006"/>
                  </a:lnTo>
                  <a:lnTo>
                    <a:pt x="2107538" y="865493"/>
                  </a:lnTo>
                  <a:lnTo>
                    <a:pt x="2129517" y="822996"/>
                  </a:lnTo>
                  <a:lnTo>
                    <a:pt x="2137410" y="774065"/>
                  </a:lnTo>
                  <a:lnTo>
                    <a:pt x="2137410" y="154812"/>
                  </a:lnTo>
                  <a:lnTo>
                    <a:pt x="2129517" y="105881"/>
                  </a:lnTo>
                  <a:lnTo>
                    <a:pt x="2107538" y="63384"/>
                  </a:lnTo>
                  <a:lnTo>
                    <a:pt x="2074025" y="29871"/>
                  </a:lnTo>
                  <a:lnTo>
                    <a:pt x="2031528" y="7892"/>
                  </a:lnTo>
                  <a:lnTo>
                    <a:pt x="1982597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664065" y="1628015"/>
              <a:ext cx="2137410" cy="929005"/>
            </a:xfrm>
            <a:custGeom>
              <a:avLst/>
              <a:gdLst/>
              <a:ahLst/>
              <a:cxnLst/>
              <a:rect l="l" t="t" r="r" b="b"/>
              <a:pathLst>
                <a:path w="2137409" h="929005">
                  <a:moveTo>
                    <a:pt x="0" y="154812"/>
                  </a:moveTo>
                  <a:lnTo>
                    <a:pt x="7892" y="105881"/>
                  </a:lnTo>
                  <a:lnTo>
                    <a:pt x="29871" y="63384"/>
                  </a:lnTo>
                  <a:lnTo>
                    <a:pt x="63384" y="29871"/>
                  </a:lnTo>
                  <a:lnTo>
                    <a:pt x="105881" y="7892"/>
                  </a:lnTo>
                  <a:lnTo>
                    <a:pt x="154813" y="0"/>
                  </a:lnTo>
                  <a:lnTo>
                    <a:pt x="1982597" y="0"/>
                  </a:lnTo>
                  <a:lnTo>
                    <a:pt x="2031528" y="7892"/>
                  </a:lnTo>
                  <a:lnTo>
                    <a:pt x="2074025" y="29871"/>
                  </a:lnTo>
                  <a:lnTo>
                    <a:pt x="2107538" y="63384"/>
                  </a:lnTo>
                  <a:lnTo>
                    <a:pt x="2129517" y="105881"/>
                  </a:lnTo>
                  <a:lnTo>
                    <a:pt x="2137410" y="154812"/>
                  </a:lnTo>
                  <a:lnTo>
                    <a:pt x="2137410" y="774065"/>
                  </a:lnTo>
                  <a:lnTo>
                    <a:pt x="2129517" y="822996"/>
                  </a:lnTo>
                  <a:lnTo>
                    <a:pt x="2107538" y="865493"/>
                  </a:lnTo>
                  <a:lnTo>
                    <a:pt x="2074025" y="899006"/>
                  </a:lnTo>
                  <a:lnTo>
                    <a:pt x="2031528" y="920985"/>
                  </a:lnTo>
                  <a:lnTo>
                    <a:pt x="1982597" y="928878"/>
                  </a:lnTo>
                  <a:lnTo>
                    <a:pt x="154813" y="928878"/>
                  </a:lnTo>
                  <a:lnTo>
                    <a:pt x="105881" y="920985"/>
                  </a:lnTo>
                  <a:lnTo>
                    <a:pt x="63384" y="899006"/>
                  </a:lnTo>
                  <a:lnTo>
                    <a:pt x="29871" y="865493"/>
                  </a:lnTo>
                  <a:lnTo>
                    <a:pt x="7892" y="822996"/>
                  </a:lnTo>
                  <a:lnTo>
                    <a:pt x="0" y="774065"/>
                  </a:lnTo>
                  <a:lnTo>
                    <a:pt x="0" y="1548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0433455" y="1927753"/>
            <a:ext cx="598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k</a:t>
            </a:r>
            <a:r>
              <a:rPr sz="1800" dirty="0">
                <a:latin typeface="Calibri"/>
                <a:cs typeface="Calibri"/>
              </a:rPr>
              <a:t>ım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06801" y="1195705"/>
            <a:ext cx="2592070" cy="2315210"/>
            <a:chOff x="3106801" y="1195705"/>
            <a:chExt cx="2592070" cy="2315210"/>
          </a:xfrm>
        </p:grpSpPr>
        <p:sp>
          <p:nvSpPr>
            <p:cNvPr id="28" name="object 28"/>
            <p:cNvSpPr/>
            <p:nvPr/>
          </p:nvSpPr>
          <p:spPr>
            <a:xfrm>
              <a:off x="3517392" y="1586484"/>
              <a:ext cx="232410" cy="1924050"/>
            </a:xfrm>
            <a:custGeom>
              <a:avLst/>
              <a:gdLst/>
              <a:ahLst/>
              <a:cxnLst/>
              <a:rect l="l" t="t" r="r" b="b"/>
              <a:pathLst>
                <a:path w="232410" h="1924050">
                  <a:moveTo>
                    <a:pt x="232410" y="0"/>
                  </a:moveTo>
                  <a:lnTo>
                    <a:pt x="0" y="0"/>
                  </a:lnTo>
                  <a:lnTo>
                    <a:pt x="0" y="1924050"/>
                  </a:lnTo>
                  <a:lnTo>
                    <a:pt x="232410" y="1924050"/>
                  </a:lnTo>
                  <a:lnTo>
                    <a:pt x="232410" y="0"/>
                  </a:lnTo>
                  <a:close/>
                </a:path>
              </a:pathLst>
            </a:custGeom>
            <a:solidFill>
              <a:srgbClr val="AFB3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13151" y="1202055"/>
              <a:ext cx="2579370" cy="1548130"/>
            </a:xfrm>
            <a:custGeom>
              <a:avLst/>
              <a:gdLst/>
              <a:ahLst/>
              <a:cxnLst/>
              <a:rect l="l" t="t" r="r" b="b"/>
              <a:pathLst>
                <a:path w="2579370" h="1548130">
                  <a:moveTo>
                    <a:pt x="2424607" y="0"/>
                  </a:moveTo>
                  <a:lnTo>
                    <a:pt x="154762" y="0"/>
                  </a:lnTo>
                  <a:lnTo>
                    <a:pt x="105846" y="7890"/>
                  </a:lnTo>
                  <a:lnTo>
                    <a:pt x="63362" y="29860"/>
                  </a:lnTo>
                  <a:lnTo>
                    <a:pt x="29860" y="63362"/>
                  </a:lnTo>
                  <a:lnTo>
                    <a:pt x="7890" y="105846"/>
                  </a:lnTo>
                  <a:lnTo>
                    <a:pt x="0" y="154762"/>
                  </a:lnTo>
                  <a:lnTo>
                    <a:pt x="0" y="1392859"/>
                  </a:lnTo>
                  <a:lnTo>
                    <a:pt x="7890" y="1441775"/>
                  </a:lnTo>
                  <a:lnTo>
                    <a:pt x="29860" y="1484259"/>
                  </a:lnTo>
                  <a:lnTo>
                    <a:pt x="63362" y="1517761"/>
                  </a:lnTo>
                  <a:lnTo>
                    <a:pt x="105846" y="1539731"/>
                  </a:lnTo>
                  <a:lnTo>
                    <a:pt x="154762" y="1547621"/>
                  </a:lnTo>
                  <a:lnTo>
                    <a:pt x="2424607" y="1547621"/>
                  </a:lnTo>
                  <a:lnTo>
                    <a:pt x="2473523" y="1539731"/>
                  </a:lnTo>
                  <a:lnTo>
                    <a:pt x="2516007" y="1517761"/>
                  </a:lnTo>
                  <a:lnTo>
                    <a:pt x="2549509" y="1484259"/>
                  </a:lnTo>
                  <a:lnTo>
                    <a:pt x="2571479" y="1441775"/>
                  </a:lnTo>
                  <a:lnTo>
                    <a:pt x="2579370" y="1392859"/>
                  </a:lnTo>
                  <a:lnTo>
                    <a:pt x="2579370" y="154762"/>
                  </a:lnTo>
                  <a:lnTo>
                    <a:pt x="2571479" y="105846"/>
                  </a:lnTo>
                  <a:lnTo>
                    <a:pt x="2549509" y="63362"/>
                  </a:lnTo>
                  <a:lnTo>
                    <a:pt x="2516007" y="29860"/>
                  </a:lnTo>
                  <a:lnTo>
                    <a:pt x="2473523" y="7890"/>
                  </a:lnTo>
                  <a:lnTo>
                    <a:pt x="2424607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13151" y="1202055"/>
              <a:ext cx="2579370" cy="1548130"/>
            </a:xfrm>
            <a:custGeom>
              <a:avLst/>
              <a:gdLst/>
              <a:ahLst/>
              <a:cxnLst/>
              <a:rect l="l" t="t" r="r" b="b"/>
              <a:pathLst>
                <a:path w="2579370" h="1548130">
                  <a:moveTo>
                    <a:pt x="0" y="154762"/>
                  </a:moveTo>
                  <a:lnTo>
                    <a:pt x="7890" y="105846"/>
                  </a:lnTo>
                  <a:lnTo>
                    <a:pt x="29860" y="63362"/>
                  </a:lnTo>
                  <a:lnTo>
                    <a:pt x="63362" y="29860"/>
                  </a:lnTo>
                  <a:lnTo>
                    <a:pt x="105846" y="7890"/>
                  </a:lnTo>
                  <a:lnTo>
                    <a:pt x="154762" y="0"/>
                  </a:lnTo>
                  <a:lnTo>
                    <a:pt x="2424607" y="0"/>
                  </a:lnTo>
                  <a:lnTo>
                    <a:pt x="2473523" y="7890"/>
                  </a:lnTo>
                  <a:lnTo>
                    <a:pt x="2516007" y="29860"/>
                  </a:lnTo>
                  <a:lnTo>
                    <a:pt x="2549509" y="63362"/>
                  </a:lnTo>
                  <a:lnTo>
                    <a:pt x="2571479" y="105846"/>
                  </a:lnTo>
                  <a:lnTo>
                    <a:pt x="2579370" y="154762"/>
                  </a:lnTo>
                  <a:lnTo>
                    <a:pt x="2579370" y="1392859"/>
                  </a:lnTo>
                  <a:lnTo>
                    <a:pt x="2571479" y="1441775"/>
                  </a:lnTo>
                  <a:lnTo>
                    <a:pt x="2549509" y="1484259"/>
                  </a:lnTo>
                  <a:lnTo>
                    <a:pt x="2516007" y="1517761"/>
                  </a:lnTo>
                  <a:lnTo>
                    <a:pt x="2473523" y="1539731"/>
                  </a:lnTo>
                  <a:lnTo>
                    <a:pt x="2424607" y="1547621"/>
                  </a:lnTo>
                  <a:lnTo>
                    <a:pt x="154762" y="1547621"/>
                  </a:lnTo>
                  <a:lnTo>
                    <a:pt x="105846" y="1539731"/>
                  </a:lnTo>
                  <a:lnTo>
                    <a:pt x="63362" y="1517761"/>
                  </a:lnTo>
                  <a:lnTo>
                    <a:pt x="29860" y="1484259"/>
                  </a:lnTo>
                  <a:lnTo>
                    <a:pt x="7890" y="1441775"/>
                  </a:lnTo>
                  <a:lnTo>
                    <a:pt x="0" y="1392859"/>
                  </a:lnTo>
                  <a:lnTo>
                    <a:pt x="0" y="154762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484152" y="1528032"/>
            <a:ext cx="18357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5" dirty="0">
                <a:solidFill>
                  <a:srgbClr val="FFFFFF"/>
                </a:solidFill>
                <a:latin typeface="Calibri"/>
                <a:cs typeface="Calibri"/>
              </a:rPr>
              <a:t>Requirement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29452" y="1904536"/>
            <a:ext cx="11461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106801" y="3130423"/>
            <a:ext cx="2592070" cy="2315210"/>
            <a:chOff x="3106801" y="3130423"/>
            <a:chExt cx="2592070" cy="2315210"/>
          </a:xfrm>
        </p:grpSpPr>
        <p:sp>
          <p:nvSpPr>
            <p:cNvPr id="34" name="object 34"/>
            <p:cNvSpPr/>
            <p:nvPr/>
          </p:nvSpPr>
          <p:spPr>
            <a:xfrm>
              <a:off x="3517392" y="3521202"/>
              <a:ext cx="232410" cy="1924050"/>
            </a:xfrm>
            <a:custGeom>
              <a:avLst/>
              <a:gdLst/>
              <a:ahLst/>
              <a:cxnLst/>
              <a:rect l="l" t="t" r="r" b="b"/>
              <a:pathLst>
                <a:path w="232410" h="1924050">
                  <a:moveTo>
                    <a:pt x="232410" y="0"/>
                  </a:moveTo>
                  <a:lnTo>
                    <a:pt x="0" y="0"/>
                  </a:lnTo>
                  <a:lnTo>
                    <a:pt x="0" y="1924050"/>
                  </a:lnTo>
                  <a:lnTo>
                    <a:pt x="232410" y="1924050"/>
                  </a:lnTo>
                  <a:lnTo>
                    <a:pt x="232410" y="0"/>
                  </a:lnTo>
                  <a:close/>
                </a:path>
              </a:pathLst>
            </a:custGeom>
            <a:solidFill>
              <a:srgbClr val="AFB3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113151" y="3136773"/>
              <a:ext cx="2579370" cy="1548130"/>
            </a:xfrm>
            <a:custGeom>
              <a:avLst/>
              <a:gdLst/>
              <a:ahLst/>
              <a:cxnLst/>
              <a:rect l="l" t="t" r="r" b="b"/>
              <a:pathLst>
                <a:path w="2579370" h="1548129">
                  <a:moveTo>
                    <a:pt x="2424607" y="0"/>
                  </a:moveTo>
                  <a:lnTo>
                    <a:pt x="154762" y="0"/>
                  </a:lnTo>
                  <a:lnTo>
                    <a:pt x="105846" y="7890"/>
                  </a:lnTo>
                  <a:lnTo>
                    <a:pt x="63362" y="29860"/>
                  </a:lnTo>
                  <a:lnTo>
                    <a:pt x="29860" y="63362"/>
                  </a:lnTo>
                  <a:lnTo>
                    <a:pt x="7890" y="105846"/>
                  </a:lnTo>
                  <a:lnTo>
                    <a:pt x="0" y="154762"/>
                  </a:lnTo>
                  <a:lnTo>
                    <a:pt x="0" y="1392859"/>
                  </a:lnTo>
                  <a:lnTo>
                    <a:pt x="7890" y="1441775"/>
                  </a:lnTo>
                  <a:lnTo>
                    <a:pt x="29860" y="1484259"/>
                  </a:lnTo>
                  <a:lnTo>
                    <a:pt x="63362" y="1517761"/>
                  </a:lnTo>
                  <a:lnTo>
                    <a:pt x="105846" y="1539731"/>
                  </a:lnTo>
                  <a:lnTo>
                    <a:pt x="154762" y="1547621"/>
                  </a:lnTo>
                  <a:lnTo>
                    <a:pt x="2424607" y="1547621"/>
                  </a:lnTo>
                  <a:lnTo>
                    <a:pt x="2473523" y="1539731"/>
                  </a:lnTo>
                  <a:lnTo>
                    <a:pt x="2516007" y="1517761"/>
                  </a:lnTo>
                  <a:lnTo>
                    <a:pt x="2549509" y="1484259"/>
                  </a:lnTo>
                  <a:lnTo>
                    <a:pt x="2571479" y="1441775"/>
                  </a:lnTo>
                  <a:lnTo>
                    <a:pt x="2579370" y="1392859"/>
                  </a:lnTo>
                  <a:lnTo>
                    <a:pt x="2579370" y="154762"/>
                  </a:lnTo>
                  <a:lnTo>
                    <a:pt x="2571479" y="105846"/>
                  </a:lnTo>
                  <a:lnTo>
                    <a:pt x="2549509" y="63362"/>
                  </a:lnTo>
                  <a:lnTo>
                    <a:pt x="2516007" y="29860"/>
                  </a:lnTo>
                  <a:lnTo>
                    <a:pt x="2473523" y="7890"/>
                  </a:lnTo>
                  <a:lnTo>
                    <a:pt x="2424607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113151" y="3136773"/>
              <a:ext cx="2579370" cy="1548130"/>
            </a:xfrm>
            <a:custGeom>
              <a:avLst/>
              <a:gdLst/>
              <a:ahLst/>
              <a:cxnLst/>
              <a:rect l="l" t="t" r="r" b="b"/>
              <a:pathLst>
                <a:path w="2579370" h="1548129">
                  <a:moveTo>
                    <a:pt x="0" y="154762"/>
                  </a:moveTo>
                  <a:lnTo>
                    <a:pt x="7890" y="105846"/>
                  </a:lnTo>
                  <a:lnTo>
                    <a:pt x="29860" y="63362"/>
                  </a:lnTo>
                  <a:lnTo>
                    <a:pt x="63362" y="29860"/>
                  </a:lnTo>
                  <a:lnTo>
                    <a:pt x="105846" y="7890"/>
                  </a:lnTo>
                  <a:lnTo>
                    <a:pt x="154762" y="0"/>
                  </a:lnTo>
                  <a:lnTo>
                    <a:pt x="2424607" y="0"/>
                  </a:lnTo>
                  <a:lnTo>
                    <a:pt x="2473523" y="7890"/>
                  </a:lnTo>
                  <a:lnTo>
                    <a:pt x="2516007" y="29860"/>
                  </a:lnTo>
                  <a:lnTo>
                    <a:pt x="2549509" y="63362"/>
                  </a:lnTo>
                  <a:lnTo>
                    <a:pt x="2571479" y="105846"/>
                  </a:lnTo>
                  <a:lnTo>
                    <a:pt x="2579370" y="154762"/>
                  </a:lnTo>
                  <a:lnTo>
                    <a:pt x="2579370" y="1392859"/>
                  </a:lnTo>
                  <a:lnTo>
                    <a:pt x="2571479" y="1441775"/>
                  </a:lnTo>
                  <a:lnTo>
                    <a:pt x="2549509" y="1484259"/>
                  </a:lnTo>
                  <a:lnTo>
                    <a:pt x="2516007" y="1517761"/>
                  </a:lnTo>
                  <a:lnTo>
                    <a:pt x="2473523" y="1539731"/>
                  </a:lnTo>
                  <a:lnTo>
                    <a:pt x="2424607" y="1547621"/>
                  </a:lnTo>
                  <a:lnTo>
                    <a:pt x="154762" y="1547621"/>
                  </a:lnTo>
                  <a:lnTo>
                    <a:pt x="105846" y="1539731"/>
                  </a:lnTo>
                  <a:lnTo>
                    <a:pt x="63362" y="1517761"/>
                  </a:lnTo>
                  <a:lnTo>
                    <a:pt x="29860" y="1484259"/>
                  </a:lnTo>
                  <a:lnTo>
                    <a:pt x="7890" y="1441775"/>
                  </a:lnTo>
                  <a:lnTo>
                    <a:pt x="0" y="1392859"/>
                  </a:lnTo>
                  <a:lnTo>
                    <a:pt x="0" y="154762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386649" y="3651180"/>
            <a:ext cx="20320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2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27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Design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106801" y="5065140"/>
            <a:ext cx="3952875" cy="1560830"/>
            <a:chOff x="3106801" y="5065140"/>
            <a:chExt cx="3952875" cy="1560830"/>
          </a:xfrm>
        </p:grpSpPr>
        <p:sp>
          <p:nvSpPr>
            <p:cNvPr id="39" name="object 39"/>
            <p:cNvSpPr/>
            <p:nvPr/>
          </p:nvSpPr>
          <p:spPr>
            <a:xfrm>
              <a:off x="3639312" y="5334761"/>
              <a:ext cx="3420110" cy="231775"/>
            </a:xfrm>
            <a:custGeom>
              <a:avLst/>
              <a:gdLst/>
              <a:ahLst/>
              <a:cxnLst/>
              <a:rect l="l" t="t" r="r" b="b"/>
              <a:pathLst>
                <a:path w="3420109" h="231775">
                  <a:moveTo>
                    <a:pt x="3419855" y="0"/>
                  </a:moveTo>
                  <a:lnTo>
                    <a:pt x="0" y="0"/>
                  </a:lnTo>
                  <a:lnTo>
                    <a:pt x="0" y="231647"/>
                  </a:lnTo>
                  <a:lnTo>
                    <a:pt x="3419855" y="231647"/>
                  </a:lnTo>
                  <a:lnTo>
                    <a:pt x="3419855" y="0"/>
                  </a:lnTo>
                  <a:close/>
                </a:path>
              </a:pathLst>
            </a:custGeom>
            <a:solidFill>
              <a:srgbClr val="AFB3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13151" y="5071490"/>
              <a:ext cx="2579370" cy="1548130"/>
            </a:xfrm>
            <a:custGeom>
              <a:avLst/>
              <a:gdLst/>
              <a:ahLst/>
              <a:cxnLst/>
              <a:rect l="l" t="t" r="r" b="b"/>
              <a:pathLst>
                <a:path w="2579370" h="1548129">
                  <a:moveTo>
                    <a:pt x="2424607" y="0"/>
                  </a:moveTo>
                  <a:lnTo>
                    <a:pt x="154762" y="0"/>
                  </a:lnTo>
                  <a:lnTo>
                    <a:pt x="105846" y="7890"/>
                  </a:lnTo>
                  <a:lnTo>
                    <a:pt x="63362" y="29860"/>
                  </a:lnTo>
                  <a:lnTo>
                    <a:pt x="29860" y="63362"/>
                  </a:lnTo>
                  <a:lnTo>
                    <a:pt x="7890" y="105846"/>
                  </a:lnTo>
                  <a:lnTo>
                    <a:pt x="0" y="154762"/>
                  </a:lnTo>
                  <a:lnTo>
                    <a:pt x="0" y="1392859"/>
                  </a:lnTo>
                  <a:lnTo>
                    <a:pt x="7890" y="1441775"/>
                  </a:lnTo>
                  <a:lnTo>
                    <a:pt x="29860" y="1484259"/>
                  </a:lnTo>
                  <a:lnTo>
                    <a:pt x="63362" y="1517761"/>
                  </a:lnTo>
                  <a:lnTo>
                    <a:pt x="105846" y="1539731"/>
                  </a:lnTo>
                  <a:lnTo>
                    <a:pt x="154762" y="1547622"/>
                  </a:lnTo>
                  <a:lnTo>
                    <a:pt x="2424607" y="1547622"/>
                  </a:lnTo>
                  <a:lnTo>
                    <a:pt x="2473523" y="1539731"/>
                  </a:lnTo>
                  <a:lnTo>
                    <a:pt x="2516007" y="1517761"/>
                  </a:lnTo>
                  <a:lnTo>
                    <a:pt x="2549509" y="1484259"/>
                  </a:lnTo>
                  <a:lnTo>
                    <a:pt x="2571479" y="1441775"/>
                  </a:lnTo>
                  <a:lnTo>
                    <a:pt x="2579370" y="1392859"/>
                  </a:lnTo>
                  <a:lnTo>
                    <a:pt x="2579370" y="154762"/>
                  </a:lnTo>
                  <a:lnTo>
                    <a:pt x="2571479" y="105846"/>
                  </a:lnTo>
                  <a:lnTo>
                    <a:pt x="2549509" y="63362"/>
                  </a:lnTo>
                  <a:lnTo>
                    <a:pt x="2516007" y="29860"/>
                  </a:lnTo>
                  <a:lnTo>
                    <a:pt x="2473523" y="7890"/>
                  </a:lnTo>
                  <a:lnTo>
                    <a:pt x="2424607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13151" y="5071490"/>
              <a:ext cx="2579370" cy="1548130"/>
            </a:xfrm>
            <a:custGeom>
              <a:avLst/>
              <a:gdLst/>
              <a:ahLst/>
              <a:cxnLst/>
              <a:rect l="l" t="t" r="r" b="b"/>
              <a:pathLst>
                <a:path w="2579370" h="1548129">
                  <a:moveTo>
                    <a:pt x="0" y="154762"/>
                  </a:moveTo>
                  <a:lnTo>
                    <a:pt x="7890" y="105846"/>
                  </a:lnTo>
                  <a:lnTo>
                    <a:pt x="29860" y="63362"/>
                  </a:lnTo>
                  <a:lnTo>
                    <a:pt x="63362" y="29860"/>
                  </a:lnTo>
                  <a:lnTo>
                    <a:pt x="105846" y="7890"/>
                  </a:lnTo>
                  <a:lnTo>
                    <a:pt x="154762" y="0"/>
                  </a:lnTo>
                  <a:lnTo>
                    <a:pt x="2424607" y="0"/>
                  </a:lnTo>
                  <a:lnTo>
                    <a:pt x="2473523" y="7890"/>
                  </a:lnTo>
                  <a:lnTo>
                    <a:pt x="2516007" y="29860"/>
                  </a:lnTo>
                  <a:lnTo>
                    <a:pt x="2549509" y="63362"/>
                  </a:lnTo>
                  <a:lnTo>
                    <a:pt x="2571479" y="105846"/>
                  </a:lnTo>
                  <a:lnTo>
                    <a:pt x="2579370" y="154762"/>
                  </a:lnTo>
                  <a:lnTo>
                    <a:pt x="2579370" y="1392859"/>
                  </a:lnTo>
                  <a:lnTo>
                    <a:pt x="2571479" y="1441775"/>
                  </a:lnTo>
                  <a:lnTo>
                    <a:pt x="2549509" y="1484259"/>
                  </a:lnTo>
                  <a:lnTo>
                    <a:pt x="2516007" y="1517761"/>
                  </a:lnTo>
                  <a:lnTo>
                    <a:pt x="2473523" y="1539731"/>
                  </a:lnTo>
                  <a:lnTo>
                    <a:pt x="2424607" y="1547622"/>
                  </a:lnTo>
                  <a:lnTo>
                    <a:pt x="154762" y="1547622"/>
                  </a:lnTo>
                  <a:lnTo>
                    <a:pt x="105846" y="1539731"/>
                  </a:lnTo>
                  <a:lnTo>
                    <a:pt x="63362" y="1517761"/>
                  </a:lnTo>
                  <a:lnTo>
                    <a:pt x="29860" y="1484259"/>
                  </a:lnTo>
                  <a:lnTo>
                    <a:pt x="7890" y="1441775"/>
                  </a:lnTo>
                  <a:lnTo>
                    <a:pt x="0" y="1392859"/>
                  </a:lnTo>
                  <a:lnTo>
                    <a:pt x="0" y="154762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3271554" y="5585956"/>
            <a:ext cx="22618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537325" y="3521202"/>
            <a:ext cx="2593340" cy="3104515"/>
            <a:chOff x="6537325" y="3521202"/>
            <a:chExt cx="2593340" cy="3104515"/>
          </a:xfrm>
        </p:grpSpPr>
        <p:sp>
          <p:nvSpPr>
            <p:cNvPr id="44" name="object 44"/>
            <p:cNvSpPr/>
            <p:nvPr/>
          </p:nvSpPr>
          <p:spPr>
            <a:xfrm>
              <a:off x="6948677" y="3521202"/>
              <a:ext cx="232410" cy="1924050"/>
            </a:xfrm>
            <a:custGeom>
              <a:avLst/>
              <a:gdLst/>
              <a:ahLst/>
              <a:cxnLst/>
              <a:rect l="l" t="t" r="r" b="b"/>
              <a:pathLst>
                <a:path w="232409" h="1924050">
                  <a:moveTo>
                    <a:pt x="232409" y="0"/>
                  </a:moveTo>
                  <a:lnTo>
                    <a:pt x="0" y="0"/>
                  </a:lnTo>
                  <a:lnTo>
                    <a:pt x="0" y="1924050"/>
                  </a:lnTo>
                  <a:lnTo>
                    <a:pt x="232409" y="1924050"/>
                  </a:lnTo>
                  <a:lnTo>
                    <a:pt x="232409" y="0"/>
                  </a:lnTo>
                  <a:close/>
                </a:path>
              </a:pathLst>
            </a:custGeom>
            <a:solidFill>
              <a:srgbClr val="AFB3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543675" y="5071492"/>
              <a:ext cx="2580640" cy="1548130"/>
            </a:xfrm>
            <a:custGeom>
              <a:avLst/>
              <a:gdLst/>
              <a:ahLst/>
              <a:cxnLst/>
              <a:rect l="l" t="t" r="r" b="b"/>
              <a:pathLst>
                <a:path w="2580640" h="1548129">
                  <a:moveTo>
                    <a:pt x="2425369" y="0"/>
                  </a:moveTo>
                  <a:lnTo>
                    <a:pt x="154762" y="0"/>
                  </a:lnTo>
                  <a:lnTo>
                    <a:pt x="105846" y="7890"/>
                  </a:lnTo>
                  <a:lnTo>
                    <a:pt x="63362" y="29860"/>
                  </a:lnTo>
                  <a:lnTo>
                    <a:pt x="29860" y="63362"/>
                  </a:lnTo>
                  <a:lnTo>
                    <a:pt x="7890" y="105846"/>
                  </a:lnTo>
                  <a:lnTo>
                    <a:pt x="0" y="154762"/>
                  </a:lnTo>
                  <a:lnTo>
                    <a:pt x="0" y="1392859"/>
                  </a:lnTo>
                  <a:lnTo>
                    <a:pt x="7890" y="1441775"/>
                  </a:lnTo>
                  <a:lnTo>
                    <a:pt x="29860" y="1484259"/>
                  </a:lnTo>
                  <a:lnTo>
                    <a:pt x="63362" y="1517761"/>
                  </a:lnTo>
                  <a:lnTo>
                    <a:pt x="105846" y="1539731"/>
                  </a:lnTo>
                  <a:lnTo>
                    <a:pt x="154762" y="1547621"/>
                  </a:lnTo>
                  <a:lnTo>
                    <a:pt x="2425369" y="1547621"/>
                  </a:lnTo>
                  <a:lnTo>
                    <a:pt x="2474285" y="1539731"/>
                  </a:lnTo>
                  <a:lnTo>
                    <a:pt x="2516769" y="1517761"/>
                  </a:lnTo>
                  <a:lnTo>
                    <a:pt x="2550271" y="1484259"/>
                  </a:lnTo>
                  <a:lnTo>
                    <a:pt x="2572241" y="1441775"/>
                  </a:lnTo>
                  <a:lnTo>
                    <a:pt x="2580132" y="1392859"/>
                  </a:lnTo>
                  <a:lnTo>
                    <a:pt x="2580132" y="154762"/>
                  </a:lnTo>
                  <a:lnTo>
                    <a:pt x="2572241" y="105846"/>
                  </a:lnTo>
                  <a:lnTo>
                    <a:pt x="2550271" y="63362"/>
                  </a:lnTo>
                  <a:lnTo>
                    <a:pt x="2516769" y="29860"/>
                  </a:lnTo>
                  <a:lnTo>
                    <a:pt x="2474285" y="7890"/>
                  </a:lnTo>
                  <a:lnTo>
                    <a:pt x="2425369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543675" y="5071492"/>
              <a:ext cx="2580640" cy="1548130"/>
            </a:xfrm>
            <a:custGeom>
              <a:avLst/>
              <a:gdLst/>
              <a:ahLst/>
              <a:cxnLst/>
              <a:rect l="l" t="t" r="r" b="b"/>
              <a:pathLst>
                <a:path w="2580640" h="1548129">
                  <a:moveTo>
                    <a:pt x="0" y="154762"/>
                  </a:moveTo>
                  <a:lnTo>
                    <a:pt x="7890" y="105846"/>
                  </a:lnTo>
                  <a:lnTo>
                    <a:pt x="29860" y="63362"/>
                  </a:lnTo>
                  <a:lnTo>
                    <a:pt x="63362" y="29860"/>
                  </a:lnTo>
                  <a:lnTo>
                    <a:pt x="105846" y="7890"/>
                  </a:lnTo>
                  <a:lnTo>
                    <a:pt x="154762" y="0"/>
                  </a:lnTo>
                  <a:lnTo>
                    <a:pt x="2425369" y="0"/>
                  </a:lnTo>
                  <a:lnTo>
                    <a:pt x="2474285" y="7890"/>
                  </a:lnTo>
                  <a:lnTo>
                    <a:pt x="2516769" y="29860"/>
                  </a:lnTo>
                  <a:lnTo>
                    <a:pt x="2550271" y="63362"/>
                  </a:lnTo>
                  <a:lnTo>
                    <a:pt x="2572241" y="105846"/>
                  </a:lnTo>
                  <a:lnTo>
                    <a:pt x="2580132" y="154762"/>
                  </a:lnTo>
                  <a:lnTo>
                    <a:pt x="2580132" y="1392859"/>
                  </a:lnTo>
                  <a:lnTo>
                    <a:pt x="2572241" y="1441775"/>
                  </a:lnTo>
                  <a:lnTo>
                    <a:pt x="2550271" y="1484259"/>
                  </a:lnTo>
                  <a:lnTo>
                    <a:pt x="2516769" y="1517761"/>
                  </a:lnTo>
                  <a:lnTo>
                    <a:pt x="2474285" y="1539731"/>
                  </a:lnTo>
                  <a:lnTo>
                    <a:pt x="2425369" y="1547621"/>
                  </a:lnTo>
                  <a:lnTo>
                    <a:pt x="154762" y="1547621"/>
                  </a:lnTo>
                  <a:lnTo>
                    <a:pt x="105846" y="1539731"/>
                  </a:lnTo>
                  <a:lnTo>
                    <a:pt x="63362" y="1517761"/>
                  </a:lnTo>
                  <a:lnTo>
                    <a:pt x="29860" y="1484259"/>
                  </a:lnTo>
                  <a:lnTo>
                    <a:pt x="7890" y="1441775"/>
                  </a:lnTo>
                  <a:lnTo>
                    <a:pt x="0" y="1392859"/>
                  </a:lnTo>
                  <a:lnTo>
                    <a:pt x="0" y="154762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7316730" y="5585956"/>
            <a:ext cx="103124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est</a:t>
            </a:r>
            <a:r>
              <a:rPr sz="2700" spc="-5" dirty="0">
                <a:solidFill>
                  <a:srgbClr val="FFFFFF"/>
                </a:solidFill>
                <a:latin typeface="Calibri"/>
                <a:cs typeface="Calibri"/>
              </a:rPr>
              <a:t>ing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537325" y="1586483"/>
            <a:ext cx="2593340" cy="3104515"/>
            <a:chOff x="6537325" y="1586483"/>
            <a:chExt cx="2593340" cy="3104515"/>
          </a:xfrm>
        </p:grpSpPr>
        <p:sp>
          <p:nvSpPr>
            <p:cNvPr id="49" name="object 49"/>
            <p:cNvSpPr/>
            <p:nvPr/>
          </p:nvSpPr>
          <p:spPr>
            <a:xfrm>
              <a:off x="6948677" y="1586483"/>
              <a:ext cx="232410" cy="1924050"/>
            </a:xfrm>
            <a:custGeom>
              <a:avLst/>
              <a:gdLst/>
              <a:ahLst/>
              <a:cxnLst/>
              <a:rect l="l" t="t" r="r" b="b"/>
              <a:pathLst>
                <a:path w="232409" h="1924050">
                  <a:moveTo>
                    <a:pt x="232409" y="0"/>
                  </a:moveTo>
                  <a:lnTo>
                    <a:pt x="0" y="0"/>
                  </a:lnTo>
                  <a:lnTo>
                    <a:pt x="0" y="1924050"/>
                  </a:lnTo>
                  <a:lnTo>
                    <a:pt x="232409" y="1924050"/>
                  </a:lnTo>
                  <a:lnTo>
                    <a:pt x="232409" y="0"/>
                  </a:lnTo>
                  <a:close/>
                </a:path>
              </a:pathLst>
            </a:custGeom>
            <a:solidFill>
              <a:srgbClr val="AFB3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543675" y="3136774"/>
              <a:ext cx="2580640" cy="1548130"/>
            </a:xfrm>
            <a:custGeom>
              <a:avLst/>
              <a:gdLst/>
              <a:ahLst/>
              <a:cxnLst/>
              <a:rect l="l" t="t" r="r" b="b"/>
              <a:pathLst>
                <a:path w="2580640" h="1548129">
                  <a:moveTo>
                    <a:pt x="2425369" y="0"/>
                  </a:moveTo>
                  <a:lnTo>
                    <a:pt x="154762" y="0"/>
                  </a:lnTo>
                  <a:lnTo>
                    <a:pt x="105846" y="7890"/>
                  </a:lnTo>
                  <a:lnTo>
                    <a:pt x="63362" y="29860"/>
                  </a:lnTo>
                  <a:lnTo>
                    <a:pt x="29860" y="63362"/>
                  </a:lnTo>
                  <a:lnTo>
                    <a:pt x="7890" y="105846"/>
                  </a:lnTo>
                  <a:lnTo>
                    <a:pt x="0" y="154762"/>
                  </a:lnTo>
                  <a:lnTo>
                    <a:pt x="0" y="1392859"/>
                  </a:lnTo>
                  <a:lnTo>
                    <a:pt x="7890" y="1441775"/>
                  </a:lnTo>
                  <a:lnTo>
                    <a:pt x="29860" y="1484259"/>
                  </a:lnTo>
                  <a:lnTo>
                    <a:pt x="63362" y="1517761"/>
                  </a:lnTo>
                  <a:lnTo>
                    <a:pt x="105846" y="1539731"/>
                  </a:lnTo>
                  <a:lnTo>
                    <a:pt x="154762" y="1547621"/>
                  </a:lnTo>
                  <a:lnTo>
                    <a:pt x="2425369" y="1547621"/>
                  </a:lnTo>
                  <a:lnTo>
                    <a:pt x="2474285" y="1539731"/>
                  </a:lnTo>
                  <a:lnTo>
                    <a:pt x="2516769" y="1517761"/>
                  </a:lnTo>
                  <a:lnTo>
                    <a:pt x="2550271" y="1484259"/>
                  </a:lnTo>
                  <a:lnTo>
                    <a:pt x="2572241" y="1441775"/>
                  </a:lnTo>
                  <a:lnTo>
                    <a:pt x="2580132" y="1392859"/>
                  </a:lnTo>
                  <a:lnTo>
                    <a:pt x="2580132" y="154762"/>
                  </a:lnTo>
                  <a:lnTo>
                    <a:pt x="2572241" y="105846"/>
                  </a:lnTo>
                  <a:lnTo>
                    <a:pt x="2550271" y="63362"/>
                  </a:lnTo>
                  <a:lnTo>
                    <a:pt x="2516769" y="29860"/>
                  </a:lnTo>
                  <a:lnTo>
                    <a:pt x="2474285" y="7890"/>
                  </a:lnTo>
                  <a:lnTo>
                    <a:pt x="2425369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543675" y="3136774"/>
              <a:ext cx="2580640" cy="1548130"/>
            </a:xfrm>
            <a:custGeom>
              <a:avLst/>
              <a:gdLst/>
              <a:ahLst/>
              <a:cxnLst/>
              <a:rect l="l" t="t" r="r" b="b"/>
              <a:pathLst>
                <a:path w="2580640" h="1548129">
                  <a:moveTo>
                    <a:pt x="0" y="154762"/>
                  </a:moveTo>
                  <a:lnTo>
                    <a:pt x="7890" y="105846"/>
                  </a:lnTo>
                  <a:lnTo>
                    <a:pt x="29860" y="63362"/>
                  </a:lnTo>
                  <a:lnTo>
                    <a:pt x="63362" y="29860"/>
                  </a:lnTo>
                  <a:lnTo>
                    <a:pt x="105846" y="7890"/>
                  </a:lnTo>
                  <a:lnTo>
                    <a:pt x="154762" y="0"/>
                  </a:lnTo>
                  <a:lnTo>
                    <a:pt x="2425369" y="0"/>
                  </a:lnTo>
                  <a:lnTo>
                    <a:pt x="2474285" y="7890"/>
                  </a:lnTo>
                  <a:lnTo>
                    <a:pt x="2516769" y="29860"/>
                  </a:lnTo>
                  <a:lnTo>
                    <a:pt x="2550271" y="63362"/>
                  </a:lnTo>
                  <a:lnTo>
                    <a:pt x="2572241" y="105846"/>
                  </a:lnTo>
                  <a:lnTo>
                    <a:pt x="2580132" y="154762"/>
                  </a:lnTo>
                  <a:lnTo>
                    <a:pt x="2580132" y="1392859"/>
                  </a:lnTo>
                  <a:lnTo>
                    <a:pt x="2572241" y="1441775"/>
                  </a:lnTo>
                  <a:lnTo>
                    <a:pt x="2550271" y="1484259"/>
                  </a:lnTo>
                  <a:lnTo>
                    <a:pt x="2516769" y="1517761"/>
                  </a:lnTo>
                  <a:lnTo>
                    <a:pt x="2474285" y="1539731"/>
                  </a:lnTo>
                  <a:lnTo>
                    <a:pt x="2425369" y="1547621"/>
                  </a:lnTo>
                  <a:lnTo>
                    <a:pt x="154762" y="1547621"/>
                  </a:lnTo>
                  <a:lnTo>
                    <a:pt x="105846" y="1539731"/>
                  </a:lnTo>
                  <a:lnTo>
                    <a:pt x="63362" y="1517761"/>
                  </a:lnTo>
                  <a:lnTo>
                    <a:pt x="29860" y="1484259"/>
                  </a:lnTo>
                  <a:lnTo>
                    <a:pt x="7890" y="1441775"/>
                  </a:lnTo>
                  <a:lnTo>
                    <a:pt x="0" y="1392859"/>
                  </a:lnTo>
                  <a:lnTo>
                    <a:pt x="0" y="154762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6828288" y="3651180"/>
            <a:ext cx="20097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solidFill>
                  <a:srgbClr val="FFFFFF"/>
                </a:solidFill>
                <a:latin typeface="Calibri"/>
                <a:cs typeface="Calibri"/>
              </a:rPr>
              <a:t>Deploymemnt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6537325" y="1195706"/>
            <a:ext cx="2593340" cy="1560830"/>
            <a:chOff x="6537325" y="1195706"/>
            <a:chExt cx="2593340" cy="1560830"/>
          </a:xfrm>
        </p:grpSpPr>
        <p:sp>
          <p:nvSpPr>
            <p:cNvPr id="54" name="object 54"/>
            <p:cNvSpPr/>
            <p:nvPr/>
          </p:nvSpPr>
          <p:spPr>
            <a:xfrm>
              <a:off x="6543675" y="1202056"/>
              <a:ext cx="2580640" cy="1548130"/>
            </a:xfrm>
            <a:custGeom>
              <a:avLst/>
              <a:gdLst/>
              <a:ahLst/>
              <a:cxnLst/>
              <a:rect l="l" t="t" r="r" b="b"/>
              <a:pathLst>
                <a:path w="2580640" h="1548130">
                  <a:moveTo>
                    <a:pt x="2425369" y="0"/>
                  </a:moveTo>
                  <a:lnTo>
                    <a:pt x="154762" y="0"/>
                  </a:lnTo>
                  <a:lnTo>
                    <a:pt x="105846" y="7890"/>
                  </a:lnTo>
                  <a:lnTo>
                    <a:pt x="63362" y="29860"/>
                  </a:lnTo>
                  <a:lnTo>
                    <a:pt x="29860" y="63362"/>
                  </a:lnTo>
                  <a:lnTo>
                    <a:pt x="7890" y="105846"/>
                  </a:lnTo>
                  <a:lnTo>
                    <a:pt x="0" y="154762"/>
                  </a:lnTo>
                  <a:lnTo>
                    <a:pt x="0" y="1392859"/>
                  </a:lnTo>
                  <a:lnTo>
                    <a:pt x="7890" y="1441775"/>
                  </a:lnTo>
                  <a:lnTo>
                    <a:pt x="29860" y="1484259"/>
                  </a:lnTo>
                  <a:lnTo>
                    <a:pt x="63362" y="1517761"/>
                  </a:lnTo>
                  <a:lnTo>
                    <a:pt x="105846" y="1539731"/>
                  </a:lnTo>
                  <a:lnTo>
                    <a:pt x="154762" y="1547621"/>
                  </a:lnTo>
                  <a:lnTo>
                    <a:pt x="2425369" y="1547621"/>
                  </a:lnTo>
                  <a:lnTo>
                    <a:pt x="2474285" y="1539731"/>
                  </a:lnTo>
                  <a:lnTo>
                    <a:pt x="2516769" y="1517761"/>
                  </a:lnTo>
                  <a:lnTo>
                    <a:pt x="2550271" y="1484259"/>
                  </a:lnTo>
                  <a:lnTo>
                    <a:pt x="2572241" y="1441775"/>
                  </a:lnTo>
                  <a:lnTo>
                    <a:pt x="2580132" y="1392859"/>
                  </a:lnTo>
                  <a:lnTo>
                    <a:pt x="2580132" y="154762"/>
                  </a:lnTo>
                  <a:lnTo>
                    <a:pt x="2572241" y="105846"/>
                  </a:lnTo>
                  <a:lnTo>
                    <a:pt x="2550271" y="63362"/>
                  </a:lnTo>
                  <a:lnTo>
                    <a:pt x="2516769" y="29860"/>
                  </a:lnTo>
                  <a:lnTo>
                    <a:pt x="2474285" y="7890"/>
                  </a:lnTo>
                  <a:lnTo>
                    <a:pt x="2425369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543675" y="1202056"/>
              <a:ext cx="2580640" cy="1548130"/>
            </a:xfrm>
            <a:custGeom>
              <a:avLst/>
              <a:gdLst/>
              <a:ahLst/>
              <a:cxnLst/>
              <a:rect l="l" t="t" r="r" b="b"/>
              <a:pathLst>
                <a:path w="2580640" h="1548130">
                  <a:moveTo>
                    <a:pt x="0" y="154762"/>
                  </a:moveTo>
                  <a:lnTo>
                    <a:pt x="7890" y="105846"/>
                  </a:lnTo>
                  <a:lnTo>
                    <a:pt x="29860" y="63362"/>
                  </a:lnTo>
                  <a:lnTo>
                    <a:pt x="63362" y="29860"/>
                  </a:lnTo>
                  <a:lnTo>
                    <a:pt x="105846" y="7890"/>
                  </a:lnTo>
                  <a:lnTo>
                    <a:pt x="154762" y="0"/>
                  </a:lnTo>
                  <a:lnTo>
                    <a:pt x="2425369" y="0"/>
                  </a:lnTo>
                  <a:lnTo>
                    <a:pt x="2474285" y="7890"/>
                  </a:lnTo>
                  <a:lnTo>
                    <a:pt x="2516769" y="29860"/>
                  </a:lnTo>
                  <a:lnTo>
                    <a:pt x="2550271" y="63362"/>
                  </a:lnTo>
                  <a:lnTo>
                    <a:pt x="2572241" y="105846"/>
                  </a:lnTo>
                  <a:lnTo>
                    <a:pt x="2580132" y="154762"/>
                  </a:lnTo>
                  <a:lnTo>
                    <a:pt x="2580132" y="1392859"/>
                  </a:lnTo>
                  <a:lnTo>
                    <a:pt x="2572241" y="1441775"/>
                  </a:lnTo>
                  <a:lnTo>
                    <a:pt x="2550271" y="1484259"/>
                  </a:lnTo>
                  <a:lnTo>
                    <a:pt x="2516769" y="1517761"/>
                  </a:lnTo>
                  <a:lnTo>
                    <a:pt x="2474285" y="1539731"/>
                  </a:lnTo>
                  <a:lnTo>
                    <a:pt x="2425369" y="1547621"/>
                  </a:lnTo>
                  <a:lnTo>
                    <a:pt x="154762" y="1547621"/>
                  </a:lnTo>
                  <a:lnTo>
                    <a:pt x="105846" y="1539731"/>
                  </a:lnTo>
                  <a:lnTo>
                    <a:pt x="63362" y="1517761"/>
                  </a:lnTo>
                  <a:lnTo>
                    <a:pt x="29860" y="1484259"/>
                  </a:lnTo>
                  <a:lnTo>
                    <a:pt x="7890" y="1441775"/>
                  </a:lnTo>
                  <a:lnTo>
                    <a:pt x="0" y="1392859"/>
                  </a:lnTo>
                  <a:lnTo>
                    <a:pt x="0" y="154762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6915664" y="1716404"/>
            <a:ext cx="184658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solidFill>
                  <a:srgbClr val="FFFFFF"/>
                </a:solidFill>
                <a:latin typeface="Calibri"/>
                <a:cs typeface="Calibri"/>
              </a:rPr>
              <a:t>Maintenance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80371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9" dirty="0">
                <a:latin typeface="Tahoma"/>
                <a:cs typeface="Tahoma"/>
              </a:rPr>
              <a:t>SDL</a:t>
            </a:r>
            <a:r>
              <a:rPr spc="450" dirty="0">
                <a:latin typeface="Tahoma"/>
                <a:cs typeface="Tahoma"/>
              </a:rPr>
              <a:t>C</a:t>
            </a:r>
            <a:r>
              <a:rPr spc="-275" dirty="0">
                <a:latin typeface="Tahoma"/>
                <a:cs typeface="Tahoma"/>
              </a:rPr>
              <a:t> </a:t>
            </a:r>
            <a:r>
              <a:rPr spc="-195" dirty="0">
                <a:latin typeface="Verdana"/>
                <a:cs typeface="Verdana"/>
              </a:rPr>
              <a:t>M</a:t>
            </a:r>
            <a:r>
              <a:rPr spc="-300" dirty="0">
                <a:latin typeface="Verdana"/>
                <a:cs typeface="Verdana"/>
              </a:rPr>
              <a:t>odeller</a:t>
            </a:r>
            <a:r>
              <a:rPr spc="-409" dirty="0">
                <a:latin typeface="Verdana"/>
                <a:cs typeface="Verdana"/>
              </a:rPr>
              <a:t>i</a:t>
            </a:r>
            <a:r>
              <a:rPr spc="-235" dirty="0">
                <a:latin typeface="Verdana"/>
                <a:cs typeface="Verdana"/>
              </a:rPr>
              <a:t> </a:t>
            </a:r>
            <a:r>
              <a:rPr spc="-45" dirty="0">
                <a:latin typeface="Tahoma"/>
                <a:cs typeface="Tahoma"/>
              </a:rPr>
              <a:t>-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919" dirty="0">
                <a:latin typeface="Verdana"/>
                <a:cs typeface="Verdana"/>
              </a:rPr>
              <a:t>W</a:t>
            </a:r>
            <a:r>
              <a:rPr spc="-370" dirty="0">
                <a:latin typeface="Verdana"/>
                <a:cs typeface="Verdana"/>
              </a:rPr>
              <a:t>ater</a:t>
            </a:r>
            <a:r>
              <a:rPr spc="-355" dirty="0">
                <a:latin typeface="Verdana"/>
                <a:cs typeface="Verdana"/>
              </a:rPr>
              <a:t>fall</a:t>
            </a:r>
            <a:r>
              <a:rPr spc="-245" dirty="0">
                <a:latin typeface="Verdana"/>
                <a:cs typeface="Verdana"/>
              </a:rPr>
              <a:t> </a:t>
            </a:r>
            <a:r>
              <a:rPr spc="-195" dirty="0">
                <a:latin typeface="Verdana"/>
                <a:cs typeface="Verdana"/>
              </a:rPr>
              <a:t>M</a:t>
            </a:r>
            <a:r>
              <a:rPr spc="-220" dirty="0">
                <a:latin typeface="Verdana"/>
                <a:cs typeface="Verdana"/>
              </a:rPr>
              <a:t>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63035" y="1533160"/>
            <a:ext cx="6936740" cy="4030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80" dirty="0">
                <a:solidFill>
                  <a:srgbClr val="D14A97"/>
                </a:solidFill>
                <a:latin typeface="Arial"/>
                <a:cs typeface="Arial"/>
              </a:rPr>
              <a:t>Avantajları: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400">
              <a:latin typeface="Arial"/>
              <a:cs typeface="Arial"/>
            </a:endParaRPr>
          </a:p>
          <a:p>
            <a:pPr marL="418465" marR="424815" indent="-406400">
              <a:lnSpc>
                <a:spcPts val="3020"/>
              </a:lnSpc>
              <a:buFont typeface="Wingdings"/>
              <a:buChar char=""/>
              <a:tabLst>
                <a:tab pos="419100" algn="l"/>
              </a:tabLst>
            </a:pPr>
            <a:r>
              <a:rPr sz="2800" spc="-30" dirty="0">
                <a:latin typeface="Calibri"/>
                <a:cs typeface="Calibri"/>
              </a:rPr>
              <a:t>Waterfall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modeli,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kolay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anlaşılabilen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basit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modeldir </a:t>
            </a:r>
            <a:r>
              <a:rPr sz="2800" spc="-15" dirty="0">
                <a:latin typeface="Calibri"/>
                <a:cs typeface="Calibri"/>
              </a:rPr>
              <a:t>ve </a:t>
            </a:r>
            <a:r>
              <a:rPr sz="2800" spc="-5" dirty="0">
                <a:latin typeface="Calibri"/>
                <a:cs typeface="Calibri"/>
              </a:rPr>
              <a:t>tüm aşamaların </a:t>
            </a:r>
            <a:r>
              <a:rPr sz="2800" b="1" dirty="0">
                <a:latin typeface="Calibri"/>
                <a:cs typeface="Calibri"/>
              </a:rPr>
              <a:t>adım adım 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yapıldığı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modeldir.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"/>
            </a:pPr>
            <a:endParaRPr sz="4100">
              <a:latin typeface="Calibri"/>
              <a:cs typeface="Calibri"/>
            </a:endParaRPr>
          </a:p>
          <a:p>
            <a:pPr marL="418465" marR="5080" indent="-406400">
              <a:lnSpc>
                <a:spcPts val="3020"/>
              </a:lnSpc>
              <a:spcBef>
                <a:spcPts val="5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Her aşamanın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teslim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edilecekleri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iyi 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tanımlanmıştır </a:t>
            </a:r>
            <a:r>
              <a:rPr sz="2800" spc="-15" dirty="0">
                <a:latin typeface="Calibri"/>
                <a:cs typeface="Calibri"/>
              </a:rPr>
              <a:t>ve </a:t>
            </a:r>
            <a:r>
              <a:rPr sz="2800" spc="-5" dirty="0">
                <a:latin typeface="Calibri"/>
                <a:cs typeface="Calibri"/>
              </a:rPr>
              <a:t>bu </a:t>
            </a:r>
            <a:r>
              <a:rPr sz="2800" b="1" spc="-10" dirty="0">
                <a:latin typeface="Calibri"/>
                <a:cs typeface="Calibri"/>
              </a:rPr>
              <a:t>karmaşıklığa </a:t>
            </a:r>
            <a:r>
              <a:rPr sz="2800" b="1" spc="-15" dirty="0">
                <a:latin typeface="Calibri"/>
                <a:cs typeface="Calibri"/>
              </a:rPr>
              <a:t>yol </a:t>
            </a:r>
            <a:r>
              <a:rPr sz="2800" b="1" dirty="0">
                <a:latin typeface="Calibri"/>
                <a:cs typeface="Calibri"/>
              </a:rPr>
              <a:t>açmaz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projeyi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kolayca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yönetilebilir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hale </a:t>
            </a:r>
            <a:r>
              <a:rPr sz="2800" spc="-45" dirty="0">
                <a:latin typeface="Calibri"/>
                <a:cs typeface="Calibri"/>
              </a:rPr>
              <a:t>getirir.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9377" y="2377440"/>
            <a:ext cx="2946674" cy="3627248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80371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9" dirty="0">
                <a:latin typeface="Tahoma"/>
                <a:cs typeface="Tahoma"/>
              </a:rPr>
              <a:t>SDL</a:t>
            </a:r>
            <a:r>
              <a:rPr spc="450" dirty="0">
                <a:latin typeface="Tahoma"/>
                <a:cs typeface="Tahoma"/>
              </a:rPr>
              <a:t>C</a:t>
            </a:r>
            <a:r>
              <a:rPr spc="-275" dirty="0">
                <a:latin typeface="Tahoma"/>
                <a:cs typeface="Tahoma"/>
              </a:rPr>
              <a:t> </a:t>
            </a:r>
            <a:r>
              <a:rPr spc="-195" dirty="0">
                <a:latin typeface="Verdana"/>
                <a:cs typeface="Verdana"/>
              </a:rPr>
              <a:t>M</a:t>
            </a:r>
            <a:r>
              <a:rPr spc="-300" dirty="0">
                <a:latin typeface="Verdana"/>
                <a:cs typeface="Verdana"/>
              </a:rPr>
              <a:t>odeller</a:t>
            </a:r>
            <a:r>
              <a:rPr spc="-409" dirty="0">
                <a:latin typeface="Verdana"/>
                <a:cs typeface="Verdana"/>
              </a:rPr>
              <a:t>i</a:t>
            </a:r>
            <a:r>
              <a:rPr spc="-235" dirty="0">
                <a:latin typeface="Verdana"/>
                <a:cs typeface="Verdana"/>
              </a:rPr>
              <a:t> </a:t>
            </a:r>
            <a:r>
              <a:rPr spc="-45" dirty="0">
                <a:latin typeface="Tahoma"/>
                <a:cs typeface="Tahoma"/>
              </a:rPr>
              <a:t>-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919" dirty="0">
                <a:latin typeface="Verdana"/>
                <a:cs typeface="Verdana"/>
              </a:rPr>
              <a:t>W</a:t>
            </a:r>
            <a:r>
              <a:rPr spc="-370" dirty="0">
                <a:latin typeface="Verdana"/>
                <a:cs typeface="Verdana"/>
              </a:rPr>
              <a:t>ater</a:t>
            </a:r>
            <a:r>
              <a:rPr spc="-355" dirty="0">
                <a:latin typeface="Verdana"/>
                <a:cs typeface="Verdana"/>
              </a:rPr>
              <a:t>fall</a:t>
            </a:r>
            <a:r>
              <a:rPr spc="-245" dirty="0">
                <a:latin typeface="Verdana"/>
                <a:cs typeface="Verdana"/>
              </a:rPr>
              <a:t> </a:t>
            </a:r>
            <a:r>
              <a:rPr spc="-195" dirty="0">
                <a:latin typeface="Verdana"/>
                <a:cs typeface="Verdana"/>
              </a:rPr>
              <a:t>M</a:t>
            </a:r>
            <a:r>
              <a:rPr spc="-220" dirty="0">
                <a:latin typeface="Verdana"/>
                <a:cs typeface="Verdana"/>
              </a:rPr>
              <a:t>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5208" y="1547674"/>
            <a:ext cx="11079480" cy="4798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85" dirty="0">
                <a:solidFill>
                  <a:srgbClr val="D14A97"/>
                </a:solidFill>
                <a:latin typeface="Arial"/>
                <a:cs typeface="Arial"/>
              </a:rPr>
              <a:t>Dezavantajları: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350">
              <a:latin typeface="Arial"/>
              <a:cs typeface="Arial"/>
            </a:endParaRPr>
          </a:p>
          <a:p>
            <a:pPr marL="418465" marR="751205" indent="-406400">
              <a:lnSpc>
                <a:spcPct val="89600"/>
              </a:lnSpc>
              <a:buFont typeface="Wingdings"/>
              <a:buChar char=""/>
              <a:tabLst>
                <a:tab pos="419100" algn="l"/>
              </a:tabLst>
            </a:pPr>
            <a:r>
              <a:rPr sz="2800" spc="-30" dirty="0">
                <a:latin typeface="Calibri"/>
                <a:cs typeface="Calibri"/>
              </a:rPr>
              <a:t>Waterfall</a:t>
            </a:r>
            <a:r>
              <a:rPr sz="2800" spc="1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modeli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zaman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alıcıdır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kısa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süreli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projelerde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kullanılamaz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çünkü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bu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modelde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devam</a:t>
            </a:r>
            <a:r>
              <a:rPr sz="2800" spc="-5" dirty="0">
                <a:latin typeface="Calibri"/>
                <a:cs typeface="Calibri"/>
              </a:rPr>
              <a:t> eden</a:t>
            </a:r>
            <a:r>
              <a:rPr sz="2800" dirty="0">
                <a:latin typeface="Calibri"/>
                <a:cs typeface="Calibri"/>
              </a:rPr>
              <a:t> aşama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tamamlanana </a:t>
            </a:r>
            <a:r>
              <a:rPr sz="2800" spc="-15" dirty="0">
                <a:latin typeface="Calibri"/>
                <a:cs typeface="Calibri"/>
              </a:rPr>
              <a:t>kadar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yeni</a:t>
            </a:r>
            <a:r>
              <a:rPr sz="2800" b="1" dirty="0">
                <a:latin typeface="Calibri"/>
                <a:cs typeface="Calibri"/>
              </a:rPr>
              <a:t> bir 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aşama </a:t>
            </a:r>
            <a:r>
              <a:rPr sz="2800" b="1" spc="-5" dirty="0">
                <a:latin typeface="Calibri"/>
                <a:cs typeface="Calibri"/>
              </a:rPr>
              <a:t>başlatılamaz.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"/>
            </a:pPr>
            <a:endParaRPr sz="4150">
              <a:latin typeface="Calibri"/>
              <a:cs typeface="Calibri"/>
            </a:endParaRPr>
          </a:p>
          <a:p>
            <a:pPr marL="418465" marR="5080" indent="-406400">
              <a:lnSpc>
                <a:spcPts val="3020"/>
              </a:lnSpc>
              <a:buFont typeface="Wingdings"/>
              <a:buChar char=""/>
              <a:tabLst>
                <a:tab pos="419100" algn="l"/>
              </a:tabLst>
            </a:pPr>
            <a:r>
              <a:rPr sz="2800" spc="-30" dirty="0">
                <a:latin typeface="Calibri"/>
                <a:cs typeface="Calibri"/>
              </a:rPr>
              <a:t>Waterfall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modeli,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gereksinimi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belirsiz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olan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veya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gereksinimin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değişmeye 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devam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ettiği</a:t>
            </a:r>
            <a:r>
              <a:rPr sz="2800" spc="-10" dirty="0">
                <a:latin typeface="Calibri"/>
                <a:cs typeface="Calibri"/>
              </a:rPr>
              <a:t> projeler</a:t>
            </a:r>
            <a:r>
              <a:rPr sz="2800" spc="-5" dirty="0">
                <a:latin typeface="Calibri"/>
                <a:cs typeface="Calibri"/>
              </a:rPr>
              <a:t> için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kullanılamaz, </a:t>
            </a:r>
            <a:r>
              <a:rPr sz="2800" spc="-5" dirty="0">
                <a:latin typeface="Calibri"/>
                <a:cs typeface="Calibri"/>
              </a:rPr>
              <a:t>çünkü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bu</a:t>
            </a:r>
            <a:r>
              <a:rPr sz="2800" b="1" spc="-5" dirty="0">
                <a:latin typeface="Calibri"/>
                <a:cs typeface="Calibri"/>
              </a:rPr>
              <a:t> model</a:t>
            </a:r>
            <a:r>
              <a:rPr sz="2800" b="1" spc="-10" dirty="0">
                <a:latin typeface="Calibri"/>
                <a:cs typeface="Calibri"/>
              </a:rPr>
              <a:t> gereksinim </a:t>
            </a:r>
            <a:r>
              <a:rPr sz="2800" b="1" spc="-5" dirty="0">
                <a:latin typeface="Calibri"/>
                <a:cs typeface="Calibri"/>
              </a:rPr>
              <a:t> toplama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ve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analiz</a:t>
            </a:r>
            <a:r>
              <a:rPr sz="2800" b="1" spc="-5" dirty="0">
                <a:latin typeface="Calibri"/>
                <a:cs typeface="Calibri"/>
              </a:rPr>
              <a:t> aşamasında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ihtiyacın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net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olmasını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beklemektedir </a:t>
            </a:r>
            <a:r>
              <a:rPr sz="2800" spc="-15" dirty="0">
                <a:latin typeface="Calibri"/>
                <a:cs typeface="Calibri"/>
              </a:rPr>
              <a:t>ve </a:t>
            </a:r>
            <a:r>
              <a:rPr sz="2800" spc="-10" dirty="0">
                <a:latin typeface="Calibri"/>
                <a:cs typeface="Calibri"/>
              </a:rPr>
              <a:t> sonraki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aşamalarda</a:t>
            </a:r>
            <a:r>
              <a:rPr sz="2800" spc="-5" dirty="0">
                <a:latin typeface="Calibri"/>
                <a:cs typeface="Calibri"/>
              </a:rPr>
              <a:t> herhangi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değişiklik,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maliyetin</a:t>
            </a:r>
            <a:r>
              <a:rPr sz="2800" b="1" spc="-5" dirty="0">
                <a:latin typeface="Calibri"/>
                <a:cs typeface="Calibri"/>
              </a:rPr>
              <a:t> yükselmesine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neden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olacaktır.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Tüm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aşamalarda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değişiklikler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gerekli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olacaktır.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636143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9" dirty="0">
                <a:latin typeface="Tahoma"/>
                <a:cs typeface="Tahoma"/>
              </a:rPr>
              <a:t>SDL</a:t>
            </a:r>
            <a:r>
              <a:rPr spc="450" dirty="0">
                <a:latin typeface="Tahoma"/>
                <a:cs typeface="Tahoma"/>
              </a:rPr>
              <a:t>C</a:t>
            </a:r>
            <a:r>
              <a:rPr spc="-275" dirty="0">
                <a:latin typeface="Tahoma"/>
                <a:cs typeface="Tahoma"/>
              </a:rPr>
              <a:t> </a:t>
            </a:r>
            <a:r>
              <a:rPr spc="-195" dirty="0">
                <a:latin typeface="Verdana"/>
                <a:cs typeface="Verdana"/>
              </a:rPr>
              <a:t>M</a:t>
            </a:r>
            <a:r>
              <a:rPr spc="-300" dirty="0">
                <a:latin typeface="Verdana"/>
                <a:cs typeface="Verdana"/>
              </a:rPr>
              <a:t>odeller</a:t>
            </a:r>
            <a:r>
              <a:rPr spc="-409" dirty="0">
                <a:latin typeface="Verdana"/>
                <a:cs typeface="Verdana"/>
              </a:rPr>
              <a:t>i</a:t>
            </a:r>
            <a:r>
              <a:rPr spc="-235" dirty="0">
                <a:latin typeface="Verdana"/>
                <a:cs typeface="Verdana"/>
              </a:rPr>
              <a:t> </a:t>
            </a:r>
            <a:r>
              <a:rPr spc="-45" dirty="0">
                <a:latin typeface="Tahoma"/>
                <a:cs typeface="Tahoma"/>
              </a:rPr>
              <a:t>-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254" dirty="0">
                <a:latin typeface="Verdana"/>
                <a:cs typeface="Verdana"/>
              </a:rPr>
              <a:t>V</a:t>
            </a:r>
            <a:r>
              <a:rPr spc="-250" dirty="0">
                <a:latin typeface="Verdana"/>
                <a:cs typeface="Verdana"/>
              </a:rPr>
              <a:t> </a:t>
            </a:r>
            <a:r>
              <a:rPr spc="-240" dirty="0">
                <a:latin typeface="Verdana"/>
                <a:cs typeface="Verdana"/>
              </a:rPr>
              <a:t>Modeli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0693" y="1686758"/>
            <a:ext cx="6076315" cy="3249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05"/>
              </a:lnSpc>
              <a:spcBef>
                <a:spcPts val="100"/>
              </a:spcBef>
            </a:pPr>
            <a:r>
              <a:rPr sz="3600" b="1" dirty="0">
                <a:solidFill>
                  <a:srgbClr val="D14A97"/>
                </a:solidFill>
                <a:latin typeface="Calibri"/>
                <a:cs typeface="Calibri"/>
              </a:rPr>
              <a:t>V</a:t>
            </a:r>
            <a:r>
              <a:rPr sz="3600" b="1" spc="-25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D14A97"/>
                </a:solidFill>
                <a:latin typeface="Calibri"/>
                <a:cs typeface="Calibri"/>
              </a:rPr>
              <a:t>Modeli-Validation</a:t>
            </a:r>
            <a:r>
              <a:rPr sz="3600" b="1" spc="15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D14A97"/>
                </a:solidFill>
                <a:latin typeface="Calibri"/>
                <a:cs typeface="Calibri"/>
              </a:rPr>
              <a:t>ve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ts val="4105"/>
              </a:lnSpc>
            </a:pPr>
            <a:r>
              <a:rPr sz="3600" b="1" spc="-5" dirty="0">
                <a:solidFill>
                  <a:srgbClr val="D14A97"/>
                </a:solidFill>
                <a:latin typeface="Calibri"/>
                <a:cs typeface="Calibri"/>
              </a:rPr>
              <a:t>Verification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4150">
              <a:latin typeface="Calibri"/>
              <a:cs typeface="Calibri"/>
            </a:endParaRPr>
          </a:p>
          <a:p>
            <a:pPr marL="12700" marR="5080">
              <a:lnSpc>
                <a:spcPts val="3020"/>
              </a:lnSpc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Bu modelde bir tarafta 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validation </a:t>
            </a:r>
            <a:r>
              <a:rPr sz="2800" b="1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aşamaları diğer tarafta ise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verification 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aşamaları bulunmaktadır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ve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ikisini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Coding </a:t>
            </a:r>
            <a:r>
              <a:rPr sz="2800" b="1" spc="-6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(Kodlama)</a:t>
            </a:r>
            <a:r>
              <a:rPr sz="2800" b="1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aşaması</a:t>
            </a:r>
            <a:r>
              <a:rPr sz="2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birleştirir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durumdadır.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75297" y="2147316"/>
            <a:ext cx="5357621" cy="3724655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636143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9" dirty="0">
                <a:latin typeface="Tahoma"/>
                <a:cs typeface="Tahoma"/>
              </a:rPr>
              <a:t>SDL</a:t>
            </a:r>
            <a:r>
              <a:rPr spc="450" dirty="0">
                <a:latin typeface="Tahoma"/>
                <a:cs typeface="Tahoma"/>
              </a:rPr>
              <a:t>C</a:t>
            </a:r>
            <a:r>
              <a:rPr spc="-275" dirty="0">
                <a:latin typeface="Tahoma"/>
                <a:cs typeface="Tahoma"/>
              </a:rPr>
              <a:t> </a:t>
            </a:r>
            <a:r>
              <a:rPr spc="-195" dirty="0">
                <a:latin typeface="Verdana"/>
                <a:cs typeface="Verdana"/>
              </a:rPr>
              <a:t>M</a:t>
            </a:r>
            <a:r>
              <a:rPr spc="-300" dirty="0">
                <a:latin typeface="Verdana"/>
                <a:cs typeface="Verdana"/>
              </a:rPr>
              <a:t>odeller</a:t>
            </a:r>
            <a:r>
              <a:rPr spc="-409" dirty="0">
                <a:latin typeface="Verdana"/>
                <a:cs typeface="Verdana"/>
              </a:rPr>
              <a:t>i</a:t>
            </a:r>
            <a:r>
              <a:rPr spc="-235" dirty="0">
                <a:latin typeface="Verdana"/>
                <a:cs typeface="Verdana"/>
              </a:rPr>
              <a:t> </a:t>
            </a:r>
            <a:r>
              <a:rPr spc="-45" dirty="0">
                <a:latin typeface="Tahoma"/>
                <a:cs typeface="Tahoma"/>
              </a:rPr>
              <a:t>-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254" dirty="0">
                <a:latin typeface="Verdana"/>
                <a:cs typeface="Verdana"/>
              </a:rPr>
              <a:t>V</a:t>
            </a:r>
            <a:r>
              <a:rPr spc="-250" dirty="0">
                <a:latin typeface="Verdana"/>
                <a:cs typeface="Verdana"/>
              </a:rPr>
              <a:t> </a:t>
            </a:r>
            <a:r>
              <a:rPr spc="-240" dirty="0">
                <a:latin typeface="Verdana"/>
                <a:cs typeface="Verdana"/>
              </a:rPr>
              <a:t>Modeli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8" y="1829413"/>
            <a:ext cx="38957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D14A97"/>
                </a:solidFill>
                <a:latin typeface="Calibri"/>
                <a:cs typeface="Calibri"/>
              </a:rPr>
              <a:t>V</a:t>
            </a:r>
            <a:r>
              <a:rPr sz="3200" b="1" spc="-25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D14A97"/>
                </a:solidFill>
                <a:latin typeface="Calibri"/>
                <a:cs typeface="Calibri"/>
              </a:rPr>
              <a:t>Modeli</a:t>
            </a:r>
            <a:r>
              <a:rPr sz="3200" b="1" spc="10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D14A97"/>
                </a:solidFill>
                <a:latin typeface="Calibri"/>
                <a:cs typeface="Calibri"/>
              </a:rPr>
              <a:t>-</a:t>
            </a:r>
            <a:r>
              <a:rPr sz="3200" b="1" spc="-15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D14A97"/>
                </a:solidFill>
                <a:latin typeface="Calibri"/>
                <a:cs typeface="Calibri"/>
              </a:rPr>
              <a:t>Geç </a:t>
            </a:r>
            <a:r>
              <a:rPr sz="3200" b="1" spc="-40" dirty="0">
                <a:solidFill>
                  <a:srgbClr val="D14A97"/>
                </a:solidFill>
                <a:latin typeface="Calibri"/>
                <a:cs typeface="Calibri"/>
              </a:rPr>
              <a:t>Tasarım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1448" y="2915264"/>
            <a:ext cx="4177665" cy="2756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4"/>
              </a:spcBef>
            </a:pPr>
            <a:r>
              <a:rPr sz="2800" spc="-10" dirty="0">
                <a:latin typeface="Calibri"/>
                <a:cs typeface="Calibri"/>
              </a:rPr>
              <a:t>Eğer </a:t>
            </a:r>
            <a:r>
              <a:rPr sz="2800" b="1" spc="-10" dirty="0">
                <a:latin typeface="Calibri"/>
                <a:cs typeface="Calibri"/>
              </a:rPr>
              <a:t>gereksinim </a:t>
            </a:r>
            <a:r>
              <a:rPr sz="2800" b="1" spc="-5" dirty="0">
                <a:latin typeface="Calibri"/>
                <a:cs typeface="Calibri"/>
              </a:rPr>
              <a:t>analizinden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başlayıp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kodlama</a:t>
            </a:r>
            <a:r>
              <a:rPr sz="2800" spc="-5" dirty="0">
                <a:latin typeface="Calibri"/>
                <a:cs typeface="Calibri"/>
              </a:rPr>
              <a:t> kısmına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kadar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inen daha </a:t>
            </a:r>
            <a:r>
              <a:rPr sz="2800" spc="-15" dirty="0">
                <a:latin typeface="Calibri"/>
                <a:cs typeface="Calibri"/>
              </a:rPr>
              <a:t>sonra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da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kabul</a:t>
            </a:r>
            <a:r>
              <a:rPr sz="2800" b="1" spc="-15" dirty="0">
                <a:latin typeface="Calibri"/>
                <a:cs typeface="Calibri"/>
              </a:rPr>
              <a:t> testine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kadar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çıkan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bir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yaklaşım </a:t>
            </a:r>
            <a:r>
              <a:rPr sz="2800" spc="-15" dirty="0">
                <a:latin typeface="Calibri"/>
                <a:cs typeface="Calibri"/>
              </a:rPr>
              <a:t>kabul </a:t>
            </a:r>
            <a:r>
              <a:rPr sz="2800" spc="-10" dirty="0">
                <a:latin typeface="Calibri"/>
                <a:cs typeface="Calibri"/>
              </a:rPr>
              <a:t>edilirse </a:t>
            </a:r>
            <a:r>
              <a:rPr sz="2800" spc="-5" dirty="0">
                <a:latin typeface="Calibri"/>
                <a:cs typeface="Calibri"/>
              </a:rPr>
              <a:t>bu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“</a:t>
            </a:r>
            <a:r>
              <a:rPr sz="2800" b="1" spc="-15" dirty="0">
                <a:solidFill>
                  <a:srgbClr val="385622"/>
                </a:solidFill>
                <a:latin typeface="Calibri"/>
                <a:cs typeface="Calibri"/>
              </a:rPr>
              <a:t>geç</a:t>
            </a:r>
            <a:r>
              <a:rPr sz="2800" b="1" spc="5" dirty="0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385622"/>
                </a:solidFill>
                <a:latin typeface="Calibri"/>
                <a:cs typeface="Calibri"/>
              </a:rPr>
              <a:t>tasarım</a:t>
            </a:r>
            <a:r>
              <a:rPr sz="2800" spc="-5" dirty="0">
                <a:latin typeface="Calibri"/>
                <a:cs typeface="Calibri"/>
              </a:rPr>
              <a:t>”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olarak 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adlandırılır.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30189" y="2056638"/>
            <a:ext cx="6724015" cy="4429125"/>
            <a:chOff x="5330189" y="2056638"/>
            <a:chExt cx="6724015" cy="44291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0189" y="2056638"/>
              <a:ext cx="6400787" cy="44291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477375" y="5259704"/>
              <a:ext cx="2570480" cy="1075690"/>
            </a:xfrm>
            <a:custGeom>
              <a:avLst/>
              <a:gdLst/>
              <a:ahLst/>
              <a:cxnLst/>
              <a:rect l="l" t="t" r="r" b="b"/>
              <a:pathLst>
                <a:path w="2570479" h="1075689">
                  <a:moveTo>
                    <a:pt x="1285113" y="0"/>
                  </a:moveTo>
                  <a:lnTo>
                    <a:pt x="1218980" y="699"/>
                  </a:lnTo>
                  <a:lnTo>
                    <a:pt x="1153717" y="2775"/>
                  </a:lnTo>
                  <a:lnTo>
                    <a:pt x="1089402" y="6194"/>
                  </a:lnTo>
                  <a:lnTo>
                    <a:pt x="1026116" y="10922"/>
                  </a:lnTo>
                  <a:lnTo>
                    <a:pt x="963941" y="16924"/>
                  </a:lnTo>
                  <a:lnTo>
                    <a:pt x="902958" y="24169"/>
                  </a:lnTo>
                  <a:lnTo>
                    <a:pt x="843246" y="32621"/>
                  </a:lnTo>
                  <a:lnTo>
                    <a:pt x="784887" y="42246"/>
                  </a:lnTo>
                  <a:lnTo>
                    <a:pt x="727961" y="53012"/>
                  </a:lnTo>
                  <a:lnTo>
                    <a:pt x="672550" y="64884"/>
                  </a:lnTo>
                  <a:lnTo>
                    <a:pt x="618733" y="77829"/>
                  </a:lnTo>
                  <a:lnTo>
                    <a:pt x="566592" y="91812"/>
                  </a:lnTo>
                  <a:lnTo>
                    <a:pt x="516207" y="106801"/>
                  </a:lnTo>
                  <a:lnTo>
                    <a:pt x="467660" y="122760"/>
                  </a:lnTo>
                  <a:lnTo>
                    <a:pt x="421030" y="139657"/>
                  </a:lnTo>
                  <a:lnTo>
                    <a:pt x="376399" y="157457"/>
                  </a:lnTo>
                  <a:lnTo>
                    <a:pt x="333847" y="176128"/>
                  </a:lnTo>
                  <a:lnTo>
                    <a:pt x="293456" y="195634"/>
                  </a:lnTo>
                  <a:lnTo>
                    <a:pt x="255305" y="215942"/>
                  </a:lnTo>
                  <a:lnTo>
                    <a:pt x="219476" y="237019"/>
                  </a:lnTo>
                  <a:lnTo>
                    <a:pt x="186049" y="258831"/>
                  </a:lnTo>
                  <a:lnTo>
                    <a:pt x="155105" y="281344"/>
                  </a:lnTo>
                  <a:lnTo>
                    <a:pt x="100990" y="328337"/>
                  </a:lnTo>
                  <a:lnTo>
                    <a:pt x="57775" y="377728"/>
                  </a:lnTo>
                  <a:lnTo>
                    <a:pt x="26108" y="429248"/>
                  </a:lnTo>
                  <a:lnTo>
                    <a:pt x="6634" y="482625"/>
                  </a:lnTo>
                  <a:lnTo>
                    <a:pt x="0" y="537591"/>
                  </a:lnTo>
                  <a:lnTo>
                    <a:pt x="1672" y="565255"/>
                  </a:lnTo>
                  <a:lnTo>
                    <a:pt x="14807" y="619460"/>
                  </a:lnTo>
                  <a:lnTo>
                    <a:pt x="40458" y="671942"/>
                  </a:lnTo>
                  <a:lnTo>
                    <a:pt x="77979" y="722431"/>
                  </a:lnTo>
                  <a:lnTo>
                    <a:pt x="126725" y="770657"/>
                  </a:lnTo>
                  <a:lnTo>
                    <a:pt x="186049" y="816350"/>
                  </a:lnTo>
                  <a:lnTo>
                    <a:pt x="219476" y="838162"/>
                  </a:lnTo>
                  <a:lnTo>
                    <a:pt x="255305" y="859239"/>
                  </a:lnTo>
                  <a:lnTo>
                    <a:pt x="293456" y="879547"/>
                  </a:lnTo>
                  <a:lnTo>
                    <a:pt x="333847" y="899053"/>
                  </a:lnTo>
                  <a:lnTo>
                    <a:pt x="376399" y="917724"/>
                  </a:lnTo>
                  <a:lnTo>
                    <a:pt x="421030" y="935524"/>
                  </a:lnTo>
                  <a:lnTo>
                    <a:pt x="467660" y="952421"/>
                  </a:lnTo>
                  <a:lnTo>
                    <a:pt x="516207" y="968380"/>
                  </a:lnTo>
                  <a:lnTo>
                    <a:pt x="566592" y="983369"/>
                  </a:lnTo>
                  <a:lnTo>
                    <a:pt x="618733" y="997352"/>
                  </a:lnTo>
                  <a:lnTo>
                    <a:pt x="672550" y="1010297"/>
                  </a:lnTo>
                  <a:lnTo>
                    <a:pt x="727961" y="1022169"/>
                  </a:lnTo>
                  <a:lnTo>
                    <a:pt x="784887" y="1032935"/>
                  </a:lnTo>
                  <a:lnTo>
                    <a:pt x="843246" y="1042560"/>
                  </a:lnTo>
                  <a:lnTo>
                    <a:pt x="902958" y="1051012"/>
                  </a:lnTo>
                  <a:lnTo>
                    <a:pt x="963941" y="1058257"/>
                  </a:lnTo>
                  <a:lnTo>
                    <a:pt x="1026116" y="1064259"/>
                  </a:lnTo>
                  <a:lnTo>
                    <a:pt x="1089402" y="1068987"/>
                  </a:lnTo>
                  <a:lnTo>
                    <a:pt x="1153717" y="1072406"/>
                  </a:lnTo>
                  <a:lnTo>
                    <a:pt x="1218980" y="1074482"/>
                  </a:lnTo>
                  <a:lnTo>
                    <a:pt x="1285113" y="1075182"/>
                  </a:lnTo>
                  <a:lnTo>
                    <a:pt x="1351245" y="1074482"/>
                  </a:lnTo>
                  <a:lnTo>
                    <a:pt x="1416508" y="1072406"/>
                  </a:lnTo>
                  <a:lnTo>
                    <a:pt x="1480823" y="1068987"/>
                  </a:lnTo>
                  <a:lnTo>
                    <a:pt x="1544109" y="1064259"/>
                  </a:lnTo>
                  <a:lnTo>
                    <a:pt x="1606284" y="1058257"/>
                  </a:lnTo>
                  <a:lnTo>
                    <a:pt x="1667267" y="1051012"/>
                  </a:lnTo>
                  <a:lnTo>
                    <a:pt x="1726979" y="1042560"/>
                  </a:lnTo>
                  <a:lnTo>
                    <a:pt x="1785338" y="1032935"/>
                  </a:lnTo>
                  <a:lnTo>
                    <a:pt x="1842264" y="1022169"/>
                  </a:lnTo>
                  <a:lnTo>
                    <a:pt x="1897675" y="1010297"/>
                  </a:lnTo>
                  <a:lnTo>
                    <a:pt x="1951492" y="997352"/>
                  </a:lnTo>
                  <a:lnTo>
                    <a:pt x="2003633" y="983369"/>
                  </a:lnTo>
                  <a:lnTo>
                    <a:pt x="2054018" y="968380"/>
                  </a:lnTo>
                  <a:lnTo>
                    <a:pt x="2102565" y="952421"/>
                  </a:lnTo>
                  <a:lnTo>
                    <a:pt x="2149195" y="935524"/>
                  </a:lnTo>
                  <a:lnTo>
                    <a:pt x="2193826" y="917724"/>
                  </a:lnTo>
                  <a:lnTo>
                    <a:pt x="2236378" y="899053"/>
                  </a:lnTo>
                  <a:lnTo>
                    <a:pt x="2276769" y="879547"/>
                  </a:lnTo>
                  <a:lnTo>
                    <a:pt x="2314920" y="859239"/>
                  </a:lnTo>
                  <a:lnTo>
                    <a:pt x="2350749" y="838162"/>
                  </a:lnTo>
                  <a:lnTo>
                    <a:pt x="2384176" y="816350"/>
                  </a:lnTo>
                  <a:lnTo>
                    <a:pt x="2415120" y="793837"/>
                  </a:lnTo>
                  <a:lnTo>
                    <a:pt x="2469235" y="746844"/>
                  </a:lnTo>
                  <a:lnTo>
                    <a:pt x="2512450" y="697453"/>
                  </a:lnTo>
                  <a:lnTo>
                    <a:pt x="2544117" y="645933"/>
                  </a:lnTo>
                  <a:lnTo>
                    <a:pt x="2563591" y="592556"/>
                  </a:lnTo>
                  <a:lnTo>
                    <a:pt x="2570226" y="537591"/>
                  </a:lnTo>
                  <a:lnTo>
                    <a:pt x="2568553" y="509926"/>
                  </a:lnTo>
                  <a:lnTo>
                    <a:pt x="2555418" y="455721"/>
                  </a:lnTo>
                  <a:lnTo>
                    <a:pt x="2529767" y="403239"/>
                  </a:lnTo>
                  <a:lnTo>
                    <a:pt x="2492246" y="352750"/>
                  </a:lnTo>
                  <a:lnTo>
                    <a:pt x="2443500" y="304524"/>
                  </a:lnTo>
                  <a:lnTo>
                    <a:pt x="2384176" y="258831"/>
                  </a:lnTo>
                  <a:lnTo>
                    <a:pt x="2350749" y="237019"/>
                  </a:lnTo>
                  <a:lnTo>
                    <a:pt x="2314920" y="215942"/>
                  </a:lnTo>
                  <a:lnTo>
                    <a:pt x="2276769" y="195634"/>
                  </a:lnTo>
                  <a:lnTo>
                    <a:pt x="2236378" y="176128"/>
                  </a:lnTo>
                  <a:lnTo>
                    <a:pt x="2193826" y="157457"/>
                  </a:lnTo>
                  <a:lnTo>
                    <a:pt x="2149195" y="139657"/>
                  </a:lnTo>
                  <a:lnTo>
                    <a:pt x="2102565" y="122760"/>
                  </a:lnTo>
                  <a:lnTo>
                    <a:pt x="2054018" y="106801"/>
                  </a:lnTo>
                  <a:lnTo>
                    <a:pt x="2003633" y="91812"/>
                  </a:lnTo>
                  <a:lnTo>
                    <a:pt x="1951492" y="77829"/>
                  </a:lnTo>
                  <a:lnTo>
                    <a:pt x="1897675" y="64884"/>
                  </a:lnTo>
                  <a:lnTo>
                    <a:pt x="1842264" y="53012"/>
                  </a:lnTo>
                  <a:lnTo>
                    <a:pt x="1785338" y="42246"/>
                  </a:lnTo>
                  <a:lnTo>
                    <a:pt x="1726979" y="32621"/>
                  </a:lnTo>
                  <a:lnTo>
                    <a:pt x="1667267" y="24169"/>
                  </a:lnTo>
                  <a:lnTo>
                    <a:pt x="1606284" y="16924"/>
                  </a:lnTo>
                  <a:lnTo>
                    <a:pt x="1544109" y="10922"/>
                  </a:lnTo>
                  <a:lnTo>
                    <a:pt x="1480823" y="6194"/>
                  </a:lnTo>
                  <a:lnTo>
                    <a:pt x="1416508" y="2775"/>
                  </a:lnTo>
                  <a:lnTo>
                    <a:pt x="1351245" y="699"/>
                  </a:lnTo>
                  <a:lnTo>
                    <a:pt x="1285113" y="0"/>
                  </a:lnTo>
                  <a:close/>
                </a:path>
              </a:pathLst>
            </a:custGeom>
            <a:solidFill>
              <a:srgbClr val="F3D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477375" y="5259704"/>
              <a:ext cx="2570480" cy="1075690"/>
            </a:xfrm>
            <a:custGeom>
              <a:avLst/>
              <a:gdLst/>
              <a:ahLst/>
              <a:cxnLst/>
              <a:rect l="l" t="t" r="r" b="b"/>
              <a:pathLst>
                <a:path w="2570479" h="1075689">
                  <a:moveTo>
                    <a:pt x="0" y="537591"/>
                  </a:moveTo>
                  <a:lnTo>
                    <a:pt x="6634" y="482625"/>
                  </a:lnTo>
                  <a:lnTo>
                    <a:pt x="26108" y="429248"/>
                  </a:lnTo>
                  <a:lnTo>
                    <a:pt x="57775" y="377728"/>
                  </a:lnTo>
                  <a:lnTo>
                    <a:pt x="100990" y="328337"/>
                  </a:lnTo>
                  <a:lnTo>
                    <a:pt x="155105" y="281344"/>
                  </a:lnTo>
                  <a:lnTo>
                    <a:pt x="186049" y="258831"/>
                  </a:lnTo>
                  <a:lnTo>
                    <a:pt x="219476" y="237019"/>
                  </a:lnTo>
                  <a:lnTo>
                    <a:pt x="255305" y="215942"/>
                  </a:lnTo>
                  <a:lnTo>
                    <a:pt x="293456" y="195634"/>
                  </a:lnTo>
                  <a:lnTo>
                    <a:pt x="333847" y="176128"/>
                  </a:lnTo>
                  <a:lnTo>
                    <a:pt x="376399" y="157457"/>
                  </a:lnTo>
                  <a:lnTo>
                    <a:pt x="421030" y="139657"/>
                  </a:lnTo>
                  <a:lnTo>
                    <a:pt x="467660" y="122760"/>
                  </a:lnTo>
                  <a:lnTo>
                    <a:pt x="516207" y="106801"/>
                  </a:lnTo>
                  <a:lnTo>
                    <a:pt x="566592" y="91812"/>
                  </a:lnTo>
                  <a:lnTo>
                    <a:pt x="618733" y="77829"/>
                  </a:lnTo>
                  <a:lnTo>
                    <a:pt x="672550" y="64884"/>
                  </a:lnTo>
                  <a:lnTo>
                    <a:pt x="727961" y="53012"/>
                  </a:lnTo>
                  <a:lnTo>
                    <a:pt x="784887" y="42246"/>
                  </a:lnTo>
                  <a:lnTo>
                    <a:pt x="843246" y="32621"/>
                  </a:lnTo>
                  <a:lnTo>
                    <a:pt x="902958" y="24169"/>
                  </a:lnTo>
                  <a:lnTo>
                    <a:pt x="963941" y="16924"/>
                  </a:lnTo>
                  <a:lnTo>
                    <a:pt x="1026116" y="10922"/>
                  </a:lnTo>
                  <a:lnTo>
                    <a:pt x="1089402" y="6194"/>
                  </a:lnTo>
                  <a:lnTo>
                    <a:pt x="1153717" y="2775"/>
                  </a:lnTo>
                  <a:lnTo>
                    <a:pt x="1218980" y="699"/>
                  </a:lnTo>
                  <a:lnTo>
                    <a:pt x="1285113" y="0"/>
                  </a:lnTo>
                  <a:lnTo>
                    <a:pt x="1351245" y="699"/>
                  </a:lnTo>
                  <a:lnTo>
                    <a:pt x="1416508" y="2775"/>
                  </a:lnTo>
                  <a:lnTo>
                    <a:pt x="1480823" y="6194"/>
                  </a:lnTo>
                  <a:lnTo>
                    <a:pt x="1544109" y="10922"/>
                  </a:lnTo>
                  <a:lnTo>
                    <a:pt x="1606284" y="16924"/>
                  </a:lnTo>
                  <a:lnTo>
                    <a:pt x="1667267" y="24169"/>
                  </a:lnTo>
                  <a:lnTo>
                    <a:pt x="1726979" y="32621"/>
                  </a:lnTo>
                  <a:lnTo>
                    <a:pt x="1785338" y="42246"/>
                  </a:lnTo>
                  <a:lnTo>
                    <a:pt x="1842264" y="53012"/>
                  </a:lnTo>
                  <a:lnTo>
                    <a:pt x="1897675" y="64884"/>
                  </a:lnTo>
                  <a:lnTo>
                    <a:pt x="1951492" y="77829"/>
                  </a:lnTo>
                  <a:lnTo>
                    <a:pt x="2003633" y="91812"/>
                  </a:lnTo>
                  <a:lnTo>
                    <a:pt x="2054018" y="106801"/>
                  </a:lnTo>
                  <a:lnTo>
                    <a:pt x="2102565" y="122760"/>
                  </a:lnTo>
                  <a:lnTo>
                    <a:pt x="2149195" y="139657"/>
                  </a:lnTo>
                  <a:lnTo>
                    <a:pt x="2193826" y="157457"/>
                  </a:lnTo>
                  <a:lnTo>
                    <a:pt x="2236378" y="176128"/>
                  </a:lnTo>
                  <a:lnTo>
                    <a:pt x="2276769" y="195634"/>
                  </a:lnTo>
                  <a:lnTo>
                    <a:pt x="2314920" y="215942"/>
                  </a:lnTo>
                  <a:lnTo>
                    <a:pt x="2350749" y="237019"/>
                  </a:lnTo>
                  <a:lnTo>
                    <a:pt x="2384176" y="258831"/>
                  </a:lnTo>
                  <a:lnTo>
                    <a:pt x="2415120" y="281344"/>
                  </a:lnTo>
                  <a:lnTo>
                    <a:pt x="2469235" y="328337"/>
                  </a:lnTo>
                  <a:lnTo>
                    <a:pt x="2512450" y="377728"/>
                  </a:lnTo>
                  <a:lnTo>
                    <a:pt x="2544117" y="429248"/>
                  </a:lnTo>
                  <a:lnTo>
                    <a:pt x="2563591" y="482625"/>
                  </a:lnTo>
                  <a:lnTo>
                    <a:pt x="2570226" y="537591"/>
                  </a:lnTo>
                  <a:lnTo>
                    <a:pt x="2568553" y="565255"/>
                  </a:lnTo>
                  <a:lnTo>
                    <a:pt x="2555418" y="619460"/>
                  </a:lnTo>
                  <a:lnTo>
                    <a:pt x="2529767" y="671942"/>
                  </a:lnTo>
                  <a:lnTo>
                    <a:pt x="2492246" y="722431"/>
                  </a:lnTo>
                  <a:lnTo>
                    <a:pt x="2443500" y="770657"/>
                  </a:lnTo>
                  <a:lnTo>
                    <a:pt x="2384176" y="816350"/>
                  </a:lnTo>
                  <a:lnTo>
                    <a:pt x="2350749" y="838162"/>
                  </a:lnTo>
                  <a:lnTo>
                    <a:pt x="2314920" y="859239"/>
                  </a:lnTo>
                  <a:lnTo>
                    <a:pt x="2276769" y="879547"/>
                  </a:lnTo>
                  <a:lnTo>
                    <a:pt x="2236378" y="899053"/>
                  </a:lnTo>
                  <a:lnTo>
                    <a:pt x="2193826" y="917724"/>
                  </a:lnTo>
                  <a:lnTo>
                    <a:pt x="2149195" y="935524"/>
                  </a:lnTo>
                  <a:lnTo>
                    <a:pt x="2102565" y="952421"/>
                  </a:lnTo>
                  <a:lnTo>
                    <a:pt x="2054018" y="968380"/>
                  </a:lnTo>
                  <a:lnTo>
                    <a:pt x="2003633" y="983369"/>
                  </a:lnTo>
                  <a:lnTo>
                    <a:pt x="1951492" y="997352"/>
                  </a:lnTo>
                  <a:lnTo>
                    <a:pt x="1897675" y="1010297"/>
                  </a:lnTo>
                  <a:lnTo>
                    <a:pt x="1842264" y="1022169"/>
                  </a:lnTo>
                  <a:lnTo>
                    <a:pt x="1785338" y="1032935"/>
                  </a:lnTo>
                  <a:lnTo>
                    <a:pt x="1726979" y="1042560"/>
                  </a:lnTo>
                  <a:lnTo>
                    <a:pt x="1667267" y="1051012"/>
                  </a:lnTo>
                  <a:lnTo>
                    <a:pt x="1606284" y="1058257"/>
                  </a:lnTo>
                  <a:lnTo>
                    <a:pt x="1544109" y="1064259"/>
                  </a:lnTo>
                  <a:lnTo>
                    <a:pt x="1480823" y="1068987"/>
                  </a:lnTo>
                  <a:lnTo>
                    <a:pt x="1416508" y="1072406"/>
                  </a:lnTo>
                  <a:lnTo>
                    <a:pt x="1351245" y="1074482"/>
                  </a:lnTo>
                  <a:lnTo>
                    <a:pt x="1285113" y="1075182"/>
                  </a:lnTo>
                  <a:lnTo>
                    <a:pt x="1218980" y="1074482"/>
                  </a:lnTo>
                  <a:lnTo>
                    <a:pt x="1153717" y="1072406"/>
                  </a:lnTo>
                  <a:lnTo>
                    <a:pt x="1089402" y="1068987"/>
                  </a:lnTo>
                  <a:lnTo>
                    <a:pt x="1026116" y="1064259"/>
                  </a:lnTo>
                  <a:lnTo>
                    <a:pt x="963941" y="1058257"/>
                  </a:lnTo>
                  <a:lnTo>
                    <a:pt x="902958" y="1051012"/>
                  </a:lnTo>
                  <a:lnTo>
                    <a:pt x="843246" y="1042560"/>
                  </a:lnTo>
                  <a:lnTo>
                    <a:pt x="784887" y="1032935"/>
                  </a:lnTo>
                  <a:lnTo>
                    <a:pt x="727961" y="1022169"/>
                  </a:lnTo>
                  <a:lnTo>
                    <a:pt x="672550" y="1010297"/>
                  </a:lnTo>
                  <a:lnTo>
                    <a:pt x="618733" y="997352"/>
                  </a:lnTo>
                  <a:lnTo>
                    <a:pt x="566592" y="983369"/>
                  </a:lnTo>
                  <a:lnTo>
                    <a:pt x="516207" y="968380"/>
                  </a:lnTo>
                  <a:lnTo>
                    <a:pt x="467660" y="952421"/>
                  </a:lnTo>
                  <a:lnTo>
                    <a:pt x="421030" y="935524"/>
                  </a:lnTo>
                  <a:lnTo>
                    <a:pt x="376399" y="917724"/>
                  </a:lnTo>
                  <a:lnTo>
                    <a:pt x="333847" y="899053"/>
                  </a:lnTo>
                  <a:lnTo>
                    <a:pt x="293456" y="879547"/>
                  </a:lnTo>
                  <a:lnTo>
                    <a:pt x="255305" y="859239"/>
                  </a:lnTo>
                  <a:lnTo>
                    <a:pt x="219476" y="838162"/>
                  </a:lnTo>
                  <a:lnTo>
                    <a:pt x="186049" y="816350"/>
                  </a:lnTo>
                  <a:lnTo>
                    <a:pt x="155105" y="793837"/>
                  </a:lnTo>
                  <a:lnTo>
                    <a:pt x="100990" y="746844"/>
                  </a:lnTo>
                  <a:lnTo>
                    <a:pt x="57775" y="697453"/>
                  </a:lnTo>
                  <a:lnTo>
                    <a:pt x="26108" y="645933"/>
                  </a:lnTo>
                  <a:lnTo>
                    <a:pt x="6634" y="592556"/>
                  </a:lnTo>
                  <a:lnTo>
                    <a:pt x="0" y="53759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031414" y="5495146"/>
            <a:ext cx="14617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525" marR="5080" indent="-12446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D14A97"/>
                </a:solidFill>
                <a:latin typeface="Calibri"/>
                <a:cs typeface="Calibri"/>
              </a:rPr>
              <a:t>Test </a:t>
            </a:r>
            <a:r>
              <a:rPr sz="1800" spc="-5" dirty="0">
                <a:solidFill>
                  <a:srgbClr val="D14A97"/>
                </a:solidFill>
                <a:latin typeface="Calibri"/>
                <a:cs typeface="Calibri"/>
              </a:rPr>
              <a:t>tasarımı </a:t>
            </a:r>
            <a:r>
              <a:rPr sz="1800" spc="-10" dirty="0">
                <a:solidFill>
                  <a:srgbClr val="D14A97"/>
                </a:solidFill>
                <a:latin typeface="Calibri"/>
                <a:cs typeface="Calibri"/>
              </a:rPr>
              <a:t>ve </a:t>
            </a:r>
            <a:r>
              <a:rPr sz="1800" spc="-400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D14A97"/>
                </a:solidFill>
                <a:latin typeface="Calibri"/>
                <a:cs typeface="Calibri"/>
              </a:rPr>
              <a:t>koşturulması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524615" y="2751708"/>
            <a:ext cx="283210" cy="2247900"/>
            <a:chOff x="11524615" y="2751708"/>
            <a:chExt cx="283210" cy="2247900"/>
          </a:xfrm>
        </p:grpSpPr>
        <p:sp>
          <p:nvSpPr>
            <p:cNvPr id="11" name="object 11"/>
            <p:cNvSpPr/>
            <p:nvPr/>
          </p:nvSpPr>
          <p:spPr>
            <a:xfrm>
              <a:off x="11530965" y="2758058"/>
              <a:ext cx="270510" cy="2235200"/>
            </a:xfrm>
            <a:custGeom>
              <a:avLst/>
              <a:gdLst/>
              <a:ahLst/>
              <a:cxnLst/>
              <a:rect l="l" t="t" r="r" b="b"/>
              <a:pathLst>
                <a:path w="270509" h="2235200">
                  <a:moveTo>
                    <a:pt x="135255" y="0"/>
                  </a:moveTo>
                  <a:lnTo>
                    <a:pt x="0" y="135254"/>
                  </a:lnTo>
                  <a:lnTo>
                    <a:pt x="67627" y="135254"/>
                  </a:lnTo>
                  <a:lnTo>
                    <a:pt x="67627" y="2234946"/>
                  </a:lnTo>
                  <a:lnTo>
                    <a:pt x="202882" y="2234946"/>
                  </a:lnTo>
                  <a:lnTo>
                    <a:pt x="202882" y="135254"/>
                  </a:lnTo>
                  <a:lnTo>
                    <a:pt x="270510" y="135254"/>
                  </a:lnTo>
                  <a:lnTo>
                    <a:pt x="13525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530965" y="2758058"/>
              <a:ext cx="270510" cy="2235200"/>
            </a:xfrm>
            <a:custGeom>
              <a:avLst/>
              <a:gdLst/>
              <a:ahLst/>
              <a:cxnLst/>
              <a:rect l="l" t="t" r="r" b="b"/>
              <a:pathLst>
                <a:path w="270509" h="2235200">
                  <a:moveTo>
                    <a:pt x="0" y="135254"/>
                  </a:moveTo>
                  <a:lnTo>
                    <a:pt x="135255" y="0"/>
                  </a:lnTo>
                  <a:lnTo>
                    <a:pt x="270510" y="135254"/>
                  </a:lnTo>
                  <a:lnTo>
                    <a:pt x="202882" y="135254"/>
                  </a:lnTo>
                  <a:lnTo>
                    <a:pt x="202882" y="2234946"/>
                  </a:lnTo>
                  <a:lnTo>
                    <a:pt x="67627" y="2234946"/>
                  </a:lnTo>
                  <a:lnTo>
                    <a:pt x="67627" y="135254"/>
                  </a:lnTo>
                  <a:lnTo>
                    <a:pt x="0" y="13525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636143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9" dirty="0">
                <a:latin typeface="Tahoma"/>
                <a:cs typeface="Tahoma"/>
              </a:rPr>
              <a:t>SDL</a:t>
            </a:r>
            <a:r>
              <a:rPr spc="450" dirty="0">
                <a:latin typeface="Tahoma"/>
                <a:cs typeface="Tahoma"/>
              </a:rPr>
              <a:t>C</a:t>
            </a:r>
            <a:r>
              <a:rPr spc="-275" dirty="0">
                <a:latin typeface="Tahoma"/>
                <a:cs typeface="Tahoma"/>
              </a:rPr>
              <a:t> </a:t>
            </a:r>
            <a:r>
              <a:rPr spc="-195" dirty="0">
                <a:latin typeface="Verdana"/>
                <a:cs typeface="Verdana"/>
              </a:rPr>
              <a:t>M</a:t>
            </a:r>
            <a:r>
              <a:rPr spc="-300" dirty="0">
                <a:latin typeface="Verdana"/>
                <a:cs typeface="Verdana"/>
              </a:rPr>
              <a:t>odeller</a:t>
            </a:r>
            <a:r>
              <a:rPr spc="-409" dirty="0">
                <a:latin typeface="Verdana"/>
                <a:cs typeface="Verdana"/>
              </a:rPr>
              <a:t>i</a:t>
            </a:r>
            <a:r>
              <a:rPr spc="-235" dirty="0">
                <a:latin typeface="Verdana"/>
                <a:cs typeface="Verdana"/>
              </a:rPr>
              <a:t> </a:t>
            </a:r>
            <a:r>
              <a:rPr spc="-45" dirty="0">
                <a:latin typeface="Tahoma"/>
                <a:cs typeface="Tahoma"/>
              </a:rPr>
              <a:t>-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254" dirty="0">
                <a:latin typeface="Verdana"/>
                <a:cs typeface="Verdana"/>
              </a:rPr>
              <a:t>V</a:t>
            </a:r>
            <a:r>
              <a:rPr spc="-250" dirty="0">
                <a:latin typeface="Verdana"/>
                <a:cs typeface="Verdana"/>
              </a:rPr>
              <a:t> </a:t>
            </a:r>
            <a:r>
              <a:rPr spc="-240" dirty="0">
                <a:latin typeface="Verdana"/>
                <a:cs typeface="Verdana"/>
              </a:rPr>
              <a:t>Modeli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2546" y="1829413"/>
            <a:ext cx="4211955" cy="3074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D14A97"/>
                </a:solidFill>
                <a:latin typeface="Calibri"/>
                <a:cs typeface="Calibri"/>
              </a:rPr>
              <a:t>V</a:t>
            </a:r>
            <a:r>
              <a:rPr sz="3200" b="1" spc="-25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D14A97"/>
                </a:solidFill>
                <a:latin typeface="Calibri"/>
                <a:cs typeface="Calibri"/>
              </a:rPr>
              <a:t>Modeli</a:t>
            </a:r>
            <a:r>
              <a:rPr sz="3200" b="1" spc="5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D14A97"/>
                </a:solidFill>
                <a:latin typeface="Calibri"/>
                <a:cs typeface="Calibri"/>
              </a:rPr>
              <a:t>-</a:t>
            </a:r>
            <a:r>
              <a:rPr sz="3200" b="1" spc="-15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D14A97"/>
                </a:solidFill>
                <a:latin typeface="Calibri"/>
                <a:cs typeface="Calibri"/>
              </a:rPr>
              <a:t>Erken</a:t>
            </a:r>
            <a:r>
              <a:rPr sz="3200" b="1" spc="-5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3200" b="1" spc="-40" dirty="0">
                <a:solidFill>
                  <a:srgbClr val="D14A97"/>
                </a:solidFill>
                <a:latin typeface="Calibri"/>
                <a:cs typeface="Calibri"/>
              </a:rPr>
              <a:t>Tasarım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50">
              <a:latin typeface="Calibri"/>
              <a:cs typeface="Calibri"/>
            </a:endParaRPr>
          </a:p>
          <a:p>
            <a:pPr marL="12700" marR="210185">
              <a:lnSpc>
                <a:spcPts val="3020"/>
              </a:lnSpc>
            </a:pPr>
            <a:r>
              <a:rPr sz="2800" spc="-15" dirty="0">
                <a:latin typeface="Calibri"/>
                <a:cs typeface="Calibri"/>
              </a:rPr>
              <a:t>Öte</a:t>
            </a:r>
            <a:r>
              <a:rPr sz="2800" spc="-10" dirty="0">
                <a:latin typeface="Calibri"/>
                <a:cs typeface="Calibri"/>
              </a:rPr>
              <a:t> yandan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geliştirme </a:t>
            </a:r>
            <a:r>
              <a:rPr sz="2800" spc="-5" dirty="0">
                <a:latin typeface="Calibri"/>
                <a:cs typeface="Calibri"/>
              </a:rPr>
              <a:t> adımlarındaki her bir adıma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karşılık gelen testlerin </a:t>
            </a:r>
            <a:r>
              <a:rPr sz="2800" b="1" spc="-15" dirty="0">
                <a:latin typeface="Calibri"/>
                <a:cs typeface="Calibri"/>
              </a:rPr>
              <a:t>aynı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anda </a:t>
            </a:r>
            <a:r>
              <a:rPr sz="2800" spc="-10" dirty="0">
                <a:latin typeface="Calibri"/>
                <a:cs typeface="Calibri"/>
              </a:rPr>
              <a:t>yapıldığı yaklaşıma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“</a:t>
            </a:r>
            <a:r>
              <a:rPr sz="2800" b="1" spc="-20" dirty="0">
                <a:solidFill>
                  <a:srgbClr val="385622"/>
                </a:solidFill>
                <a:latin typeface="Calibri"/>
                <a:cs typeface="Calibri"/>
              </a:rPr>
              <a:t>erken</a:t>
            </a:r>
            <a:r>
              <a:rPr sz="2800" b="1" spc="5" dirty="0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385622"/>
                </a:solidFill>
                <a:latin typeface="Calibri"/>
                <a:cs typeface="Calibri"/>
              </a:rPr>
              <a:t>tasarım</a:t>
            </a:r>
            <a:r>
              <a:rPr sz="2800" spc="-5" dirty="0">
                <a:latin typeface="Calibri"/>
                <a:cs typeface="Calibri"/>
              </a:rPr>
              <a:t>” adı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verilir.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17028" y="1651758"/>
            <a:ext cx="7037070" cy="4689475"/>
            <a:chOff x="5017028" y="1651758"/>
            <a:chExt cx="7037070" cy="46894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7028" y="1651758"/>
              <a:ext cx="6543819" cy="458069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477375" y="5259705"/>
              <a:ext cx="2570480" cy="1075690"/>
            </a:xfrm>
            <a:custGeom>
              <a:avLst/>
              <a:gdLst/>
              <a:ahLst/>
              <a:cxnLst/>
              <a:rect l="l" t="t" r="r" b="b"/>
              <a:pathLst>
                <a:path w="2570479" h="1075689">
                  <a:moveTo>
                    <a:pt x="1285113" y="0"/>
                  </a:moveTo>
                  <a:lnTo>
                    <a:pt x="1218980" y="699"/>
                  </a:lnTo>
                  <a:lnTo>
                    <a:pt x="1153717" y="2775"/>
                  </a:lnTo>
                  <a:lnTo>
                    <a:pt x="1089402" y="6194"/>
                  </a:lnTo>
                  <a:lnTo>
                    <a:pt x="1026116" y="10922"/>
                  </a:lnTo>
                  <a:lnTo>
                    <a:pt x="963941" y="16924"/>
                  </a:lnTo>
                  <a:lnTo>
                    <a:pt x="902958" y="24169"/>
                  </a:lnTo>
                  <a:lnTo>
                    <a:pt x="843246" y="32621"/>
                  </a:lnTo>
                  <a:lnTo>
                    <a:pt x="784887" y="42246"/>
                  </a:lnTo>
                  <a:lnTo>
                    <a:pt x="727961" y="53012"/>
                  </a:lnTo>
                  <a:lnTo>
                    <a:pt x="672550" y="64884"/>
                  </a:lnTo>
                  <a:lnTo>
                    <a:pt x="618733" y="77829"/>
                  </a:lnTo>
                  <a:lnTo>
                    <a:pt x="566592" y="91812"/>
                  </a:lnTo>
                  <a:lnTo>
                    <a:pt x="516207" y="106801"/>
                  </a:lnTo>
                  <a:lnTo>
                    <a:pt x="467660" y="122760"/>
                  </a:lnTo>
                  <a:lnTo>
                    <a:pt x="421030" y="139657"/>
                  </a:lnTo>
                  <a:lnTo>
                    <a:pt x="376399" y="157457"/>
                  </a:lnTo>
                  <a:lnTo>
                    <a:pt x="333847" y="176128"/>
                  </a:lnTo>
                  <a:lnTo>
                    <a:pt x="293456" y="195634"/>
                  </a:lnTo>
                  <a:lnTo>
                    <a:pt x="255305" y="215942"/>
                  </a:lnTo>
                  <a:lnTo>
                    <a:pt x="219476" y="237019"/>
                  </a:lnTo>
                  <a:lnTo>
                    <a:pt x="186049" y="258831"/>
                  </a:lnTo>
                  <a:lnTo>
                    <a:pt x="155105" y="281344"/>
                  </a:lnTo>
                  <a:lnTo>
                    <a:pt x="100990" y="328337"/>
                  </a:lnTo>
                  <a:lnTo>
                    <a:pt x="57775" y="377728"/>
                  </a:lnTo>
                  <a:lnTo>
                    <a:pt x="26108" y="429248"/>
                  </a:lnTo>
                  <a:lnTo>
                    <a:pt x="6634" y="482625"/>
                  </a:lnTo>
                  <a:lnTo>
                    <a:pt x="0" y="537591"/>
                  </a:lnTo>
                  <a:lnTo>
                    <a:pt x="1672" y="565255"/>
                  </a:lnTo>
                  <a:lnTo>
                    <a:pt x="14807" y="619460"/>
                  </a:lnTo>
                  <a:lnTo>
                    <a:pt x="40458" y="671942"/>
                  </a:lnTo>
                  <a:lnTo>
                    <a:pt x="77979" y="722431"/>
                  </a:lnTo>
                  <a:lnTo>
                    <a:pt x="126725" y="770657"/>
                  </a:lnTo>
                  <a:lnTo>
                    <a:pt x="186049" y="816350"/>
                  </a:lnTo>
                  <a:lnTo>
                    <a:pt x="219476" y="838162"/>
                  </a:lnTo>
                  <a:lnTo>
                    <a:pt x="255305" y="859239"/>
                  </a:lnTo>
                  <a:lnTo>
                    <a:pt x="293456" y="879547"/>
                  </a:lnTo>
                  <a:lnTo>
                    <a:pt x="333847" y="899053"/>
                  </a:lnTo>
                  <a:lnTo>
                    <a:pt x="376399" y="917724"/>
                  </a:lnTo>
                  <a:lnTo>
                    <a:pt x="421030" y="935524"/>
                  </a:lnTo>
                  <a:lnTo>
                    <a:pt x="467660" y="952421"/>
                  </a:lnTo>
                  <a:lnTo>
                    <a:pt x="516207" y="968380"/>
                  </a:lnTo>
                  <a:lnTo>
                    <a:pt x="566592" y="983369"/>
                  </a:lnTo>
                  <a:lnTo>
                    <a:pt x="618733" y="997352"/>
                  </a:lnTo>
                  <a:lnTo>
                    <a:pt x="672550" y="1010297"/>
                  </a:lnTo>
                  <a:lnTo>
                    <a:pt x="727961" y="1022169"/>
                  </a:lnTo>
                  <a:lnTo>
                    <a:pt x="784887" y="1032935"/>
                  </a:lnTo>
                  <a:lnTo>
                    <a:pt x="843246" y="1042560"/>
                  </a:lnTo>
                  <a:lnTo>
                    <a:pt x="902958" y="1051012"/>
                  </a:lnTo>
                  <a:lnTo>
                    <a:pt x="963941" y="1058257"/>
                  </a:lnTo>
                  <a:lnTo>
                    <a:pt x="1026116" y="1064259"/>
                  </a:lnTo>
                  <a:lnTo>
                    <a:pt x="1089402" y="1068987"/>
                  </a:lnTo>
                  <a:lnTo>
                    <a:pt x="1153717" y="1072406"/>
                  </a:lnTo>
                  <a:lnTo>
                    <a:pt x="1218980" y="1074482"/>
                  </a:lnTo>
                  <a:lnTo>
                    <a:pt x="1285113" y="1075182"/>
                  </a:lnTo>
                  <a:lnTo>
                    <a:pt x="1351245" y="1074482"/>
                  </a:lnTo>
                  <a:lnTo>
                    <a:pt x="1416508" y="1072406"/>
                  </a:lnTo>
                  <a:lnTo>
                    <a:pt x="1480823" y="1068987"/>
                  </a:lnTo>
                  <a:lnTo>
                    <a:pt x="1544109" y="1064259"/>
                  </a:lnTo>
                  <a:lnTo>
                    <a:pt x="1606284" y="1058257"/>
                  </a:lnTo>
                  <a:lnTo>
                    <a:pt x="1667267" y="1051012"/>
                  </a:lnTo>
                  <a:lnTo>
                    <a:pt x="1726979" y="1042560"/>
                  </a:lnTo>
                  <a:lnTo>
                    <a:pt x="1785338" y="1032935"/>
                  </a:lnTo>
                  <a:lnTo>
                    <a:pt x="1842264" y="1022169"/>
                  </a:lnTo>
                  <a:lnTo>
                    <a:pt x="1897675" y="1010297"/>
                  </a:lnTo>
                  <a:lnTo>
                    <a:pt x="1951492" y="997352"/>
                  </a:lnTo>
                  <a:lnTo>
                    <a:pt x="2003633" y="983369"/>
                  </a:lnTo>
                  <a:lnTo>
                    <a:pt x="2054018" y="968380"/>
                  </a:lnTo>
                  <a:lnTo>
                    <a:pt x="2102565" y="952421"/>
                  </a:lnTo>
                  <a:lnTo>
                    <a:pt x="2149195" y="935524"/>
                  </a:lnTo>
                  <a:lnTo>
                    <a:pt x="2193826" y="917724"/>
                  </a:lnTo>
                  <a:lnTo>
                    <a:pt x="2236378" y="899053"/>
                  </a:lnTo>
                  <a:lnTo>
                    <a:pt x="2276769" y="879547"/>
                  </a:lnTo>
                  <a:lnTo>
                    <a:pt x="2314920" y="859239"/>
                  </a:lnTo>
                  <a:lnTo>
                    <a:pt x="2350749" y="838162"/>
                  </a:lnTo>
                  <a:lnTo>
                    <a:pt x="2384176" y="816350"/>
                  </a:lnTo>
                  <a:lnTo>
                    <a:pt x="2415120" y="793837"/>
                  </a:lnTo>
                  <a:lnTo>
                    <a:pt x="2469235" y="746844"/>
                  </a:lnTo>
                  <a:lnTo>
                    <a:pt x="2512450" y="697453"/>
                  </a:lnTo>
                  <a:lnTo>
                    <a:pt x="2544117" y="645933"/>
                  </a:lnTo>
                  <a:lnTo>
                    <a:pt x="2563591" y="592556"/>
                  </a:lnTo>
                  <a:lnTo>
                    <a:pt x="2570226" y="537591"/>
                  </a:lnTo>
                  <a:lnTo>
                    <a:pt x="2568553" y="509926"/>
                  </a:lnTo>
                  <a:lnTo>
                    <a:pt x="2555418" y="455721"/>
                  </a:lnTo>
                  <a:lnTo>
                    <a:pt x="2529767" y="403239"/>
                  </a:lnTo>
                  <a:lnTo>
                    <a:pt x="2492246" y="352750"/>
                  </a:lnTo>
                  <a:lnTo>
                    <a:pt x="2443500" y="304524"/>
                  </a:lnTo>
                  <a:lnTo>
                    <a:pt x="2384176" y="258831"/>
                  </a:lnTo>
                  <a:lnTo>
                    <a:pt x="2350749" y="237019"/>
                  </a:lnTo>
                  <a:lnTo>
                    <a:pt x="2314920" y="215942"/>
                  </a:lnTo>
                  <a:lnTo>
                    <a:pt x="2276769" y="195634"/>
                  </a:lnTo>
                  <a:lnTo>
                    <a:pt x="2236378" y="176128"/>
                  </a:lnTo>
                  <a:lnTo>
                    <a:pt x="2193826" y="157457"/>
                  </a:lnTo>
                  <a:lnTo>
                    <a:pt x="2149195" y="139657"/>
                  </a:lnTo>
                  <a:lnTo>
                    <a:pt x="2102565" y="122760"/>
                  </a:lnTo>
                  <a:lnTo>
                    <a:pt x="2054018" y="106801"/>
                  </a:lnTo>
                  <a:lnTo>
                    <a:pt x="2003633" y="91812"/>
                  </a:lnTo>
                  <a:lnTo>
                    <a:pt x="1951492" y="77829"/>
                  </a:lnTo>
                  <a:lnTo>
                    <a:pt x="1897675" y="64884"/>
                  </a:lnTo>
                  <a:lnTo>
                    <a:pt x="1842264" y="53012"/>
                  </a:lnTo>
                  <a:lnTo>
                    <a:pt x="1785338" y="42246"/>
                  </a:lnTo>
                  <a:lnTo>
                    <a:pt x="1726979" y="32621"/>
                  </a:lnTo>
                  <a:lnTo>
                    <a:pt x="1667267" y="24169"/>
                  </a:lnTo>
                  <a:lnTo>
                    <a:pt x="1606284" y="16924"/>
                  </a:lnTo>
                  <a:lnTo>
                    <a:pt x="1544109" y="10922"/>
                  </a:lnTo>
                  <a:lnTo>
                    <a:pt x="1480823" y="6194"/>
                  </a:lnTo>
                  <a:lnTo>
                    <a:pt x="1416508" y="2775"/>
                  </a:lnTo>
                  <a:lnTo>
                    <a:pt x="1351245" y="699"/>
                  </a:lnTo>
                  <a:lnTo>
                    <a:pt x="1285113" y="0"/>
                  </a:lnTo>
                  <a:close/>
                </a:path>
              </a:pathLst>
            </a:custGeom>
            <a:solidFill>
              <a:srgbClr val="F3D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477375" y="5259705"/>
              <a:ext cx="2570480" cy="1075690"/>
            </a:xfrm>
            <a:custGeom>
              <a:avLst/>
              <a:gdLst/>
              <a:ahLst/>
              <a:cxnLst/>
              <a:rect l="l" t="t" r="r" b="b"/>
              <a:pathLst>
                <a:path w="2570479" h="1075689">
                  <a:moveTo>
                    <a:pt x="0" y="537591"/>
                  </a:moveTo>
                  <a:lnTo>
                    <a:pt x="6634" y="482625"/>
                  </a:lnTo>
                  <a:lnTo>
                    <a:pt x="26108" y="429248"/>
                  </a:lnTo>
                  <a:lnTo>
                    <a:pt x="57775" y="377728"/>
                  </a:lnTo>
                  <a:lnTo>
                    <a:pt x="100990" y="328337"/>
                  </a:lnTo>
                  <a:lnTo>
                    <a:pt x="155105" y="281344"/>
                  </a:lnTo>
                  <a:lnTo>
                    <a:pt x="186049" y="258831"/>
                  </a:lnTo>
                  <a:lnTo>
                    <a:pt x="219476" y="237019"/>
                  </a:lnTo>
                  <a:lnTo>
                    <a:pt x="255305" y="215942"/>
                  </a:lnTo>
                  <a:lnTo>
                    <a:pt x="293456" y="195634"/>
                  </a:lnTo>
                  <a:lnTo>
                    <a:pt x="333847" y="176128"/>
                  </a:lnTo>
                  <a:lnTo>
                    <a:pt x="376399" y="157457"/>
                  </a:lnTo>
                  <a:lnTo>
                    <a:pt x="421030" y="139657"/>
                  </a:lnTo>
                  <a:lnTo>
                    <a:pt x="467660" y="122760"/>
                  </a:lnTo>
                  <a:lnTo>
                    <a:pt x="516207" y="106801"/>
                  </a:lnTo>
                  <a:lnTo>
                    <a:pt x="566592" y="91812"/>
                  </a:lnTo>
                  <a:lnTo>
                    <a:pt x="618733" y="77829"/>
                  </a:lnTo>
                  <a:lnTo>
                    <a:pt x="672550" y="64884"/>
                  </a:lnTo>
                  <a:lnTo>
                    <a:pt x="727961" y="53012"/>
                  </a:lnTo>
                  <a:lnTo>
                    <a:pt x="784887" y="42246"/>
                  </a:lnTo>
                  <a:lnTo>
                    <a:pt x="843246" y="32621"/>
                  </a:lnTo>
                  <a:lnTo>
                    <a:pt x="902958" y="24169"/>
                  </a:lnTo>
                  <a:lnTo>
                    <a:pt x="963941" y="16924"/>
                  </a:lnTo>
                  <a:lnTo>
                    <a:pt x="1026116" y="10922"/>
                  </a:lnTo>
                  <a:lnTo>
                    <a:pt x="1089402" y="6194"/>
                  </a:lnTo>
                  <a:lnTo>
                    <a:pt x="1153717" y="2775"/>
                  </a:lnTo>
                  <a:lnTo>
                    <a:pt x="1218980" y="699"/>
                  </a:lnTo>
                  <a:lnTo>
                    <a:pt x="1285113" y="0"/>
                  </a:lnTo>
                  <a:lnTo>
                    <a:pt x="1351245" y="699"/>
                  </a:lnTo>
                  <a:lnTo>
                    <a:pt x="1416508" y="2775"/>
                  </a:lnTo>
                  <a:lnTo>
                    <a:pt x="1480823" y="6194"/>
                  </a:lnTo>
                  <a:lnTo>
                    <a:pt x="1544109" y="10922"/>
                  </a:lnTo>
                  <a:lnTo>
                    <a:pt x="1606284" y="16924"/>
                  </a:lnTo>
                  <a:lnTo>
                    <a:pt x="1667267" y="24169"/>
                  </a:lnTo>
                  <a:lnTo>
                    <a:pt x="1726979" y="32621"/>
                  </a:lnTo>
                  <a:lnTo>
                    <a:pt x="1785338" y="42246"/>
                  </a:lnTo>
                  <a:lnTo>
                    <a:pt x="1842264" y="53012"/>
                  </a:lnTo>
                  <a:lnTo>
                    <a:pt x="1897675" y="64884"/>
                  </a:lnTo>
                  <a:lnTo>
                    <a:pt x="1951492" y="77829"/>
                  </a:lnTo>
                  <a:lnTo>
                    <a:pt x="2003633" y="91812"/>
                  </a:lnTo>
                  <a:lnTo>
                    <a:pt x="2054018" y="106801"/>
                  </a:lnTo>
                  <a:lnTo>
                    <a:pt x="2102565" y="122760"/>
                  </a:lnTo>
                  <a:lnTo>
                    <a:pt x="2149195" y="139657"/>
                  </a:lnTo>
                  <a:lnTo>
                    <a:pt x="2193826" y="157457"/>
                  </a:lnTo>
                  <a:lnTo>
                    <a:pt x="2236378" y="176128"/>
                  </a:lnTo>
                  <a:lnTo>
                    <a:pt x="2276769" y="195634"/>
                  </a:lnTo>
                  <a:lnTo>
                    <a:pt x="2314920" y="215942"/>
                  </a:lnTo>
                  <a:lnTo>
                    <a:pt x="2350749" y="237019"/>
                  </a:lnTo>
                  <a:lnTo>
                    <a:pt x="2384176" y="258831"/>
                  </a:lnTo>
                  <a:lnTo>
                    <a:pt x="2415120" y="281344"/>
                  </a:lnTo>
                  <a:lnTo>
                    <a:pt x="2469235" y="328337"/>
                  </a:lnTo>
                  <a:lnTo>
                    <a:pt x="2512450" y="377728"/>
                  </a:lnTo>
                  <a:lnTo>
                    <a:pt x="2544117" y="429248"/>
                  </a:lnTo>
                  <a:lnTo>
                    <a:pt x="2563591" y="482625"/>
                  </a:lnTo>
                  <a:lnTo>
                    <a:pt x="2570226" y="537591"/>
                  </a:lnTo>
                  <a:lnTo>
                    <a:pt x="2568553" y="565255"/>
                  </a:lnTo>
                  <a:lnTo>
                    <a:pt x="2555418" y="619460"/>
                  </a:lnTo>
                  <a:lnTo>
                    <a:pt x="2529767" y="671942"/>
                  </a:lnTo>
                  <a:lnTo>
                    <a:pt x="2492246" y="722431"/>
                  </a:lnTo>
                  <a:lnTo>
                    <a:pt x="2443500" y="770657"/>
                  </a:lnTo>
                  <a:lnTo>
                    <a:pt x="2384176" y="816350"/>
                  </a:lnTo>
                  <a:lnTo>
                    <a:pt x="2350749" y="838162"/>
                  </a:lnTo>
                  <a:lnTo>
                    <a:pt x="2314920" y="859239"/>
                  </a:lnTo>
                  <a:lnTo>
                    <a:pt x="2276769" y="879547"/>
                  </a:lnTo>
                  <a:lnTo>
                    <a:pt x="2236378" y="899053"/>
                  </a:lnTo>
                  <a:lnTo>
                    <a:pt x="2193826" y="917724"/>
                  </a:lnTo>
                  <a:lnTo>
                    <a:pt x="2149195" y="935524"/>
                  </a:lnTo>
                  <a:lnTo>
                    <a:pt x="2102565" y="952421"/>
                  </a:lnTo>
                  <a:lnTo>
                    <a:pt x="2054018" y="968380"/>
                  </a:lnTo>
                  <a:lnTo>
                    <a:pt x="2003633" y="983369"/>
                  </a:lnTo>
                  <a:lnTo>
                    <a:pt x="1951492" y="997352"/>
                  </a:lnTo>
                  <a:lnTo>
                    <a:pt x="1897675" y="1010297"/>
                  </a:lnTo>
                  <a:lnTo>
                    <a:pt x="1842264" y="1022169"/>
                  </a:lnTo>
                  <a:lnTo>
                    <a:pt x="1785338" y="1032935"/>
                  </a:lnTo>
                  <a:lnTo>
                    <a:pt x="1726979" y="1042560"/>
                  </a:lnTo>
                  <a:lnTo>
                    <a:pt x="1667267" y="1051012"/>
                  </a:lnTo>
                  <a:lnTo>
                    <a:pt x="1606284" y="1058257"/>
                  </a:lnTo>
                  <a:lnTo>
                    <a:pt x="1544109" y="1064259"/>
                  </a:lnTo>
                  <a:lnTo>
                    <a:pt x="1480823" y="1068987"/>
                  </a:lnTo>
                  <a:lnTo>
                    <a:pt x="1416508" y="1072406"/>
                  </a:lnTo>
                  <a:lnTo>
                    <a:pt x="1351245" y="1074482"/>
                  </a:lnTo>
                  <a:lnTo>
                    <a:pt x="1285113" y="1075182"/>
                  </a:lnTo>
                  <a:lnTo>
                    <a:pt x="1218980" y="1074482"/>
                  </a:lnTo>
                  <a:lnTo>
                    <a:pt x="1153717" y="1072406"/>
                  </a:lnTo>
                  <a:lnTo>
                    <a:pt x="1089402" y="1068987"/>
                  </a:lnTo>
                  <a:lnTo>
                    <a:pt x="1026116" y="1064259"/>
                  </a:lnTo>
                  <a:lnTo>
                    <a:pt x="963941" y="1058257"/>
                  </a:lnTo>
                  <a:lnTo>
                    <a:pt x="902958" y="1051012"/>
                  </a:lnTo>
                  <a:lnTo>
                    <a:pt x="843246" y="1042560"/>
                  </a:lnTo>
                  <a:lnTo>
                    <a:pt x="784887" y="1032935"/>
                  </a:lnTo>
                  <a:lnTo>
                    <a:pt x="727961" y="1022169"/>
                  </a:lnTo>
                  <a:lnTo>
                    <a:pt x="672550" y="1010297"/>
                  </a:lnTo>
                  <a:lnTo>
                    <a:pt x="618733" y="997352"/>
                  </a:lnTo>
                  <a:lnTo>
                    <a:pt x="566592" y="983369"/>
                  </a:lnTo>
                  <a:lnTo>
                    <a:pt x="516207" y="968380"/>
                  </a:lnTo>
                  <a:lnTo>
                    <a:pt x="467660" y="952421"/>
                  </a:lnTo>
                  <a:lnTo>
                    <a:pt x="421030" y="935524"/>
                  </a:lnTo>
                  <a:lnTo>
                    <a:pt x="376399" y="917724"/>
                  </a:lnTo>
                  <a:lnTo>
                    <a:pt x="333847" y="899053"/>
                  </a:lnTo>
                  <a:lnTo>
                    <a:pt x="293456" y="879547"/>
                  </a:lnTo>
                  <a:lnTo>
                    <a:pt x="255305" y="859239"/>
                  </a:lnTo>
                  <a:lnTo>
                    <a:pt x="219476" y="838162"/>
                  </a:lnTo>
                  <a:lnTo>
                    <a:pt x="186049" y="816350"/>
                  </a:lnTo>
                  <a:lnTo>
                    <a:pt x="155105" y="793837"/>
                  </a:lnTo>
                  <a:lnTo>
                    <a:pt x="100990" y="746844"/>
                  </a:lnTo>
                  <a:lnTo>
                    <a:pt x="57775" y="697453"/>
                  </a:lnTo>
                  <a:lnTo>
                    <a:pt x="26108" y="645933"/>
                  </a:lnTo>
                  <a:lnTo>
                    <a:pt x="6634" y="592556"/>
                  </a:lnTo>
                  <a:lnTo>
                    <a:pt x="0" y="53759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155575" y="5495146"/>
            <a:ext cx="12128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0025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D14A97"/>
                </a:solidFill>
                <a:latin typeface="Calibri"/>
                <a:cs typeface="Calibri"/>
              </a:rPr>
              <a:t>Testlerin </a:t>
            </a:r>
            <a:r>
              <a:rPr sz="1800" spc="-20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1800" spc="-65" dirty="0">
                <a:solidFill>
                  <a:srgbClr val="D14A97"/>
                </a:solidFill>
                <a:latin typeface="Calibri"/>
                <a:cs typeface="Calibri"/>
              </a:rPr>
              <a:t>k</a:t>
            </a:r>
            <a:r>
              <a:rPr sz="1800" spc="-5" dirty="0">
                <a:solidFill>
                  <a:srgbClr val="D14A97"/>
                </a:solidFill>
                <a:latin typeface="Calibri"/>
                <a:cs typeface="Calibri"/>
              </a:rPr>
              <a:t>o</a:t>
            </a:r>
            <a:r>
              <a:rPr sz="1800" spc="-20" dirty="0">
                <a:solidFill>
                  <a:srgbClr val="D14A97"/>
                </a:solidFill>
                <a:latin typeface="Calibri"/>
                <a:cs typeface="Calibri"/>
              </a:rPr>
              <a:t>ş</a:t>
            </a:r>
            <a:r>
              <a:rPr sz="1800" spc="-5" dirty="0">
                <a:solidFill>
                  <a:srgbClr val="D14A97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D14A97"/>
                </a:solidFill>
                <a:latin typeface="Calibri"/>
                <a:cs typeface="Calibri"/>
              </a:rPr>
              <a:t>urulma</a:t>
            </a:r>
            <a:r>
              <a:rPr sz="1800" spc="-5" dirty="0">
                <a:solidFill>
                  <a:srgbClr val="D14A97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D14A97"/>
                </a:solidFill>
                <a:latin typeface="Calibri"/>
                <a:cs typeface="Calibri"/>
              </a:rPr>
              <a:t>ı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26128" y="2751708"/>
            <a:ext cx="7981950" cy="3589654"/>
            <a:chOff x="3826128" y="2751708"/>
            <a:chExt cx="7981950" cy="3589654"/>
          </a:xfrm>
        </p:grpSpPr>
        <p:sp>
          <p:nvSpPr>
            <p:cNvPr id="10" name="object 10"/>
            <p:cNvSpPr/>
            <p:nvPr/>
          </p:nvSpPr>
          <p:spPr>
            <a:xfrm>
              <a:off x="11530964" y="2758058"/>
              <a:ext cx="270510" cy="2235200"/>
            </a:xfrm>
            <a:custGeom>
              <a:avLst/>
              <a:gdLst/>
              <a:ahLst/>
              <a:cxnLst/>
              <a:rect l="l" t="t" r="r" b="b"/>
              <a:pathLst>
                <a:path w="270509" h="2235200">
                  <a:moveTo>
                    <a:pt x="135255" y="0"/>
                  </a:moveTo>
                  <a:lnTo>
                    <a:pt x="0" y="135254"/>
                  </a:lnTo>
                  <a:lnTo>
                    <a:pt x="67627" y="135254"/>
                  </a:lnTo>
                  <a:lnTo>
                    <a:pt x="67627" y="2234946"/>
                  </a:lnTo>
                  <a:lnTo>
                    <a:pt x="202882" y="2234946"/>
                  </a:lnTo>
                  <a:lnTo>
                    <a:pt x="202882" y="135254"/>
                  </a:lnTo>
                  <a:lnTo>
                    <a:pt x="270510" y="135254"/>
                  </a:lnTo>
                  <a:lnTo>
                    <a:pt x="13525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530964" y="2758058"/>
              <a:ext cx="270510" cy="2235200"/>
            </a:xfrm>
            <a:custGeom>
              <a:avLst/>
              <a:gdLst/>
              <a:ahLst/>
              <a:cxnLst/>
              <a:rect l="l" t="t" r="r" b="b"/>
              <a:pathLst>
                <a:path w="270509" h="2235200">
                  <a:moveTo>
                    <a:pt x="0" y="135254"/>
                  </a:moveTo>
                  <a:lnTo>
                    <a:pt x="135255" y="0"/>
                  </a:lnTo>
                  <a:lnTo>
                    <a:pt x="270510" y="135254"/>
                  </a:lnTo>
                  <a:lnTo>
                    <a:pt x="202882" y="135254"/>
                  </a:lnTo>
                  <a:lnTo>
                    <a:pt x="202882" y="2234946"/>
                  </a:lnTo>
                  <a:lnTo>
                    <a:pt x="67627" y="2234946"/>
                  </a:lnTo>
                  <a:lnTo>
                    <a:pt x="67627" y="135254"/>
                  </a:lnTo>
                  <a:lnTo>
                    <a:pt x="0" y="13525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32478" y="5259704"/>
              <a:ext cx="2569845" cy="1075690"/>
            </a:xfrm>
            <a:custGeom>
              <a:avLst/>
              <a:gdLst/>
              <a:ahLst/>
              <a:cxnLst/>
              <a:rect l="l" t="t" r="r" b="b"/>
              <a:pathLst>
                <a:path w="2569845" h="1075689">
                  <a:moveTo>
                    <a:pt x="1284732" y="0"/>
                  </a:moveTo>
                  <a:lnTo>
                    <a:pt x="1218620" y="699"/>
                  </a:lnTo>
                  <a:lnTo>
                    <a:pt x="1153375" y="2775"/>
                  </a:lnTo>
                  <a:lnTo>
                    <a:pt x="1089080" y="6194"/>
                  </a:lnTo>
                  <a:lnTo>
                    <a:pt x="1025814" y="10922"/>
                  </a:lnTo>
                  <a:lnTo>
                    <a:pt x="963657" y="16924"/>
                  </a:lnTo>
                  <a:lnTo>
                    <a:pt x="902692" y="24169"/>
                  </a:lnTo>
                  <a:lnTo>
                    <a:pt x="842998" y="32621"/>
                  </a:lnTo>
                  <a:lnTo>
                    <a:pt x="784656" y="42246"/>
                  </a:lnTo>
                  <a:lnTo>
                    <a:pt x="727748" y="53012"/>
                  </a:lnTo>
                  <a:lnTo>
                    <a:pt x="672353" y="64884"/>
                  </a:lnTo>
                  <a:lnTo>
                    <a:pt x="618552" y="77829"/>
                  </a:lnTo>
                  <a:lnTo>
                    <a:pt x="566426" y="91812"/>
                  </a:lnTo>
                  <a:lnTo>
                    <a:pt x="516057" y="106801"/>
                  </a:lnTo>
                  <a:lnTo>
                    <a:pt x="467523" y="122760"/>
                  </a:lnTo>
                  <a:lnTo>
                    <a:pt x="420907" y="139657"/>
                  </a:lnTo>
                  <a:lnTo>
                    <a:pt x="376289" y="157457"/>
                  </a:lnTo>
                  <a:lnTo>
                    <a:pt x="333750" y="176128"/>
                  </a:lnTo>
                  <a:lnTo>
                    <a:pt x="293370" y="195634"/>
                  </a:lnTo>
                  <a:lnTo>
                    <a:pt x="255231" y="215942"/>
                  </a:lnTo>
                  <a:lnTo>
                    <a:pt x="219412" y="237019"/>
                  </a:lnTo>
                  <a:lnTo>
                    <a:pt x="185995" y="258831"/>
                  </a:lnTo>
                  <a:lnTo>
                    <a:pt x="155060" y="281344"/>
                  </a:lnTo>
                  <a:lnTo>
                    <a:pt x="100960" y="328337"/>
                  </a:lnTo>
                  <a:lnTo>
                    <a:pt x="57759" y="377728"/>
                  </a:lnTo>
                  <a:lnTo>
                    <a:pt x="26101" y="429248"/>
                  </a:lnTo>
                  <a:lnTo>
                    <a:pt x="6632" y="482625"/>
                  </a:lnTo>
                  <a:lnTo>
                    <a:pt x="0" y="537591"/>
                  </a:lnTo>
                  <a:lnTo>
                    <a:pt x="1671" y="565255"/>
                  </a:lnTo>
                  <a:lnTo>
                    <a:pt x="14803" y="619460"/>
                  </a:lnTo>
                  <a:lnTo>
                    <a:pt x="40446" y="671942"/>
                  </a:lnTo>
                  <a:lnTo>
                    <a:pt x="77957" y="722431"/>
                  </a:lnTo>
                  <a:lnTo>
                    <a:pt x="126688" y="770657"/>
                  </a:lnTo>
                  <a:lnTo>
                    <a:pt x="185995" y="816350"/>
                  </a:lnTo>
                  <a:lnTo>
                    <a:pt x="219412" y="838162"/>
                  </a:lnTo>
                  <a:lnTo>
                    <a:pt x="255231" y="859239"/>
                  </a:lnTo>
                  <a:lnTo>
                    <a:pt x="293370" y="879547"/>
                  </a:lnTo>
                  <a:lnTo>
                    <a:pt x="333750" y="899053"/>
                  </a:lnTo>
                  <a:lnTo>
                    <a:pt x="376289" y="917724"/>
                  </a:lnTo>
                  <a:lnTo>
                    <a:pt x="420907" y="935524"/>
                  </a:lnTo>
                  <a:lnTo>
                    <a:pt x="467523" y="952421"/>
                  </a:lnTo>
                  <a:lnTo>
                    <a:pt x="516057" y="968380"/>
                  </a:lnTo>
                  <a:lnTo>
                    <a:pt x="566426" y="983369"/>
                  </a:lnTo>
                  <a:lnTo>
                    <a:pt x="618552" y="997352"/>
                  </a:lnTo>
                  <a:lnTo>
                    <a:pt x="672353" y="1010297"/>
                  </a:lnTo>
                  <a:lnTo>
                    <a:pt x="727748" y="1022169"/>
                  </a:lnTo>
                  <a:lnTo>
                    <a:pt x="784656" y="1032935"/>
                  </a:lnTo>
                  <a:lnTo>
                    <a:pt x="842998" y="1042560"/>
                  </a:lnTo>
                  <a:lnTo>
                    <a:pt x="902692" y="1051012"/>
                  </a:lnTo>
                  <a:lnTo>
                    <a:pt x="963657" y="1058257"/>
                  </a:lnTo>
                  <a:lnTo>
                    <a:pt x="1025814" y="1064259"/>
                  </a:lnTo>
                  <a:lnTo>
                    <a:pt x="1089080" y="1068987"/>
                  </a:lnTo>
                  <a:lnTo>
                    <a:pt x="1153375" y="1072406"/>
                  </a:lnTo>
                  <a:lnTo>
                    <a:pt x="1218620" y="1074482"/>
                  </a:lnTo>
                  <a:lnTo>
                    <a:pt x="1284732" y="1075182"/>
                  </a:lnTo>
                  <a:lnTo>
                    <a:pt x="1350843" y="1074482"/>
                  </a:lnTo>
                  <a:lnTo>
                    <a:pt x="1416088" y="1072406"/>
                  </a:lnTo>
                  <a:lnTo>
                    <a:pt x="1480383" y="1068987"/>
                  </a:lnTo>
                  <a:lnTo>
                    <a:pt x="1543649" y="1064259"/>
                  </a:lnTo>
                  <a:lnTo>
                    <a:pt x="1605806" y="1058257"/>
                  </a:lnTo>
                  <a:lnTo>
                    <a:pt x="1666771" y="1051012"/>
                  </a:lnTo>
                  <a:lnTo>
                    <a:pt x="1726465" y="1042560"/>
                  </a:lnTo>
                  <a:lnTo>
                    <a:pt x="1784807" y="1032935"/>
                  </a:lnTo>
                  <a:lnTo>
                    <a:pt x="1841715" y="1022169"/>
                  </a:lnTo>
                  <a:lnTo>
                    <a:pt x="1897110" y="1010297"/>
                  </a:lnTo>
                  <a:lnTo>
                    <a:pt x="1950911" y="997352"/>
                  </a:lnTo>
                  <a:lnTo>
                    <a:pt x="2003037" y="983369"/>
                  </a:lnTo>
                  <a:lnTo>
                    <a:pt x="2053406" y="968380"/>
                  </a:lnTo>
                  <a:lnTo>
                    <a:pt x="2101940" y="952421"/>
                  </a:lnTo>
                  <a:lnTo>
                    <a:pt x="2148556" y="935524"/>
                  </a:lnTo>
                  <a:lnTo>
                    <a:pt x="2193174" y="917724"/>
                  </a:lnTo>
                  <a:lnTo>
                    <a:pt x="2235713" y="899053"/>
                  </a:lnTo>
                  <a:lnTo>
                    <a:pt x="2276093" y="879547"/>
                  </a:lnTo>
                  <a:lnTo>
                    <a:pt x="2314232" y="859239"/>
                  </a:lnTo>
                  <a:lnTo>
                    <a:pt x="2350051" y="838162"/>
                  </a:lnTo>
                  <a:lnTo>
                    <a:pt x="2383468" y="816350"/>
                  </a:lnTo>
                  <a:lnTo>
                    <a:pt x="2414403" y="793837"/>
                  </a:lnTo>
                  <a:lnTo>
                    <a:pt x="2468503" y="746844"/>
                  </a:lnTo>
                  <a:lnTo>
                    <a:pt x="2511704" y="697453"/>
                  </a:lnTo>
                  <a:lnTo>
                    <a:pt x="2543362" y="645933"/>
                  </a:lnTo>
                  <a:lnTo>
                    <a:pt x="2562831" y="592556"/>
                  </a:lnTo>
                  <a:lnTo>
                    <a:pt x="2569464" y="537591"/>
                  </a:lnTo>
                  <a:lnTo>
                    <a:pt x="2567792" y="509926"/>
                  </a:lnTo>
                  <a:lnTo>
                    <a:pt x="2554660" y="455721"/>
                  </a:lnTo>
                  <a:lnTo>
                    <a:pt x="2529017" y="403239"/>
                  </a:lnTo>
                  <a:lnTo>
                    <a:pt x="2491506" y="352750"/>
                  </a:lnTo>
                  <a:lnTo>
                    <a:pt x="2442775" y="304524"/>
                  </a:lnTo>
                  <a:lnTo>
                    <a:pt x="2383468" y="258831"/>
                  </a:lnTo>
                  <a:lnTo>
                    <a:pt x="2350051" y="237019"/>
                  </a:lnTo>
                  <a:lnTo>
                    <a:pt x="2314232" y="215942"/>
                  </a:lnTo>
                  <a:lnTo>
                    <a:pt x="2276093" y="195634"/>
                  </a:lnTo>
                  <a:lnTo>
                    <a:pt x="2235713" y="176128"/>
                  </a:lnTo>
                  <a:lnTo>
                    <a:pt x="2193174" y="157457"/>
                  </a:lnTo>
                  <a:lnTo>
                    <a:pt x="2148556" y="139657"/>
                  </a:lnTo>
                  <a:lnTo>
                    <a:pt x="2101940" y="122760"/>
                  </a:lnTo>
                  <a:lnTo>
                    <a:pt x="2053406" y="106801"/>
                  </a:lnTo>
                  <a:lnTo>
                    <a:pt x="2003037" y="91812"/>
                  </a:lnTo>
                  <a:lnTo>
                    <a:pt x="1950911" y="77829"/>
                  </a:lnTo>
                  <a:lnTo>
                    <a:pt x="1897110" y="64884"/>
                  </a:lnTo>
                  <a:lnTo>
                    <a:pt x="1841715" y="53012"/>
                  </a:lnTo>
                  <a:lnTo>
                    <a:pt x="1784807" y="42246"/>
                  </a:lnTo>
                  <a:lnTo>
                    <a:pt x="1726465" y="32621"/>
                  </a:lnTo>
                  <a:lnTo>
                    <a:pt x="1666771" y="24169"/>
                  </a:lnTo>
                  <a:lnTo>
                    <a:pt x="1605806" y="16924"/>
                  </a:lnTo>
                  <a:lnTo>
                    <a:pt x="1543649" y="10922"/>
                  </a:lnTo>
                  <a:lnTo>
                    <a:pt x="1480383" y="6194"/>
                  </a:lnTo>
                  <a:lnTo>
                    <a:pt x="1416088" y="2775"/>
                  </a:lnTo>
                  <a:lnTo>
                    <a:pt x="1350843" y="699"/>
                  </a:lnTo>
                  <a:lnTo>
                    <a:pt x="1284732" y="0"/>
                  </a:lnTo>
                  <a:close/>
                </a:path>
              </a:pathLst>
            </a:custGeom>
            <a:solidFill>
              <a:srgbClr val="F3D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32478" y="5259704"/>
              <a:ext cx="2569845" cy="1075690"/>
            </a:xfrm>
            <a:custGeom>
              <a:avLst/>
              <a:gdLst/>
              <a:ahLst/>
              <a:cxnLst/>
              <a:rect l="l" t="t" r="r" b="b"/>
              <a:pathLst>
                <a:path w="2569845" h="1075689">
                  <a:moveTo>
                    <a:pt x="0" y="537591"/>
                  </a:moveTo>
                  <a:lnTo>
                    <a:pt x="6632" y="482625"/>
                  </a:lnTo>
                  <a:lnTo>
                    <a:pt x="26101" y="429248"/>
                  </a:lnTo>
                  <a:lnTo>
                    <a:pt x="57759" y="377728"/>
                  </a:lnTo>
                  <a:lnTo>
                    <a:pt x="100960" y="328337"/>
                  </a:lnTo>
                  <a:lnTo>
                    <a:pt x="155060" y="281344"/>
                  </a:lnTo>
                  <a:lnTo>
                    <a:pt x="185995" y="258831"/>
                  </a:lnTo>
                  <a:lnTo>
                    <a:pt x="219412" y="237019"/>
                  </a:lnTo>
                  <a:lnTo>
                    <a:pt x="255231" y="215942"/>
                  </a:lnTo>
                  <a:lnTo>
                    <a:pt x="293370" y="195634"/>
                  </a:lnTo>
                  <a:lnTo>
                    <a:pt x="333750" y="176128"/>
                  </a:lnTo>
                  <a:lnTo>
                    <a:pt x="376289" y="157457"/>
                  </a:lnTo>
                  <a:lnTo>
                    <a:pt x="420907" y="139657"/>
                  </a:lnTo>
                  <a:lnTo>
                    <a:pt x="467523" y="122760"/>
                  </a:lnTo>
                  <a:lnTo>
                    <a:pt x="516057" y="106801"/>
                  </a:lnTo>
                  <a:lnTo>
                    <a:pt x="566426" y="91812"/>
                  </a:lnTo>
                  <a:lnTo>
                    <a:pt x="618552" y="77829"/>
                  </a:lnTo>
                  <a:lnTo>
                    <a:pt x="672353" y="64884"/>
                  </a:lnTo>
                  <a:lnTo>
                    <a:pt x="727748" y="53012"/>
                  </a:lnTo>
                  <a:lnTo>
                    <a:pt x="784656" y="42246"/>
                  </a:lnTo>
                  <a:lnTo>
                    <a:pt x="842998" y="32621"/>
                  </a:lnTo>
                  <a:lnTo>
                    <a:pt x="902692" y="24169"/>
                  </a:lnTo>
                  <a:lnTo>
                    <a:pt x="963657" y="16924"/>
                  </a:lnTo>
                  <a:lnTo>
                    <a:pt x="1025814" y="10922"/>
                  </a:lnTo>
                  <a:lnTo>
                    <a:pt x="1089080" y="6194"/>
                  </a:lnTo>
                  <a:lnTo>
                    <a:pt x="1153375" y="2775"/>
                  </a:lnTo>
                  <a:lnTo>
                    <a:pt x="1218620" y="699"/>
                  </a:lnTo>
                  <a:lnTo>
                    <a:pt x="1284732" y="0"/>
                  </a:lnTo>
                  <a:lnTo>
                    <a:pt x="1350843" y="699"/>
                  </a:lnTo>
                  <a:lnTo>
                    <a:pt x="1416088" y="2775"/>
                  </a:lnTo>
                  <a:lnTo>
                    <a:pt x="1480383" y="6194"/>
                  </a:lnTo>
                  <a:lnTo>
                    <a:pt x="1543649" y="10922"/>
                  </a:lnTo>
                  <a:lnTo>
                    <a:pt x="1605806" y="16924"/>
                  </a:lnTo>
                  <a:lnTo>
                    <a:pt x="1666771" y="24169"/>
                  </a:lnTo>
                  <a:lnTo>
                    <a:pt x="1726465" y="32621"/>
                  </a:lnTo>
                  <a:lnTo>
                    <a:pt x="1784807" y="42246"/>
                  </a:lnTo>
                  <a:lnTo>
                    <a:pt x="1841715" y="53012"/>
                  </a:lnTo>
                  <a:lnTo>
                    <a:pt x="1897110" y="64884"/>
                  </a:lnTo>
                  <a:lnTo>
                    <a:pt x="1950911" y="77829"/>
                  </a:lnTo>
                  <a:lnTo>
                    <a:pt x="2003037" y="91812"/>
                  </a:lnTo>
                  <a:lnTo>
                    <a:pt x="2053406" y="106801"/>
                  </a:lnTo>
                  <a:lnTo>
                    <a:pt x="2101940" y="122760"/>
                  </a:lnTo>
                  <a:lnTo>
                    <a:pt x="2148556" y="139657"/>
                  </a:lnTo>
                  <a:lnTo>
                    <a:pt x="2193174" y="157457"/>
                  </a:lnTo>
                  <a:lnTo>
                    <a:pt x="2235713" y="176128"/>
                  </a:lnTo>
                  <a:lnTo>
                    <a:pt x="2276093" y="195634"/>
                  </a:lnTo>
                  <a:lnTo>
                    <a:pt x="2314232" y="215942"/>
                  </a:lnTo>
                  <a:lnTo>
                    <a:pt x="2350051" y="237019"/>
                  </a:lnTo>
                  <a:lnTo>
                    <a:pt x="2383468" y="258831"/>
                  </a:lnTo>
                  <a:lnTo>
                    <a:pt x="2414403" y="281344"/>
                  </a:lnTo>
                  <a:lnTo>
                    <a:pt x="2468503" y="328337"/>
                  </a:lnTo>
                  <a:lnTo>
                    <a:pt x="2511704" y="377728"/>
                  </a:lnTo>
                  <a:lnTo>
                    <a:pt x="2543362" y="429248"/>
                  </a:lnTo>
                  <a:lnTo>
                    <a:pt x="2562831" y="482625"/>
                  </a:lnTo>
                  <a:lnTo>
                    <a:pt x="2569464" y="537591"/>
                  </a:lnTo>
                  <a:lnTo>
                    <a:pt x="2567792" y="565255"/>
                  </a:lnTo>
                  <a:lnTo>
                    <a:pt x="2554660" y="619460"/>
                  </a:lnTo>
                  <a:lnTo>
                    <a:pt x="2529017" y="671942"/>
                  </a:lnTo>
                  <a:lnTo>
                    <a:pt x="2491506" y="722431"/>
                  </a:lnTo>
                  <a:lnTo>
                    <a:pt x="2442775" y="770657"/>
                  </a:lnTo>
                  <a:lnTo>
                    <a:pt x="2383468" y="816350"/>
                  </a:lnTo>
                  <a:lnTo>
                    <a:pt x="2350051" y="838162"/>
                  </a:lnTo>
                  <a:lnTo>
                    <a:pt x="2314232" y="859239"/>
                  </a:lnTo>
                  <a:lnTo>
                    <a:pt x="2276093" y="879547"/>
                  </a:lnTo>
                  <a:lnTo>
                    <a:pt x="2235713" y="899053"/>
                  </a:lnTo>
                  <a:lnTo>
                    <a:pt x="2193174" y="917724"/>
                  </a:lnTo>
                  <a:lnTo>
                    <a:pt x="2148556" y="935524"/>
                  </a:lnTo>
                  <a:lnTo>
                    <a:pt x="2101940" y="952421"/>
                  </a:lnTo>
                  <a:lnTo>
                    <a:pt x="2053406" y="968380"/>
                  </a:lnTo>
                  <a:lnTo>
                    <a:pt x="2003037" y="983369"/>
                  </a:lnTo>
                  <a:lnTo>
                    <a:pt x="1950911" y="997352"/>
                  </a:lnTo>
                  <a:lnTo>
                    <a:pt x="1897110" y="1010297"/>
                  </a:lnTo>
                  <a:lnTo>
                    <a:pt x="1841715" y="1022169"/>
                  </a:lnTo>
                  <a:lnTo>
                    <a:pt x="1784807" y="1032935"/>
                  </a:lnTo>
                  <a:lnTo>
                    <a:pt x="1726465" y="1042560"/>
                  </a:lnTo>
                  <a:lnTo>
                    <a:pt x="1666771" y="1051012"/>
                  </a:lnTo>
                  <a:lnTo>
                    <a:pt x="1605806" y="1058257"/>
                  </a:lnTo>
                  <a:lnTo>
                    <a:pt x="1543649" y="1064259"/>
                  </a:lnTo>
                  <a:lnTo>
                    <a:pt x="1480383" y="1068987"/>
                  </a:lnTo>
                  <a:lnTo>
                    <a:pt x="1416088" y="1072406"/>
                  </a:lnTo>
                  <a:lnTo>
                    <a:pt x="1350843" y="1074482"/>
                  </a:lnTo>
                  <a:lnTo>
                    <a:pt x="1284732" y="1075182"/>
                  </a:lnTo>
                  <a:lnTo>
                    <a:pt x="1218620" y="1074482"/>
                  </a:lnTo>
                  <a:lnTo>
                    <a:pt x="1153375" y="1072406"/>
                  </a:lnTo>
                  <a:lnTo>
                    <a:pt x="1089080" y="1068987"/>
                  </a:lnTo>
                  <a:lnTo>
                    <a:pt x="1025814" y="1064259"/>
                  </a:lnTo>
                  <a:lnTo>
                    <a:pt x="963657" y="1058257"/>
                  </a:lnTo>
                  <a:lnTo>
                    <a:pt x="902692" y="1051012"/>
                  </a:lnTo>
                  <a:lnTo>
                    <a:pt x="842998" y="1042560"/>
                  </a:lnTo>
                  <a:lnTo>
                    <a:pt x="784656" y="1032935"/>
                  </a:lnTo>
                  <a:lnTo>
                    <a:pt x="727748" y="1022169"/>
                  </a:lnTo>
                  <a:lnTo>
                    <a:pt x="672353" y="1010297"/>
                  </a:lnTo>
                  <a:lnTo>
                    <a:pt x="618552" y="997352"/>
                  </a:lnTo>
                  <a:lnTo>
                    <a:pt x="566426" y="983369"/>
                  </a:lnTo>
                  <a:lnTo>
                    <a:pt x="516057" y="968380"/>
                  </a:lnTo>
                  <a:lnTo>
                    <a:pt x="467523" y="952421"/>
                  </a:lnTo>
                  <a:lnTo>
                    <a:pt x="420907" y="935524"/>
                  </a:lnTo>
                  <a:lnTo>
                    <a:pt x="376289" y="917724"/>
                  </a:lnTo>
                  <a:lnTo>
                    <a:pt x="333750" y="899053"/>
                  </a:lnTo>
                  <a:lnTo>
                    <a:pt x="293370" y="879547"/>
                  </a:lnTo>
                  <a:lnTo>
                    <a:pt x="255231" y="859239"/>
                  </a:lnTo>
                  <a:lnTo>
                    <a:pt x="219412" y="838162"/>
                  </a:lnTo>
                  <a:lnTo>
                    <a:pt x="185995" y="816350"/>
                  </a:lnTo>
                  <a:lnTo>
                    <a:pt x="155060" y="793837"/>
                  </a:lnTo>
                  <a:lnTo>
                    <a:pt x="100960" y="746844"/>
                  </a:lnTo>
                  <a:lnTo>
                    <a:pt x="57759" y="697453"/>
                  </a:lnTo>
                  <a:lnTo>
                    <a:pt x="26101" y="645933"/>
                  </a:lnTo>
                  <a:lnTo>
                    <a:pt x="6632" y="592556"/>
                  </a:lnTo>
                  <a:lnTo>
                    <a:pt x="0" y="537591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514414" y="5495146"/>
            <a:ext cx="12045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6215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D14A97"/>
                </a:solidFill>
                <a:latin typeface="Calibri"/>
                <a:cs typeface="Calibri"/>
              </a:rPr>
              <a:t>Testlerin </a:t>
            </a:r>
            <a:r>
              <a:rPr sz="1800" spc="-20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D14A97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D14A97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D14A97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D14A97"/>
                </a:solidFill>
                <a:latin typeface="Calibri"/>
                <a:cs typeface="Calibri"/>
              </a:rPr>
              <a:t>arlanma</a:t>
            </a:r>
            <a:r>
              <a:rPr sz="1800" spc="-5" dirty="0">
                <a:solidFill>
                  <a:srgbClr val="D14A97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D14A97"/>
                </a:solidFill>
                <a:latin typeface="Calibri"/>
                <a:cs typeface="Calibri"/>
              </a:rPr>
              <a:t>ı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94986" y="2751710"/>
            <a:ext cx="284480" cy="2247900"/>
            <a:chOff x="4594986" y="2751710"/>
            <a:chExt cx="284480" cy="2247900"/>
          </a:xfrm>
        </p:grpSpPr>
        <p:sp>
          <p:nvSpPr>
            <p:cNvPr id="16" name="object 16"/>
            <p:cNvSpPr/>
            <p:nvPr/>
          </p:nvSpPr>
          <p:spPr>
            <a:xfrm>
              <a:off x="4601336" y="2758060"/>
              <a:ext cx="271780" cy="2235200"/>
            </a:xfrm>
            <a:custGeom>
              <a:avLst/>
              <a:gdLst/>
              <a:ahLst/>
              <a:cxnLst/>
              <a:rect l="l" t="t" r="r" b="b"/>
              <a:pathLst>
                <a:path w="271779" h="2235200">
                  <a:moveTo>
                    <a:pt x="203454" y="0"/>
                  </a:moveTo>
                  <a:lnTo>
                    <a:pt x="67818" y="0"/>
                  </a:lnTo>
                  <a:lnTo>
                    <a:pt x="67818" y="2099310"/>
                  </a:lnTo>
                  <a:lnTo>
                    <a:pt x="0" y="2099310"/>
                  </a:lnTo>
                  <a:lnTo>
                    <a:pt x="135636" y="2234946"/>
                  </a:lnTo>
                  <a:lnTo>
                    <a:pt x="271272" y="2099310"/>
                  </a:lnTo>
                  <a:lnTo>
                    <a:pt x="203454" y="2099310"/>
                  </a:lnTo>
                  <a:lnTo>
                    <a:pt x="20345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01336" y="2758060"/>
              <a:ext cx="271780" cy="2235200"/>
            </a:xfrm>
            <a:custGeom>
              <a:avLst/>
              <a:gdLst/>
              <a:ahLst/>
              <a:cxnLst/>
              <a:rect l="l" t="t" r="r" b="b"/>
              <a:pathLst>
                <a:path w="271779" h="2235200">
                  <a:moveTo>
                    <a:pt x="0" y="2099310"/>
                  </a:moveTo>
                  <a:lnTo>
                    <a:pt x="67818" y="2099310"/>
                  </a:lnTo>
                  <a:lnTo>
                    <a:pt x="67818" y="0"/>
                  </a:lnTo>
                  <a:lnTo>
                    <a:pt x="203454" y="0"/>
                  </a:lnTo>
                  <a:lnTo>
                    <a:pt x="203454" y="2099310"/>
                  </a:lnTo>
                  <a:lnTo>
                    <a:pt x="271272" y="2099310"/>
                  </a:lnTo>
                  <a:lnTo>
                    <a:pt x="135636" y="2234946"/>
                  </a:lnTo>
                  <a:lnTo>
                    <a:pt x="0" y="209931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636143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9" dirty="0">
                <a:latin typeface="Tahoma"/>
                <a:cs typeface="Tahoma"/>
              </a:rPr>
              <a:t>SDL</a:t>
            </a:r>
            <a:r>
              <a:rPr spc="450" dirty="0">
                <a:latin typeface="Tahoma"/>
                <a:cs typeface="Tahoma"/>
              </a:rPr>
              <a:t>C</a:t>
            </a:r>
            <a:r>
              <a:rPr spc="-275" dirty="0">
                <a:latin typeface="Tahoma"/>
                <a:cs typeface="Tahoma"/>
              </a:rPr>
              <a:t> </a:t>
            </a:r>
            <a:r>
              <a:rPr spc="-195" dirty="0">
                <a:latin typeface="Verdana"/>
                <a:cs typeface="Verdana"/>
              </a:rPr>
              <a:t>M</a:t>
            </a:r>
            <a:r>
              <a:rPr spc="-300" dirty="0">
                <a:latin typeface="Verdana"/>
                <a:cs typeface="Verdana"/>
              </a:rPr>
              <a:t>odeller</a:t>
            </a:r>
            <a:r>
              <a:rPr spc="-409" dirty="0">
                <a:latin typeface="Verdana"/>
                <a:cs typeface="Verdana"/>
              </a:rPr>
              <a:t>i</a:t>
            </a:r>
            <a:r>
              <a:rPr spc="-235" dirty="0">
                <a:latin typeface="Verdana"/>
                <a:cs typeface="Verdana"/>
              </a:rPr>
              <a:t> </a:t>
            </a:r>
            <a:r>
              <a:rPr spc="-45" dirty="0">
                <a:latin typeface="Tahoma"/>
                <a:cs typeface="Tahoma"/>
              </a:rPr>
              <a:t>-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254" dirty="0">
                <a:latin typeface="Verdana"/>
                <a:cs typeface="Verdana"/>
              </a:rPr>
              <a:t>V</a:t>
            </a:r>
            <a:r>
              <a:rPr spc="-250" dirty="0">
                <a:latin typeface="Verdana"/>
                <a:cs typeface="Verdana"/>
              </a:rPr>
              <a:t> </a:t>
            </a:r>
            <a:r>
              <a:rPr spc="-240" dirty="0">
                <a:latin typeface="Verdana"/>
                <a:cs typeface="Verdana"/>
              </a:rPr>
              <a:t>Modeli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840081"/>
            <a:ext cx="10523220" cy="428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80" dirty="0">
                <a:solidFill>
                  <a:srgbClr val="D14A97"/>
                </a:solidFill>
                <a:latin typeface="Arial"/>
                <a:cs typeface="Arial"/>
              </a:rPr>
              <a:t>Avantajları: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050">
              <a:latin typeface="Arial"/>
              <a:cs typeface="Arial"/>
            </a:endParaRPr>
          </a:p>
          <a:p>
            <a:pPr marL="418465" indent="-406400">
              <a:lnSpc>
                <a:spcPct val="100000"/>
              </a:lnSpc>
              <a:buFont typeface="Wingdings"/>
              <a:buChar char=""/>
              <a:tabLst>
                <a:tab pos="419100" algn="l"/>
              </a:tabLst>
            </a:pPr>
            <a:r>
              <a:rPr sz="2800" b="1" spc="-5" dirty="0">
                <a:latin typeface="Calibri"/>
                <a:cs typeface="Calibri"/>
              </a:rPr>
              <a:t>Basit </a:t>
            </a:r>
            <a:r>
              <a:rPr sz="2800" b="1" spc="-15" dirty="0">
                <a:latin typeface="Calibri"/>
                <a:cs typeface="Calibri"/>
              </a:rPr>
              <a:t>ve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kolay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anlaşılır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bir </a:t>
            </a:r>
            <a:r>
              <a:rPr sz="2800" spc="-35" dirty="0">
                <a:latin typeface="Calibri"/>
                <a:cs typeface="Calibri"/>
              </a:rPr>
              <a:t>modeldir.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"/>
            </a:pPr>
            <a:endParaRPr sz="4150">
              <a:latin typeface="Calibri"/>
              <a:cs typeface="Calibri"/>
            </a:endParaRPr>
          </a:p>
          <a:p>
            <a:pPr marL="418465" marR="5080" indent="-406400">
              <a:lnSpc>
                <a:spcPts val="3020"/>
              </a:lnSpc>
              <a:buFont typeface="Wingdings"/>
              <a:buChar char=""/>
              <a:tabLst>
                <a:tab pos="419100" algn="l"/>
              </a:tabLst>
            </a:pPr>
            <a:r>
              <a:rPr sz="2800" dirty="0">
                <a:latin typeface="Calibri"/>
                <a:cs typeface="Calibri"/>
              </a:rPr>
              <a:t>V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modeli </a:t>
            </a:r>
            <a:r>
              <a:rPr sz="2800" spc="-10" dirty="0">
                <a:latin typeface="Calibri"/>
                <a:cs typeface="Calibri"/>
              </a:rPr>
              <a:t>yaklaşımı</a:t>
            </a:r>
            <a:r>
              <a:rPr sz="2800" b="1" spc="-10" dirty="0">
                <a:latin typeface="Calibri"/>
                <a:cs typeface="Calibri"/>
              </a:rPr>
              <a:t>,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ihtiyacın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tanımlandığı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erken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aşamada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donduğu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küçük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projeler</a:t>
            </a:r>
            <a:r>
              <a:rPr sz="2800" spc="-5" dirty="0">
                <a:latin typeface="Calibri"/>
                <a:cs typeface="Calibri"/>
              </a:rPr>
              <a:t> için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iyidir.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/>
              <a:buChar char=""/>
            </a:pPr>
            <a:endParaRPr sz="4100">
              <a:latin typeface="Calibri"/>
              <a:cs typeface="Calibri"/>
            </a:endParaRPr>
          </a:p>
          <a:p>
            <a:pPr marL="418465" marR="1001394" indent="-406400">
              <a:lnSpc>
                <a:spcPts val="3020"/>
              </a:lnSpc>
              <a:spcBef>
                <a:spcPts val="5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30" dirty="0">
                <a:latin typeface="Calibri"/>
                <a:cs typeface="Calibri"/>
              </a:rPr>
              <a:t>Yüksek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kaliteli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bir ürünle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sonuçlanan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sistematik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disiplinli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bir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modeldir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636143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9" dirty="0">
                <a:latin typeface="Tahoma"/>
                <a:cs typeface="Tahoma"/>
              </a:rPr>
              <a:t>SDL</a:t>
            </a:r>
            <a:r>
              <a:rPr spc="450" dirty="0">
                <a:latin typeface="Tahoma"/>
                <a:cs typeface="Tahoma"/>
              </a:rPr>
              <a:t>C</a:t>
            </a:r>
            <a:r>
              <a:rPr spc="-275" dirty="0">
                <a:latin typeface="Tahoma"/>
                <a:cs typeface="Tahoma"/>
              </a:rPr>
              <a:t> </a:t>
            </a:r>
            <a:r>
              <a:rPr spc="-195" dirty="0">
                <a:latin typeface="Verdana"/>
                <a:cs typeface="Verdana"/>
              </a:rPr>
              <a:t>M</a:t>
            </a:r>
            <a:r>
              <a:rPr spc="-300" dirty="0">
                <a:latin typeface="Verdana"/>
                <a:cs typeface="Verdana"/>
              </a:rPr>
              <a:t>odeller</a:t>
            </a:r>
            <a:r>
              <a:rPr spc="-409" dirty="0">
                <a:latin typeface="Verdana"/>
                <a:cs typeface="Verdana"/>
              </a:rPr>
              <a:t>i</a:t>
            </a:r>
            <a:r>
              <a:rPr spc="-235" dirty="0">
                <a:latin typeface="Verdana"/>
                <a:cs typeface="Verdana"/>
              </a:rPr>
              <a:t> </a:t>
            </a:r>
            <a:r>
              <a:rPr spc="-45" dirty="0">
                <a:latin typeface="Tahoma"/>
                <a:cs typeface="Tahoma"/>
              </a:rPr>
              <a:t>-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254" dirty="0">
                <a:latin typeface="Verdana"/>
                <a:cs typeface="Verdana"/>
              </a:rPr>
              <a:t>V</a:t>
            </a:r>
            <a:r>
              <a:rPr spc="-250" dirty="0">
                <a:latin typeface="Verdana"/>
                <a:cs typeface="Verdana"/>
              </a:rPr>
              <a:t> </a:t>
            </a:r>
            <a:r>
              <a:rPr spc="-240" dirty="0">
                <a:latin typeface="Verdana"/>
                <a:cs typeface="Verdana"/>
              </a:rPr>
              <a:t>Modeli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840081"/>
            <a:ext cx="10196830" cy="2879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80" dirty="0">
                <a:solidFill>
                  <a:srgbClr val="D14A97"/>
                </a:solidFill>
                <a:latin typeface="Arial"/>
                <a:cs typeface="Arial"/>
              </a:rPr>
              <a:t>Dezvantajları: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050">
              <a:latin typeface="Arial"/>
              <a:cs typeface="Arial"/>
            </a:endParaRPr>
          </a:p>
          <a:p>
            <a:pPr marL="418465" indent="-406400">
              <a:lnSpc>
                <a:spcPct val="100000"/>
              </a:lnSpc>
              <a:buFont typeface="Wingdings"/>
              <a:buChar char=""/>
              <a:tabLst>
                <a:tab pos="419100" algn="l"/>
              </a:tabLst>
            </a:pPr>
            <a:r>
              <a:rPr sz="2800" dirty="0">
                <a:latin typeface="Calibri"/>
                <a:cs typeface="Calibri"/>
              </a:rPr>
              <a:t>V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şeklindeki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model,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devam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eden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projeler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için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iyi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değildir.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Wingdings"/>
              <a:buChar char=""/>
            </a:pPr>
            <a:endParaRPr sz="3800">
              <a:latin typeface="Calibri"/>
              <a:cs typeface="Calibri"/>
            </a:endParaRPr>
          </a:p>
          <a:p>
            <a:pPr marL="418465" indent="-406400">
              <a:lnSpc>
                <a:spcPts val="3190"/>
              </a:lnSpc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Daha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sonraki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aşamadaki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gereksinim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değişikliği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çok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yüksek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maliyetli</a:t>
            </a:r>
            <a:endParaRPr sz="2800">
              <a:latin typeface="Calibri"/>
              <a:cs typeface="Calibri"/>
            </a:endParaRPr>
          </a:p>
          <a:p>
            <a:pPr marL="418465">
              <a:lnSpc>
                <a:spcPts val="3190"/>
              </a:lnSpc>
            </a:pPr>
            <a:r>
              <a:rPr sz="2800" spc="-35" dirty="0">
                <a:latin typeface="Calibri"/>
                <a:cs typeface="Calibri"/>
              </a:rPr>
              <a:t>olacaktır.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89027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9" dirty="0">
                <a:latin typeface="Tahoma"/>
                <a:cs typeface="Tahoma"/>
              </a:rPr>
              <a:t>SDL</a:t>
            </a:r>
            <a:r>
              <a:rPr spc="450" dirty="0">
                <a:latin typeface="Tahoma"/>
                <a:cs typeface="Tahoma"/>
              </a:rPr>
              <a:t>C</a:t>
            </a:r>
            <a:r>
              <a:rPr spc="-275" dirty="0">
                <a:latin typeface="Tahoma"/>
                <a:cs typeface="Tahoma"/>
              </a:rPr>
              <a:t> </a:t>
            </a:r>
            <a:r>
              <a:rPr spc="-195" dirty="0">
                <a:latin typeface="Verdana"/>
                <a:cs typeface="Verdana"/>
              </a:rPr>
              <a:t>M</a:t>
            </a:r>
            <a:r>
              <a:rPr spc="-300" dirty="0">
                <a:latin typeface="Verdana"/>
                <a:cs typeface="Verdana"/>
              </a:rPr>
              <a:t>odeller</a:t>
            </a:r>
            <a:r>
              <a:rPr spc="-409" dirty="0">
                <a:latin typeface="Verdana"/>
                <a:cs typeface="Verdana"/>
              </a:rPr>
              <a:t>i</a:t>
            </a:r>
            <a:r>
              <a:rPr spc="-235" dirty="0">
                <a:latin typeface="Verdana"/>
                <a:cs typeface="Verdana"/>
              </a:rPr>
              <a:t> </a:t>
            </a:r>
            <a:r>
              <a:rPr spc="-45" dirty="0">
                <a:latin typeface="Tahoma"/>
                <a:cs typeface="Tahoma"/>
              </a:rPr>
              <a:t>-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150" dirty="0">
                <a:latin typeface="Verdana"/>
                <a:cs typeface="Verdana"/>
              </a:rPr>
              <a:t>A</a:t>
            </a:r>
            <a:r>
              <a:rPr spc="-245" dirty="0">
                <a:latin typeface="Verdana"/>
                <a:cs typeface="Verdana"/>
              </a:rPr>
              <a:t>gil</a:t>
            </a:r>
            <a:r>
              <a:rPr spc="-350" dirty="0">
                <a:latin typeface="Verdana"/>
                <a:cs typeface="Verdana"/>
              </a:rPr>
              <a:t>e</a:t>
            </a:r>
            <a:r>
              <a:rPr spc="-235" dirty="0">
                <a:latin typeface="Verdana"/>
                <a:cs typeface="Verdana"/>
              </a:rPr>
              <a:t> </a:t>
            </a:r>
            <a:r>
              <a:rPr spc="-195" dirty="0">
                <a:latin typeface="Verdana"/>
                <a:cs typeface="Verdana"/>
              </a:rPr>
              <a:t>M</a:t>
            </a:r>
            <a:r>
              <a:rPr spc="-280" dirty="0">
                <a:latin typeface="Verdana"/>
                <a:cs typeface="Verdana"/>
              </a:rPr>
              <a:t>ethodology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790" y="1841807"/>
            <a:ext cx="43948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D14A97"/>
                </a:solidFill>
                <a:latin typeface="Calibri"/>
                <a:cs typeface="Calibri"/>
              </a:rPr>
              <a:t>Agile(Çevik)</a:t>
            </a:r>
            <a:r>
              <a:rPr sz="3200" b="1" spc="-45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D14A97"/>
                </a:solidFill>
                <a:latin typeface="Calibri"/>
                <a:cs typeface="Calibri"/>
              </a:rPr>
              <a:t>Methodology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5790" y="3548687"/>
            <a:ext cx="5565140" cy="160464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8465" marR="5080" indent="-406400">
              <a:lnSpc>
                <a:spcPts val="3020"/>
              </a:lnSpc>
              <a:spcBef>
                <a:spcPts val="484"/>
              </a:spcBef>
              <a:buClr>
                <a:srgbClr val="000000"/>
              </a:buClr>
              <a:buFont typeface="Wingdings"/>
              <a:buChar char=""/>
              <a:tabLst>
                <a:tab pos="419100" algn="l"/>
              </a:tabLst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Herhangi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bir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projenin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SDLC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süreci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devam ederken,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geliştirme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ve testin </a:t>
            </a:r>
            <a:r>
              <a:rPr sz="2800" spc="-6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sürekli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olarak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etkileşimde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bulunmasını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292929"/>
                </a:solidFill>
                <a:latin typeface="Calibri"/>
                <a:cs typeface="Calibri"/>
              </a:rPr>
              <a:t>destekler.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84898" y="1975104"/>
            <a:ext cx="4616195" cy="453922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78390" y="3983677"/>
            <a:ext cx="50596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20" dirty="0">
                <a:solidFill>
                  <a:srgbClr val="6F2F9F"/>
                </a:solidFill>
              </a:rPr>
              <a:t>Test</a:t>
            </a:r>
            <a:r>
              <a:rPr sz="4800" spc="-55" dirty="0">
                <a:solidFill>
                  <a:srgbClr val="6F2F9F"/>
                </a:solidFill>
              </a:rPr>
              <a:t> </a:t>
            </a:r>
            <a:r>
              <a:rPr sz="4800" dirty="0">
                <a:solidFill>
                  <a:srgbClr val="6F2F9F"/>
                </a:solidFill>
              </a:rPr>
              <a:t>Neden</a:t>
            </a:r>
            <a:r>
              <a:rPr sz="4800" spc="-55" dirty="0">
                <a:solidFill>
                  <a:srgbClr val="6F2F9F"/>
                </a:solidFill>
              </a:rPr>
              <a:t> </a:t>
            </a:r>
            <a:r>
              <a:rPr sz="4800" spc="-10" dirty="0">
                <a:solidFill>
                  <a:srgbClr val="6F2F9F"/>
                </a:solidFill>
              </a:rPr>
              <a:t>Gerekli?</a:t>
            </a:r>
            <a:endParaRPr sz="480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89027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9" dirty="0">
                <a:latin typeface="Tahoma"/>
                <a:cs typeface="Tahoma"/>
              </a:rPr>
              <a:t>SDL</a:t>
            </a:r>
            <a:r>
              <a:rPr spc="450" dirty="0">
                <a:latin typeface="Tahoma"/>
                <a:cs typeface="Tahoma"/>
              </a:rPr>
              <a:t>C</a:t>
            </a:r>
            <a:r>
              <a:rPr spc="-275" dirty="0">
                <a:latin typeface="Tahoma"/>
                <a:cs typeface="Tahoma"/>
              </a:rPr>
              <a:t> </a:t>
            </a:r>
            <a:r>
              <a:rPr spc="-195" dirty="0">
                <a:latin typeface="Verdana"/>
                <a:cs typeface="Verdana"/>
              </a:rPr>
              <a:t>M</a:t>
            </a:r>
            <a:r>
              <a:rPr spc="-300" dirty="0">
                <a:latin typeface="Verdana"/>
                <a:cs typeface="Verdana"/>
              </a:rPr>
              <a:t>odeller</a:t>
            </a:r>
            <a:r>
              <a:rPr spc="-409" dirty="0">
                <a:latin typeface="Verdana"/>
                <a:cs typeface="Verdana"/>
              </a:rPr>
              <a:t>i</a:t>
            </a:r>
            <a:r>
              <a:rPr spc="-235" dirty="0">
                <a:latin typeface="Verdana"/>
                <a:cs typeface="Verdana"/>
              </a:rPr>
              <a:t> </a:t>
            </a:r>
            <a:r>
              <a:rPr spc="-45" dirty="0">
                <a:latin typeface="Tahoma"/>
                <a:cs typeface="Tahoma"/>
              </a:rPr>
              <a:t>-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150" dirty="0">
                <a:latin typeface="Verdana"/>
                <a:cs typeface="Verdana"/>
              </a:rPr>
              <a:t>A</a:t>
            </a:r>
            <a:r>
              <a:rPr spc="-245" dirty="0">
                <a:latin typeface="Verdana"/>
                <a:cs typeface="Verdana"/>
              </a:rPr>
              <a:t>gil</a:t>
            </a:r>
            <a:r>
              <a:rPr spc="-350" dirty="0">
                <a:latin typeface="Verdana"/>
                <a:cs typeface="Verdana"/>
              </a:rPr>
              <a:t>e</a:t>
            </a:r>
            <a:r>
              <a:rPr spc="-235" dirty="0">
                <a:latin typeface="Verdana"/>
                <a:cs typeface="Verdana"/>
              </a:rPr>
              <a:t> </a:t>
            </a:r>
            <a:r>
              <a:rPr spc="-195" dirty="0">
                <a:latin typeface="Verdana"/>
                <a:cs typeface="Verdana"/>
              </a:rPr>
              <a:t>M</a:t>
            </a:r>
            <a:r>
              <a:rPr spc="-280" dirty="0">
                <a:latin typeface="Verdana"/>
                <a:cs typeface="Verdana"/>
              </a:rPr>
              <a:t>ethodology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755042"/>
            <a:ext cx="8814435" cy="3602354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Uygulama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şekillerine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göre</a:t>
            </a:r>
            <a:r>
              <a:rPr sz="2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agile</a:t>
            </a:r>
            <a:r>
              <a:rPr sz="2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modeller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Uç</a:t>
            </a:r>
            <a:r>
              <a:rPr sz="28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sınırsal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programlama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(Extreme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Programming-XP)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Agile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Birleştirilmiş Süreç</a:t>
            </a:r>
            <a:r>
              <a:rPr sz="2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(Agile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Unified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Process)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Scrum***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75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 Güdümlü</a:t>
            </a:r>
            <a:r>
              <a:rPr sz="28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Geliştirme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60" dirty="0">
                <a:solidFill>
                  <a:srgbClr val="292929"/>
                </a:solidFill>
                <a:latin typeface="Calibri"/>
                <a:cs typeface="Calibri"/>
              </a:rPr>
              <a:t>(Test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Driven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Development)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Kanban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Özellik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Güdümlü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Geliştirme</a:t>
            </a:r>
            <a:r>
              <a:rPr sz="2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(Feature</a:t>
            </a:r>
            <a:r>
              <a:rPr sz="2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Driven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Programming)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89027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9" dirty="0">
                <a:latin typeface="Tahoma"/>
                <a:cs typeface="Tahoma"/>
              </a:rPr>
              <a:t>SDL</a:t>
            </a:r>
            <a:r>
              <a:rPr spc="450" dirty="0">
                <a:latin typeface="Tahoma"/>
                <a:cs typeface="Tahoma"/>
              </a:rPr>
              <a:t>C</a:t>
            </a:r>
            <a:r>
              <a:rPr spc="-275" dirty="0">
                <a:latin typeface="Tahoma"/>
                <a:cs typeface="Tahoma"/>
              </a:rPr>
              <a:t> </a:t>
            </a:r>
            <a:r>
              <a:rPr spc="-195" dirty="0">
                <a:latin typeface="Verdana"/>
                <a:cs typeface="Verdana"/>
              </a:rPr>
              <a:t>M</a:t>
            </a:r>
            <a:r>
              <a:rPr spc="-300" dirty="0">
                <a:latin typeface="Verdana"/>
                <a:cs typeface="Verdana"/>
              </a:rPr>
              <a:t>odeller</a:t>
            </a:r>
            <a:r>
              <a:rPr spc="-409" dirty="0">
                <a:latin typeface="Verdana"/>
                <a:cs typeface="Verdana"/>
              </a:rPr>
              <a:t>i</a:t>
            </a:r>
            <a:r>
              <a:rPr spc="-235" dirty="0">
                <a:latin typeface="Verdana"/>
                <a:cs typeface="Verdana"/>
              </a:rPr>
              <a:t> </a:t>
            </a:r>
            <a:r>
              <a:rPr spc="-45" dirty="0">
                <a:latin typeface="Tahoma"/>
                <a:cs typeface="Tahoma"/>
              </a:rPr>
              <a:t>-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150" dirty="0">
                <a:latin typeface="Verdana"/>
                <a:cs typeface="Verdana"/>
              </a:rPr>
              <a:t>A</a:t>
            </a:r>
            <a:r>
              <a:rPr spc="-245" dirty="0">
                <a:latin typeface="Verdana"/>
                <a:cs typeface="Verdana"/>
              </a:rPr>
              <a:t>gil</a:t>
            </a:r>
            <a:r>
              <a:rPr spc="-350" dirty="0">
                <a:latin typeface="Verdana"/>
                <a:cs typeface="Verdana"/>
              </a:rPr>
              <a:t>e</a:t>
            </a:r>
            <a:r>
              <a:rPr spc="-235" dirty="0">
                <a:latin typeface="Verdana"/>
                <a:cs typeface="Verdana"/>
              </a:rPr>
              <a:t> </a:t>
            </a:r>
            <a:r>
              <a:rPr spc="-195" dirty="0">
                <a:latin typeface="Verdana"/>
                <a:cs typeface="Verdana"/>
              </a:rPr>
              <a:t>M</a:t>
            </a:r>
            <a:r>
              <a:rPr spc="-280" dirty="0">
                <a:latin typeface="Verdana"/>
                <a:cs typeface="Verdana"/>
              </a:rPr>
              <a:t>ethodology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8408" y="1838557"/>
            <a:ext cx="3635375" cy="314071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 marR="5080" indent="-407034">
              <a:lnSpc>
                <a:spcPts val="3020"/>
              </a:lnSpc>
              <a:spcBef>
                <a:spcPts val="484"/>
              </a:spcBef>
              <a:buClr>
                <a:srgbClr val="000000"/>
              </a:buClr>
              <a:buFont typeface="Wingdings"/>
              <a:buChar char=""/>
              <a:tabLst>
                <a:tab pos="419100" algn="l"/>
              </a:tabLst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Bu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metotda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tüm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proje </a:t>
            </a:r>
            <a:r>
              <a:rPr sz="2800" spc="-6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küçük artımlı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yapılara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292929"/>
                </a:solidFill>
                <a:latin typeface="Calibri"/>
                <a:cs typeface="Calibri"/>
              </a:rPr>
              <a:t>bölünmüştür,</a:t>
            </a:r>
            <a:r>
              <a:rPr sz="28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bu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yapıların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hepsi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yinelemelerde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 sağlanmıştır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ve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her bir </a:t>
            </a:r>
            <a:r>
              <a:rPr sz="2800" spc="-6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yineleme 2–3 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hafta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5" dirty="0">
                <a:solidFill>
                  <a:srgbClr val="292929"/>
                </a:solidFill>
                <a:latin typeface="Calibri"/>
                <a:cs typeface="Calibri"/>
              </a:rPr>
              <a:t>sürer.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416" y="1743455"/>
            <a:ext cx="7364729" cy="3676858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89027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9" dirty="0">
                <a:latin typeface="Tahoma"/>
                <a:cs typeface="Tahoma"/>
              </a:rPr>
              <a:t>SDL</a:t>
            </a:r>
            <a:r>
              <a:rPr spc="450" dirty="0">
                <a:latin typeface="Tahoma"/>
                <a:cs typeface="Tahoma"/>
              </a:rPr>
              <a:t>C</a:t>
            </a:r>
            <a:r>
              <a:rPr spc="-275" dirty="0">
                <a:latin typeface="Tahoma"/>
                <a:cs typeface="Tahoma"/>
              </a:rPr>
              <a:t> </a:t>
            </a:r>
            <a:r>
              <a:rPr spc="-195" dirty="0">
                <a:latin typeface="Verdana"/>
                <a:cs typeface="Verdana"/>
              </a:rPr>
              <a:t>M</a:t>
            </a:r>
            <a:r>
              <a:rPr spc="-300" dirty="0">
                <a:latin typeface="Verdana"/>
                <a:cs typeface="Verdana"/>
              </a:rPr>
              <a:t>odeller</a:t>
            </a:r>
            <a:r>
              <a:rPr spc="-409" dirty="0">
                <a:latin typeface="Verdana"/>
                <a:cs typeface="Verdana"/>
              </a:rPr>
              <a:t>i</a:t>
            </a:r>
            <a:r>
              <a:rPr spc="-235" dirty="0">
                <a:latin typeface="Verdana"/>
                <a:cs typeface="Verdana"/>
              </a:rPr>
              <a:t> </a:t>
            </a:r>
            <a:r>
              <a:rPr spc="-45" dirty="0">
                <a:latin typeface="Tahoma"/>
                <a:cs typeface="Tahoma"/>
              </a:rPr>
              <a:t>-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150" dirty="0">
                <a:latin typeface="Verdana"/>
                <a:cs typeface="Verdana"/>
              </a:rPr>
              <a:t>A</a:t>
            </a:r>
            <a:r>
              <a:rPr spc="-245" dirty="0">
                <a:latin typeface="Verdana"/>
                <a:cs typeface="Verdana"/>
              </a:rPr>
              <a:t>gil</a:t>
            </a:r>
            <a:r>
              <a:rPr spc="-350" dirty="0">
                <a:latin typeface="Verdana"/>
                <a:cs typeface="Verdana"/>
              </a:rPr>
              <a:t>e</a:t>
            </a:r>
            <a:r>
              <a:rPr spc="-235" dirty="0">
                <a:latin typeface="Verdana"/>
                <a:cs typeface="Verdana"/>
              </a:rPr>
              <a:t> </a:t>
            </a:r>
            <a:r>
              <a:rPr spc="-195" dirty="0">
                <a:latin typeface="Verdana"/>
                <a:cs typeface="Verdana"/>
              </a:rPr>
              <a:t>M</a:t>
            </a:r>
            <a:r>
              <a:rPr spc="-280" dirty="0">
                <a:latin typeface="Verdana"/>
                <a:cs typeface="Verdana"/>
              </a:rPr>
              <a:t>ethodology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840843"/>
            <a:ext cx="2812415" cy="311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409" dirty="0">
                <a:solidFill>
                  <a:srgbClr val="D14A97"/>
                </a:solidFill>
                <a:latin typeface="Verdana"/>
                <a:cs typeface="Verdana"/>
              </a:rPr>
              <a:t>SCRUM</a:t>
            </a:r>
            <a:endParaRPr sz="3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750">
              <a:latin typeface="Verdana"/>
              <a:cs typeface="Verdana"/>
            </a:endParaRPr>
          </a:p>
          <a:p>
            <a:pPr marL="418465" indent="-406400">
              <a:lnSpc>
                <a:spcPct val="100000"/>
              </a:lnSpc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spc="-5" dirty="0">
                <a:latin typeface="Calibri"/>
                <a:cs typeface="Calibri"/>
              </a:rPr>
              <a:t>User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story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spc="-10" dirty="0">
                <a:latin typeface="Calibri"/>
                <a:cs typeface="Calibri"/>
              </a:rPr>
              <a:t>Product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Backlog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spc="-5" dirty="0">
                <a:latin typeface="Calibri"/>
                <a:cs typeface="Calibri"/>
              </a:rPr>
              <a:t>Sprint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Backlog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spc="-5" dirty="0">
                <a:latin typeface="Calibri"/>
                <a:cs typeface="Calibri"/>
              </a:rPr>
              <a:t>Scrum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Events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5174" y="2374392"/>
            <a:ext cx="5302757" cy="3096005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89027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9" dirty="0">
                <a:latin typeface="Tahoma"/>
                <a:cs typeface="Tahoma"/>
              </a:rPr>
              <a:t>SDL</a:t>
            </a:r>
            <a:r>
              <a:rPr spc="450" dirty="0">
                <a:latin typeface="Tahoma"/>
                <a:cs typeface="Tahoma"/>
              </a:rPr>
              <a:t>C</a:t>
            </a:r>
            <a:r>
              <a:rPr spc="-275" dirty="0">
                <a:latin typeface="Tahoma"/>
                <a:cs typeface="Tahoma"/>
              </a:rPr>
              <a:t> </a:t>
            </a:r>
            <a:r>
              <a:rPr spc="-195" dirty="0">
                <a:latin typeface="Verdana"/>
                <a:cs typeface="Verdana"/>
              </a:rPr>
              <a:t>M</a:t>
            </a:r>
            <a:r>
              <a:rPr spc="-300" dirty="0">
                <a:latin typeface="Verdana"/>
                <a:cs typeface="Verdana"/>
              </a:rPr>
              <a:t>odeller</a:t>
            </a:r>
            <a:r>
              <a:rPr spc="-409" dirty="0">
                <a:latin typeface="Verdana"/>
                <a:cs typeface="Verdana"/>
              </a:rPr>
              <a:t>i</a:t>
            </a:r>
            <a:r>
              <a:rPr spc="-235" dirty="0">
                <a:latin typeface="Verdana"/>
                <a:cs typeface="Verdana"/>
              </a:rPr>
              <a:t> </a:t>
            </a:r>
            <a:r>
              <a:rPr spc="-45" dirty="0">
                <a:latin typeface="Tahoma"/>
                <a:cs typeface="Tahoma"/>
              </a:rPr>
              <a:t>-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150" dirty="0">
                <a:latin typeface="Verdana"/>
                <a:cs typeface="Verdana"/>
              </a:rPr>
              <a:t>A</a:t>
            </a:r>
            <a:r>
              <a:rPr spc="-245" dirty="0">
                <a:latin typeface="Verdana"/>
                <a:cs typeface="Verdana"/>
              </a:rPr>
              <a:t>gil</a:t>
            </a:r>
            <a:r>
              <a:rPr spc="-350" dirty="0">
                <a:latin typeface="Verdana"/>
                <a:cs typeface="Verdana"/>
              </a:rPr>
              <a:t>e</a:t>
            </a:r>
            <a:r>
              <a:rPr spc="-235" dirty="0">
                <a:latin typeface="Verdana"/>
                <a:cs typeface="Verdana"/>
              </a:rPr>
              <a:t> </a:t>
            </a:r>
            <a:r>
              <a:rPr spc="-195" dirty="0">
                <a:latin typeface="Verdana"/>
                <a:cs typeface="Verdana"/>
              </a:rPr>
              <a:t>M</a:t>
            </a:r>
            <a:r>
              <a:rPr spc="-280" dirty="0">
                <a:latin typeface="Verdana"/>
                <a:cs typeface="Verdana"/>
              </a:rPr>
              <a:t>ethodology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840081"/>
            <a:ext cx="10137140" cy="3904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80" dirty="0">
                <a:solidFill>
                  <a:srgbClr val="D14A97"/>
                </a:solidFill>
                <a:latin typeface="Arial"/>
                <a:cs typeface="Arial"/>
              </a:rPr>
              <a:t>Dezvantajları: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050">
              <a:latin typeface="Arial"/>
              <a:cs typeface="Arial"/>
            </a:endParaRPr>
          </a:p>
          <a:p>
            <a:pPr marL="418465" indent="-406400">
              <a:lnSpc>
                <a:spcPct val="100000"/>
              </a:lnSpc>
              <a:buFont typeface="Wingdings"/>
              <a:buChar char=""/>
              <a:tabLst>
                <a:tab pos="419100" algn="l"/>
              </a:tabLst>
            </a:pPr>
            <a:r>
              <a:rPr sz="2800" spc="-10" dirty="0">
                <a:latin typeface="Calibri"/>
                <a:cs typeface="Calibri"/>
              </a:rPr>
              <a:t>Belge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eksikliği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Wingdings"/>
              <a:buChar char=""/>
            </a:pPr>
            <a:endParaRPr sz="3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Agile,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deneyimli </a:t>
            </a:r>
            <a:r>
              <a:rPr sz="2800" spc="-15" dirty="0">
                <a:latin typeface="Calibri"/>
                <a:cs typeface="Calibri"/>
              </a:rPr>
              <a:t>ve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yüksek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vasıflı</a:t>
            </a:r>
            <a:r>
              <a:rPr sz="2800" spc="-20" dirty="0">
                <a:latin typeface="Calibri"/>
                <a:cs typeface="Calibri"/>
              </a:rPr>
              <a:t> kaynaklara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ihtiyaç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duyar.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Wingdings"/>
              <a:buChar char=""/>
            </a:pPr>
            <a:endParaRPr sz="4100">
              <a:latin typeface="Calibri"/>
              <a:cs typeface="Calibri"/>
            </a:endParaRPr>
          </a:p>
          <a:p>
            <a:pPr marL="418465" marR="5080" indent="-406400">
              <a:lnSpc>
                <a:spcPts val="3050"/>
              </a:lnSpc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Bir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müşteri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ürünün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tam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olarak</a:t>
            </a:r>
            <a:r>
              <a:rPr sz="2800" spc="-5" dirty="0">
                <a:latin typeface="Calibri"/>
                <a:cs typeface="Calibri"/>
              </a:rPr>
              <a:t> nasıl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olmasını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istediği </a:t>
            </a:r>
            <a:r>
              <a:rPr sz="2800" spc="-15" dirty="0">
                <a:latin typeface="Calibri"/>
                <a:cs typeface="Calibri"/>
              </a:rPr>
              <a:t>konusunda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net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değilse,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proje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başarısız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olur.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89027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9" dirty="0">
                <a:latin typeface="Tahoma"/>
                <a:cs typeface="Tahoma"/>
              </a:rPr>
              <a:t>SDL</a:t>
            </a:r>
            <a:r>
              <a:rPr spc="450" dirty="0">
                <a:latin typeface="Tahoma"/>
                <a:cs typeface="Tahoma"/>
              </a:rPr>
              <a:t>C</a:t>
            </a:r>
            <a:r>
              <a:rPr spc="-275" dirty="0">
                <a:latin typeface="Tahoma"/>
                <a:cs typeface="Tahoma"/>
              </a:rPr>
              <a:t> </a:t>
            </a:r>
            <a:r>
              <a:rPr spc="-195" dirty="0">
                <a:latin typeface="Verdana"/>
                <a:cs typeface="Verdana"/>
              </a:rPr>
              <a:t>M</a:t>
            </a:r>
            <a:r>
              <a:rPr spc="-300" dirty="0">
                <a:latin typeface="Verdana"/>
                <a:cs typeface="Verdana"/>
              </a:rPr>
              <a:t>odeller</a:t>
            </a:r>
            <a:r>
              <a:rPr spc="-409" dirty="0">
                <a:latin typeface="Verdana"/>
                <a:cs typeface="Verdana"/>
              </a:rPr>
              <a:t>i</a:t>
            </a:r>
            <a:r>
              <a:rPr spc="-235" dirty="0">
                <a:latin typeface="Verdana"/>
                <a:cs typeface="Verdana"/>
              </a:rPr>
              <a:t> </a:t>
            </a:r>
            <a:r>
              <a:rPr spc="-45" dirty="0">
                <a:latin typeface="Tahoma"/>
                <a:cs typeface="Tahoma"/>
              </a:rPr>
              <a:t>-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150" dirty="0">
                <a:latin typeface="Verdana"/>
                <a:cs typeface="Verdana"/>
              </a:rPr>
              <a:t>A</a:t>
            </a:r>
            <a:r>
              <a:rPr spc="-245" dirty="0">
                <a:latin typeface="Verdana"/>
                <a:cs typeface="Verdana"/>
              </a:rPr>
              <a:t>gil</a:t>
            </a:r>
            <a:r>
              <a:rPr spc="-350" dirty="0">
                <a:latin typeface="Verdana"/>
                <a:cs typeface="Verdana"/>
              </a:rPr>
              <a:t>e</a:t>
            </a:r>
            <a:r>
              <a:rPr spc="-235" dirty="0">
                <a:latin typeface="Verdana"/>
                <a:cs typeface="Verdana"/>
              </a:rPr>
              <a:t> </a:t>
            </a:r>
            <a:r>
              <a:rPr spc="-195" dirty="0">
                <a:latin typeface="Verdana"/>
                <a:cs typeface="Verdana"/>
              </a:rPr>
              <a:t>M</a:t>
            </a:r>
            <a:r>
              <a:rPr spc="-280" dirty="0">
                <a:latin typeface="Verdana"/>
                <a:cs typeface="Verdana"/>
              </a:rPr>
              <a:t>ethodology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840081"/>
            <a:ext cx="6886575" cy="428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80" dirty="0">
                <a:solidFill>
                  <a:srgbClr val="D14A97"/>
                </a:solidFill>
                <a:latin typeface="Arial"/>
                <a:cs typeface="Arial"/>
              </a:rPr>
              <a:t>Avantajları: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400">
              <a:latin typeface="Arial"/>
              <a:cs typeface="Arial"/>
            </a:endParaRPr>
          </a:p>
          <a:p>
            <a:pPr marL="418465" marR="110489" indent="-406400">
              <a:lnSpc>
                <a:spcPts val="3020"/>
              </a:lnSpc>
              <a:buFont typeface="Wingdings"/>
              <a:buChar char=""/>
              <a:tabLst>
                <a:tab pos="419100" algn="l"/>
              </a:tabLst>
            </a:pPr>
            <a:r>
              <a:rPr sz="2800" spc="-10" dirty="0">
                <a:latin typeface="Calibri"/>
                <a:cs typeface="Calibri"/>
              </a:rPr>
              <a:t>Değişikliklere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uyum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sağlamak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için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daha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fazla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esneklik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sağlar.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"/>
            </a:pPr>
            <a:endParaRPr sz="3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buFont typeface="Wingdings"/>
              <a:buChar char=""/>
              <a:tabLst>
                <a:tab pos="419100" algn="l"/>
              </a:tabLst>
            </a:pPr>
            <a:r>
              <a:rPr sz="2800" spc="-55" dirty="0">
                <a:latin typeface="Calibri"/>
                <a:cs typeface="Calibri"/>
              </a:rPr>
              <a:t>Yeni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özellik kolaylıkla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eklenebilir.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"/>
            </a:pPr>
            <a:endParaRPr sz="4150">
              <a:latin typeface="Calibri"/>
              <a:cs typeface="Calibri"/>
            </a:endParaRPr>
          </a:p>
          <a:p>
            <a:pPr marL="418465" marR="5080" indent="-406400">
              <a:lnSpc>
                <a:spcPts val="3020"/>
              </a:lnSpc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Her </a:t>
            </a:r>
            <a:r>
              <a:rPr sz="2800" dirty="0">
                <a:latin typeface="Calibri"/>
                <a:cs typeface="Calibri"/>
              </a:rPr>
              <a:t>aşamada </a:t>
            </a:r>
            <a:r>
              <a:rPr sz="2800" spc="-10" dirty="0">
                <a:latin typeface="Calibri"/>
                <a:cs typeface="Calibri"/>
              </a:rPr>
              <a:t>geri </a:t>
            </a:r>
            <a:r>
              <a:rPr sz="2800" spc="-5" dirty="0">
                <a:latin typeface="Calibri"/>
                <a:cs typeface="Calibri"/>
              </a:rPr>
              <a:t>bildirim </a:t>
            </a:r>
            <a:r>
              <a:rPr sz="2800" spc="-15" dirty="0">
                <a:latin typeface="Calibri"/>
                <a:cs typeface="Calibri"/>
              </a:rPr>
              <a:t>ve </a:t>
            </a:r>
            <a:r>
              <a:rPr sz="2800" spc="-5" dirty="0">
                <a:latin typeface="Calibri"/>
                <a:cs typeface="Calibri"/>
              </a:rPr>
              <a:t>öneriler alındığı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için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müşteri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memnuniyeti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vardır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00" y="2148077"/>
            <a:ext cx="3962387" cy="4194809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97382" y="4319263"/>
            <a:ext cx="55092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0" dirty="0">
                <a:solidFill>
                  <a:srgbClr val="6F2F9F"/>
                </a:solidFill>
              </a:rPr>
              <a:t>Yazılım</a:t>
            </a:r>
            <a:r>
              <a:rPr sz="4800" spc="-20" dirty="0">
                <a:solidFill>
                  <a:srgbClr val="6F2F9F"/>
                </a:solidFill>
              </a:rPr>
              <a:t> </a:t>
            </a:r>
            <a:r>
              <a:rPr sz="4800" spc="-120" dirty="0">
                <a:solidFill>
                  <a:srgbClr val="6F2F9F"/>
                </a:solidFill>
              </a:rPr>
              <a:t>Test</a:t>
            </a:r>
            <a:r>
              <a:rPr sz="4800" spc="-25" dirty="0">
                <a:solidFill>
                  <a:srgbClr val="6F2F9F"/>
                </a:solidFill>
              </a:rPr>
              <a:t> </a:t>
            </a:r>
            <a:r>
              <a:rPr sz="4800" spc="-15" dirty="0">
                <a:solidFill>
                  <a:srgbClr val="6F2F9F"/>
                </a:solidFill>
              </a:rPr>
              <a:t>Seviyeleri</a:t>
            </a:r>
            <a:endParaRPr sz="48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459613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Yazılım</a:t>
            </a:r>
            <a:r>
              <a:rPr spc="-40" dirty="0"/>
              <a:t> </a:t>
            </a:r>
            <a:r>
              <a:rPr spc="-100" dirty="0"/>
              <a:t>Test</a:t>
            </a:r>
            <a:r>
              <a:rPr spc="-30" dirty="0"/>
              <a:t> </a:t>
            </a:r>
            <a:r>
              <a:rPr spc="-10" dirty="0"/>
              <a:t>Seviyeleri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3899006"/>
            <a:ext cx="169798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00" dirty="0">
                <a:solidFill>
                  <a:srgbClr val="6F2F9F"/>
                </a:solidFill>
                <a:latin typeface="Verdana"/>
                <a:cs typeface="Verdana"/>
              </a:rPr>
              <a:t>Keywords</a:t>
            </a:r>
            <a:endParaRPr sz="28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01951" y="1360025"/>
            <a:ext cx="9117330" cy="5170170"/>
            <a:chOff x="2401951" y="1360025"/>
            <a:chExt cx="9117330" cy="5170170"/>
          </a:xfrm>
        </p:grpSpPr>
        <p:sp>
          <p:nvSpPr>
            <p:cNvPr id="5" name="object 5"/>
            <p:cNvSpPr/>
            <p:nvPr/>
          </p:nvSpPr>
          <p:spPr>
            <a:xfrm>
              <a:off x="2423026" y="1366375"/>
              <a:ext cx="1083310" cy="5157470"/>
            </a:xfrm>
            <a:custGeom>
              <a:avLst/>
              <a:gdLst/>
              <a:ahLst/>
              <a:cxnLst/>
              <a:rect l="l" t="t" r="r" b="b"/>
              <a:pathLst>
                <a:path w="1083310" h="5157470">
                  <a:moveTo>
                    <a:pt x="15265" y="0"/>
                  </a:moveTo>
                  <a:lnTo>
                    <a:pt x="49169" y="34346"/>
                  </a:lnTo>
                  <a:lnTo>
                    <a:pt x="82526" y="69027"/>
                  </a:lnTo>
                  <a:lnTo>
                    <a:pt x="115337" y="104037"/>
                  </a:lnTo>
                  <a:lnTo>
                    <a:pt x="147600" y="139370"/>
                  </a:lnTo>
                  <a:lnTo>
                    <a:pt x="179317" y="175021"/>
                  </a:lnTo>
                  <a:lnTo>
                    <a:pt x="210487" y="210985"/>
                  </a:lnTo>
                  <a:lnTo>
                    <a:pt x="241110" y="247256"/>
                  </a:lnTo>
                  <a:lnTo>
                    <a:pt x="271186" y="283828"/>
                  </a:lnTo>
                  <a:lnTo>
                    <a:pt x="300716" y="320697"/>
                  </a:lnTo>
                  <a:lnTo>
                    <a:pt x="329698" y="357857"/>
                  </a:lnTo>
                  <a:lnTo>
                    <a:pt x="358134" y="395302"/>
                  </a:lnTo>
                  <a:lnTo>
                    <a:pt x="386023" y="433027"/>
                  </a:lnTo>
                  <a:lnTo>
                    <a:pt x="413365" y="471027"/>
                  </a:lnTo>
                  <a:lnTo>
                    <a:pt x="440160" y="509296"/>
                  </a:lnTo>
                  <a:lnTo>
                    <a:pt x="466408" y="547828"/>
                  </a:lnTo>
                  <a:lnTo>
                    <a:pt x="492110" y="586619"/>
                  </a:lnTo>
                  <a:lnTo>
                    <a:pt x="517264" y="625662"/>
                  </a:lnTo>
                  <a:lnTo>
                    <a:pt x="541872" y="664953"/>
                  </a:lnTo>
                  <a:lnTo>
                    <a:pt x="565933" y="704486"/>
                  </a:lnTo>
                  <a:lnTo>
                    <a:pt x="589447" y="744255"/>
                  </a:lnTo>
                  <a:lnTo>
                    <a:pt x="612415" y="784255"/>
                  </a:lnTo>
                  <a:lnTo>
                    <a:pt x="634835" y="824481"/>
                  </a:lnTo>
                  <a:lnTo>
                    <a:pt x="656709" y="864927"/>
                  </a:lnTo>
                  <a:lnTo>
                    <a:pt x="678036" y="905588"/>
                  </a:lnTo>
                  <a:lnTo>
                    <a:pt x="698815" y="946458"/>
                  </a:lnTo>
                  <a:lnTo>
                    <a:pt x="719049" y="987532"/>
                  </a:lnTo>
                  <a:lnTo>
                    <a:pt x="738735" y="1028804"/>
                  </a:lnTo>
                  <a:lnTo>
                    <a:pt x="757874" y="1070269"/>
                  </a:lnTo>
                  <a:lnTo>
                    <a:pt x="776467" y="1111922"/>
                  </a:lnTo>
                  <a:lnTo>
                    <a:pt x="794513" y="1153757"/>
                  </a:lnTo>
                  <a:lnTo>
                    <a:pt x="812011" y="1195769"/>
                  </a:lnTo>
                  <a:lnTo>
                    <a:pt x="828964" y="1237952"/>
                  </a:lnTo>
                  <a:lnTo>
                    <a:pt x="845369" y="1280300"/>
                  </a:lnTo>
                  <a:lnTo>
                    <a:pt x="861227" y="1322809"/>
                  </a:lnTo>
                  <a:lnTo>
                    <a:pt x="876539" y="1365473"/>
                  </a:lnTo>
                  <a:lnTo>
                    <a:pt x="891303" y="1408287"/>
                  </a:lnTo>
                  <a:lnTo>
                    <a:pt x="905521" y="1451244"/>
                  </a:lnTo>
                  <a:lnTo>
                    <a:pt x="919192" y="1494341"/>
                  </a:lnTo>
                  <a:lnTo>
                    <a:pt x="932316" y="1537570"/>
                  </a:lnTo>
                  <a:lnTo>
                    <a:pt x="944894" y="1580927"/>
                  </a:lnTo>
                  <a:lnTo>
                    <a:pt x="956924" y="1624407"/>
                  </a:lnTo>
                  <a:lnTo>
                    <a:pt x="968408" y="1668003"/>
                  </a:lnTo>
                  <a:lnTo>
                    <a:pt x="979345" y="1711711"/>
                  </a:lnTo>
                  <a:lnTo>
                    <a:pt x="989735" y="1755524"/>
                  </a:lnTo>
                  <a:lnTo>
                    <a:pt x="999578" y="1799439"/>
                  </a:lnTo>
                  <a:lnTo>
                    <a:pt x="1008874" y="1843448"/>
                  </a:lnTo>
                  <a:lnTo>
                    <a:pt x="1017623" y="1887547"/>
                  </a:lnTo>
                  <a:lnTo>
                    <a:pt x="1025826" y="1931731"/>
                  </a:lnTo>
                  <a:lnTo>
                    <a:pt x="1033482" y="1975993"/>
                  </a:lnTo>
                  <a:lnTo>
                    <a:pt x="1040591" y="2020329"/>
                  </a:lnTo>
                  <a:lnTo>
                    <a:pt x="1047153" y="2064732"/>
                  </a:lnTo>
                  <a:lnTo>
                    <a:pt x="1053168" y="2109198"/>
                  </a:lnTo>
                  <a:lnTo>
                    <a:pt x="1058636" y="2153722"/>
                  </a:lnTo>
                  <a:lnTo>
                    <a:pt x="1063558" y="2198296"/>
                  </a:lnTo>
                  <a:lnTo>
                    <a:pt x="1067933" y="2242918"/>
                  </a:lnTo>
                  <a:lnTo>
                    <a:pt x="1071761" y="2287579"/>
                  </a:lnTo>
                  <a:lnTo>
                    <a:pt x="1075042" y="2332276"/>
                  </a:lnTo>
                  <a:lnTo>
                    <a:pt x="1077776" y="2377004"/>
                  </a:lnTo>
                  <a:lnTo>
                    <a:pt x="1079963" y="2421755"/>
                  </a:lnTo>
                  <a:lnTo>
                    <a:pt x="1081604" y="2466526"/>
                  </a:lnTo>
                  <a:lnTo>
                    <a:pt x="1082697" y="2511310"/>
                  </a:lnTo>
                  <a:lnTo>
                    <a:pt x="1083244" y="2556102"/>
                  </a:lnTo>
                  <a:lnTo>
                    <a:pt x="1083244" y="2600897"/>
                  </a:lnTo>
                  <a:lnTo>
                    <a:pt x="1082697" y="2645689"/>
                  </a:lnTo>
                  <a:lnTo>
                    <a:pt x="1081604" y="2690473"/>
                  </a:lnTo>
                  <a:lnTo>
                    <a:pt x="1079963" y="2735244"/>
                  </a:lnTo>
                  <a:lnTo>
                    <a:pt x="1077776" y="2779996"/>
                  </a:lnTo>
                  <a:lnTo>
                    <a:pt x="1075042" y="2824723"/>
                  </a:lnTo>
                  <a:lnTo>
                    <a:pt x="1071761" y="2869420"/>
                  </a:lnTo>
                  <a:lnTo>
                    <a:pt x="1067933" y="2914082"/>
                  </a:lnTo>
                  <a:lnTo>
                    <a:pt x="1063558" y="2958703"/>
                  </a:lnTo>
                  <a:lnTo>
                    <a:pt x="1058636" y="3003277"/>
                  </a:lnTo>
                  <a:lnTo>
                    <a:pt x="1053168" y="3047801"/>
                  </a:lnTo>
                  <a:lnTo>
                    <a:pt x="1047153" y="3092267"/>
                  </a:lnTo>
                  <a:lnTo>
                    <a:pt x="1040591" y="3136670"/>
                  </a:lnTo>
                  <a:lnTo>
                    <a:pt x="1033482" y="3181006"/>
                  </a:lnTo>
                  <a:lnTo>
                    <a:pt x="1025826" y="3225268"/>
                  </a:lnTo>
                  <a:lnTo>
                    <a:pt x="1017623" y="3269452"/>
                  </a:lnTo>
                  <a:lnTo>
                    <a:pt x="1008874" y="3313551"/>
                  </a:lnTo>
                  <a:lnTo>
                    <a:pt x="999578" y="3357560"/>
                  </a:lnTo>
                  <a:lnTo>
                    <a:pt x="989735" y="3401475"/>
                  </a:lnTo>
                  <a:lnTo>
                    <a:pt x="979345" y="3445288"/>
                  </a:lnTo>
                  <a:lnTo>
                    <a:pt x="968408" y="3488996"/>
                  </a:lnTo>
                  <a:lnTo>
                    <a:pt x="956924" y="3532593"/>
                  </a:lnTo>
                  <a:lnTo>
                    <a:pt x="944894" y="3576072"/>
                  </a:lnTo>
                  <a:lnTo>
                    <a:pt x="932316" y="3619429"/>
                  </a:lnTo>
                  <a:lnTo>
                    <a:pt x="919192" y="3662658"/>
                  </a:lnTo>
                  <a:lnTo>
                    <a:pt x="905521" y="3705755"/>
                  </a:lnTo>
                  <a:lnTo>
                    <a:pt x="891303" y="3748712"/>
                  </a:lnTo>
                  <a:lnTo>
                    <a:pt x="876539" y="3791526"/>
                  </a:lnTo>
                  <a:lnTo>
                    <a:pt x="861227" y="3834190"/>
                  </a:lnTo>
                  <a:lnTo>
                    <a:pt x="845369" y="3876699"/>
                  </a:lnTo>
                  <a:lnTo>
                    <a:pt x="828964" y="3919047"/>
                  </a:lnTo>
                  <a:lnTo>
                    <a:pt x="812011" y="3961230"/>
                  </a:lnTo>
                  <a:lnTo>
                    <a:pt x="794513" y="4003242"/>
                  </a:lnTo>
                  <a:lnTo>
                    <a:pt x="776467" y="4045077"/>
                  </a:lnTo>
                  <a:lnTo>
                    <a:pt x="757874" y="4086730"/>
                  </a:lnTo>
                  <a:lnTo>
                    <a:pt x="738735" y="4128195"/>
                  </a:lnTo>
                  <a:lnTo>
                    <a:pt x="719049" y="4169467"/>
                  </a:lnTo>
                  <a:lnTo>
                    <a:pt x="698815" y="4210541"/>
                  </a:lnTo>
                  <a:lnTo>
                    <a:pt x="678036" y="4251411"/>
                  </a:lnTo>
                  <a:lnTo>
                    <a:pt x="656709" y="4292072"/>
                  </a:lnTo>
                  <a:lnTo>
                    <a:pt x="634835" y="4332518"/>
                  </a:lnTo>
                  <a:lnTo>
                    <a:pt x="612415" y="4372744"/>
                  </a:lnTo>
                  <a:lnTo>
                    <a:pt x="589447" y="4412744"/>
                  </a:lnTo>
                  <a:lnTo>
                    <a:pt x="565933" y="4452513"/>
                  </a:lnTo>
                  <a:lnTo>
                    <a:pt x="541872" y="4492046"/>
                  </a:lnTo>
                  <a:lnTo>
                    <a:pt x="517264" y="4531337"/>
                  </a:lnTo>
                  <a:lnTo>
                    <a:pt x="492110" y="4570380"/>
                  </a:lnTo>
                  <a:lnTo>
                    <a:pt x="466408" y="4609171"/>
                  </a:lnTo>
                  <a:lnTo>
                    <a:pt x="440160" y="4647703"/>
                  </a:lnTo>
                  <a:lnTo>
                    <a:pt x="413365" y="4685972"/>
                  </a:lnTo>
                  <a:lnTo>
                    <a:pt x="386023" y="4723972"/>
                  </a:lnTo>
                  <a:lnTo>
                    <a:pt x="358134" y="4761697"/>
                  </a:lnTo>
                  <a:lnTo>
                    <a:pt x="329698" y="4799142"/>
                  </a:lnTo>
                  <a:lnTo>
                    <a:pt x="300716" y="4836302"/>
                  </a:lnTo>
                  <a:lnTo>
                    <a:pt x="271186" y="4873171"/>
                  </a:lnTo>
                  <a:lnTo>
                    <a:pt x="241110" y="4909743"/>
                  </a:lnTo>
                  <a:lnTo>
                    <a:pt x="210487" y="4946014"/>
                  </a:lnTo>
                  <a:lnTo>
                    <a:pt x="179317" y="4981978"/>
                  </a:lnTo>
                  <a:lnTo>
                    <a:pt x="147600" y="5017629"/>
                  </a:lnTo>
                  <a:lnTo>
                    <a:pt x="115337" y="5052963"/>
                  </a:lnTo>
                  <a:lnTo>
                    <a:pt x="82526" y="5087972"/>
                  </a:lnTo>
                  <a:lnTo>
                    <a:pt x="49169" y="5122653"/>
                  </a:lnTo>
                  <a:lnTo>
                    <a:pt x="15265" y="5157000"/>
                  </a:lnTo>
                  <a:lnTo>
                    <a:pt x="0" y="5141734"/>
                  </a:lnTo>
                  <a:lnTo>
                    <a:pt x="33972" y="5107314"/>
                  </a:lnTo>
                  <a:lnTo>
                    <a:pt x="67393" y="5072557"/>
                  </a:lnTo>
                  <a:lnTo>
                    <a:pt x="100261" y="5037467"/>
                  </a:lnTo>
                  <a:lnTo>
                    <a:pt x="132577" y="5002051"/>
                  </a:lnTo>
                  <a:lnTo>
                    <a:pt x="164340" y="4966314"/>
                  </a:lnTo>
                  <a:lnTo>
                    <a:pt x="195551" y="4930261"/>
                  </a:lnTo>
                  <a:lnTo>
                    <a:pt x="226210" y="4893898"/>
                  </a:lnTo>
                  <a:lnTo>
                    <a:pt x="256316" y="4857230"/>
                  </a:lnTo>
                  <a:lnTo>
                    <a:pt x="285869" y="4820264"/>
                  </a:lnTo>
                  <a:lnTo>
                    <a:pt x="314871" y="4783004"/>
                  </a:lnTo>
                  <a:lnTo>
                    <a:pt x="343319" y="4745457"/>
                  </a:lnTo>
                  <a:lnTo>
                    <a:pt x="371216" y="4707627"/>
                  </a:lnTo>
                  <a:lnTo>
                    <a:pt x="398560" y="4669520"/>
                  </a:lnTo>
                  <a:lnTo>
                    <a:pt x="425352" y="4631142"/>
                  </a:lnTo>
                  <a:lnTo>
                    <a:pt x="451591" y="4592498"/>
                  </a:lnTo>
                  <a:lnTo>
                    <a:pt x="477278" y="4553594"/>
                  </a:lnTo>
                  <a:lnTo>
                    <a:pt x="502412" y="4514436"/>
                  </a:lnTo>
                  <a:lnTo>
                    <a:pt x="526994" y="4475028"/>
                  </a:lnTo>
                  <a:lnTo>
                    <a:pt x="551024" y="4435377"/>
                  </a:lnTo>
                  <a:lnTo>
                    <a:pt x="574501" y="4395487"/>
                  </a:lnTo>
                  <a:lnTo>
                    <a:pt x="597426" y="4355365"/>
                  </a:lnTo>
                  <a:lnTo>
                    <a:pt x="619798" y="4315017"/>
                  </a:lnTo>
                  <a:lnTo>
                    <a:pt x="641618" y="4274446"/>
                  </a:lnTo>
                  <a:lnTo>
                    <a:pt x="662886" y="4233660"/>
                  </a:lnTo>
                  <a:lnTo>
                    <a:pt x="683601" y="4192664"/>
                  </a:lnTo>
                  <a:lnTo>
                    <a:pt x="703764" y="4151463"/>
                  </a:lnTo>
                  <a:lnTo>
                    <a:pt x="723374" y="4110062"/>
                  </a:lnTo>
                  <a:lnTo>
                    <a:pt x="742432" y="4068468"/>
                  </a:lnTo>
                  <a:lnTo>
                    <a:pt x="760938" y="4026685"/>
                  </a:lnTo>
                  <a:lnTo>
                    <a:pt x="778891" y="3984720"/>
                  </a:lnTo>
                  <a:lnTo>
                    <a:pt x="796292" y="3942577"/>
                  </a:lnTo>
                  <a:lnTo>
                    <a:pt x="813140" y="3900263"/>
                  </a:lnTo>
                  <a:lnTo>
                    <a:pt x="829436" y="3857783"/>
                  </a:lnTo>
                  <a:lnTo>
                    <a:pt x="845180" y="3815142"/>
                  </a:lnTo>
                  <a:lnTo>
                    <a:pt x="860371" y="3772347"/>
                  </a:lnTo>
                  <a:lnTo>
                    <a:pt x="875010" y="3729402"/>
                  </a:lnTo>
                  <a:lnTo>
                    <a:pt x="889096" y="3686312"/>
                  </a:lnTo>
                  <a:lnTo>
                    <a:pt x="902630" y="3643085"/>
                  </a:lnTo>
                  <a:lnTo>
                    <a:pt x="915611" y="3599725"/>
                  </a:lnTo>
                  <a:lnTo>
                    <a:pt x="928041" y="3556237"/>
                  </a:lnTo>
                  <a:lnTo>
                    <a:pt x="939917" y="3512628"/>
                  </a:lnTo>
                  <a:lnTo>
                    <a:pt x="951242" y="3468902"/>
                  </a:lnTo>
                  <a:lnTo>
                    <a:pt x="962014" y="3425065"/>
                  </a:lnTo>
                  <a:lnTo>
                    <a:pt x="972233" y="3381124"/>
                  </a:lnTo>
                  <a:lnTo>
                    <a:pt x="981900" y="3337083"/>
                  </a:lnTo>
                  <a:lnTo>
                    <a:pt x="991015" y="3292947"/>
                  </a:lnTo>
                  <a:lnTo>
                    <a:pt x="999577" y="3248723"/>
                  </a:lnTo>
                  <a:lnTo>
                    <a:pt x="1007587" y="3204416"/>
                  </a:lnTo>
                  <a:lnTo>
                    <a:pt x="1015044" y="3160032"/>
                  </a:lnTo>
                  <a:lnTo>
                    <a:pt x="1021949" y="3115575"/>
                  </a:lnTo>
                  <a:lnTo>
                    <a:pt x="1028302" y="3071052"/>
                  </a:lnTo>
                  <a:lnTo>
                    <a:pt x="1034102" y="3026469"/>
                  </a:lnTo>
                  <a:lnTo>
                    <a:pt x="1039350" y="2981830"/>
                  </a:lnTo>
                  <a:lnTo>
                    <a:pt x="1044046" y="2937141"/>
                  </a:lnTo>
                  <a:lnTo>
                    <a:pt x="1048189" y="2892407"/>
                  </a:lnTo>
                  <a:lnTo>
                    <a:pt x="1051779" y="2847635"/>
                  </a:lnTo>
                  <a:lnTo>
                    <a:pt x="1054818" y="2802830"/>
                  </a:lnTo>
                  <a:lnTo>
                    <a:pt x="1057303" y="2757997"/>
                  </a:lnTo>
                  <a:lnTo>
                    <a:pt x="1059237" y="2713142"/>
                  </a:lnTo>
                  <a:lnTo>
                    <a:pt x="1060618" y="2668271"/>
                  </a:lnTo>
                  <a:lnTo>
                    <a:pt x="1061446" y="2623388"/>
                  </a:lnTo>
                  <a:lnTo>
                    <a:pt x="1061723" y="2578500"/>
                  </a:lnTo>
                  <a:lnTo>
                    <a:pt x="1061446" y="2533611"/>
                  </a:lnTo>
                  <a:lnTo>
                    <a:pt x="1060618" y="2488729"/>
                  </a:lnTo>
                  <a:lnTo>
                    <a:pt x="1059237" y="2443857"/>
                  </a:lnTo>
                  <a:lnTo>
                    <a:pt x="1057303" y="2399002"/>
                  </a:lnTo>
                  <a:lnTo>
                    <a:pt x="1054818" y="2354169"/>
                  </a:lnTo>
                  <a:lnTo>
                    <a:pt x="1051779" y="2309364"/>
                  </a:lnTo>
                  <a:lnTo>
                    <a:pt x="1048189" y="2264592"/>
                  </a:lnTo>
                  <a:lnTo>
                    <a:pt x="1044046" y="2219859"/>
                  </a:lnTo>
                  <a:lnTo>
                    <a:pt x="1039350" y="2175170"/>
                  </a:lnTo>
                  <a:lnTo>
                    <a:pt x="1034102" y="2130530"/>
                  </a:lnTo>
                  <a:lnTo>
                    <a:pt x="1028302" y="2085947"/>
                  </a:lnTo>
                  <a:lnTo>
                    <a:pt x="1021949" y="2041424"/>
                  </a:lnTo>
                  <a:lnTo>
                    <a:pt x="1015044" y="1996967"/>
                  </a:lnTo>
                  <a:lnTo>
                    <a:pt x="1007587" y="1952583"/>
                  </a:lnTo>
                  <a:lnTo>
                    <a:pt x="999577" y="1908276"/>
                  </a:lnTo>
                  <a:lnTo>
                    <a:pt x="991015" y="1864052"/>
                  </a:lnTo>
                  <a:lnTo>
                    <a:pt x="981900" y="1819917"/>
                  </a:lnTo>
                  <a:lnTo>
                    <a:pt x="972233" y="1775875"/>
                  </a:lnTo>
                  <a:lnTo>
                    <a:pt x="962014" y="1731934"/>
                  </a:lnTo>
                  <a:lnTo>
                    <a:pt x="951242" y="1688097"/>
                  </a:lnTo>
                  <a:lnTo>
                    <a:pt x="939917" y="1644372"/>
                  </a:lnTo>
                  <a:lnTo>
                    <a:pt x="928041" y="1600762"/>
                  </a:lnTo>
                  <a:lnTo>
                    <a:pt x="915611" y="1557274"/>
                  </a:lnTo>
                  <a:lnTo>
                    <a:pt x="902630" y="1513914"/>
                  </a:lnTo>
                  <a:lnTo>
                    <a:pt x="889096" y="1470687"/>
                  </a:lnTo>
                  <a:lnTo>
                    <a:pt x="875010" y="1427598"/>
                  </a:lnTo>
                  <a:lnTo>
                    <a:pt x="860371" y="1384652"/>
                  </a:lnTo>
                  <a:lnTo>
                    <a:pt x="845180" y="1341857"/>
                  </a:lnTo>
                  <a:lnTo>
                    <a:pt x="829436" y="1299216"/>
                  </a:lnTo>
                  <a:lnTo>
                    <a:pt x="813140" y="1256736"/>
                  </a:lnTo>
                  <a:lnTo>
                    <a:pt x="796292" y="1214422"/>
                  </a:lnTo>
                  <a:lnTo>
                    <a:pt x="778891" y="1172279"/>
                  </a:lnTo>
                  <a:lnTo>
                    <a:pt x="760938" y="1130314"/>
                  </a:lnTo>
                  <a:lnTo>
                    <a:pt x="742432" y="1088532"/>
                  </a:lnTo>
                  <a:lnTo>
                    <a:pt x="723374" y="1046937"/>
                  </a:lnTo>
                  <a:lnTo>
                    <a:pt x="703764" y="1005537"/>
                  </a:lnTo>
                  <a:lnTo>
                    <a:pt x="683601" y="964335"/>
                  </a:lnTo>
                  <a:lnTo>
                    <a:pt x="662886" y="923339"/>
                  </a:lnTo>
                  <a:lnTo>
                    <a:pt x="641618" y="882553"/>
                  </a:lnTo>
                  <a:lnTo>
                    <a:pt x="619798" y="841982"/>
                  </a:lnTo>
                  <a:lnTo>
                    <a:pt x="597426" y="801634"/>
                  </a:lnTo>
                  <a:lnTo>
                    <a:pt x="574501" y="761512"/>
                  </a:lnTo>
                  <a:lnTo>
                    <a:pt x="551024" y="721622"/>
                  </a:lnTo>
                  <a:lnTo>
                    <a:pt x="526994" y="681971"/>
                  </a:lnTo>
                  <a:lnTo>
                    <a:pt x="502412" y="642564"/>
                  </a:lnTo>
                  <a:lnTo>
                    <a:pt x="477278" y="603405"/>
                  </a:lnTo>
                  <a:lnTo>
                    <a:pt x="451591" y="564501"/>
                  </a:lnTo>
                  <a:lnTo>
                    <a:pt x="425352" y="525857"/>
                  </a:lnTo>
                  <a:lnTo>
                    <a:pt x="398560" y="487479"/>
                  </a:lnTo>
                  <a:lnTo>
                    <a:pt x="371216" y="449373"/>
                  </a:lnTo>
                  <a:lnTo>
                    <a:pt x="343319" y="411543"/>
                  </a:lnTo>
                  <a:lnTo>
                    <a:pt x="314871" y="373995"/>
                  </a:lnTo>
                  <a:lnTo>
                    <a:pt x="285869" y="336735"/>
                  </a:lnTo>
                  <a:lnTo>
                    <a:pt x="256316" y="299769"/>
                  </a:lnTo>
                  <a:lnTo>
                    <a:pt x="226210" y="263101"/>
                  </a:lnTo>
                  <a:lnTo>
                    <a:pt x="195551" y="226739"/>
                  </a:lnTo>
                  <a:lnTo>
                    <a:pt x="164340" y="190686"/>
                  </a:lnTo>
                  <a:lnTo>
                    <a:pt x="132577" y="154948"/>
                  </a:lnTo>
                  <a:lnTo>
                    <a:pt x="100261" y="119532"/>
                  </a:lnTo>
                  <a:lnTo>
                    <a:pt x="67393" y="84442"/>
                  </a:lnTo>
                  <a:lnTo>
                    <a:pt x="33972" y="49685"/>
                  </a:lnTo>
                  <a:lnTo>
                    <a:pt x="0" y="15265"/>
                  </a:lnTo>
                  <a:lnTo>
                    <a:pt x="15265" y="0"/>
                  </a:lnTo>
                  <a:close/>
                </a:path>
              </a:pathLst>
            </a:custGeom>
            <a:ln w="12700">
              <a:solidFill>
                <a:srgbClr val="3458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70251" y="1481709"/>
              <a:ext cx="8742680" cy="492759"/>
            </a:xfrm>
            <a:custGeom>
              <a:avLst/>
              <a:gdLst/>
              <a:ahLst/>
              <a:cxnLst/>
              <a:rect l="l" t="t" r="r" b="b"/>
              <a:pathLst>
                <a:path w="8742680" h="492760">
                  <a:moveTo>
                    <a:pt x="8742426" y="0"/>
                  </a:moveTo>
                  <a:lnTo>
                    <a:pt x="0" y="0"/>
                  </a:lnTo>
                  <a:lnTo>
                    <a:pt x="0" y="492251"/>
                  </a:lnTo>
                  <a:lnTo>
                    <a:pt x="8742426" y="492251"/>
                  </a:lnTo>
                  <a:lnTo>
                    <a:pt x="8742426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70251" y="1481709"/>
              <a:ext cx="8742680" cy="492759"/>
            </a:xfrm>
            <a:custGeom>
              <a:avLst/>
              <a:gdLst/>
              <a:ahLst/>
              <a:cxnLst/>
              <a:rect l="l" t="t" r="r" b="b"/>
              <a:pathLst>
                <a:path w="8742680" h="492760">
                  <a:moveTo>
                    <a:pt x="0" y="0"/>
                  </a:moveTo>
                  <a:lnTo>
                    <a:pt x="8742426" y="0"/>
                  </a:lnTo>
                  <a:lnTo>
                    <a:pt x="8742426" y="492251"/>
                  </a:lnTo>
                  <a:lnTo>
                    <a:pt x="0" y="49225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08301" y="1419986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307848" y="0"/>
                  </a:moveTo>
                  <a:lnTo>
                    <a:pt x="262357" y="3337"/>
                  </a:lnTo>
                  <a:lnTo>
                    <a:pt x="218939" y="13034"/>
                  </a:lnTo>
                  <a:lnTo>
                    <a:pt x="178069" y="28612"/>
                  </a:lnTo>
                  <a:lnTo>
                    <a:pt x="140223" y="49597"/>
                  </a:lnTo>
                  <a:lnTo>
                    <a:pt x="105879" y="75511"/>
                  </a:lnTo>
                  <a:lnTo>
                    <a:pt x="75511" y="105879"/>
                  </a:lnTo>
                  <a:lnTo>
                    <a:pt x="49597" y="140223"/>
                  </a:lnTo>
                  <a:lnTo>
                    <a:pt x="28612" y="178069"/>
                  </a:lnTo>
                  <a:lnTo>
                    <a:pt x="13034" y="218939"/>
                  </a:lnTo>
                  <a:lnTo>
                    <a:pt x="3337" y="262357"/>
                  </a:lnTo>
                  <a:lnTo>
                    <a:pt x="0" y="307848"/>
                  </a:lnTo>
                  <a:lnTo>
                    <a:pt x="3337" y="353338"/>
                  </a:lnTo>
                  <a:lnTo>
                    <a:pt x="13034" y="396756"/>
                  </a:lnTo>
                  <a:lnTo>
                    <a:pt x="28612" y="437626"/>
                  </a:lnTo>
                  <a:lnTo>
                    <a:pt x="49597" y="475472"/>
                  </a:lnTo>
                  <a:lnTo>
                    <a:pt x="75511" y="509816"/>
                  </a:lnTo>
                  <a:lnTo>
                    <a:pt x="105879" y="540184"/>
                  </a:lnTo>
                  <a:lnTo>
                    <a:pt x="140223" y="566098"/>
                  </a:lnTo>
                  <a:lnTo>
                    <a:pt x="178069" y="587083"/>
                  </a:lnTo>
                  <a:lnTo>
                    <a:pt x="218939" y="602661"/>
                  </a:lnTo>
                  <a:lnTo>
                    <a:pt x="262357" y="612358"/>
                  </a:lnTo>
                  <a:lnTo>
                    <a:pt x="307848" y="615696"/>
                  </a:lnTo>
                  <a:lnTo>
                    <a:pt x="353338" y="612358"/>
                  </a:lnTo>
                  <a:lnTo>
                    <a:pt x="396756" y="602661"/>
                  </a:lnTo>
                  <a:lnTo>
                    <a:pt x="437626" y="587083"/>
                  </a:lnTo>
                  <a:lnTo>
                    <a:pt x="475472" y="566098"/>
                  </a:lnTo>
                  <a:lnTo>
                    <a:pt x="509816" y="540184"/>
                  </a:lnTo>
                  <a:lnTo>
                    <a:pt x="540184" y="509816"/>
                  </a:lnTo>
                  <a:lnTo>
                    <a:pt x="566098" y="475472"/>
                  </a:lnTo>
                  <a:lnTo>
                    <a:pt x="587083" y="437626"/>
                  </a:lnTo>
                  <a:lnTo>
                    <a:pt x="602661" y="396756"/>
                  </a:lnTo>
                  <a:lnTo>
                    <a:pt x="612358" y="353338"/>
                  </a:lnTo>
                  <a:lnTo>
                    <a:pt x="615696" y="307848"/>
                  </a:lnTo>
                  <a:lnTo>
                    <a:pt x="612358" y="262357"/>
                  </a:lnTo>
                  <a:lnTo>
                    <a:pt x="602661" y="218939"/>
                  </a:lnTo>
                  <a:lnTo>
                    <a:pt x="587083" y="178069"/>
                  </a:lnTo>
                  <a:lnTo>
                    <a:pt x="566098" y="140223"/>
                  </a:lnTo>
                  <a:lnTo>
                    <a:pt x="540184" y="105879"/>
                  </a:lnTo>
                  <a:lnTo>
                    <a:pt x="509816" y="75511"/>
                  </a:lnTo>
                  <a:lnTo>
                    <a:pt x="475472" y="49597"/>
                  </a:lnTo>
                  <a:lnTo>
                    <a:pt x="437626" y="28612"/>
                  </a:lnTo>
                  <a:lnTo>
                    <a:pt x="396756" y="13034"/>
                  </a:lnTo>
                  <a:lnTo>
                    <a:pt x="353338" y="3337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08301" y="1419986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0" y="307848"/>
                  </a:moveTo>
                  <a:lnTo>
                    <a:pt x="3337" y="262357"/>
                  </a:lnTo>
                  <a:lnTo>
                    <a:pt x="13034" y="218939"/>
                  </a:lnTo>
                  <a:lnTo>
                    <a:pt x="28612" y="178069"/>
                  </a:lnTo>
                  <a:lnTo>
                    <a:pt x="49597" y="140223"/>
                  </a:lnTo>
                  <a:lnTo>
                    <a:pt x="75511" y="105879"/>
                  </a:lnTo>
                  <a:lnTo>
                    <a:pt x="105879" y="75511"/>
                  </a:lnTo>
                  <a:lnTo>
                    <a:pt x="140223" y="49597"/>
                  </a:lnTo>
                  <a:lnTo>
                    <a:pt x="178069" y="28612"/>
                  </a:lnTo>
                  <a:lnTo>
                    <a:pt x="218939" y="13034"/>
                  </a:lnTo>
                  <a:lnTo>
                    <a:pt x="262357" y="3337"/>
                  </a:lnTo>
                  <a:lnTo>
                    <a:pt x="307848" y="0"/>
                  </a:lnTo>
                  <a:lnTo>
                    <a:pt x="353338" y="3337"/>
                  </a:lnTo>
                  <a:lnTo>
                    <a:pt x="396756" y="13034"/>
                  </a:lnTo>
                  <a:lnTo>
                    <a:pt x="437626" y="28612"/>
                  </a:lnTo>
                  <a:lnTo>
                    <a:pt x="475472" y="49597"/>
                  </a:lnTo>
                  <a:lnTo>
                    <a:pt x="509816" y="75511"/>
                  </a:lnTo>
                  <a:lnTo>
                    <a:pt x="540184" y="105879"/>
                  </a:lnTo>
                  <a:lnTo>
                    <a:pt x="566098" y="140223"/>
                  </a:lnTo>
                  <a:lnTo>
                    <a:pt x="587083" y="178069"/>
                  </a:lnTo>
                  <a:lnTo>
                    <a:pt x="602661" y="218939"/>
                  </a:lnTo>
                  <a:lnTo>
                    <a:pt x="612358" y="262357"/>
                  </a:lnTo>
                  <a:lnTo>
                    <a:pt x="615696" y="307848"/>
                  </a:lnTo>
                  <a:lnTo>
                    <a:pt x="612358" y="353338"/>
                  </a:lnTo>
                  <a:lnTo>
                    <a:pt x="602661" y="396756"/>
                  </a:lnTo>
                  <a:lnTo>
                    <a:pt x="587083" y="437626"/>
                  </a:lnTo>
                  <a:lnTo>
                    <a:pt x="566098" y="475472"/>
                  </a:lnTo>
                  <a:lnTo>
                    <a:pt x="540184" y="509816"/>
                  </a:lnTo>
                  <a:lnTo>
                    <a:pt x="509816" y="540184"/>
                  </a:lnTo>
                  <a:lnTo>
                    <a:pt x="475472" y="566098"/>
                  </a:lnTo>
                  <a:lnTo>
                    <a:pt x="437626" y="587083"/>
                  </a:lnTo>
                  <a:lnTo>
                    <a:pt x="396756" y="602661"/>
                  </a:lnTo>
                  <a:lnTo>
                    <a:pt x="353338" y="612358"/>
                  </a:lnTo>
                  <a:lnTo>
                    <a:pt x="307848" y="615696"/>
                  </a:lnTo>
                  <a:lnTo>
                    <a:pt x="262357" y="612358"/>
                  </a:lnTo>
                  <a:lnTo>
                    <a:pt x="218939" y="602661"/>
                  </a:lnTo>
                  <a:lnTo>
                    <a:pt x="178069" y="587083"/>
                  </a:lnTo>
                  <a:lnTo>
                    <a:pt x="140223" y="566098"/>
                  </a:lnTo>
                  <a:lnTo>
                    <a:pt x="105879" y="540184"/>
                  </a:lnTo>
                  <a:lnTo>
                    <a:pt x="75511" y="509816"/>
                  </a:lnTo>
                  <a:lnTo>
                    <a:pt x="49597" y="475472"/>
                  </a:lnTo>
                  <a:lnTo>
                    <a:pt x="28612" y="437626"/>
                  </a:lnTo>
                  <a:lnTo>
                    <a:pt x="13034" y="396756"/>
                  </a:lnTo>
                  <a:lnTo>
                    <a:pt x="3337" y="353338"/>
                  </a:lnTo>
                  <a:lnTo>
                    <a:pt x="0" y="30784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61919" y="2220849"/>
              <a:ext cx="8296909" cy="492759"/>
            </a:xfrm>
            <a:custGeom>
              <a:avLst/>
              <a:gdLst/>
              <a:ahLst/>
              <a:cxnLst/>
              <a:rect l="l" t="t" r="r" b="b"/>
              <a:pathLst>
                <a:path w="8296909" h="492760">
                  <a:moveTo>
                    <a:pt x="8296656" y="0"/>
                  </a:moveTo>
                  <a:lnTo>
                    <a:pt x="0" y="0"/>
                  </a:lnTo>
                  <a:lnTo>
                    <a:pt x="0" y="492251"/>
                  </a:lnTo>
                  <a:lnTo>
                    <a:pt x="8296656" y="492251"/>
                  </a:lnTo>
                  <a:lnTo>
                    <a:pt x="8296656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61919" y="2220849"/>
              <a:ext cx="8296909" cy="492759"/>
            </a:xfrm>
            <a:custGeom>
              <a:avLst/>
              <a:gdLst/>
              <a:ahLst/>
              <a:cxnLst/>
              <a:rect l="l" t="t" r="r" b="b"/>
              <a:pathLst>
                <a:path w="8296909" h="492760">
                  <a:moveTo>
                    <a:pt x="0" y="0"/>
                  </a:moveTo>
                  <a:lnTo>
                    <a:pt x="8296656" y="0"/>
                  </a:lnTo>
                  <a:lnTo>
                    <a:pt x="8296656" y="492251"/>
                  </a:lnTo>
                  <a:lnTo>
                    <a:pt x="0" y="49225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54071" y="2159126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307848" y="0"/>
                  </a:moveTo>
                  <a:lnTo>
                    <a:pt x="262357" y="3337"/>
                  </a:lnTo>
                  <a:lnTo>
                    <a:pt x="218939" y="13034"/>
                  </a:lnTo>
                  <a:lnTo>
                    <a:pt x="178069" y="28612"/>
                  </a:lnTo>
                  <a:lnTo>
                    <a:pt x="140223" y="49597"/>
                  </a:lnTo>
                  <a:lnTo>
                    <a:pt x="105879" y="75511"/>
                  </a:lnTo>
                  <a:lnTo>
                    <a:pt x="75511" y="105879"/>
                  </a:lnTo>
                  <a:lnTo>
                    <a:pt x="49597" y="140223"/>
                  </a:lnTo>
                  <a:lnTo>
                    <a:pt x="28612" y="178069"/>
                  </a:lnTo>
                  <a:lnTo>
                    <a:pt x="13034" y="218939"/>
                  </a:lnTo>
                  <a:lnTo>
                    <a:pt x="3337" y="262357"/>
                  </a:lnTo>
                  <a:lnTo>
                    <a:pt x="0" y="307848"/>
                  </a:lnTo>
                  <a:lnTo>
                    <a:pt x="3337" y="353338"/>
                  </a:lnTo>
                  <a:lnTo>
                    <a:pt x="13034" y="396756"/>
                  </a:lnTo>
                  <a:lnTo>
                    <a:pt x="28612" y="437626"/>
                  </a:lnTo>
                  <a:lnTo>
                    <a:pt x="49597" y="475472"/>
                  </a:lnTo>
                  <a:lnTo>
                    <a:pt x="75511" y="509816"/>
                  </a:lnTo>
                  <a:lnTo>
                    <a:pt x="105879" y="540184"/>
                  </a:lnTo>
                  <a:lnTo>
                    <a:pt x="140223" y="566098"/>
                  </a:lnTo>
                  <a:lnTo>
                    <a:pt x="178069" y="587083"/>
                  </a:lnTo>
                  <a:lnTo>
                    <a:pt x="218939" y="602661"/>
                  </a:lnTo>
                  <a:lnTo>
                    <a:pt x="262357" y="612358"/>
                  </a:lnTo>
                  <a:lnTo>
                    <a:pt x="307848" y="615696"/>
                  </a:lnTo>
                  <a:lnTo>
                    <a:pt x="353338" y="612358"/>
                  </a:lnTo>
                  <a:lnTo>
                    <a:pt x="396756" y="602661"/>
                  </a:lnTo>
                  <a:lnTo>
                    <a:pt x="437626" y="587083"/>
                  </a:lnTo>
                  <a:lnTo>
                    <a:pt x="475472" y="566098"/>
                  </a:lnTo>
                  <a:lnTo>
                    <a:pt x="509816" y="540184"/>
                  </a:lnTo>
                  <a:lnTo>
                    <a:pt x="540184" y="509816"/>
                  </a:lnTo>
                  <a:lnTo>
                    <a:pt x="566098" y="475472"/>
                  </a:lnTo>
                  <a:lnTo>
                    <a:pt x="587083" y="437626"/>
                  </a:lnTo>
                  <a:lnTo>
                    <a:pt x="602661" y="396756"/>
                  </a:lnTo>
                  <a:lnTo>
                    <a:pt x="612358" y="353338"/>
                  </a:lnTo>
                  <a:lnTo>
                    <a:pt x="615696" y="307848"/>
                  </a:lnTo>
                  <a:lnTo>
                    <a:pt x="612358" y="262357"/>
                  </a:lnTo>
                  <a:lnTo>
                    <a:pt x="602661" y="218939"/>
                  </a:lnTo>
                  <a:lnTo>
                    <a:pt x="587083" y="178069"/>
                  </a:lnTo>
                  <a:lnTo>
                    <a:pt x="566098" y="140223"/>
                  </a:lnTo>
                  <a:lnTo>
                    <a:pt x="540184" y="105879"/>
                  </a:lnTo>
                  <a:lnTo>
                    <a:pt x="509816" y="75511"/>
                  </a:lnTo>
                  <a:lnTo>
                    <a:pt x="475472" y="49597"/>
                  </a:lnTo>
                  <a:lnTo>
                    <a:pt x="437626" y="28612"/>
                  </a:lnTo>
                  <a:lnTo>
                    <a:pt x="396756" y="13034"/>
                  </a:lnTo>
                  <a:lnTo>
                    <a:pt x="353338" y="3337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54071" y="2159126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0" y="307848"/>
                  </a:moveTo>
                  <a:lnTo>
                    <a:pt x="3337" y="262357"/>
                  </a:lnTo>
                  <a:lnTo>
                    <a:pt x="13034" y="218939"/>
                  </a:lnTo>
                  <a:lnTo>
                    <a:pt x="28612" y="178069"/>
                  </a:lnTo>
                  <a:lnTo>
                    <a:pt x="49597" y="140223"/>
                  </a:lnTo>
                  <a:lnTo>
                    <a:pt x="75511" y="105879"/>
                  </a:lnTo>
                  <a:lnTo>
                    <a:pt x="105879" y="75511"/>
                  </a:lnTo>
                  <a:lnTo>
                    <a:pt x="140223" y="49597"/>
                  </a:lnTo>
                  <a:lnTo>
                    <a:pt x="178069" y="28612"/>
                  </a:lnTo>
                  <a:lnTo>
                    <a:pt x="218939" y="13034"/>
                  </a:lnTo>
                  <a:lnTo>
                    <a:pt x="262357" y="3337"/>
                  </a:lnTo>
                  <a:lnTo>
                    <a:pt x="307848" y="0"/>
                  </a:lnTo>
                  <a:lnTo>
                    <a:pt x="353338" y="3337"/>
                  </a:lnTo>
                  <a:lnTo>
                    <a:pt x="396756" y="13034"/>
                  </a:lnTo>
                  <a:lnTo>
                    <a:pt x="437626" y="28612"/>
                  </a:lnTo>
                  <a:lnTo>
                    <a:pt x="475472" y="49597"/>
                  </a:lnTo>
                  <a:lnTo>
                    <a:pt x="509816" y="75511"/>
                  </a:lnTo>
                  <a:lnTo>
                    <a:pt x="540184" y="105879"/>
                  </a:lnTo>
                  <a:lnTo>
                    <a:pt x="566098" y="140223"/>
                  </a:lnTo>
                  <a:lnTo>
                    <a:pt x="587083" y="178069"/>
                  </a:lnTo>
                  <a:lnTo>
                    <a:pt x="602661" y="218939"/>
                  </a:lnTo>
                  <a:lnTo>
                    <a:pt x="612358" y="262357"/>
                  </a:lnTo>
                  <a:lnTo>
                    <a:pt x="615696" y="307848"/>
                  </a:lnTo>
                  <a:lnTo>
                    <a:pt x="612358" y="353338"/>
                  </a:lnTo>
                  <a:lnTo>
                    <a:pt x="602661" y="396756"/>
                  </a:lnTo>
                  <a:lnTo>
                    <a:pt x="587083" y="437626"/>
                  </a:lnTo>
                  <a:lnTo>
                    <a:pt x="566098" y="475472"/>
                  </a:lnTo>
                  <a:lnTo>
                    <a:pt x="540184" y="509816"/>
                  </a:lnTo>
                  <a:lnTo>
                    <a:pt x="509816" y="540184"/>
                  </a:lnTo>
                  <a:lnTo>
                    <a:pt x="475472" y="566098"/>
                  </a:lnTo>
                  <a:lnTo>
                    <a:pt x="437626" y="587083"/>
                  </a:lnTo>
                  <a:lnTo>
                    <a:pt x="396756" y="602661"/>
                  </a:lnTo>
                  <a:lnTo>
                    <a:pt x="353338" y="612358"/>
                  </a:lnTo>
                  <a:lnTo>
                    <a:pt x="307848" y="615696"/>
                  </a:lnTo>
                  <a:lnTo>
                    <a:pt x="262357" y="612358"/>
                  </a:lnTo>
                  <a:lnTo>
                    <a:pt x="218939" y="602661"/>
                  </a:lnTo>
                  <a:lnTo>
                    <a:pt x="178069" y="587083"/>
                  </a:lnTo>
                  <a:lnTo>
                    <a:pt x="140223" y="566098"/>
                  </a:lnTo>
                  <a:lnTo>
                    <a:pt x="105879" y="540184"/>
                  </a:lnTo>
                  <a:lnTo>
                    <a:pt x="75511" y="509816"/>
                  </a:lnTo>
                  <a:lnTo>
                    <a:pt x="49597" y="475472"/>
                  </a:lnTo>
                  <a:lnTo>
                    <a:pt x="28612" y="437626"/>
                  </a:lnTo>
                  <a:lnTo>
                    <a:pt x="13034" y="396756"/>
                  </a:lnTo>
                  <a:lnTo>
                    <a:pt x="3337" y="353338"/>
                  </a:lnTo>
                  <a:lnTo>
                    <a:pt x="0" y="30784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06521" y="2959227"/>
              <a:ext cx="8052434" cy="493395"/>
            </a:xfrm>
            <a:custGeom>
              <a:avLst/>
              <a:gdLst/>
              <a:ahLst/>
              <a:cxnLst/>
              <a:rect l="l" t="t" r="r" b="b"/>
              <a:pathLst>
                <a:path w="8052434" h="493395">
                  <a:moveTo>
                    <a:pt x="8052054" y="0"/>
                  </a:moveTo>
                  <a:lnTo>
                    <a:pt x="0" y="0"/>
                  </a:lnTo>
                  <a:lnTo>
                    <a:pt x="0" y="493013"/>
                  </a:lnTo>
                  <a:lnTo>
                    <a:pt x="8052054" y="493013"/>
                  </a:lnTo>
                  <a:lnTo>
                    <a:pt x="8052054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06521" y="2959227"/>
              <a:ext cx="8052434" cy="493395"/>
            </a:xfrm>
            <a:custGeom>
              <a:avLst/>
              <a:gdLst/>
              <a:ahLst/>
              <a:cxnLst/>
              <a:rect l="l" t="t" r="r" b="b"/>
              <a:pathLst>
                <a:path w="8052434" h="493395">
                  <a:moveTo>
                    <a:pt x="0" y="0"/>
                  </a:moveTo>
                  <a:lnTo>
                    <a:pt x="8052054" y="0"/>
                  </a:lnTo>
                  <a:lnTo>
                    <a:pt x="8052054" y="493013"/>
                  </a:lnTo>
                  <a:lnTo>
                    <a:pt x="0" y="49301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148379" y="1568256"/>
            <a:ext cx="5400675" cy="1747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Component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testing: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Birim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testi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(unit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testing)</a:t>
            </a:r>
            <a:endParaRPr sz="1600">
              <a:latin typeface="Calibri"/>
              <a:cs typeface="Calibri"/>
            </a:endParaRPr>
          </a:p>
          <a:p>
            <a:pPr marL="648335" marR="5080" indent="-244475">
              <a:lnSpc>
                <a:spcPct val="302900"/>
              </a:lnSpc>
              <a:spcBef>
                <a:spcPts val="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Stub: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Bir birimi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etmek için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hazırlanmış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program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parçaları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Functional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req.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: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Fonksiyonel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Gereksinimler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092323" y="2891154"/>
            <a:ext cx="8373109" cy="1306195"/>
            <a:chOff x="3092323" y="2891154"/>
            <a:chExt cx="8373109" cy="1306195"/>
          </a:xfrm>
        </p:grpSpPr>
        <p:sp>
          <p:nvSpPr>
            <p:cNvPr id="18" name="object 18"/>
            <p:cNvSpPr/>
            <p:nvPr/>
          </p:nvSpPr>
          <p:spPr>
            <a:xfrm>
              <a:off x="3098673" y="2897504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307848" y="0"/>
                  </a:moveTo>
                  <a:lnTo>
                    <a:pt x="262357" y="3337"/>
                  </a:lnTo>
                  <a:lnTo>
                    <a:pt x="218939" y="13034"/>
                  </a:lnTo>
                  <a:lnTo>
                    <a:pt x="178069" y="28612"/>
                  </a:lnTo>
                  <a:lnTo>
                    <a:pt x="140223" y="49597"/>
                  </a:lnTo>
                  <a:lnTo>
                    <a:pt x="105879" y="75511"/>
                  </a:lnTo>
                  <a:lnTo>
                    <a:pt x="75511" y="105879"/>
                  </a:lnTo>
                  <a:lnTo>
                    <a:pt x="49597" y="140223"/>
                  </a:lnTo>
                  <a:lnTo>
                    <a:pt x="28612" y="178069"/>
                  </a:lnTo>
                  <a:lnTo>
                    <a:pt x="13034" y="218939"/>
                  </a:lnTo>
                  <a:lnTo>
                    <a:pt x="3337" y="262357"/>
                  </a:lnTo>
                  <a:lnTo>
                    <a:pt x="0" y="307848"/>
                  </a:lnTo>
                  <a:lnTo>
                    <a:pt x="3337" y="353338"/>
                  </a:lnTo>
                  <a:lnTo>
                    <a:pt x="13034" y="396756"/>
                  </a:lnTo>
                  <a:lnTo>
                    <a:pt x="28612" y="437626"/>
                  </a:lnTo>
                  <a:lnTo>
                    <a:pt x="49597" y="475472"/>
                  </a:lnTo>
                  <a:lnTo>
                    <a:pt x="75511" y="509816"/>
                  </a:lnTo>
                  <a:lnTo>
                    <a:pt x="105879" y="540184"/>
                  </a:lnTo>
                  <a:lnTo>
                    <a:pt x="140223" y="566098"/>
                  </a:lnTo>
                  <a:lnTo>
                    <a:pt x="178069" y="587083"/>
                  </a:lnTo>
                  <a:lnTo>
                    <a:pt x="218939" y="602661"/>
                  </a:lnTo>
                  <a:lnTo>
                    <a:pt x="262357" y="612358"/>
                  </a:lnTo>
                  <a:lnTo>
                    <a:pt x="307848" y="615696"/>
                  </a:lnTo>
                  <a:lnTo>
                    <a:pt x="353338" y="612358"/>
                  </a:lnTo>
                  <a:lnTo>
                    <a:pt x="396756" y="602661"/>
                  </a:lnTo>
                  <a:lnTo>
                    <a:pt x="437626" y="587083"/>
                  </a:lnTo>
                  <a:lnTo>
                    <a:pt x="475472" y="566098"/>
                  </a:lnTo>
                  <a:lnTo>
                    <a:pt x="509816" y="540184"/>
                  </a:lnTo>
                  <a:lnTo>
                    <a:pt x="540184" y="509816"/>
                  </a:lnTo>
                  <a:lnTo>
                    <a:pt x="566098" y="475472"/>
                  </a:lnTo>
                  <a:lnTo>
                    <a:pt x="587083" y="437626"/>
                  </a:lnTo>
                  <a:lnTo>
                    <a:pt x="602661" y="396756"/>
                  </a:lnTo>
                  <a:lnTo>
                    <a:pt x="612358" y="353338"/>
                  </a:lnTo>
                  <a:lnTo>
                    <a:pt x="615696" y="307848"/>
                  </a:lnTo>
                  <a:lnTo>
                    <a:pt x="612358" y="262357"/>
                  </a:lnTo>
                  <a:lnTo>
                    <a:pt x="602661" y="218939"/>
                  </a:lnTo>
                  <a:lnTo>
                    <a:pt x="587083" y="178069"/>
                  </a:lnTo>
                  <a:lnTo>
                    <a:pt x="566098" y="140223"/>
                  </a:lnTo>
                  <a:lnTo>
                    <a:pt x="540184" y="105879"/>
                  </a:lnTo>
                  <a:lnTo>
                    <a:pt x="509816" y="75511"/>
                  </a:lnTo>
                  <a:lnTo>
                    <a:pt x="475472" y="49597"/>
                  </a:lnTo>
                  <a:lnTo>
                    <a:pt x="437626" y="28612"/>
                  </a:lnTo>
                  <a:lnTo>
                    <a:pt x="396756" y="13034"/>
                  </a:lnTo>
                  <a:lnTo>
                    <a:pt x="353338" y="3337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98673" y="2897504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0" y="307848"/>
                  </a:moveTo>
                  <a:lnTo>
                    <a:pt x="3337" y="262357"/>
                  </a:lnTo>
                  <a:lnTo>
                    <a:pt x="13034" y="218939"/>
                  </a:lnTo>
                  <a:lnTo>
                    <a:pt x="28612" y="178069"/>
                  </a:lnTo>
                  <a:lnTo>
                    <a:pt x="49597" y="140223"/>
                  </a:lnTo>
                  <a:lnTo>
                    <a:pt x="75511" y="105879"/>
                  </a:lnTo>
                  <a:lnTo>
                    <a:pt x="105879" y="75511"/>
                  </a:lnTo>
                  <a:lnTo>
                    <a:pt x="140223" y="49597"/>
                  </a:lnTo>
                  <a:lnTo>
                    <a:pt x="178069" y="28612"/>
                  </a:lnTo>
                  <a:lnTo>
                    <a:pt x="218939" y="13034"/>
                  </a:lnTo>
                  <a:lnTo>
                    <a:pt x="262357" y="3337"/>
                  </a:lnTo>
                  <a:lnTo>
                    <a:pt x="307848" y="0"/>
                  </a:lnTo>
                  <a:lnTo>
                    <a:pt x="353338" y="3337"/>
                  </a:lnTo>
                  <a:lnTo>
                    <a:pt x="396756" y="13034"/>
                  </a:lnTo>
                  <a:lnTo>
                    <a:pt x="437626" y="28612"/>
                  </a:lnTo>
                  <a:lnTo>
                    <a:pt x="475472" y="49597"/>
                  </a:lnTo>
                  <a:lnTo>
                    <a:pt x="509816" y="75511"/>
                  </a:lnTo>
                  <a:lnTo>
                    <a:pt x="540184" y="105879"/>
                  </a:lnTo>
                  <a:lnTo>
                    <a:pt x="566098" y="140223"/>
                  </a:lnTo>
                  <a:lnTo>
                    <a:pt x="587083" y="178069"/>
                  </a:lnTo>
                  <a:lnTo>
                    <a:pt x="602661" y="218939"/>
                  </a:lnTo>
                  <a:lnTo>
                    <a:pt x="612358" y="262357"/>
                  </a:lnTo>
                  <a:lnTo>
                    <a:pt x="615696" y="307848"/>
                  </a:lnTo>
                  <a:lnTo>
                    <a:pt x="612358" y="353338"/>
                  </a:lnTo>
                  <a:lnTo>
                    <a:pt x="602661" y="396756"/>
                  </a:lnTo>
                  <a:lnTo>
                    <a:pt x="587083" y="437626"/>
                  </a:lnTo>
                  <a:lnTo>
                    <a:pt x="566098" y="475472"/>
                  </a:lnTo>
                  <a:lnTo>
                    <a:pt x="540184" y="509816"/>
                  </a:lnTo>
                  <a:lnTo>
                    <a:pt x="509816" y="540184"/>
                  </a:lnTo>
                  <a:lnTo>
                    <a:pt x="475472" y="566098"/>
                  </a:lnTo>
                  <a:lnTo>
                    <a:pt x="437626" y="587083"/>
                  </a:lnTo>
                  <a:lnTo>
                    <a:pt x="396756" y="602661"/>
                  </a:lnTo>
                  <a:lnTo>
                    <a:pt x="353338" y="612358"/>
                  </a:lnTo>
                  <a:lnTo>
                    <a:pt x="307848" y="615696"/>
                  </a:lnTo>
                  <a:lnTo>
                    <a:pt x="262357" y="612358"/>
                  </a:lnTo>
                  <a:lnTo>
                    <a:pt x="218939" y="602661"/>
                  </a:lnTo>
                  <a:lnTo>
                    <a:pt x="178069" y="587083"/>
                  </a:lnTo>
                  <a:lnTo>
                    <a:pt x="140223" y="566098"/>
                  </a:lnTo>
                  <a:lnTo>
                    <a:pt x="105879" y="540184"/>
                  </a:lnTo>
                  <a:lnTo>
                    <a:pt x="75511" y="509816"/>
                  </a:lnTo>
                  <a:lnTo>
                    <a:pt x="49597" y="475472"/>
                  </a:lnTo>
                  <a:lnTo>
                    <a:pt x="28612" y="437626"/>
                  </a:lnTo>
                  <a:lnTo>
                    <a:pt x="13034" y="396756"/>
                  </a:lnTo>
                  <a:lnTo>
                    <a:pt x="3337" y="353338"/>
                  </a:lnTo>
                  <a:lnTo>
                    <a:pt x="0" y="30784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84245" y="3698366"/>
              <a:ext cx="7974330" cy="492759"/>
            </a:xfrm>
            <a:custGeom>
              <a:avLst/>
              <a:gdLst/>
              <a:ahLst/>
              <a:cxnLst/>
              <a:rect l="l" t="t" r="r" b="b"/>
              <a:pathLst>
                <a:path w="7974330" h="492760">
                  <a:moveTo>
                    <a:pt x="7974330" y="0"/>
                  </a:moveTo>
                  <a:lnTo>
                    <a:pt x="0" y="0"/>
                  </a:lnTo>
                  <a:lnTo>
                    <a:pt x="0" y="492251"/>
                  </a:lnTo>
                  <a:lnTo>
                    <a:pt x="7974330" y="492251"/>
                  </a:lnTo>
                  <a:lnTo>
                    <a:pt x="7974330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84245" y="3698366"/>
              <a:ext cx="7974330" cy="492759"/>
            </a:xfrm>
            <a:custGeom>
              <a:avLst/>
              <a:gdLst/>
              <a:ahLst/>
              <a:cxnLst/>
              <a:rect l="l" t="t" r="r" b="b"/>
              <a:pathLst>
                <a:path w="7974330" h="492760">
                  <a:moveTo>
                    <a:pt x="0" y="0"/>
                  </a:moveTo>
                  <a:lnTo>
                    <a:pt x="7974330" y="0"/>
                  </a:lnTo>
                  <a:lnTo>
                    <a:pt x="7974330" y="492251"/>
                  </a:lnTo>
                  <a:lnTo>
                    <a:pt x="0" y="49225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862106" y="3785034"/>
            <a:ext cx="38931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User acceptance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testing: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Kullanıcı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kabul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testleri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709798" y="3630295"/>
            <a:ext cx="8827770" cy="2784475"/>
            <a:chOff x="2709798" y="3630295"/>
            <a:chExt cx="8827770" cy="2784475"/>
          </a:xfrm>
        </p:grpSpPr>
        <p:sp>
          <p:nvSpPr>
            <p:cNvPr id="24" name="object 24"/>
            <p:cNvSpPr/>
            <p:nvPr/>
          </p:nvSpPr>
          <p:spPr>
            <a:xfrm>
              <a:off x="3176396" y="3636645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307848" y="0"/>
                  </a:moveTo>
                  <a:lnTo>
                    <a:pt x="262357" y="3337"/>
                  </a:lnTo>
                  <a:lnTo>
                    <a:pt x="218939" y="13034"/>
                  </a:lnTo>
                  <a:lnTo>
                    <a:pt x="178069" y="28612"/>
                  </a:lnTo>
                  <a:lnTo>
                    <a:pt x="140223" y="49597"/>
                  </a:lnTo>
                  <a:lnTo>
                    <a:pt x="105879" y="75511"/>
                  </a:lnTo>
                  <a:lnTo>
                    <a:pt x="75511" y="105879"/>
                  </a:lnTo>
                  <a:lnTo>
                    <a:pt x="49597" y="140223"/>
                  </a:lnTo>
                  <a:lnTo>
                    <a:pt x="28612" y="178069"/>
                  </a:lnTo>
                  <a:lnTo>
                    <a:pt x="13034" y="218939"/>
                  </a:lnTo>
                  <a:lnTo>
                    <a:pt x="3337" y="262357"/>
                  </a:lnTo>
                  <a:lnTo>
                    <a:pt x="0" y="307847"/>
                  </a:lnTo>
                  <a:lnTo>
                    <a:pt x="3337" y="353338"/>
                  </a:lnTo>
                  <a:lnTo>
                    <a:pt x="13034" y="396756"/>
                  </a:lnTo>
                  <a:lnTo>
                    <a:pt x="28612" y="437626"/>
                  </a:lnTo>
                  <a:lnTo>
                    <a:pt x="49597" y="475472"/>
                  </a:lnTo>
                  <a:lnTo>
                    <a:pt x="75511" y="509816"/>
                  </a:lnTo>
                  <a:lnTo>
                    <a:pt x="105879" y="540184"/>
                  </a:lnTo>
                  <a:lnTo>
                    <a:pt x="140223" y="566098"/>
                  </a:lnTo>
                  <a:lnTo>
                    <a:pt x="178069" y="587083"/>
                  </a:lnTo>
                  <a:lnTo>
                    <a:pt x="218939" y="602661"/>
                  </a:lnTo>
                  <a:lnTo>
                    <a:pt x="262357" y="612358"/>
                  </a:lnTo>
                  <a:lnTo>
                    <a:pt x="307848" y="615695"/>
                  </a:lnTo>
                  <a:lnTo>
                    <a:pt x="353338" y="612358"/>
                  </a:lnTo>
                  <a:lnTo>
                    <a:pt x="396756" y="602661"/>
                  </a:lnTo>
                  <a:lnTo>
                    <a:pt x="437626" y="587083"/>
                  </a:lnTo>
                  <a:lnTo>
                    <a:pt x="475472" y="566098"/>
                  </a:lnTo>
                  <a:lnTo>
                    <a:pt x="509816" y="540184"/>
                  </a:lnTo>
                  <a:lnTo>
                    <a:pt x="540184" y="509816"/>
                  </a:lnTo>
                  <a:lnTo>
                    <a:pt x="566098" y="475472"/>
                  </a:lnTo>
                  <a:lnTo>
                    <a:pt x="587083" y="437626"/>
                  </a:lnTo>
                  <a:lnTo>
                    <a:pt x="602661" y="396756"/>
                  </a:lnTo>
                  <a:lnTo>
                    <a:pt x="612358" y="353338"/>
                  </a:lnTo>
                  <a:lnTo>
                    <a:pt x="615696" y="307847"/>
                  </a:lnTo>
                  <a:lnTo>
                    <a:pt x="612358" y="262357"/>
                  </a:lnTo>
                  <a:lnTo>
                    <a:pt x="602661" y="218939"/>
                  </a:lnTo>
                  <a:lnTo>
                    <a:pt x="587083" y="178069"/>
                  </a:lnTo>
                  <a:lnTo>
                    <a:pt x="566098" y="140223"/>
                  </a:lnTo>
                  <a:lnTo>
                    <a:pt x="540184" y="105879"/>
                  </a:lnTo>
                  <a:lnTo>
                    <a:pt x="509816" y="75511"/>
                  </a:lnTo>
                  <a:lnTo>
                    <a:pt x="475472" y="49597"/>
                  </a:lnTo>
                  <a:lnTo>
                    <a:pt x="437626" y="28612"/>
                  </a:lnTo>
                  <a:lnTo>
                    <a:pt x="396756" y="13034"/>
                  </a:lnTo>
                  <a:lnTo>
                    <a:pt x="353338" y="3337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76396" y="3636645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0" y="307847"/>
                  </a:moveTo>
                  <a:lnTo>
                    <a:pt x="3337" y="262357"/>
                  </a:lnTo>
                  <a:lnTo>
                    <a:pt x="13034" y="218939"/>
                  </a:lnTo>
                  <a:lnTo>
                    <a:pt x="28612" y="178069"/>
                  </a:lnTo>
                  <a:lnTo>
                    <a:pt x="49597" y="140223"/>
                  </a:lnTo>
                  <a:lnTo>
                    <a:pt x="75511" y="105879"/>
                  </a:lnTo>
                  <a:lnTo>
                    <a:pt x="105879" y="75511"/>
                  </a:lnTo>
                  <a:lnTo>
                    <a:pt x="140223" y="49597"/>
                  </a:lnTo>
                  <a:lnTo>
                    <a:pt x="178069" y="28612"/>
                  </a:lnTo>
                  <a:lnTo>
                    <a:pt x="218939" y="13034"/>
                  </a:lnTo>
                  <a:lnTo>
                    <a:pt x="262357" y="3337"/>
                  </a:lnTo>
                  <a:lnTo>
                    <a:pt x="307848" y="0"/>
                  </a:lnTo>
                  <a:lnTo>
                    <a:pt x="353338" y="3337"/>
                  </a:lnTo>
                  <a:lnTo>
                    <a:pt x="396756" y="13034"/>
                  </a:lnTo>
                  <a:lnTo>
                    <a:pt x="437626" y="28612"/>
                  </a:lnTo>
                  <a:lnTo>
                    <a:pt x="475472" y="49597"/>
                  </a:lnTo>
                  <a:lnTo>
                    <a:pt x="509816" y="75511"/>
                  </a:lnTo>
                  <a:lnTo>
                    <a:pt x="540184" y="105879"/>
                  </a:lnTo>
                  <a:lnTo>
                    <a:pt x="566098" y="140223"/>
                  </a:lnTo>
                  <a:lnTo>
                    <a:pt x="587083" y="178069"/>
                  </a:lnTo>
                  <a:lnTo>
                    <a:pt x="602661" y="218939"/>
                  </a:lnTo>
                  <a:lnTo>
                    <a:pt x="612358" y="262357"/>
                  </a:lnTo>
                  <a:lnTo>
                    <a:pt x="615696" y="307847"/>
                  </a:lnTo>
                  <a:lnTo>
                    <a:pt x="612358" y="353338"/>
                  </a:lnTo>
                  <a:lnTo>
                    <a:pt x="602661" y="396756"/>
                  </a:lnTo>
                  <a:lnTo>
                    <a:pt x="587083" y="437626"/>
                  </a:lnTo>
                  <a:lnTo>
                    <a:pt x="566098" y="475472"/>
                  </a:lnTo>
                  <a:lnTo>
                    <a:pt x="540184" y="509816"/>
                  </a:lnTo>
                  <a:lnTo>
                    <a:pt x="509816" y="540184"/>
                  </a:lnTo>
                  <a:lnTo>
                    <a:pt x="475472" y="566098"/>
                  </a:lnTo>
                  <a:lnTo>
                    <a:pt x="437626" y="587083"/>
                  </a:lnTo>
                  <a:lnTo>
                    <a:pt x="396756" y="602661"/>
                  </a:lnTo>
                  <a:lnTo>
                    <a:pt x="353338" y="612358"/>
                  </a:lnTo>
                  <a:lnTo>
                    <a:pt x="307848" y="615695"/>
                  </a:lnTo>
                  <a:lnTo>
                    <a:pt x="262357" y="612358"/>
                  </a:lnTo>
                  <a:lnTo>
                    <a:pt x="218939" y="602661"/>
                  </a:lnTo>
                  <a:lnTo>
                    <a:pt x="178069" y="587083"/>
                  </a:lnTo>
                  <a:lnTo>
                    <a:pt x="140223" y="566098"/>
                  </a:lnTo>
                  <a:lnTo>
                    <a:pt x="105879" y="540184"/>
                  </a:lnTo>
                  <a:lnTo>
                    <a:pt x="75511" y="509816"/>
                  </a:lnTo>
                  <a:lnTo>
                    <a:pt x="49597" y="475472"/>
                  </a:lnTo>
                  <a:lnTo>
                    <a:pt x="28612" y="437626"/>
                  </a:lnTo>
                  <a:lnTo>
                    <a:pt x="13034" y="396756"/>
                  </a:lnTo>
                  <a:lnTo>
                    <a:pt x="3337" y="353338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406520" y="4437507"/>
              <a:ext cx="8052434" cy="492759"/>
            </a:xfrm>
            <a:custGeom>
              <a:avLst/>
              <a:gdLst/>
              <a:ahLst/>
              <a:cxnLst/>
              <a:rect l="l" t="t" r="r" b="b"/>
              <a:pathLst>
                <a:path w="8052434" h="492760">
                  <a:moveTo>
                    <a:pt x="8052054" y="0"/>
                  </a:moveTo>
                  <a:lnTo>
                    <a:pt x="0" y="0"/>
                  </a:lnTo>
                  <a:lnTo>
                    <a:pt x="0" y="492252"/>
                  </a:lnTo>
                  <a:lnTo>
                    <a:pt x="8052054" y="492252"/>
                  </a:lnTo>
                  <a:lnTo>
                    <a:pt x="8052054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406520" y="4437507"/>
              <a:ext cx="8052434" cy="492759"/>
            </a:xfrm>
            <a:custGeom>
              <a:avLst/>
              <a:gdLst/>
              <a:ahLst/>
              <a:cxnLst/>
              <a:rect l="l" t="t" r="r" b="b"/>
              <a:pathLst>
                <a:path w="8052434" h="492760">
                  <a:moveTo>
                    <a:pt x="0" y="0"/>
                  </a:moveTo>
                  <a:lnTo>
                    <a:pt x="8052054" y="0"/>
                  </a:lnTo>
                  <a:lnTo>
                    <a:pt x="8052054" y="492252"/>
                  </a:lnTo>
                  <a:lnTo>
                    <a:pt x="0" y="492252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098672" y="4375785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307848" y="0"/>
                  </a:moveTo>
                  <a:lnTo>
                    <a:pt x="262357" y="3337"/>
                  </a:lnTo>
                  <a:lnTo>
                    <a:pt x="218939" y="13034"/>
                  </a:lnTo>
                  <a:lnTo>
                    <a:pt x="178069" y="28612"/>
                  </a:lnTo>
                  <a:lnTo>
                    <a:pt x="140223" y="49597"/>
                  </a:lnTo>
                  <a:lnTo>
                    <a:pt x="105879" y="75511"/>
                  </a:lnTo>
                  <a:lnTo>
                    <a:pt x="75511" y="105879"/>
                  </a:lnTo>
                  <a:lnTo>
                    <a:pt x="49597" y="140223"/>
                  </a:lnTo>
                  <a:lnTo>
                    <a:pt x="28612" y="178069"/>
                  </a:lnTo>
                  <a:lnTo>
                    <a:pt x="13034" y="218939"/>
                  </a:lnTo>
                  <a:lnTo>
                    <a:pt x="3337" y="262357"/>
                  </a:lnTo>
                  <a:lnTo>
                    <a:pt x="0" y="307848"/>
                  </a:lnTo>
                  <a:lnTo>
                    <a:pt x="3337" y="353338"/>
                  </a:lnTo>
                  <a:lnTo>
                    <a:pt x="13034" y="396756"/>
                  </a:lnTo>
                  <a:lnTo>
                    <a:pt x="28612" y="437626"/>
                  </a:lnTo>
                  <a:lnTo>
                    <a:pt x="49597" y="475472"/>
                  </a:lnTo>
                  <a:lnTo>
                    <a:pt x="75511" y="509816"/>
                  </a:lnTo>
                  <a:lnTo>
                    <a:pt x="105879" y="540184"/>
                  </a:lnTo>
                  <a:lnTo>
                    <a:pt x="140223" y="566098"/>
                  </a:lnTo>
                  <a:lnTo>
                    <a:pt x="178069" y="587083"/>
                  </a:lnTo>
                  <a:lnTo>
                    <a:pt x="218939" y="602661"/>
                  </a:lnTo>
                  <a:lnTo>
                    <a:pt x="262357" y="612358"/>
                  </a:lnTo>
                  <a:lnTo>
                    <a:pt x="307848" y="615696"/>
                  </a:lnTo>
                  <a:lnTo>
                    <a:pt x="353338" y="612358"/>
                  </a:lnTo>
                  <a:lnTo>
                    <a:pt x="396756" y="602661"/>
                  </a:lnTo>
                  <a:lnTo>
                    <a:pt x="437626" y="587083"/>
                  </a:lnTo>
                  <a:lnTo>
                    <a:pt x="475472" y="566098"/>
                  </a:lnTo>
                  <a:lnTo>
                    <a:pt x="509816" y="540184"/>
                  </a:lnTo>
                  <a:lnTo>
                    <a:pt x="540184" y="509816"/>
                  </a:lnTo>
                  <a:lnTo>
                    <a:pt x="566098" y="475472"/>
                  </a:lnTo>
                  <a:lnTo>
                    <a:pt x="587083" y="437626"/>
                  </a:lnTo>
                  <a:lnTo>
                    <a:pt x="602661" y="396756"/>
                  </a:lnTo>
                  <a:lnTo>
                    <a:pt x="612358" y="353338"/>
                  </a:lnTo>
                  <a:lnTo>
                    <a:pt x="615696" y="307848"/>
                  </a:lnTo>
                  <a:lnTo>
                    <a:pt x="612358" y="262357"/>
                  </a:lnTo>
                  <a:lnTo>
                    <a:pt x="602661" y="218939"/>
                  </a:lnTo>
                  <a:lnTo>
                    <a:pt x="587083" y="178069"/>
                  </a:lnTo>
                  <a:lnTo>
                    <a:pt x="566098" y="140223"/>
                  </a:lnTo>
                  <a:lnTo>
                    <a:pt x="540184" y="105879"/>
                  </a:lnTo>
                  <a:lnTo>
                    <a:pt x="509816" y="75511"/>
                  </a:lnTo>
                  <a:lnTo>
                    <a:pt x="475472" y="49597"/>
                  </a:lnTo>
                  <a:lnTo>
                    <a:pt x="437626" y="28612"/>
                  </a:lnTo>
                  <a:lnTo>
                    <a:pt x="396756" y="13034"/>
                  </a:lnTo>
                  <a:lnTo>
                    <a:pt x="353338" y="3337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098672" y="4375785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0" y="307848"/>
                  </a:moveTo>
                  <a:lnTo>
                    <a:pt x="3337" y="262357"/>
                  </a:lnTo>
                  <a:lnTo>
                    <a:pt x="13034" y="218939"/>
                  </a:lnTo>
                  <a:lnTo>
                    <a:pt x="28612" y="178069"/>
                  </a:lnTo>
                  <a:lnTo>
                    <a:pt x="49597" y="140223"/>
                  </a:lnTo>
                  <a:lnTo>
                    <a:pt x="75511" y="105879"/>
                  </a:lnTo>
                  <a:lnTo>
                    <a:pt x="105879" y="75511"/>
                  </a:lnTo>
                  <a:lnTo>
                    <a:pt x="140223" y="49597"/>
                  </a:lnTo>
                  <a:lnTo>
                    <a:pt x="178069" y="28612"/>
                  </a:lnTo>
                  <a:lnTo>
                    <a:pt x="218939" y="13034"/>
                  </a:lnTo>
                  <a:lnTo>
                    <a:pt x="262357" y="3337"/>
                  </a:lnTo>
                  <a:lnTo>
                    <a:pt x="307848" y="0"/>
                  </a:lnTo>
                  <a:lnTo>
                    <a:pt x="353338" y="3337"/>
                  </a:lnTo>
                  <a:lnTo>
                    <a:pt x="396756" y="13034"/>
                  </a:lnTo>
                  <a:lnTo>
                    <a:pt x="437626" y="28612"/>
                  </a:lnTo>
                  <a:lnTo>
                    <a:pt x="475472" y="49597"/>
                  </a:lnTo>
                  <a:lnTo>
                    <a:pt x="509816" y="75511"/>
                  </a:lnTo>
                  <a:lnTo>
                    <a:pt x="540184" y="105879"/>
                  </a:lnTo>
                  <a:lnTo>
                    <a:pt x="566098" y="140223"/>
                  </a:lnTo>
                  <a:lnTo>
                    <a:pt x="587083" y="178069"/>
                  </a:lnTo>
                  <a:lnTo>
                    <a:pt x="602661" y="218939"/>
                  </a:lnTo>
                  <a:lnTo>
                    <a:pt x="612358" y="262357"/>
                  </a:lnTo>
                  <a:lnTo>
                    <a:pt x="615696" y="307848"/>
                  </a:lnTo>
                  <a:lnTo>
                    <a:pt x="612358" y="353338"/>
                  </a:lnTo>
                  <a:lnTo>
                    <a:pt x="602661" y="396756"/>
                  </a:lnTo>
                  <a:lnTo>
                    <a:pt x="587083" y="437626"/>
                  </a:lnTo>
                  <a:lnTo>
                    <a:pt x="566098" y="475472"/>
                  </a:lnTo>
                  <a:lnTo>
                    <a:pt x="540184" y="509816"/>
                  </a:lnTo>
                  <a:lnTo>
                    <a:pt x="509816" y="540184"/>
                  </a:lnTo>
                  <a:lnTo>
                    <a:pt x="475472" y="566098"/>
                  </a:lnTo>
                  <a:lnTo>
                    <a:pt x="437626" y="587083"/>
                  </a:lnTo>
                  <a:lnTo>
                    <a:pt x="396756" y="602661"/>
                  </a:lnTo>
                  <a:lnTo>
                    <a:pt x="353338" y="612358"/>
                  </a:lnTo>
                  <a:lnTo>
                    <a:pt x="307848" y="615696"/>
                  </a:lnTo>
                  <a:lnTo>
                    <a:pt x="262357" y="612358"/>
                  </a:lnTo>
                  <a:lnTo>
                    <a:pt x="218939" y="602661"/>
                  </a:lnTo>
                  <a:lnTo>
                    <a:pt x="178069" y="587083"/>
                  </a:lnTo>
                  <a:lnTo>
                    <a:pt x="140223" y="566098"/>
                  </a:lnTo>
                  <a:lnTo>
                    <a:pt x="105879" y="540184"/>
                  </a:lnTo>
                  <a:lnTo>
                    <a:pt x="75511" y="509816"/>
                  </a:lnTo>
                  <a:lnTo>
                    <a:pt x="49597" y="475472"/>
                  </a:lnTo>
                  <a:lnTo>
                    <a:pt x="28612" y="437626"/>
                  </a:lnTo>
                  <a:lnTo>
                    <a:pt x="13034" y="396756"/>
                  </a:lnTo>
                  <a:lnTo>
                    <a:pt x="3337" y="353338"/>
                  </a:lnTo>
                  <a:lnTo>
                    <a:pt x="0" y="30784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234308" y="5166741"/>
              <a:ext cx="8296909" cy="493395"/>
            </a:xfrm>
            <a:custGeom>
              <a:avLst/>
              <a:gdLst/>
              <a:ahLst/>
              <a:cxnLst/>
              <a:rect l="l" t="t" r="r" b="b"/>
              <a:pathLst>
                <a:path w="8296909" h="493395">
                  <a:moveTo>
                    <a:pt x="8296656" y="0"/>
                  </a:moveTo>
                  <a:lnTo>
                    <a:pt x="0" y="0"/>
                  </a:lnTo>
                  <a:lnTo>
                    <a:pt x="0" y="493013"/>
                  </a:lnTo>
                  <a:lnTo>
                    <a:pt x="8296656" y="493013"/>
                  </a:lnTo>
                  <a:lnTo>
                    <a:pt x="8296656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34308" y="5166741"/>
              <a:ext cx="8296909" cy="493395"/>
            </a:xfrm>
            <a:custGeom>
              <a:avLst/>
              <a:gdLst/>
              <a:ahLst/>
              <a:cxnLst/>
              <a:rect l="l" t="t" r="r" b="b"/>
              <a:pathLst>
                <a:path w="8296909" h="493395">
                  <a:moveTo>
                    <a:pt x="0" y="0"/>
                  </a:moveTo>
                  <a:lnTo>
                    <a:pt x="8296656" y="0"/>
                  </a:lnTo>
                  <a:lnTo>
                    <a:pt x="8296656" y="493013"/>
                  </a:lnTo>
                  <a:lnTo>
                    <a:pt x="0" y="49301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54070" y="5114925"/>
              <a:ext cx="615950" cy="615315"/>
            </a:xfrm>
            <a:custGeom>
              <a:avLst/>
              <a:gdLst/>
              <a:ahLst/>
              <a:cxnLst/>
              <a:rect l="l" t="t" r="r" b="b"/>
              <a:pathLst>
                <a:path w="615950" h="615314">
                  <a:moveTo>
                    <a:pt x="307848" y="0"/>
                  </a:moveTo>
                  <a:lnTo>
                    <a:pt x="262357" y="3333"/>
                  </a:lnTo>
                  <a:lnTo>
                    <a:pt x="218939" y="13017"/>
                  </a:lnTo>
                  <a:lnTo>
                    <a:pt x="178069" y="28576"/>
                  </a:lnTo>
                  <a:lnTo>
                    <a:pt x="140223" y="49534"/>
                  </a:lnTo>
                  <a:lnTo>
                    <a:pt x="105879" y="75415"/>
                  </a:lnTo>
                  <a:lnTo>
                    <a:pt x="75511" y="105745"/>
                  </a:lnTo>
                  <a:lnTo>
                    <a:pt x="49597" y="140046"/>
                  </a:lnTo>
                  <a:lnTo>
                    <a:pt x="28612" y="177845"/>
                  </a:lnTo>
                  <a:lnTo>
                    <a:pt x="13034" y="218665"/>
                  </a:lnTo>
                  <a:lnTo>
                    <a:pt x="3337" y="262031"/>
                  </a:lnTo>
                  <a:lnTo>
                    <a:pt x="0" y="307466"/>
                  </a:lnTo>
                  <a:lnTo>
                    <a:pt x="3337" y="352902"/>
                  </a:lnTo>
                  <a:lnTo>
                    <a:pt x="13034" y="396268"/>
                  </a:lnTo>
                  <a:lnTo>
                    <a:pt x="28612" y="437088"/>
                  </a:lnTo>
                  <a:lnTo>
                    <a:pt x="49597" y="474887"/>
                  </a:lnTo>
                  <a:lnTo>
                    <a:pt x="75511" y="509188"/>
                  </a:lnTo>
                  <a:lnTo>
                    <a:pt x="105879" y="539518"/>
                  </a:lnTo>
                  <a:lnTo>
                    <a:pt x="140223" y="565399"/>
                  </a:lnTo>
                  <a:lnTo>
                    <a:pt x="178069" y="586357"/>
                  </a:lnTo>
                  <a:lnTo>
                    <a:pt x="218939" y="601916"/>
                  </a:lnTo>
                  <a:lnTo>
                    <a:pt x="262357" y="611600"/>
                  </a:lnTo>
                  <a:lnTo>
                    <a:pt x="307848" y="614933"/>
                  </a:lnTo>
                  <a:lnTo>
                    <a:pt x="353338" y="611600"/>
                  </a:lnTo>
                  <a:lnTo>
                    <a:pt x="396756" y="601916"/>
                  </a:lnTo>
                  <a:lnTo>
                    <a:pt x="437626" y="586357"/>
                  </a:lnTo>
                  <a:lnTo>
                    <a:pt x="475472" y="565399"/>
                  </a:lnTo>
                  <a:lnTo>
                    <a:pt x="509816" y="539518"/>
                  </a:lnTo>
                  <a:lnTo>
                    <a:pt x="540184" y="509188"/>
                  </a:lnTo>
                  <a:lnTo>
                    <a:pt x="566098" y="474887"/>
                  </a:lnTo>
                  <a:lnTo>
                    <a:pt x="587083" y="437088"/>
                  </a:lnTo>
                  <a:lnTo>
                    <a:pt x="602661" y="396268"/>
                  </a:lnTo>
                  <a:lnTo>
                    <a:pt x="612358" y="352902"/>
                  </a:lnTo>
                  <a:lnTo>
                    <a:pt x="615696" y="307466"/>
                  </a:lnTo>
                  <a:lnTo>
                    <a:pt x="612358" y="262031"/>
                  </a:lnTo>
                  <a:lnTo>
                    <a:pt x="602661" y="218665"/>
                  </a:lnTo>
                  <a:lnTo>
                    <a:pt x="587083" y="177845"/>
                  </a:lnTo>
                  <a:lnTo>
                    <a:pt x="566098" y="140046"/>
                  </a:lnTo>
                  <a:lnTo>
                    <a:pt x="540184" y="105745"/>
                  </a:lnTo>
                  <a:lnTo>
                    <a:pt x="509816" y="75415"/>
                  </a:lnTo>
                  <a:lnTo>
                    <a:pt x="475472" y="49534"/>
                  </a:lnTo>
                  <a:lnTo>
                    <a:pt x="437626" y="28576"/>
                  </a:lnTo>
                  <a:lnTo>
                    <a:pt x="396756" y="13017"/>
                  </a:lnTo>
                  <a:lnTo>
                    <a:pt x="353338" y="3333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854070" y="5114925"/>
              <a:ext cx="615950" cy="615315"/>
            </a:xfrm>
            <a:custGeom>
              <a:avLst/>
              <a:gdLst/>
              <a:ahLst/>
              <a:cxnLst/>
              <a:rect l="l" t="t" r="r" b="b"/>
              <a:pathLst>
                <a:path w="615950" h="615314">
                  <a:moveTo>
                    <a:pt x="0" y="307466"/>
                  </a:moveTo>
                  <a:lnTo>
                    <a:pt x="3337" y="262031"/>
                  </a:lnTo>
                  <a:lnTo>
                    <a:pt x="13034" y="218665"/>
                  </a:lnTo>
                  <a:lnTo>
                    <a:pt x="28612" y="177845"/>
                  </a:lnTo>
                  <a:lnTo>
                    <a:pt x="49597" y="140046"/>
                  </a:lnTo>
                  <a:lnTo>
                    <a:pt x="75511" y="105745"/>
                  </a:lnTo>
                  <a:lnTo>
                    <a:pt x="105879" y="75415"/>
                  </a:lnTo>
                  <a:lnTo>
                    <a:pt x="140223" y="49534"/>
                  </a:lnTo>
                  <a:lnTo>
                    <a:pt x="178069" y="28576"/>
                  </a:lnTo>
                  <a:lnTo>
                    <a:pt x="218939" y="13017"/>
                  </a:lnTo>
                  <a:lnTo>
                    <a:pt x="262357" y="3333"/>
                  </a:lnTo>
                  <a:lnTo>
                    <a:pt x="307848" y="0"/>
                  </a:lnTo>
                  <a:lnTo>
                    <a:pt x="353338" y="3333"/>
                  </a:lnTo>
                  <a:lnTo>
                    <a:pt x="396756" y="13017"/>
                  </a:lnTo>
                  <a:lnTo>
                    <a:pt x="437626" y="28576"/>
                  </a:lnTo>
                  <a:lnTo>
                    <a:pt x="475472" y="49534"/>
                  </a:lnTo>
                  <a:lnTo>
                    <a:pt x="509816" y="75415"/>
                  </a:lnTo>
                  <a:lnTo>
                    <a:pt x="540184" y="105745"/>
                  </a:lnTo>
                  <a:lnTo>
                    <a:pt x="566098" y="140046"/>
                  </a:lnTo>
                  <a:lnTo>
                    <a:pt x="587083" y="177845"/>
                  </a:lnTo>
                  <a:lnTo>
                    <a:pt x="602661" y="218665"/>
                  </a:lnTo>
                  <a:lnTo>
                    <a:pt x="612358" y="262031"/>
                  </a:lnTo>
                  <a:lnTo>
                    <a:pt x="615696" y="307466"/>
                  </a:lnTo>
                  <a:lnTo>
                    <a:pt x="612358" y="352902"/>
                  </a:lnTo>
                  <a:lnTo>
                    <a:pt x="602661" y="396268"/>
                  </a:lnTo>
                  <a:lnTo>
                    <a:pt x="587083" y="437088"/>
                  </a:lnTo>
                  <a:lnTo>
                    <a:pt x="566098" y="474887"/>
                  </a:lnTo>
                  <a:lnTo>
                    <a:pt x="540184" y="509188"/>
                  </a:lnTo>
                  <a:lnTo>
                    <a:pt x="509816" y="539518"/>
                  </a:lnTo>
                  <a:lnTo>
                    <a:pt x="475472" y="565399"/>
                  </a:lnTo>
                  <a:lnTo>
                    <a:pt x="437626" y="586357"/>
                  </a:lnTo>
                  <a:lnTo>
                    <a:pt x="396756" y="601916"/>
                  </a:lnTo>
                  <a:lnTo>
                    <a:pt x="353338" y="611600"/>
                  </a:lnTo>
                  <a:lnTo>
                    <a:pt x="307848" y="614933"/>
                  </a:lnTo>
                  <a:lnTo>
                    <a:pt x="262357" y="611600"/>
                  </a:lnTo>
                  <a:lnTo>
                    <a:pt x="218939" y="601916"/>
                  </a:lnTo>
                  <a:lnTo>
                    <a:pt x="178069" y="586357"/>
                  </a:lnTo>
                  <a:lnTo>
                    <a:pt x="140223" y="565399"/>
                  </a:lnTo>
                  <a:lnTo>
                    <a:pt x="105879" y="539518"/>
                  </a:lnTo>
                  <a:lnTo>
                    <a:pt x="75511" y="509188"/>
                  </a:lnTo>
                  <a:lnTo>
                    <a:pt x="49597" y="474887"/>
                  </a:lnTo>
                  <a:lnTo>
                    <a:pt x="28612" y="437088"/>
                  </a:lnTo>
                  <a:lnTo>
                    <a:pt x="13034" y="396268"/>
                  </a:lnTo>
                  <a:lnTo>
                    <a:pt x="3337" y="352902"/>
                  </a:lnTo>
                  <a:lnTo>
                    <a:pt x="0" y="307466"/>
                  </a:lnTo>
                  <a:close/>
                </a:path>
              </a:pathLst>
            </a:custGeom>
            <a:ln w="126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716148" y="5915025"/>
              <a:ext cx="8742680" cy="493395"/>
            </a:xfrm>
            <a:custGeom>
              <a:avLst/>
              <a:gdLst/>
              <a:ahLst/>
              <a:cxnLst/>
              <a:rect l="l" t="t" r="r" b="b"/>
              <a:pathLst>
                <a:path w="8742680" h="493395">
                  <a:moveTo>
                    <a:pt x="8742426" y="0"/>
                  </a:moveTo>
                  <a:lnTo>
                    <a:pt x="0" y="0"/>
                  </a:lnTo>
                  <a:lnTo>
                    <a:pt x="0" y="493014"/>
                  </a:lnTo>
                  <a:lnTo>
                    <a:pt x="8742426" y="493014"/>
                  </a:lnTo>
                  <a:lnTo>
                    <a:pt x="8742426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716148" y="5915025"/>
              <a:ext cx="8742680" cy="493395"/>
            </a:xfrm>
            <a:custGeom>
              <a:avLst/>
              <a:gdLst/>
              <a:ahLst/>
              <a:cxnLst/>
              <a:rect l="l" t="t" r="r" b="b"/>
              <a:pathLst>
                <a:path w="8742680" h="493395">
                  <a:moveTo>
                    <a:pt x="0" y="0"/>
                  </a:moveTo>
                  <a:lnTo>
                    <a:pt x="8742426" y="0"/>
                  </a:lnTo>
                  <a:lnTo>
                    <a:pt x="8742426" y="493014"/>
                  </a:lnTo>
                  <a:lnTo>
                    <a:pt x="0" y="49301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093740" y="4524140"/>
            <a:ext cx="7943215" cy="1747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2945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Test environment: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Test ortamı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Calibri"/>
              <a:cs typeface="Calibri"/>
            </a:endParaRPr>
          </a:p>
          <a:p>
            <a:pPr marL="53086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Compliance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-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acceptance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testing: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Uygunluk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(kurallar,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yasalar,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vb)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testi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Robustness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testing: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Sağlamlık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testi,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Birim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veya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sistemin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uygun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olmayan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durumlarda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çalışabilmesi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401951" y="5847715"/>
            <a:ext cx="628650" cy="628015"/>
            <a:chOff x="2401951" y="5847715"/>
            <a:chExt cx="628650" cy="628015"/>
          </a:xfrm>
        </p:grpSpPr>
        <p:sp>
          <p:nvSpPr>
            <p:cNvPr id="38" name="object 38"/>
            <p:cNvSpPr/>
            <p:nvPr/>
          </p:nvSpPr>
          <p:spPr>
            <a:xfrm>
              <a:off x="2408301" y="5854065"/>
              <a:ext cx="615950" cy="615315"/>
            </a:xfrm>
            <a:custGeom>
              <a:avLst/>
              <a:gdLst/>
              <a:ahLst/>
              <a:cxnLst/>
              <a:rect l="l" t="t" r="r" b="b"/>
              <a:pathLst>
                <a:path w="615950" h="615314">
                  <a:moveTo>
                    <a:pt x="307848" y="0"/>
                  </a:moveTo>
                  <a:lnTo>
                    <a:pt x="262357" y="3333"/>
                  </a:lnTo>
                  <a:lnTo>
                    <a:pt x="218939" y="13017"/>
                  </a:lnTo>
                  <a:lnTo>
                    <a:pt x="178069" y="28576"/>
                  </a:lnTo>
                  <a:lnTo>
                    <a:pt x="140223" y="49534"/>
                  </a:lnTo>
                  <a:lnTo>
                    <a:pt x="105879" y="75415"/>
                  </a:lnTo>
                  <a:lnTo>
                    <a:pt x="75511" y="105745"/>
                  </a:lnTo>
                  <a:lnTo>
                    <a:pt x="49597" y="140046"/>
                  </a:lnTo>
                  <a:lnTo>
                    <a:pt x="28612" y="177845"/>
                  </a:lnTo>
                  <a:lnTo>
                    <a:pt x="13034" y="218665"/>
                  </a:lnTo>
                  <a:lnTo>
                    <a:pt x="3337" y="262031"/>
                  </a:lnTo>
                  <a:lnTo>
                    <a:pt x="0" y="307467"/>
                  </a:lnTo>
                  <a:lnTo>
                    <a:pt x="3337" y="352902"/>
                  </a:lnTo>
                  <a:lnTo>
                    <a:pt x="13034" y="396268"/>
                  </a:lnTo>
                  <a:lnTo>
                    <a:pt x="28612" y="437088"/>
                  </a:lnTo>
                  <a:lnTo>
                    <a:pt x="49597" y="474887"/>
                  </a:lnTo>
                  <a:lnTo>
                    <a:pt x="75511" y="509188"/>
                  </a:lnTo>
                  <a:lnTo>
                    <a:pt x="105879" y="539518"/>
                  </a:lnTo>
                  <a:lnTo>
                    <a:pt x="140223" y="565399"/>
                  </a:lnTo>
                  <a:lnTo>
                    <a:pt x="178069" y="586357"/>
                  </a:lnTo>
                  <a:lnTo>
                    <a:pt x="218939" y="601916"/>
                  </a:lnTo>
                  <a:lnTo>
                    <a:pt x="262357" y="611600"/>
                  </a:lnTo>
                  <a:lnTo>
                    <a:pt x="307848" y="614934"/>
                  </a:lnTo>
                  <a:lnTo>
                    <a:pt x="353338" y="611600"/>
                  </a:lnTo>
                  <a:lnTo>
                    <a:pt x="396756" y="601916"/>
                  </a:lnTo>
                  <a:lnTo>
                    <a:pt x="437626" y="586357"/>
                  </a:lnTo>
                  <a:lnTo>
                    <a:pt x="475472" y="565399"/>
                  </a:lnTo>
                  <a:lnTo>
                    <a:pt x="509816" y="539518"/>
                  </a:lnTo>
                  <a:lnTo>
                    <a:pt x="540184" y="509188"/>
                  </a:lnTo>
                  <a:lnTo>
                    <a:pt x="566098" y="474887"/>
                  </a:lnTo>
                  <a:lnTo>
                    <a:pt x="587083" y="437088"/>
                  </a:lnTo>
                  <a:lnTo>
                    <a:pt x="602661" y="396268"/>
                  </a:lnTo>
                  <a:lnTo>
                    <a:pt x="612358" y="352902"/>
                  </a:lnTo>
                  <a:lnTo>
                    <a:pt x="615696" y="307467"/>
                  </a:lnTo>
                  <a:lnTo>
                    <a:pt x="612358" y="262031"/>
                  </a:lnTo>
                  <a:lnTo>
                    <a:pt x="602661" y="218665"/>
                  </a:lnTo>
                  <a:lnTo>
                    <a:pt x="587083" y="177845"/>
                  </a:lnTo>
                  <a:lnTo>
                    <a:pt x="566098" y="140046"/>
                  </a:lnTo>
                  <a:lnTo>
                    <a:pt x="540184" y="105745"/>
                  </a:lnTo>
                  <a:lnTo>
                    <a:pt x="509816" y="75415"/>
                  </a:lnTo>
                  <a:lnTo>
                    <a:pt x="475472" y="49534"/>
                  </a:lnTo>
                  <a:lnTo>
                    <a:pt x="437626" y="28576"/>
                  </a:lnTo>
                  <a:lnTo>
                    <a:pt x="396756" y="13017"/>
                  </a:lnTo>
                  <a:lnTo>
                    <a:pt x="353338" y="3333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408301" y="5854065"/>
              <a:ext cx="615950" cy="615315"/>
            </a:xfrm>
            <a:custGeom>
              <a:avLst/>
              <a:gdLst/>
              <a:ahLst/>
              <a:cxnLst/>
              <a:rect l="l" t="t" r="r" b="b"/>
              <a:pathLst>
                <a:path w="615950" h="615314">
                  <a:moveTo>
                    <a:pt x="0" y="307467"/>
                  </a:moveTo>
                  <a:lnTo>
                    <a:pt x="3337" y="262031"/>
                  </a:lnTo>
                  <a:lnTo>
                    <a:pt x="13034" y="218665"/>
                  </a:lnTo>
                  <a:lnTo>
                    <a:pt x="28612" y="177845"/>
                  </a:lnTo>
                  <a:lnTo>
                    <a:pt x="49597" y="140046"/>
                  </a:lnTo>
                  <a:lnTo>
                    <a:pt x="75511" y="105745"/>
                  </a:lnTo>
                  <a:lnTo>
                    <a:pt x="105879" y="75415"/>
                  </a:lnTo>
                  <a:lnTo>
                    <a:pt x="140223" y="49534"/>
                  </a:lnTo>
                  <a:lnTo>
                    <a:pt x="178069" y="28576"/>
                  </a:lnTo>
                  <a:lnTo>
                    <a:pt x="218939" y="13017"/>
                  </a:lnTo>
                  <a:lnTo>
                    <a:pt x="262357" y="3333"/>
                  </a:lnTo>
                  <a:lnTo>
                    <a:pt x="307848" y="0"/>
                  </a:lnTo>
                  <a:lnTo>
                    <a:pt x="353338" y="3333"/>
                  </a:lnTo>
                  <a:lnTo>
                    <a:pt x="396756" y="13017"/>
                  </a:lnTo>
                  <a:lnTo>
                    <a:pt x="437626" y="28576"/>
                  </a:lnTo>
                  <a:lnTo>
                    <a:pt x="475472" y="49534"/>
                  </a:lnTo>
                  <a:lnTo>
                    <a:pt x="509816" y="75415"/>
                  </a:lnTo>
                  <a:lnTo>
                    <a:pt x="540184" y="105745"/>
                  </a:lnTo>
                  <a:lnTo>
                    <a:pt x="566098" y="140046"/>
                  </a:lnTo>
                  <a:lnTo>
                    <a:pt x="587083" y="177845"/>
                  </a:lnTo>
                  <a:lnTo>
                    <a:pt x="602661" y="218665"/>
                  </a:lnTo>
                  <a:lnTo>
                    <a:pt x="612358" y="262031"/>
                  </a:lnTo>
                  <a:lnTo>
                    <a:pt x="615696" y="307467"/>
                  </a:lnTo>
                  <a:lnTo>
                    <a:pt x="612358" y="352902"/>
                  </a:lnTo>
                  <a:lnTo>
                    <a:pt x="602661" y="396268"/>
                  </a:lnTo>
                  <a:lnTo>
                    <a:pt x="587083" y="437088"/>
                  </a:lnTo>
                  <a:lnTo>
                    <a:pt x="566098" y="474887"/>
                  </a:lnTo>
                  <a:lnTo>
                    <a:pt x="540184" y="509188"/>
                  </a:lnTo>
                  <a:lnTo>
                    <a:pt x="509816" y="539518"/>
                  </a:lnTo>
                  <a:lnTo>
                    <a:pt x="475472" y="565399"/>
                  </a:lnTo>
                  <a:lnTo>
                    <a:pt x="437626" y="586357"/>
                  </a:lnTo>
                  <a:lnTo>
                    <a:pt x="396756" y="601916"/>
                  </a:lnTo>
                  <a:lnTo>
                    <a:pt x="353338" y="611600"/>
                  </a:lnTo>
                  <a:lnTo>
                    <a:pt x="307848" y="614934"/>
                  </a:lnTo>
                  <a:lnTo>
                    <a:pt x="262357" y="611600"/>
                  </a:lnTo>
                  <a:lnTo>
                    <a:pt x="218939" y="601916"/>
                  </a:lnTo>
                  <a:lnTo>
                    <a:pt x="178069" y="586357"/>
                  </a:lnTo>
                  <a:lnTo>
                    <a:pt x="140223" y="565399"/>
                  </a:lnTo>
                  <a:lnTo>
                    <a:pt x="105879" y="539518"/>
                  </a:lnTo>
                  <a:lnTo>
                    <a:pt x="75511" y="509188"/>
                  </a:lnTo>
                  <a:lnTo>
                    <a:pt x="49597" y="474887"/>
                  </a:lnTo>
                  <a:lnTo>
                    <a:pt x="28612" y="437088"/>
                  </a:lnTo>
                  <a:lnTo>
                    <a:pt x="13034" y="396268"/>
                  </a:lnTo>
                  <a:lnTo>
                    <a:pt x="3337" y="352902"/>
                  </a:lnTo>
                  <a:lnTo>
                    <a:pt x="0" y="307467"/>
                  </a:lnTo>
                  <a:close/>
                </a:path>
              </a:pathLst>
            </a:custGeom>
            <a:ln w="126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459613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Yazılım</a:t>
            </a:r>
            <a:r>
              <a:rPr spc="-40" dirty="0"/>
              <a:t> </a:t>
            </a:r>
            <a:r>
              <a:rPr spc="-100" dirty="0"/>
              <a:t>Test</a:t>
            </a:r>
            <a:r>
              <a:rPr spc="-30" dirty="0"/>
              <a:t> </a:t>
            </a:r>
            <a:r>
              <a:rPr spc="-10" dirty="0"/>
              <a:t>Seviyeleri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8869" y="1757357"/>
            <a:ext cx="5789295" cy="416242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8465" marR="65405" indent="-406400">
              <a:lnSpc>
                <a:spcPts val="3020"/>
              </a:lnSpc>
              <a:spcBef>
                <a:spcPts val="484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b="1" spc="-75" dirty="0">
                <a:latin typeface="Calibri"/>
                <a:cs typeface="Calibri"/>
              </a:rPr>
              <a:t>Test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seviyeleri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temel </a:t>
            </a:r>
            <a:r>
              <a:rPr sz="2800" spc="-15" dirty="0">
                <a:latin typeface="Calibri"/>
                <a:cs typeface="Calibri"/>
              </a:rPr>
              <a:t>olarak</a:t>
            </a:r>
            <a:r>
              <a:rPr sz="2800" spc="-10" dirty="0">
                <a:latin typeface="Calibri"/>
                <a:cs typeface="Calibri"/>
              </a:rPr>
              <a:t> eksik </a:t>
            </a:r>
            <a:r>
              <a:rPr sz="2800" spc="-5" dirty="0">
                <a:latin typeface="Calibri"/>
                <a:cs typeface="Calibri"/>
              </a:rPr>
              <a:t> alanları tanımlamak </a:t>
            </a:r>
            <a:r>
              <a:rPr sz="2800" spc="-15" dirty="0">
                <a:latin typeface="Calibri"/>
                <a:cs typeface="Calibri"/>
              </a:rPr>
              <a:t>ve </a:t>
            </a:r>
            <a:r>
              <a:rPr sz="2800" spc="-10" dirty="0">
                <a:latin typeface="Calibri"/>
                <a:cs typeface="Calibri"/>
              </a:rPr>
              <a:t>SDLC </a:t>
            </a:r>
            <a:r>
              <a:rPr sz="2800" spc="-5" dirty="0">
                <a:latin typeface="Calibri"/>
                <a:cs typeface="Calibri"/>
              </a:rPr>
              <a:t> aşamaları </a:t>
            </a:r>
            <a:r>
              <a:rPr sz="2800" spc="-10" dirty="0">
                <a:latin typeface="Calibri"/>
                <a:cs typeface="Calibri"/>
              </a:rPr>
              <a:t>arasındaki </a:t>
            </a:r>
            <a:r>
              <a:rPr sz="2800" spc="-15" dirty="0">
                <a:latin typeface="Calibri"/>
                <a:cs typeface="Calibri"/>
              </a:rPr>
              <a:t>tekrarı </a:t>
            </a:r>
            <a:r>
              <a:rPr sz="2800" spc="-5" dirty="0">
                <a:latin typeface="Calibri"/>
                <a:cs typeface="Calibri"/>
              </a:rPr>
              <a:t>önlemek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içindir.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/>
              <a:buChar char=""/>
            </a:pPr>
            <a:endParaRPr sz="4100">
              <a:latin typeface="Calibri"/>
              <a:cs typeface="Calibri"/>
            </a:endParaRPr>
          </a:p>
          <a:p>
            <a:pPr marL="418465" marR="5080" indent="-406400">
              <a:lnSpc>
                <a:spcPts val="3020"/>
              </a:lnSpc>
              <a:spcBef>
                <a:spcPts val="5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10" dirty="0">
                <a:latin typeface="Calibri"/>
                <a:cs typeface="Calibri"/>
              </a:rPr>
              <a:t>SDLC </a:t>
            </a:r>
            <a:r>
              <a:rPr sz="2800" spc="-15" dirty="0">
                <a:latin typeface="Calibri"/>
                <a:cs typeface="Calibri"/>
              </a:rPr>
              <a:t>gereksinim </a:t>
            </a:r>
            <a:r>
              <a:rPr sz="2800" spc="-5" dirty="0">
                <a:latin typeface="Calibri"/>
                <a:cs typeface="Calibri"/>
              </a:rPr>
              <a:t>analizi, </a:t>
            </a:r>
            <a:r>
              <a:rPr sz="2800" spc="-10" dirty="0">
                <a:latin typeface="Calibri"/>
                <a:cs typeface="Calibri"/>
              </a:rPr>
              <a:t>tasarım,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geliştirme,</a:t>
            </a:r>
            <a:r>
              <a:rPr sz="2800" spc="-20" dirty="0">
                <a:latin typeface="Calibri"/>
                <a:cs typeface="Calibri"/>
              </a:rPr>
              <a:t> test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bakım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olmak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üzere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bir </a:t>
            </a:r>
            <a:r>
              <a:rPr sz="2800" spc="-15" dirty="0">
                <a:latin typeface="Calibri"/>
                <a:cs typeface="Calibri"/>
              </a:rPr>
              <a:t>çok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aşamadan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oluşmaktadır.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Her </a:t>
            </a:r>
            <a:r>
              <a:rPr sz="2800" dirty="0">
                <a:latin typeface="Calibri"/>
                <a:cs typeface="Calibri"/>
              </a:rPr>
              <a:t> aşama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da </a:t>
            </a:r>
            <a:r>
              <a:rPr sz="2800" spc="-25" dirty="0">
                <a:latin typeface="Calibri"/>
                <a:cs typeface="Calibri"/>
              </a:rPr>
              <a:t>testten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geçer.</a:t>
            </a:r>
            <a:r>
              <a:rPr sz="2800" spc="-5" dirty="0">
                <a:latin typeface="Calibri"/>
                <a:cs typeface="Calibri"/>
              </a:rPr>
              <a:t> Bu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nedenle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çeşitli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test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seviyeleri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vardır.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5471" y="1662696"/>
            <a:ext cx="4319777" cy="4910314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459613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Yazılım</a:t>
            </a:r>
            <a:r>
              <a:rPr spc="-40" dirty="0"/>
              <a:t> </a:t>
            </a:r>
            <a:r>
              <a:rPr spc="-100" dirty="0"/>
              <a:t>Test</a:t>
            </a:r>
            <a:r>
              <a:rPr spc="-30" dirty="0"/>
              <a:t> </a:t>
            </a:r>
            <a:r>
              <a:rPr spc="-10" dirty="0"/>
              <a:t>Seviyeleri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28750" y="1185213"/>
            <a:ext cx="4496435" cy="492506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4"/>
              </a:spcBef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Başlıca dört 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test 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seviyesi </a:t>
            </a:r>
            <a:r>
              <a:rPr sz="2800" spc="-55" dirty="0">
                <a:solidFill>
                  <a:srgbClr val="292929"/>
                </a:solidFill>
                <a:latin typeface="Calibri"/>
                <a:cs typeface="Calibri"/>
              </a:rPr>
              <a:t>vardır. </a:t>
            </a:r>
            <a:r>
              <a:rPr sz="2800" spc="-6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Bunlar;</a:t>
            </a:r>
            <a:endParaRPr sz="2800" dirty="0">
              <a:latin typeface="Calibri"/>
              <a:cs typeface="Calibri"/>
            </a:endParaRPr>
          </a:p>
          <a:p>
            <a:pPr marL="419100" marR="2087880" indent="-419100">
              <a:lnSpc>
                <a:spcPts val="4029"/>
              </a:lnSpc>
              <a:spcBef>
                <a:spcPts val="195"/>
              </a:spcBef>
              <a:buClr>
                <a:srgbClr val="000000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b="1" dirty="0">
                <a:solidFill>
                  <a:srgbClr val="006FC0"/>
                </a:solidFill>
                <a:latin typeface="Calibri"/>
                <a:cs typeface="Calibri"/>
              </a:rPr>
              <a:t>birim </a:t>
            </a:r>
            <a:r>
              <a:rPr sz="2800" b="1" spc="-20" dirty="0">
                <a:solidFill>
                  <a:srgbClr val="006FC0"/>
                </a:solidFill>
                <a:latin typeface="Calibri"/>
                <a:cs typeface="Calibri"/>
              </a:rPr>
              <a:t>testi </a:t>
            </a:r>
            <a:r>
              <a:rPr sz="2800" b="1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6FC0"/>
                </a:solidFill>
                <a:latin typeface="Calibri"/>
                <a:cs typeface="Calibri"/>
              </a:rPr>
              <a:t>(unit</a:t>
            </a:r>
            <a:r>
              <a:rPr sz="2800" b="1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6FC0"/>
                </a:solidFill>
                <a:latin typeface="Calibri"/>
                <a:cs typeface="Calibri"/>
              </a:rPr>
              <a:t>testing)</a:t>
            </a:r>
            <a:endParaRPr sz="2800" dirty="0">
              <a:latin typeface="Calibri"/>
              <a:cs typeface="Calibri"/>
            </a:endParaRPr>
          </a:p>
          <a:p>
            <a:pPr marL="498475" marR="1054100" indent="-486409">
              <a:lnSpc>
                <a:spcPts val="4020"/>
              </a:lnSpc>
              <a:buClr>
                <a:srgbClr val="000000"/>
              </a:buClr>
              <a:buFont typeface="Wingdings"/>
              <a:buChar char=""/>
              <a:tabLst>
                <a:tab pos="499109" algn="l"/>
                <a:tab pos="499745" algn="l"/>
              </a:tabLst>
            </a:pPr>
            <a:r>
              <a:rPr sz="2800" b="1" spc="-20" dirty="0">
                <a:solidFill>
                  <a:srgbClr val="008080"/>
                </a:solidFill>
                <a:latin typeface="Calibri"/>
                <a:cs typeface="Calibri"/>
              </a:rPr>
              <a:t>entegrasyon testi </a:t>
            </a:r>
            <a:r>
              <a:rPr sz="2800" b="1" spc="-15" dirty="0">
                <a:solidFill>
                  <a:srgbClr val="008080"/>
                </a:solidFill>
                <a:latin typeface="Calibri"/>
                <a:cs typeface="Calibri"/>
              </a:rPr>
              <a:t> (integration</a:t>
            </a:r>
            <a:r>
              <a:rPr sz="2800" b="1" spc="-80" dirty="0">
                <a:solidFill>
                  <a:srgbClr val="00808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8080"/>
                </a:solidFill>
                <a:latin typeface="Calibri"/>
                <a:cs typeface="Calibri"/>
              </a:rPr>
              <a:t>testing)</a:t>
            </a:r>
            <a:endParaRPr sz="2800" dirty="0">
              <a:latin typeface="Calibri"/>
              <a:cs typeface="Calibri"/>
            </a:endParaRPr>
          </a:p>
          <a:p>
            <a:pPr marL="499109" indent="-487045">
              <a:lnSpc>
                <a:spcPct val="100000"/>
              </a:lnSpc>
              <a:spcBef>
                <a:spcPts val="420"/>
              </a:spcBef>
              <a:buClr>
                <a:srgbClr val="000000"/>
              </a:buClr>
              <a:buFont typeface="Wingdings"/>
              <a:buChar char=""/>
              <a:tabLst>
                <a:tab pos="499109" algn="l"/>
                <a:tab pos="499745" algn="l"/>
              </a:tabLst>
            </a:pPr>
            <a:r>
              <a:rPr sz="2800" b="1" spc="-15" dirty="0">
                <a:solidFill>
                  <a:srgbClr val="009900"/>
                </a:solidFill>
                <a:latin typeface="Calibri"/>
                <a:cs typeface="Calibri"/>
              </a:rPr>
              <a:t>sistem</a:t>
            </a:r>
            <a:r>
              <a:rPr sz="2800" b="1" spc="-35" dirty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009900"/>
                </a:solidFill>
                <a:latin typeface="Calibri"/>
                <a:cs typeface="Calibri"/>
              </a:rPr>
              <a:t>testi</a:t>
            </a:r>
            <a:endParaRPr sz="2800" dirty="0">
              <a:latin typeface="Calibri"/>
              <a:cs typeface="Calibri"/>
            </a:endParaRPr>
          </a:p>
          <a:p>
            <a:pPr marL="498475">
              <a:lnSpc>
                <a:spcPct val="100000"/>
              </a:lnSpc>
              <a:spcBef>
                <a:spcPts val="670"/>
              </a:spcBef>
            </a:pPr>
            <a:r>
              <a:rPr sz="2800" b="1" spc="-25" dirty="0">
                <a:solidFill>
                  <a:srgbClr val="009900"/>
                </a:solidFill>
                <a:latin typeface="Calibri"/>
                <a:cs typeface="Calibri"/>
              </a:rPr>
              <a:t>(system</a:t>
            </a:r>
            <a:r>
              <a:rPr sz="2800" b="1" spc="-30" dirty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9900"/>
                </a:solidFill>
                <a:latin typeface="Calibri"/>
                <a:cs typeface="Calibri"/>
              </a:rPr>
              <a:t>testing)</a:t>
            </a:r>
            <a:endParaRPr sz="2800" dirty="0">
              <a:latin typeface="Calibri"/>
              <a:cs typeface="Calibri"/>
            </a:endParaRPr>
          </a:p>
          <a:p>
            <a:pPr marL="419100" marR="1021080" indent="-419100">
              <a:lnSpc>
                <a:spcPts val="4029"/>
              </a:lnSpc>
              <a:spcBef>
                <a:spcPts val="85"/>
              </a:spcBef>
              <a:buClr>
                <a:srgbClr val="000000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b="1" spc="-10" dirty="0" err="1">
                <a:solidFill>
                  <a:srgbClr val="669900"/>
                </a:solidFill>
                <a:latin typeface="Calibri"/>
                <a:cs typeface="Calibri"/>
              </a:rPr>
              <a:t>kabul</a:t>
            </a:r>
            <a:r>
              <a:rPr sz="2800" b="1" spc="-10" dirty="0">
                <a:solidFill>
                  <a:srgbClr val="669900"/>
                </a:solidFill>
                <a:latin typeface="Calibri"/>
                <a:cs typeface="Calibri"/>
              </a:rPr>
              <a:t> </a:t>
            </a:r>
            <a:r>
              <a:rPr sz="2800" b="1" spc="-10" dirty="0" err="1">
                <a:solidFill>
                  <a:srgbClr val="669900"/>
                </a:solidFill>
                <a:latin typeface="Calibri"/>
                <a:cs typeface="Calibri"/>
              </a:rPr>
              <a:t>testi</a:t>
            </a:r>
            <a:r>
              <a:rPr sz="2800" b="1" spc="-10" dirty="0">
                <a:solidFill>
                  <a:srgbClr val="6699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669900"/>
                </a:solidFill>
                <a:latin typeface="Calibri"/>
                <a:cs typeface="Calibri"/>
              </a:rPr>
              <a:t> (acceptance</a:t>
            </a:r>
            <a:r>
              <a:rPr sz="2800" b="1" spc="-65" dirty="0">
                <a:solidFill>
                  <a:srgbClr val="6699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669900"/>
                </a:solidFill>
                <a:latin typeface="Calibri"/>
                <a:cs typeface="Calibri"/>
              </a:rPr>
              <a:t>testing)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781" y="2574674"/>
            <a:ext cx="4922643" cy="2630888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74771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Yazılım</a:t>
            </a:r>
            <a:r>
              <a:rPr spc="-15" dirty="0"/>
              <a:t> </a:t>
            </a:r>
            <a:r>
              <a:rPr spc="-100" dirty="0"/>
              <a:t>Test</a:t>
            </a:r>
            <a:r>
              <a:rPr spc="-5" dirty="0"/>
              <a:t> </a:t>
            </a:r>
            <a:r>
              <a:rPr spc="-10" dirty="0"/>
              <a:t>Seviyeleri</a:t>
            </a:r>
            <a:r>
              <a:rPr dirty="0"/>
              <a:t> -</a:t>
            </a:r>
            <a:r>
              <a:rPr spc="-10" dirty="0"/>
              <a:t> </a:t>
            </a:r>
            <a:r>
              <a:rPr spc="-5" dirty="0"/>
              <a:t>Unit</a:t>
            </a:r>
            <a:r>
              <a:rPr dirty="0"/>
              <a:t> </a:t>
            </a:r>
            <a:r>
              <a:rPr spc="-60" dirty="0"/>
              <a:t>Testing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5895" y="1670302"/>
            <a:ext cx="344360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3366FF"/>
                </a:solidFill>
                <a:latin typeface="Calibri"/>
                <a:cs typeface="Calibri"/>
              </a:rPr>
              <a:t>Birim</a:t>
            </a:r>
            <a:r>
              <a:rPr sz="2800" b="1" spc="-10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3366FF"/>
                </a:solidFill>
                <a:latin typeface="Calibri"/>
                <a:cs typeface="Calibri"/>
              </a:rPr>
              <a:t>Testleri-Unit</a:t>
            </a:r>
            <a:r>
              <a:rPr sz="2800" b="1" spc="-15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3366FF"/>
                </a:solidFill>
                <a:latin typeface="Calibri"/>
                <a:cs typeface="Calibri"/>
              </a:rPr>
              <a:t>Test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5895" y="2701288"/>
            <a:ext cx="427609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18465" marR="5080" indent="-406400">
              <a:lnSpc>
                <a:spcPts val="2590"/>
              </a:lnSpc>
              <a:spcBef>
                <a:spcPts val="42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dirty="0">
                <a:latin typeface="Calibri"/>
                <a:cs typeface="Calibri"/>
              </a:rPr>
              <a:t>Yazılım </a:t>
            </a:r>
            <a:r>
              <a:rPr sz="2400" spc="-5" dirty="0">
                <a:latin typeface="Calibri"/>
                <a:cs typeface="Calibri"/>
              </a:rPr>
              <a:t>ekibi tarafından yapılan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beyaz </a:t>
            </a:r>
            <a:r>
              <a:rPr sz="2400" dirty="0">
                <a:latin typeface="Calibri"/>
                <a:cs typeface="Calibri"/>
              </a:rPr>
              <a:t>kutu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testleridir.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5895" y="3452971"/>
            <a:ext cx="4459605" cy="285686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36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uzmanı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dışında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icra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edilir.</a:t>
            </a:r>
            <a:endParaRPr sz="240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spcBef>
                <a:spcPts val="104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Metot, fonksiyon veya prosedür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gibi </a:t>
            </a:r>
            <a:r>
              <a:rPr sz="2400" b="1" spc="-5" dirty="0">
                <a:latin typeface="Calibri"/>
                <a:cs typeface="Calibri"/>
              </a:rPr>
              <a:t>bir kod parçası</a:t>
            </a:r>
            <a:r>
              <a:rPr sz="2400" spc="-5" dirty="0">
                <a:latin typeface="Calibri"/>
                <a:cs typeface="Calibri"/>
              </a:rPr>
              <a:t>nın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kendisinden beklenen işlevselliği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doğru olarak yerine getirip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getirmediğini ölçen </a:t>
            </a:r>
            <a:r>
              <a:rPr sz="2400" dirty="0">
                <a:latin typeface="Calibri"/>
                <a:cs typeface="Calibri"/>
              </a:rPr>
              <a:t>ve </a:t>
            </a:r>
            <a:r>
              <a:rPr sz="2400" b="1" spc="-5" dirty="0">
                <a:latin typeface="Calibri"/>
                <a:cs typeface="Calibri"/>
              </a:rPr>
              <a:t>yazılım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geliştiriciler </a:t>
            </a:r>
            <a:r>
              <a:rPr sz="2400" spc="-5" dirty="0">
                <a:latin typeface="Calibri"/>
                <a:cs typeface="Calibri"/>
              </a:rPr>
              <a:t>tarafından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gerçekleştirilen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tipidir.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031107" y="1569847"/>
            <a:ext cx="1237615" cy="673100"/>
            <a:chOff x="4031107" y="1569847"/>
            <a:chExt cx="1237615" cy="673100"/>
          </a:xfrm>
        </p:grpSpPr>
        <p:sp>
          <p:nvSpPr>
            <p:cNvPr id="7" name="object 7"/>
            <p:cNvSpPr/>
            <p:nvPr/>
          </p:nvSpPr>
          <p:spPr>
            <a:xfrm>
              <a:off x="4037457" y="1576197"/>
              <a:ext cx="1224915" cy="660400"/>
            </a:xfrm>
            <a:custGeom>
              <a:avLst/>
              <a:gdLst/>
              <a:ahLst/>
              <a:cxnLst/>
              <a:rect l="l" t="t" r="r" b="b"/>
              <a:pathLst>
                <a:path w="1224914" h="660400">
                  <a:moveTo>
                    <a:pt x="20624" y="164973"/>
                  </a:moveTo>
                  <a:lnTo>
                    <a:pt x="0" y="164973"/>
                  </a:lnTo>
                  <a:lnTo>
                    <a:pt x="0" y="494919"/>
                  </a:lnTo>
                  <a:lnTo>
                    <a:pt x="20624" y="494919"/>
                  </a:lnTo>
                  <a:lnTo>
                    <a:pt x="20624" y="164973"/>
                  </a:lnTo>
                  <a:close/>
                </a:path>
                <a:path w="1224914" h="660400">
                  <a:moveTo>
                    <a:pt x="82486" y="164973"/>
                  </a:moveTo>
                  <a:lnTo>
                    <a:pt x="41249" y="164973"/>
                  </a:lnTo>
                  <a:lnTo>
                    <a:pt x="41249" y="494919"/>
                  </a:lnTo>
                  <a:lnTo>
                    <a:pt x="82486" y="494919"/>
                  </a:lnTo>
                  <a:lnTo>
                    <a:pt x="82486" y="164973"/>
                  </a:lnTo>
                  <a:close/>
                </a:path>
                <a:path w="1224914" h="660400">
                  <a:moveTo>
                    <a:pt x="894588" y="0"/>
                  </a:moveTo>
                  <a:lnTo>
                    <a:pt x="894588" y="164973"/>
                  </a:lnTo>
                  <a:lnTo>
                    <a:pt x="103111" y="164973"/>
                  </a:lnTo>
                  <a:lnTo>
                    <a:pt x="103111" y="494918"/>
                  </a:lnTo>
                  <a:lnTo>
                    <a:pt x="894588" y="494918"/>
                  </a:lnTo>
                  <a:lnTo>
                    <a:pt x="894588" y="659891"/>
                  </a:lnTo>
                  <a:lnTo>
                    <a:pt x="1224533" y="329945"/>
                  </a:lnTo>
                  <a:lnTo>
                    <a:pt x="894588" y="0"/>
                  </a:lnTo>
                  <a:close/>
                </a:path>
              </a:pathLst>
            </a:custGeom>
            <a:solidFill>
              <a:srgbClr val="FDCE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37457" y="1576197"/>
              <a:ext cx="1224915" cy="660400"/>
            </a:xfrm>
            <a:custGeom>
              <a:avLst/>
              <a:gdLst/>
              <a:ahLst/>
              <a:cxnLst/>
              <a:rect l="l" t="t" r="r" b="b"/>
              <a:pathLst>
                <a:path w="1224914" h="660400">
                  <a:moveTo>
                    <a:pt x="0" y="164973"/>
                  </a:moveTo>
                  <a:lnTo>
                    <a:pt x="20624" y="164973"/>
                  </a:lnTo>
                  <a:lnTo>
                    <a:pt x="20624" y="494919"/>
                  </a:lnTo>
                  <a:lnTo>
                    <a:pt x="0" y="494919"/>
                  </a:lnTo>
                  <a:lnTo>
                    <a:pt x="0" y="164973"/>
                  </a:lnTo>
                  <a:close/>
                </a:path>
                <a:path w="1224914" h="660400">
                  <a:moveTo>
                    <a:pt x="41249" y="164973"/>
                  </a:moveTo>
                  <a:lnTo>
                    <a:pt x="82486" y="164973"/>
                  </a:lnTo>
                  <a:lnTo>
                    <a:pt x="82486" y="494919"/>
                  </a:lnTo>
                  <a:lnTo>
                    <a:pt x="41249" y="494919"/>
                  </a:lnTo>
                  <a:lnTo>
                    <a:pt x="41249" y="164973"/>
                  </a:lnTo>
                  <a:close/>
                </a:path>
                <a:path w="1224914" h="660400">
                  <a:moveTo>
                    <a:pt x="103111" y="164973"/>
                  </a:moveTo>
                  <a:lnTo>
                    <a:pt x="894588" y="164973"/>
                  </a:lnTo>
                  <a:lnTo>
                    <a:pt x="894588" y="0"/>
                  </a:lnTo>
                  <a:lnTo>
                    <a:pt x="1224533" y="329945"/>
                  </a:lnTo>
                  <a:lnTo>
                    <a:pt x="894588" y="659891"/>
                  </a:lnTo>
                  <a:lnTo>
                    <a:pt x="894588" y="494918"/>
                  </a:lnTo>
                  <a:lnTo>
                    <a:pt x="103111" y="494918"/>
                  </a:lnTo>
                  <a:lnTo>
                    <a:pt x="103111" y="16497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494146" y="1569847"/>
            <a:ext cx="1828164" cy="673100"/>
            <a:chOff x="5494146" y="1569847"/>
            <a:chExt cx="1828164" cy="673100"/>
          </a:xfrm>
        </p:grpSpPr>
        <p:sp>
          <p:nvSpPr>
            <p:cNvPr id="10" name="object 10"/>
            <p:cNvSpPr/>
            <p:nvPr/>
          </p:nvSpPr>
          <p:spPr>
            <a:xfrm>
              <a:off x="5500496" y="1576197"/>
              <a:ext cx="1815464" cy="660400"/>
            </a:xfrm>
            <a:custGeom>
              <a:avLst/>
              <a:gdLst/>
              <a:ahLst/>
              <a:cxnLst/>
              <a:rect l="l" t="t" r="r" b="b"/>
              <a:pathLst>
                <a:path w="1815465" h="660400">
                  <a:moveTo>
                    <a:pt x="1705102" y="0"/>
                  </a:moveTo>
                  <a:lnTo>
                    <a:pt x="0" y="0"/>
                  </a:lnTo>
                  <a:lnTo>
                    <a:pt x="0" y="659892"/>
                  </a:lnTo>
                  <a:lnTo>
                    <a:pt x="1815083" y="659892"/>
                  </a:lnTo>
                  <a:lnTo>
                    <a:pt x="1815083" y="109982"/>
                  </a:lnTo>
                  <a:lnTo>
                    <a:pt x="1705102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00496" y="1576197"/>
              <a:ext cx="1815464" cy="660400"/>
            </a:xfrm>
            <a:custGeom>
              <a:avLst/>
              <a:gdLst/>
              <a:ahLst/>
              <a:cxnLst/>
              <a:rect l="l" t="t" r="r" b="b"/>
              <a:pathLst>
                <a:path w="1815465" h="660400">
                  <a:moveTo>
                    <a:pt x="0" y="0"/>
                  </a:moveTo>
                  <a:lnTo>
                    <a:pt x="1705102" y="0"/>
                  </a:lnTo>
                  <a:lnTo>
                    <a:pt x="1815083" y="109982"/>
                  </a:lnTo>
                  <a:lnTo>
                    <a:pt x="1815083" y="659892"/>
                  </a:lnTo>
                  <a:lnTo>
                    <a:pt x="0" y="65989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811838" y="1768869"/>
            <a:ext cx="1136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366FF"/>
                </a:solidFill>
                <a:latin typeface="Calibri"/>
                <a:cs typeface="Calibri"/>
              </a:rPr>
              <a:t>Component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494146" y="2510154"/>
            <a:ext cx="1828164" cy="673100"/>
            <a:chOff x="5494146" y="2510154"/>
            <a:chExt cx="1828164" cy="673100"/>
          </a:xfrm>
        </p:grpSpPr>
        <p:sp>
          <p:nvSpPr>
            <p:cNvPr id="14" name="object 14"/>
            <p:cNvSpPr/>
            <p:nvPr/>
          </p:nvSpPr>
          <p:spPr>
            <a:xfrm>
              <a:off x="5500496" y="2516504"/>
              <a:ext cx="1815464" cy="660400"/>
            </a:xfrm>
            <a:custGeom>
              <a:avLst/>
              <a:gdLst/>
              <a:ahLst/>
              <a:cxnLst/>
              <a:rect l="l" t="t" r="r" b="b"/>
              <a:pathLst>
                <a:path w="1815465" h="660400">
                  <a:moveTo>
                    <a:pt x="1705102" y="0"/>
                  </a:moveTo>
                  <a:lnTo>
                    <a:pt x="0" y="0"/>
                  </a:lnTo>
                  <a:lnTo>
                    <a:pt x="0" y="659892"/>
                  </a:lnTo>
                  <a:lnTo>
                    <a:pt x="1815083" y="659892"/>
                  </a:lnTo>
                  <a:lnTo>
                    <a:pt x="1815083" y="109982"/>
                  </a:lnTo>
                  <a:lnTo>
                    <a:pt x="1705102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0496" y="2516504"/>
              <a:ext cx="1815464" cy="660400"/>
            </a:xfrm>
            <a:custGeom>
              <a:avLst/>
              <a:gdLst/>
              <a:ahLst/>
              <a:cxnLst/>
              <a:rect l="l" t="t" r="r" b="b"/>
              <a:pathLst>
                <a:path w="1815465" h="660400">
                  <a:moveTo>
                    <a:pt x="0" y="0"/>
                  </a:moveTo>
                  <a:lnTo>
                    <a:pt x="1705102" y="0"/>
                  </a:lnTo>
                  <a:lnTo>
                    <a:pt x="1815083" y="109982"/>
                  </a:lnTo>
                  <a:lnTo>
                    <a:pt x="1815083" y="659892"/>
                  </a:lnTo>
                  <a:lnTo>
                    <a:pt x="0" y="65989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997799" y="2709053"/>
            <a:ext cx="764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366FF"/>
                </a:solidFill>
                <a:latin typeface="Calibri"/>
                <a:cs typeface="Calibri"/>
              </a:rPr>
              <a:t>Mod</a:t>
            </a:r>
            <a:r>
              <a:rPr sz="1800" b="1" dirty="0">
                <a:solidFill>
                  <a:srgbClr val="3366FF"/>
                </a:solidFill>
                <a:latin typeface="Calibri"/>
                <a:cs typeface="Calibri"/>
              </a:rPr>
              <a:t>ule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513196" y="3458083"/>
            <a:ext cx="1828164" cy="673100"/>
            <a:chOff x="5513196" y="3458083"/>
            <a:chExt cx="1828164" cy="673100"/>
          </a:xfrm>
        </p:grpSpPr>
        <p:sp>
          <p:nvSpPr>
            <p:cNvPr id="18" name="object 18"/>
            <p:cNvSpPr/>
            <p:nvPr/>
          </p:nvSpPr>
          <p:spPr>
            <a:xfrm>
              <a:off x="5519546" y="3464433"/>
              <a:ext cx="1815464" cy="660400"/>
            </a:xfrm>
            <a:custGeom>
              <a:avLst/>
              <a:gdLst/>
              <a:ahLst/>
              <a:cxnLst/>
              <a:rect l="l" t="t" r="r" b="b"/>
              <a:pathLst>
                <a:path w="1815465" h="660400">
                  <a:moveTo>
                    <a:pt x="1705102" y="0"/>
                  </a:moveTo>
                  <a:lnTo>
                    <a:pt x="0" y="0"/>
                  </a:lnTo>
                  <a:lnTo>
                    <a:pt x="0" y="659892"/>
                  </a:lnTo>
                  <a:lnTo>
                    <a:pt x="1815083" y="659892"/>
                  </a:lnTo>
                  <a:lnTo>
                    <a:pt x="1815083" y="109982"/>
                  </a:lnTo>
                  <a:lnTo>
                    <a:pt x="1705102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19546" y="3464433"/>
              <a:ext cx="1815464" cy="660400"/>
            </a:xfrm>
            <a:custGeom>
              <a:avLst/>
              <a:gdLst/>
              <a:ahLst/>
              <a:cxnLst/>
              <a:rect l="l" t="t" r="r" b="b"/>
              <a:pathLst>
                <a:path w="1815465" h="660400">
                  <a:moveTo>
                    <a:pt x="0" y="0"/>
                  </a:moveTo>
                  <a:lnTo>
                    <a:pt x="1705102" y="0"/>
                  </a:lnTo>
                  <a:lnTo>
                    <a:pt x="1815083" y="109982"/>
                  </a:lnTo>
                  <a:lnTo>
                    <a:pt x="1815083" y="659892"/>
                  </a:lnTo>
                  <a:lnTo>
                    <a:pt x="0" y="65989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982996" y="3657004"/>
            <a:ext cx="831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3366FF"/>
                </a:solidFill>
                <a:latin typeface="Calibri"/>
                <a:cs typeface="Calibri"/>
              </a:rPr>
              <a:t>Program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9166" y="4304538"/>
            <a:ext cx="6256781" cy="221589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38998" y="1849373"/>
            <a:ext cx="2258614" cy="1891283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10108616" y="1778291"/>
            <a:ext cx="1411605" cy="652780"/>
          </a:xfrm>
          <a:custGeom>
            <a:avLst/>
            <a:gdLst/>
            <a:ahLst/>
            <a:cxnLst/>
            <a:rect l="l" t="t" r="r" b="b"/>
            <a:pathLst>
              <a:path w="1411604" h="652780">
                <a:moveTo>
                  <a:pt x="250647" y="591642"/>
                </a:moveTo>
                <a:lnTo>
                  <a:pt x="248666" y="566242"/>
                </a:lnTo>
                <a:lnTo>
                  <a:pt x="239052" y="443052"/>
                </a:lnTo>
                <a:lnTo>
                  <a:pt x="238671" y="440512"/>
                </a:lnTo>
                <a:lnTo>
                  <a:pt x="238315" y="436702"/>
                </a:lnTo>
                <a:lnTo>
                  <a:pt x="237642" y="434162"/>
                </a:lnTo>
                <a:lnTo>
                  <a:pt x="237248" y="431622"/>
                </a:lnTo>
                <a:lnTo>
                  <a:pt x="236791" y="430352"/>
                </a:lnTo>
                <a:lnTo>
                  <a:pt x="236372" y="430352"/>
                </a:lnTo>
                <a:lnTo>
                  <a:pt x="235750" y="429082"/>
                </a:lnTo>
                <a:lnTo>
                  <a:pt x="234048" y="427812"/>
                </a:lnTo>
                <a:lnTo>
                  <a:pt x="227368" y="427812"/>
                </a:lnTo>
                <a:lnTo>
                  <a:pt x="222110" y="429082"/>
                </a:lnTo>
                <a:lnTo>
                  <a:pt x="218795" y="430352"/>
                </a:lnTo>
                <a:lnTo>
                  <a:pt x="210794" y="434162"/>
                </a:lnTo>
                <a:lnTo>
                  <a:pt x="207530" y="435432"/>
                </a:lnTo>
                <a:lnTo>
                  <a:pt x="202501" y="437972"/>
                </a:lnTo>
                <a:lnTo>
                  <a:pt x="200596" y="439242"/>
                </a:lnTo>
                <a:lnTo>
                  <a:pt x="197980" y="440512"/>
                </a:lnTo>
                <a:lnTo>
                  <a:pt x="197167" y="441782"/>
                </a:lnTo>
                <a:lnTo>
                  <a:pt x="196583" y="444322"/>
                </a:lnTo>
                <a:lnTo>
                  <a:pt x="196570" y="445592"/>
                </a:lnTo>
                <a:lnTo>
                  <a:pt x="196850" y="446862"/>
                </a:lnTo>
                <a:lnTo>
                  <a:pt x="209892" y="563702"/>
                </a:lnTo>
                <a:lnTo>
                  <a:pt x="210312" y="566242"/>
                </a:lnTo>
                <a:lnTo>
                  <a:pt x="183578" y="529412"/>
                </a:lnTo>
                <a:lnTo>
                  <a:pt x="139306" y="468452"/>
                </a:lnTo>
                <a:lnTo>
                  <a:pt x="138569" y="467182"/>
                </a:lnTo>
                <a:lnTo>
                  <a:pt x="137744" y="467182"/>
                </a:lnTo>
                <a:lnTo>
                  <a:pt x="135940" y="465912"/>
                </a:lnTo>
                <a:lnTo>
                  <a:pt x="134658" y="464642"/>
                </a:lnTo>
                <a:lnTo>
                  <a:pt x="131368" y="465912"/>
                </a:lnTo>
                <a:lnTo>
                  <a:pt x="129247" y="465912"/>
                </a:lnTo>
                <a:lnTo>
                  <a:pt x="124066" y="467182"/>
                </a:lnTo>
                <a:lnTo>
                  <a:pt x="120764" y="468452"/>
                </a:lnTo>
                <a:lnTo>
                  <a:pt x="112763" y="470992"/>
                </a:lnTo>
                <a:lnTo>
                  <a:pt x="98806" y="482422"/>
                </a:lnTo>
                <a:lnTo>
                  <a:pt x="112674" y="600532"/>
                </a:lnTo>
                <a:lnTo>
                  <a:pt x="113093" y="603072"/>
                </a:lnTo>
                <a:lnTo>
                  <a:pt x="112014" y="601802"/>
                </a:lnTo>
                <a:lnTo>
                  <a:pt x="42659" y="506552"/>
                </a:lnTo>
                <a:lnTo>
                  <a:pt x="41833" y="505282"/>
                </a:lnTo>
                <a:lnTo>
                  <a:pt x="40957" y="504012"/>
                </a:lnTo>
                <a:lnTo>
                  <a:pt x="39065" y="502742"/>
                </a:lnTo>
                <a:lnTo>
                  <a:pt x="32029" y="502742"/>
                </a:lnTo>
                <a:lnTo>
                  <a:pt x="26454" y="504012"/>
                </a:lnTo>
                <a:lnTo>
                  <a:pt x="22898" y="505282"/>
                </a:lnTo>
                <a:lnTo>
                  <a:pt x="14566" y="509092"/>
                </a:lnTo>
                <a:lnTo>
                  <a:pt x="11277" y="510362"/>
                </a:lnTo>
                <a:lnTo>
                  <a:pt x="6146" y="512902"/>
                </a:lnTo>
                <a:lnTo>
                  <a:pt x="4165" y="514172"/>
                </a:lnTo>
                <a:lnTo>
                  <a:pt x="1397" y="515442"/>
                </a:lnTo>
                <a:lnTo>
                  <a:pt x="571" y="516712"/>
                </a:lnTo>
                <a:lnTo>
                  <a:pt x="0" y="519252"/>
                </a:lnTo>
                <a:lnTo>
                  <a:pt x="63" y="520522"/>
                </a:lnTo>
                <a:lnTo>
                  <a:pt x="927" y="521792"/>
                </a:lnTo>
                <a:lnTo>
                  <a:pt x="1638" y="524332"/>
                </a:lnTo>
                <a:lnTo>
                  <a:pt x="3543" y="526872"/>
                </a:lnTo>
                <a:lnTo>
                  <a:pt x="5105" y="529412"/>
                </a:lnTo>
                <a:lnTo>
                  <a:pt x="7277" y="531952"/>
                </a:lnTo>
                <a:lnTo>
                  <a:pt x="95643" y="648792"/>
                </a:lnTo>
                <a:lnTo>
                  <a:pt x="96735" y="650062"/>
                </a:lnTo>
                <a:lnTo>
                  <a:pt x="97929" y="651332"/>
                </a:lnTo>
                <a:lnTo>
                  <a:pt x="100533" y="652602"/>
                </a:lnTo>
                <a:lnTo>
                  <a:pt x="109308" y="652602"/>
                </a:lnTo>
                <a:lnTo>
                  <a:pt x="116116" y="650062"/>
                </a:lnTo>
                <a:lnTo>
                  <a:pt x="120523" y="648792"/>
                </a:lnTo>
                <a:lnTo>
                  <a:pt x="131229" y="644982"/>
                </a:lnTo>
                <a:lnTo>
                  <a:pt x="135521" y="643712"/>
                </a:lnTo>
                <a:lnTo>
                  <a:pt x="142062" y="639902"/>
                </a:lnTo>
                <a:lnTo>
                  <a:pt x="149796" y="629742"/>
                </a:lnTo>
                <a:lnTo>
                  <a:pt x="149529" y="628472"/>
                </a:lnTo>
                <a:lnTo>
                  <a:pt x="146583" y="603072"/>
                </a:lnTo>
                <a:lnTo>
                  <a:pt x="138303" y="531952"/>
                </a:lnTo>
                <a:lnTo>
                  <a:pt x="138074" y="529412"/>
                </a:lnTo>
                <a:lnTo>
                  <a:pt x="138950" y="530682"/>
                </a:lnTo>
                <a:lnTo>
                  <a:pt x="196913" y="609422"/>
                </a:lnTo>
                <a:lnTo>
                  <a:pt x="198018" y="611962"/>
                </a:lnTo>
                <a:lnTo>
                  <a:pt x="199212" y="611962"/>
                </a:lnTo>
                <a:lnTo>
                  <a:pt x="201815" y="614502"/>
                </a:lnTo>
                <a:lnTo>
                  <a:pt x="207810" y="614502"/>
                </a:lnTo>
                <a:lnTo>
                  <a:pt x="210616" y="613232"/>
                </a:lnTo>
                <a:lnTo>
                  <a:pt x="217525" y="611962"/>
                </a:lnTo>
                <a:lnTo>
                  <a:pt x="221907" y="610692"/>
                </a:lnTo>
                <a:lnTo>
                  <a:pt x="232511" y="605612"/>
                </a:lnTo>
                <a:lnTo>
                  <a:pt x="236778" y="604342"/>
                </a:lnTo>
                <a:lnTo>
                  <a:pt x="250507" y="592912"/>
                </a:lnTo>
                <a:lnTo>
                  <a:pt x="250647" y="591642"/>
                </a:lnTo>
                <a:close/>
              </a:path>
              <a:path w="1411604" h="652780">
                <a:moveTo>
                  <a:pt x="457136" y="515442"/>
                </a:moveTo>
                <a:lnTo>
                  <a:pt x="457098" y="514172"/>
                </a:lnTo>
                <a:lnTo>
                  <a:pt x="456692" y="512902"/>
                </a:lnTo>
                <a:lnTo>
                  <a:pt x="422757" y="424002"/>
                </a:lnTo>
                <a:lnTo>
                  <a:pt x="420154" y="417652"/>
                </a:lnTo>
                <a:lnTo>
                  <a:pt x="419633" y="416382"/>
                </a:lnTo>
                <a:lnTo>
                  <a:pt x="416382" y="410032"/>
                </a:lnTo>
                <a:lnTo>
                  <a:pt x="413029" y="403682"/>
                </a:lnTo>
                <a:lnTo>
                  <a:pt x="409536" y="398602"/>
                </a:lnTo>
                <a:lnTo>
                  <a:pt x="404825" y="390982"/>
                </a:lnTo>
                <a:lnTo>
                  <a:pt x="399313" y="385902"/>
                </a:lnTo>
                <a:lnTo>
                  <a:pt x="386676" y="378282"/>
                </a:lnTo>
                <a:lnTo>
                  <a:pt x="379526" y="375742"/>
                </a:lnTo>
                <a:lnTo>
                  <a:pt x="371513" y="374472"/>
                </a:lnTo>
                <a:lnTo>
                  <a:pt x="365340" y="374472"/>
                </a:lnTo>
                <a:lnTo>
                  <a:pt x="351955" y="377012"/>
                </a:lnTo>
                <a:lnTo>
                  <a:pt x="344741" y="379552"/>
                </a:lnTo>
                <a:lnTo>
                  <a:pt x="336842" y="382092"/>
                </a:lnTo>
                <a:lnTo>
                  <a:pt x="308317" y="416382"/>
                </a:lnTo>
                <a:lnTo>
                  <a:pt x="277317" y="336372"/>
                </a:lnTo>
                <a:lnTo>
                  <a:pt x="276618" y="335102"/>
                </a:lnTo>
                <a:lnTo>
                  <a:pt x="274662" y="333832"/>
                </a:lnTo>
                <a:lnTo>
                  <a:pt x="267423" y="333832"/>
                </a:lnTo>
                <a:lnTo>
                  <a:pt x="261975" y="335102"/>
                </a:lnTo>
                <a:lnTo>
                  <a:pt x="258610" y="336372"/>
                </a:lnTo>
                <a:lnTo>
                  <a:pt x="250609" y="338912"/>
                </a:lnTo>
                <a:lnTo>
                  <a:pt x="236372" y="350342"/>
                </a:lnTo>
                <a:lnTo>
                  <a:pt x="236410" y="351612"/>
                </a:lnTo>
                <a:lnTo>
                  <a:pt x="318820" y="567512"/>
                </a:lnTo>
                <a:lnTo>
                  <a:pt x="319506" y="567512"/>
                </a:lnTo>
                <a:lnTo>
                  <a:pt x="321424" y="568782"/>
                </a:lnTo>
                <a:lnTo>
                  <a:pt x="328574" y="568782"/>
                </a:lnTo>
                <a:lnTo>
                  <a:pt x="333984" y="567512"/>
                </a:lnTo>
                <a:lnTo>
                  <a:pt x="337337" y="566242"/>
                </a:lnTo>
                <a:lnTo>
                  <a:pt x="345338" y="563702"/>
                </a:lnTo>
                <a:lnTo>
                  <a:pt x="348589" y="561162"/>
                </a:lnTo>
                <a:lnTo>
                  <a:pt x="353568" y="558622"/>
                </a:lnTo>
                <a:lnTo>
                  <a:pt x="355498" y="558622"/>
                </a:lnTo>
                <a:lnTo>
                  <a:pt x="358228" y="556082"/>
                </a:lnTo>
                <a:lnTo>
                  <a:pt x="359079" y="554812"/>
                </a:lnTo>
                <a:lnTo>
                  <a:pt x="359752" y="552272"/>
                </a:lnTo>
                <a:lnTo>
                  <a:pt x="359714" y="551002"/>
                </a:lnTo>
                <a:lnTo>
                  <a:pt x="322516" y="454482"/>
                </a:lnTo>
                <a:lnTo>
                  <a:pt x="325475" y="444322"/>
                </a:lnTo>
                <a:lnTo>
                  <a:pt x="328891" y="436702"/>
                </a:lnTo>
                <a:lnTo>
                  <a:pt x="336600" y="425272"/>
                </a:lnTo>
                <a:lnTo>
                  <a:pt x="341122" y="421462"/>
                </a:lnTo>
                <a:lnTo>
                  <a:pt x="350431" y="417652"/>
                </a:lnTo>
                <a:lnTo>
                  <a:pt x="361696" y="417652"/>
                </a:lnTo>
                <a:lnTo>
                  <a:pt x="416356" y="529412"/>
                </a:lnTo>
                <a:lnTo>
                  <a:pt x="417042" y="530682"/>
                </a:lnTo>
                <a:lnTo>
                  <a:pt x="418973" y="531952"/>
                </a:lnTo>
                <a:lnTo>
                  <a:pt x="425983" y="531952"/>
                </a:lnTo>
                <a:lnTo>
                  <a:pt x="431495" y="529412"/>
                </a:lnTo>
                <a:lnTo>
                  <a:pt x="434873" y="529412"/>
                </a:lnTo>
                <a:lnTo>
                  <a:pt x="442772" y="525602"/>
                </a:lnTo>
                <a:lnTo>
                  <a:pt x="445998" y="524332"/>
                </a:lnTo>
                <a:lnTo>
                  <a:pt x="451091" y="521792"/>
                </a:lnTo>
                <a:lnTo>
                  <a:pt x="453021" y="520522"/>
                </a:lnTo>
                <a:lnTo>
                  <a:pt x="455637" y="517982"/>
                </a:lnTo>
                <a:lnTo>
                  <a:pt x="456463" y="517982"/>
                </a:lnTo>
                <a:lnTo>
                  <a:pt x="457136" y="515442"/>
                </a:lnTo>
                <a:close/>
              </a:path>
              <a:path w="1411604" h="652780">
                <a:moveTo>
                  <a:pt x="470611" y="302082"/>
                </a:moveTo>
                <a:lnTo>
                  <a:pt x="451383" y="270332"/>
                </a:lnTo>
                <a:lnTo>
                  <a:pt x="444627" y="271602"/>
                </a:lnTo>
                <a:lnTo>
                  <a:pt x="426339" y="277952"/>
                </a:lnTo>
                <a:lnTo>
                  <a:pt x="420700" y="283032"/>
                </a:lnTo>
                <a:lnTo>
                  <a:pt x="416547" y="291922"/>
                </a:lnTo>
                <a:lnTo>
                  <a:pt x="417068" y="298272"/>
                </a:lnTo>
                <a:lnTo>
                  <a:pt x="423240" y="313512"/>
                </a:lnTo>
                <a:lnTo>
                  <a:pt x="426923" y="318592"/>
                </a:lnTo>
                <a:lnTo>
                  <a:pt x="435622" y="322402"/>
                </a:lnTo>
                <a:lnTo>
                  <a:pt x="442391" y="321132"/>
                </a:lnTo>
                <a:lnTo>
                  <a:pt x="460679" y="314782"/>
                </a:lnTo>
                <a:lnTo>
                  <a:pt x="466305" y="310972"/>
                </a:lnTo>
                <a:lnTo>
                  <a:pt x="470611" y="302082"/>
                </a:lnTo>
                <a:close/>
              </a:path>
              <a:path w="1411604" h="652780">
                <a:moveTo>
                  <a:pt x="538416" y="483692"/>
                </a:moveTo>
                <a:lnTo>
                  <a:pt x="537959" y="482422"/>
                </a:lnTo>
                <a:lnTo>
                  <a:pt x="482333" y="336372"/>
                </a:lnTo>
                <a:lnTo>
                  <a:pt x="481647" y="335102"/>
                </a:lnTo>
                <a:lnTo>
                  <a:pt x="479729" y="335102"/>
                </a:lnTo>
                <a:lnTo>
                  <a:pt x="478358" y="333832"/>
                </a:lnTo>
                <a:lnTo>
                  <a:pt x="474764" y="333832"/>
                </a:lnTo>
                <a:lnTo>
                  <a:pt x="472503" y="335102"/>
                </a:lnTo>
                <a:lnTo>
                  <a:pt x="467055" y="336372"/>
                </a:lnTo>
                <a:lnTo>
                  <a:pt x="463702" y="337642"/>
                </a:lnTo>
                <a:lnTo>
                  <a:pt x="455688" y="340182"/>
                </a:lnTo>
                <a:lnTo>
                  <a:pt x="452450" y="341452"/>
                </a:lnTo>
                <a:lnTo>
                  <a:pt x="441401" y="351612"/>
                </a:lnTo>
                <a:lnTo>
                  <a:pt x="497471" y="498932"/>
                </a:lnTo>
                <a:lnTo>
                  <a:pt x="498157" y="500202"/>
                </a:lnTo>
                <a:lnTo>
                  <a:pt x="500075" y="500202"/>
                </a:lnTo>
                <a:lnTo>
                  <a:pt x="501446" y="501472"/>
                </a:lnTo>
                <a:lnTo>
                  <a:pt x="505002" y="501472"/>
                </a:lnTo>
                <a:lnTo>
                  <a:pt x="507238" y="500202"/>
                </a:lnTo>
                <a:lnTo>
                  <a:pt x="512635" y="498932"/>
                </a:lnTo>
                <a:lnTo>
                  <a:pt x="515988" y="497662"/>
                </a:lnTo>
                <a:lnTo>
                  <a:pt x="524002" y="495122"/>
                </a:lnTo>
                <a:lnTo>
                  <a:pt x="527240" y="493852"/>
                </a:lnTo>
                <a:lnTo>
                  <a:pt x="532231" y="491312"/>
                </a:lnTo>
                <a:lnTo>
                  <a:pt x="534162" y="490042"/>
                </a:lnTo>
                <a:lnTo>
                  <a:pt x="536879" y="487502"/>
                </a:lnTo>
                <a:lnTo>
                  <a:pt x="537730" y="486232"/>
                </a:lnTo>
                <a:lnTo>
                  <a:pt x="538416" y="483692"/>
                </a:lnTo>
                <a:close/>
              </a:path>
              <a:path w="1411604" h="652780">
                <a:moveTo>
                  <a:pt x="662825" y="432892"/>
                </a:moveTo>
                <a:lnTo>
                  <a:pt x="662076" y="427812"/>
                </a:lnTo>
                <a:lnTo>
                  <a:pt x="660971" y="424002"/>
                </a:lnTo>
                <a:lnTo>
                  <a:pt x="659155" y="418922"/>
                </a:lnTo>
                <a:lnTo>
                  <a:pt x="657999" y="416382"/>
                </a:lnTo>
                <a:lnTo>
                  <a:pt x="656907" y="413842"/>
                </a:lnTo>
                <a:lnTo>
                  <a:pt x="654875" y="410032"/>
                </a:lnTo>
                <a:lnTo>
                  <a:pt x="653986" y="408762"/>
                </a:lnTo>
                <a:lnTo>
                  <a:pt x="652475" y="406222"/>
                </a:lnTo>
                <a:lnTo>
                  <a:pt x="648144" y="406222"/>
                </a:lnTo>
                <a:lnTo>
                  <a:pt x="647382" y="407492"/>
                </a:lnTo>
                <a:lnTo>
                  <a:pt x="646607" y="407492"/>
                </a:lnTo>
                <a:lnTo>
                  <a:pt x="644855" y="408762"/>
                </a:lnTo>
                <a:lnTo>
                  <a:pt x="642531" y="411302"/>
                </a:lnTo>
                <a:lnTo>
                  <a:pt x="641146" y="412572"/>
                </a:lnTo>
                <a:lnTo>
                  <a:pt x="637971" y="413842"/>
                </a:lnTo>
                <a:lnTo>
                  <a:pt x="636104" y="415112"/>
                </a:lnTo>
                <a:lnTo>
                  <a:pt x="627545" y="418922"/>
                </a:lnTo>
                <a:lnTo>
                  <a:pt x="622363" y="418922"/>
                </a:lnTo>
                <a:lnTo>
                  <a:pt x="614362" y="412572"/>
                </a:lnTo>
                <a:lnTo>
                  <a:pt x="610857" y="407492"/>
                </a:lnTo>
                <a:lnTo>
                  <a:pt x="587641" y="346532"/>
                </a:lnTo>
                <a:lnTo>
                  <a:pt x="581837" y="331292"/>
                </a:lnTo>
                <a:lnTo>
                  <a:pt x="615543" y="318592"/>
                </a:lnTo>
                <a:lnTo>
                  <a:pt x="616635" y="316052"/>
                </a:lnTo>
                <a:lnTo>
                  <a:pt x="616851" y="309702"/>
                </a:lnTo>
                <a:lnTo>
                  <a:pt x="615772" y="305892"/>
                </a:lnTo>
                <a:lnTo>
                  <a:pt x="612800" y="298272"/>
                </a:lnTo>
                <a:lnTo>
                  <a:pt x="612292" y="297002"/>
                </a:lnTo>
                <a:lnTo>
                  <a:pt x="611149" y="294462"/>
                </a:lnTo>
                <a:lnTo>
                  <a:pt x="608952" y="290652"/>
                </a:lnTo>
                <a:lnTo>
                  <a:pt x="607898" y="288112"/>
                </a:lnTo>
                <a:lnTo>
                  <a:pt x="605866" y="286842"/>
                </a:lnTo>
                <a:lnTo>
                  <a:pt x="604850" y="285572"/>
                </a:lnTo>
                <a:lnTo>
                  <a:pt x="601764" y="285572"/>
                </a:lnTo>
                <a:lnTo>
                  <a:pt x="569188" y="298272"/>
                </a:lnTo>
                <a:lnTo>
                  <a:pt x="556425" y="263982"/>
                </a:lnTo>
                <a:lnTo>
                  <a:pt x="555739" y="263982"/>
                </a:lnTo>
                <a:lnTo>
                  <a:pt x="553770" y="262712"/>
                </a:lnTo>
                <a:lnTo>
                  <a:pt x="552411" y="262712"/>
                </a:lnTo>
                <a:lnTo>
                  <a:pt x="548932" y="261442"/>
                </a:lnTo>
                <a:lnTo>
                  <a:pt x="546684" y="262712"/>
                </a:lnTo>
                <a:lnTo>
                  <a:pt x="541172" y="263982"/>
                </a:lnTo>
                <a:lnTo>
                  <a:pt x="537794" y="265252"/>
                </a:lnTo>
                <a:lnTo>
                  <a:pt x="515620" y="279222"/>
                </a:lnTo>
                <a:lnTo>
                  <a:pt x="515696" y="280492"/>
                </a:lnTo>
                <a:lnTo>
                  <a:pt x="528447" y="313512"/>
                </a:lnTo>
                <a:lnTo>
                  <a:pt x="510159" y="319862"/>
                </a:lnTo>
                <a:lnTo>
                  <a:pt x="509320" y="321132"/>
                </a:lnTo>
                <a:lnTo>
                  <a:pt x="508114" y="322402"/>
                </a:lnTo>
                <a:lnTo>
                  <a:pt x="507771" y="323672"/>
                </a:lnTo>
                <a:lnTo>
                  <a:pt x="521677" y="354152"/>
                </a:lnTo>
                <a:lnTo>
                  <a:pt x="541108" y="346532"/>
                </a:lnTo>
                <a:lnTo>
                  <a:pt x="572846" y="429082"/>
                </a:lnTo>
                <a:lnTo>
                  <a:pt x="601332" y="458292"/>
                </a:lnTo>
                <a:lnTo>
                  <a:pt x="607453" y="459562"/>
                </a:lnTo>
                <a:lnTo>
                  <a:pt x="620928" y="459562"/>
                </a:lnTo>
                <a:lnTo>
                  <a:pt x="655358" y="444322"/>
                </a:lnTo>
                <a:lnTo>
                  <a:pt x="657313" y="443052"/>
                </a:lnTo>
                <a:lnTo>
                  <a:pt x="660476" y="439242"/>
                </a:lnTo>
                <a:lnTo>
                  <a:pt x="661555" y="437972"/>
                </a:lnTo>
                <a:lnTo>
                  <a:pt x="662724" y="435432"/>
                </a:lnTo>
                <a:lnTo>
                  <a:pt x="662825" y="432892"/>
                </a:lnTo>
                <a:close/>
              </a:path>
              <a:path w="1411604" h="652780">
                <a:moveTo>
                  <a:pt x="813612" y="370662"/>
                </a:moveTo>
                <a:lnTo>
                  <a:pt x="813549" y="369392"/>
                </a:lnTo>
                <a:lnTo>
                  <a:pt x="813066" y="366852"/>
                </a:lnTo>
                <a:lnTo>
                  <a:pt x="812685" y="365582"/>
                </a:lnTo>
                <a:lnTo>
                  <a:pt x="810895" y="359232"/>
                </a:lnTo>
                <a:lnTo>
                  <a:pt x="808951" y="354152"/>
                </a:lnTo>
                <a:lnTo>
                  <a:pt x="808012" y="352882"/>
                </a:lnTo>
                <a:lnTo>
                  <a:pt x="806323" y="349072"/>
                </a:lnTo>
                <a:lnTo>
                  <a:pt x="805497" y="347802"/>
                </a:lnTo>
                <a:lnTo>
                  <a:pt x="803897" y="346532"/>
                </a:lnTo>
                <a:lnTo>
                  <a:pt x="803097" y="345262"/>
                </a:lnTo>
                <a:lnTo>
                  <a:pt x="800620" y="345262"/>
                </a:lnTo>
                <a:lnTo>
                  <a:pt x="798029" y="346532"/>
                </a:lnTo>
                <a:lnTo>
                  <a:pt x="796112" y="347802"/>
                </a:lnTo>
                <a:lnTo>
                  <a:pt x="791705" y="351612"/>
                </a:lnTo>
                <a:lnTo>
                  <a:pt x="788860" y="354152"/>
                </a:lnTo>
                <a:lnTo>
                  <a:pt x="781913" y="359232"/>
                </a:lnTo>
                <a:lnTo>
                  <a:pt x="747382" y="377012"/>
                </a:lnTo>
                <a:lnTo>
                  <a:pt x="740994" y="378282"/>
                </a:lnTo>
                <a:lnTo>
                  <a:pt x="724395" y="378282"/>
                </a:lnTo>
                <a:lnTo>
                  <a:pt x="699363" y="349072"/>
                </a:lnTo>
                <a:lnTo>
                  <a:pt x="768388" y="322402"/>
                </a:lnTo>
                <a:lnTo>
                  <a:pt x="791387" y="313512"/>
                </a:lnTo>
                <a:lnTo>
                  <a:pt x="793991" y="312242"/>
                </a:lnTo>
                <a:lnTo>
                  <a:pt x="796607" y="305892"/>
                </a:lnTo>
                <a:lnTo>
                  <a:pt x="796315" y="300812"/>
                </a:lnTo>
                <a:lnTo>
                  <a:pt x="783031" y="271602"/>
                </a:lnTo>
                <a:lnTo>
                  <a:pt x="781481" y="269062"/>
                </a:lnTo>
                <a:lnTo>
                  <a:pt x="750341" y="242392"/>
                </a:lnTo>
                <a:lnTo>
                  <a:pt x="750341" y="299542"/>
                </a:lnTo>
                <a:lnTo>
                  <a:pt x="689317" y="322402"/>
                </a:lnTo>
                <a:lnTo>
                  <a:pt x="687590" y="317322"/>
                </a:lnTo>
                <a:lnTo>
                  <a:pt x="686549" y="312242"/>
                </a:lnTo>
                <a:lnTo>
                  <a:pt x="685812" y="303352"/>
                </a:lnTo>
                <a:lnTo>
                  <a:pt x="686269" y="298272"/>
                </a:lnTo>
                <a:lnTo>
                  <a:pt x="714006" y="271602"/>
                </a:lnTo>
                <a:lnTo>
                  <a:pt x="720915" y="271602"/>
                </a:lnTo>
                <a:lnTo>
                  <a:pt x="750341" y="299542"/>
                </a:lnTo>
                <a:lnTo>
                  <a:pt x="750341" y="242392"/>
                </a:lnTo>
                <a:lnTo>
                  <a:pt x="743813" y="239852"/>
                </a:lnTo>
                <a:lnTo>
                  <a:pt x="736904" y="238582"/>
                </a:lnTo>
                <a:lnTo>
                  <a:pt x="721944" y="238582"/>
                </a:lnTo>
                <a:lnTo>
                  <a:pt x="713867" y="239852"/>
                </a:lnTo>
                <a:lnTo>
                  <a:pt x="705383" y="242392"/>
                </a:lnTo>
                <a:lnTo>
                  <a:pt x="696493" y="244932"/>
                </a:lnTo>
                <a:lnTo>
                  <a:pt x="662355" y="267792"/>
                </a:lnTo>
                <a:lnTo>
                  <a:pt x="646887" y="303352"/>
                </a:lnTo>
                <a:lnTo>
                  <a:pt x="646188" y="319862"/>
                </a:lnTo>
                <a:lnTo>
                  <a:pt x="647052" y="328752"/>
                </a:lnTo>
                <a:lnTo>
                  <a:pt x="658520" y="365582"/>
                </a:lnTo>
                <a:lnTo>
                  <a:pt x="684085" y="401142"/>
                </a:lnTo>
                <a:lnTo>
                  <a:pt x="718756" y="415112"/>
                </a:lnTo>
                <a:lnTo>
                  <a:pt x="726770" y="415112"/>
                </a:lnTo>
                <a:lnTo>
                  <a:pt x="743889" y="412572"/>
                </a:lnTo>
                <a:lnTo>
                  <a:pt x="752995" y="410032"/>
                </a:lnTo>
                <a:lnTo>
                  <a:pt x="762469" y="406222"/>
                </a:lnTo>
                <a:lnTo>
                  <a:pt x="769607" y="403682"/>
                </a:lnTo>
                <a:lnTo>
                  <a:pt x="776147" y="401142"/>
                </a:lnTo>
                <a:lnTo>
                  <a:pt x="787996" y="394792"/>
                </a:lnTo>
                <a:lnTo>
                  <a:pt x="793153" y="390982"/>
                </a:lnTo>
                <a:lnTo>
                  <a:pt x="805459" y="382092"/>
                </a:lnTo>
                <a:lnTo>
                  <a:pt x="809421" y="378282"/>
                </a:lnTo>
                <a:lnTo>
                  <a:pt x="810742" y="377012"/>
                </a:lnTo>
                <a:lnTo>
                  <a:pt x="812266" y="375742"/>
                </a:lnTo>
                <a:lnTo>
                  <a:pt x="813092" y="373202"/>
                </a:lnTo>
                <a:lnTo>
                  <a:pt x="813612" y="370662"/>
                </a:lnTo>
                <a:close/>
              </a:path>
              <a:path w="1411604" h="652780">
                <a:moveTo>
                  <a:pt x="1059561" y="245198"/>
                </a:moveTo>
                <a:lnTo>
                  <a:pt x="1049959" y="200393"/>
                </a:lnTo>
                <a:lnTo>
                  <a:pt x="1030528" y="164846"/>
                </a:lnTo>
                <a:lnTo>
                  <a:pt x="1014615" y="149428"/>
                </a:lnTo>
                <a:lnTo>
                  <a:pt x="1014615" y="248335"/>
                </a:lnTo>
                <a:lnTo>
                  <a:pt x="1013066" y="258851"/>
                </a:lnTo>
                <a:lnTo>
                  <a:pt x="984821" y="279222"/>
                </a:lnTo>
                <a:lnTo>
                  <a:pt x="971384" y="275551"/>
                </a:lnTo>
                <a:lnTo>
                  <a:pt x="963752" y="272059"/>
                </a:lnTo>
                <a:lnTo>
                  <a:pt x="955205" y="266890"/>
                </a:lnTo>
                <a:lnTo>
                  <a:pt x="936853" y="218846"/>
                </a:lnTo>
                <a:lnTo>
                  <a:pt x="938441" y="213271"/>
                </a:lnTo>
                <a:lnTo>
                  <a:pt x="965403" y="181521"/>
                </a:lnTo>
                <a:lnTo>
                  <a:pt x="967320" y="180784"/>
                </a:lnTo>
                <a:lnTo>
                  <a:pt x="1003668" y="207695"/>
                </a:lnTo>
                <a:lnTo>
                  <a:pt x="1014615" y="248335"/>
                </a:lnTo>
                <a:lnTo>
                  <a:pt x="1014615" y="149428"/>
                </a:lnTo>
                <a:lnTo>
                  <a:pt x="983221" y="138849"/>
                </a:lnTo>
                <a:lnTo>
                  <a:pt x="975944" y="139344"/>
                </a:lnTo>
                <a:lnTo>
                  <a:pt x="935570" y="160337"/>
                </a:lnTo>
                <a:lnTo>
                  <a:pt x="922578" y="181521"/>
                </a:lnTo>
                <a:lnTo>
                  <a:pt x="891590" y="100418"/>
                </a:lnTo>
                <a:lnTo>
                  <a:pt x="890892" y="99568"/>
                </a:lnTo>
                <a:lnTo>
                  <a:pt x="888923" y="98336"/>
                </a:lnTo>
                <a:lnTo>
                  <a:pt x="887539" y="98031"/>
                </a:lnTo>
                <a:lnTo>
                  <a:pt x="883945" y="98031"/>
                </a:lnTo>
                <a:lnTo>
                  <a:pt x="850633" y="114947"/>
                </a:lnTo>
                <a:lnTo>
                  <a:pt x="850684" y="116052"/>
                </a:lnTo>
                <a:lnTo>
                  <a:pt x="933132" y="331749"/>
                </a:lnTo>
                <a:lnTo>
                  <a:pt x="939812" y="334225"/>
                </a:lnTo>
                <a:lnTo>
                  <a:pt x="941730" y="333921"/>
                </a:lnTo>
                <a:lnTo>
                  <a:pt x="968108" y="319532"/>
                </a:lnTo>
                <a:lnTo>
                  <a:pt x="968019" y="318414"/>
                </a:lnTo>
                <a:lnTo>
                  <a:pt x="961555" y="301485"/>
                </a:lnTo>
                <a:lnTo>
                  <a:pt x="967143" y="304431"/>
                </a:lnTo>
                <a:lnTo>
                  <a:pt x="972400" y="306755"/>
                </a:lnTo>
                <a:lnTo>
                  <a:pt x="982268" y="310184"/>
                </a:lnTo>
                <a:lnTo>
                  <a:pt x="987044" y="311327"/>
                </a:lnTo>
                <a:lnTo>
                  <a:pt x="996302" y="312508"/>
                </a:lnTo>
                <a:lnTo>
                  <a:pt x="1000899" y="312458"/>
                </a:lnTo>
                <a:lnTo>
                  <a:pt x="1032433" y="301485"/>
                </a:lnTo>
                <a:lnTo>
                  <a:pt x="1033056" y="301129"/>
                </a:lnTo>
                <a:lnTo>
                  <a:pt x="1052512" y="279222"/>
                </a:lnTo>
                <a:lnTo>
                  <a:pt x="1054709" y="274548"/>
                </a:lnTo>
                <a:lnTo>
                  <a:pt x="1056944" y="267817"/>
                </a:lnTo>
                <a:lnTo>
                  <a:pt x="1058506" y="260667"/>
                </a:lnTo>
                <a:lnTo>
                  <a:pt x="1059383" y="253123"/>
                </a:lnTo>
                <a:lnTo>
                  <a:pt x="1059561" y="245198"/>
                </a:lnTo>
                <a:close/>
              </a:path>
              <a:path w="1411604" h="652780">
                <a:moveTo>
                  <a:pt x="1237602" y="176530"/>
                </a:moveTo>
                <a:lnTo>
                  <a:pt x="1229499" y="132473"/>
                </a:lnTo>
                <a:lnTo>
                  <a:pt x="1206563" y="93776"/>
                </a:lnTo>
                <a:lnTo>
                  <a:pt x="1194714" y="83807"/>
                </a:lnTo>
                <a:lnTo>
                  <a:pt x="1194714" y="178041"/>
                </a:lnTo>
                <a:lnTo>
                  <a:pt x="1194498" y="183984"/>
                </a:lnTo>
                <a:lnTo>
                  <a:pt x="1164183" y="215290"/>
                </a:lnTo>
                <a:lnTo>
                  <a:pt x="1158087" y="216230"/>
                </a:lnTo>
                <a:lnTo>
                  <a:pt x="1147140" y="214833"/>
                </a:lnTo>
                <a:lnTo>
                  <a:pt x="1119543" y="183984"/>
                </a:lnTo>
                <a:lnTo>
                  <a:pt x="1110322" y="148920"/>
                </a:lnTo>
                <a:lnTo>
                  <a:pt x="1110551" y="142938"/>
                </a:lnTo>
                <a:lnTo>
                  <a:pt x="1140764" y="111518"/>
                </a:lnTo>
                <a:lnTo>
                  <a:pt x="1146886" y="110604"/>
                </a:lnTo>
                <a:lnTo>
                  <a:pt x="1157770" y="112141"/>
                </a:lnTo>
                <a:lnTo>
                  <a:pt x="1185354" y="143027"/>
                </a:lnTo>
                <a:lnTo>
                  <a:pt x="1194714" y="178041"/>
                </a:lnTo>
                <a:lnTo>
                  <a:pt x="1194714" y="83807"/>
                </a:lnTo>
                <a:lnTo>
                  <a:pt x="1158836" y="73634"/>
                </a:lnTo>
                <a:lnTo>
                  <a:pt x="1150493" y="74193"/>
                </a:lnTo>
                <a:lnTo>
                  <a:pt x="1113548" y="85331"/>
                </a:lnTo>
                <a:lnTo>
                  <a:pt x="1079703" y="113030"/>
                </a:lnTo>
                <a:lnTo>
                  <a:pt x="1067523" y="159448"/>
                </a:lnTo>
                <a:lnTo>
                  <a:pt x="1068285" y="167284"/>
                </a:lnTo>
                <a:lnTo>
                  <a:pt x="1079309" y="203911"/>
                </a:lnTo>
                <a:lnTo>
                  <a:pt x="1104049" y="238607"/>
                </a:lnTo>
                <a:lnTo>
                  <a:pt x="1146251" y="253390"/>
                </a:lnTo>
                <a:lnTo>
                  <a:pt x="1154607" y="252895"/>
                </a:lnTo>
                <a:lnTo>
                  <a:pt x="1191425" y="241846"/>
                </a:lnTo>
                <a:lnTo>
                  <a:pt x="1223721" y="216230"/>
                </a:lnTo>
                <a:lnTo>
                  <a:pt x="1225397" y="214083"/>
                </a:lnTo>
                <a:lnTo>
                  <a:pt x="1229563" y="207213"/>
                </a:lnTo>
                <a:lnTo>
                  <a:pt x="1232814" y="200037"/>
                </a:lnTo>
                <a:lnTo>
                  <a:pt x="1235252" y="192481"/>
                </a:lnTo>
                <a:lnTo>
                  <a:pt x="1236840" y="184645"/>
                </a:lnTo>
                <a:lnTo>
                  <a:pt x="1237602" y="176530"/>
                </a:lnTo>
                <a:close/>
              </a:path>
              <a:path w="1411604" h="652780">
                <a:moveTo>
                  <a:pt x="1411605" y="150736"/>
                </a:moveTo>
                <a:lnTo>
                  <a:pt x="1340815" y="88252"/>
                </a:lnTo>
                <a:lnTo>
                  <a:pt x="1342453" y="76339"/>
                </a:lnTo>
                <a:lnTo>
                  <a:pt x="1352003" y="6832"/>
                </a:lnTo>
                <a:lnTo>
                  <a:pt x="1352042" y="4140"/>
                </a:lnTo>
                <a:lnTo>
                  <a:pt x="1351114" y="1384"/>
                </a:lnTo>
                <a:lnTo>
                  <a:pt x="1350111" y="558"/>
                </a:lnTo>
                <a:lnTo>
                  <a:pt x="1347050" y="0"/>
                </a:lnTo>
                <a:lnTo>
                  <a:pt x="1344803" y="292"/>
                </a:lnTo>
                <a:lnTo>
                  <a:pt x="1311986" y="17183"/>
                </a:lnTo>
                <a:lnTo>
                  <a:pt x="1311986" y="18173"/>
                </a:lnTo>
                <a:lnTo>
                  <a:pt x="1304823" y="76339"/>
                </a:lnTo>
                <a:lnTo>
                  <a:pt x="1260538" y="37833"/>
                </a:lnTo>
                <a:lnTo>
                  <a:pt x="1259586" y="36957"/>
                </a:lnTo>
                <a:lnTo>
                  <a:pt x="1258595" y="36322"/>
                </a:lnTo>
                <a:lnTo>
                  <a:pt x="1256538" y="35496"/>
                </a:lnTo>
                <a:lnTo>
                  <a:pt x="1255153" y="35433"/>
                </a:lnTo>
                <a:lnTo>
                  <a:pt x="1251661" y="36017"/>
                </a:lnTo>
                <a:lnTo>
                  <a:pt x="1215224" y="52489"/>
                </a:lnTo>
                <a:lnTo>
                  <a:pt x="1214958" y="53797"/>
                </a:lnTo>
                <a:lnTo>
                  <a:pt x="1216101" y="56464"/>
                </a:lnTo>
                <a:lnTo>
                  <a:pt x="1217244" y="57924"/>
                </a:lnTo>
                <a:lnTo>
                  <a:pt x="1218958" y="59499"/>
                </a:lnTo>
                <a:lnTo>
                  <a:pt x="1281430" y="112141"/>
                </a:lnTo>
                <a:lnTo>
                  <a:pt x="1281404" y="113030"/>
                </a:lnTo>
                <a:lnTo>
                  <a:pt x="1268666" y="198793"/>
                </a:lnTo>
                <a:lnTo>
                  <a:pt x="1268615" y="199301"/>
                </a:lnTo>
                <a:lnTo>
                  <a:pt x="1268514" y="202692"/>
                </a:lnTo>
                <a:lnTo>
                  <a:pt x="1269530" y="205041"/>
                </a:lnTo>
                <a:lnTo>
                  <a:pt x="1270584" y="205752"/>
                </a:lnTo>
                <a:lnTo>
                  <a:pt x="1273759" y="206273"/>
                </a:lnTo>
                <a:lnTo>
                  <a:pt x="1276007" y="206006"/>
                </a:lnTo>
                <a:lnTo>
                  <a:pt x="1310881" y="189204"/>
                </a:lnTo>
                <a:lnTo>
                  <a:pt x="1311160" y="186829"/>
                </a:lnTo>
                <a:lnTo>
                  <a:pt x="1318272" y="125145"/>
                </a:lnTo>
                <a:lnTo>
                  <a:pt x="1364716" y="166357"/>
                </a:lnTo>
                <a:lnTo>
                  <a:pt x="1365567" y="167284"/>
                </a:lnTo>
                <a:lnTo>
                  <a:pt x="1366532" y="167932"/>
                </a:lnTo>
                <a:lnTo>
                  <a:pt x="1368691" y="168719"/>
                </a:lnTo>
                <a:lnTo>
                  <a:pt x="1370164" y="168833"/>
                </a:lnTo>
                <a:lnTo>
                  <a:pt x="1373886" y="168529"/>
                </a:lnTo>
                <a:lnTo>
                  <a:pt x="1411198" y="152006"/>
                </a:lnTo>
                <a:lnTo>
                  <a:pt x="1411605" y="15073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278902"/>
            <a:ext cx="350456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YAZILIM</a:t>
            </a:r>
            <a:r>
              <a:rPr spc="-60" dirty="0"/>
              <a:t> </a:t>
            </a:r>
            <a:r>
              <a:rPr spc="-5" dirty="0"/>
              <a:t>NEDiR</a:t>
            </a:r>
            <a:r>
              <a:rPr spc="-35" dirty="0"/>
              <a:t> 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8884" y="1759944"/>
            <a:ext cx="6167120" cy="4278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u="heavy" spc="-35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Calibri"/>
                <a:cs typeface="Calibri"/>
              </a:rPr>
              <a:t>Yazılım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25" dirty="0">
                <a:latin typeface="Calibri"/>
                <a:cs typeface="Calibri"/>
              </a:rPr>
              <a:t>Tanımlanmış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bir işlevi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yerine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getiren,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65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800" spc="-10" dirty="0">
                <a:latin typeface="Calibri"/>
                <a:cs typeface="Calibri"/>
              </a:rPr>
              <a:t>Girdi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ve </a:t>
            </a:r>
            <a:r>
              <a:rPr sz="2800" spc="-5" dirty="0">
                <a:latin typeface="Calibri"/>
                <a:cs typeface="Calibri"/>
              </a:rPr>
              <a:t>çıktıları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olan,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60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Herhangi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donanım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üzerinde</a:t>
            </a:r>
            <a:r>
              <a:rPr sz="2800" spc="-5" dirty="0">
                <a:latin typeface="Calibri"/>
                <a:cs typeface="Calibri"/>
              </a:rPr>
              <a:t> çalışan,</a:t>
            </a:r>
            <a:endParaRPr sz="2800">
              <a:latin typeface="Calibri"/>
              <a:cs typeface="Calibri"/>
            </a:endParaRPr>
          </a:p>
          <a:p>
            <a:pPr marL="469265" marR="5080" indent="-457200">
              <a:lnSpc>
                <a:spcPts val="3020"/>
              </a:lnSpc>
              <a:spcBef>
                <a:spcPts val="1050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800" spc="-15" dirty="0">
                <a:latin typeface="Calibri"/>
                <a:cs typeface="Calibri"/>
              </a:rPr>
              <a:t>Bilgisayar </a:t>
            </a:r>
            <a:r>
              <a:rPr sz="2800" b="1" spc="-15" dirty="0">
                <a:latin typeface="Calibri"/>
                <a:cs typeface="Calibri"/>
              </a:rPr>
              <a:t>programı </a:t>
            </a:r>
            <a:r>
              <a:rPr sz="2800" b="1" spc="-25" dirty="0">
                <a:latin typeface="Calibri"/>
                <a:cs typeface="Calibri"/>
              </a:rPr>
              <a:t>veya 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programlarından </a:t>
            </a:r>
            <a:r>
              <a:rPr sz="2800" b="1" spc="-15" dirty="0">
                <a:latin typeface="Calibri"/>
                <a:cs typeface="Calibri"/>
              </a:rPr>
              <a:t>ve </a:t>
            </a:r>
            <a:r>
              <a:rPr sz="2800" b="1" spc="-5" dirty="0">
                <a:latin typeface="Calibri"/>
                <a:cs typeface="Calibri"/>
              </a:rPr>
              <a:t>kullanım </a:t>
            </a:r>
            <a:r>
              <a:rPr sz="2800" b="1" spc="-15" dirty="0">
                <a:latin typeface="Calibri"/>
                <a:cs typeface="Calibri"/>
              </a:rPr>
              <a:t>ve </a:t>
            </a:r>
            <a:r>
              <a:rPr sz="2800" b="1" dirty="0">
                <a:latin typeface="Calibri"/>
                <a:cs typeface="Calibri"/>
              </a:rPr>
              <a:t>bakım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rehberleri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gibi </a:t>
            </a:r>
            <a:r>
              <a:rPr sz="2800" b="1" spc="-10" dirty="0">
                <a:latin typeface="Calibri"/>
                <a:cs typeface="Calibri"/>
              </a:rPr>
              <a:t>belgelerden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oluşan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bir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üründür.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4414" y="2003298"/>
            <a:ext cx="3916679" cy="3340595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90023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Yazılım</a:t>
            </a:r>
            <a:r>
              <a:rPr spc="-5" dirty="0"/>
              <a:t> </a:t>
            </a:r>
            <a:r>
              <a:rPr spc="-100" dirty="0"/>
              <a:t>Test</a:t>
            </a:r>
            <a:r>
              <a:rPr dirty="0"/>
              <a:t> </a:t>
            </a:r>
            <a:r>
              <a:rPr spc="-10" dirty="0"/>
              <a:t>Seviyeleri</a:t>
            </a:r>
            <a:r>
              <a:rPr spc="5" dirty="0"/>
              <a:t> </a:t>
            </a:r>
            <a:r>
              <a:rPr dirty="0"/>
              <a:t>– </a:t>
            </a:r>
            <a:r>
              <a:rPr spc="-25" dirty="0"/>
              <a:t>Integration</a:t>
            </a:r>
            <a:r>
              <a:rPr dirty="0"/>
              <a:t> </a:t>
            </a:r>
            <a:r>
              <a:rPr spc="-60" dirty="0"/>
              <a:t>Testing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84" y="1385793"/>
            <a:ext cx="44399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0" dirty="0">
                <a:solidFill>
                  <a:srgbClr val="008080"/>
                </a:solidFill>
                <a:latin typeface="Calibri"/>
                <a:cs typeface="Calibri"/>
              </a:rPr>
              <a:t>Entegrasyon(Integration)</a:t>
            </a:r>
            <a:r>
              <a:rPr sz="2800" b="1" dirty="0">
                <a:solidFill>
                  <a:srgbClr val="008080"/>
                </a:solidFill>
                <a:latin typeface="Calibri"/>
                <a:cs typeface="Calibri"/>
              </a:rPr>
              <a:t> </a:t>
            </a:r>
            <a:r>
              <a:rPr sz="2800" b="1" spc="-60" dirty="0">
                <a:solidFill>
                  <a:srgbClr val="008080"/>
                </a:solidFill>
                <a:latin typeface="Calibri"/>
                <a:cs typeface="Calibri"/>
              </a:rPr>
              <a:t>Testi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285" y="1906239"/>
            <a:ext cx="7133590" cy="374522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18465" marR="5080" indent="-406400">
              <a:lnSpc>
                <a:spcPts val="2590"/>
              </a:lnSpc>
              <a:spcBef>
                <a:spcPts val="425"/>
              </a:spcBef>
              <a:buClr>
                <a:srgbClr val="000000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20" dirty="0">
                <a:solidFill>
                  <a:srgbClr val="292929"/>
                </a:solidFill>
                <a:latin typeface="Calibri"/>
                <a:cs typeface="Calibri"/>
              </a:rPr>
              <a:t>Yazılımın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gereksinimlerini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doğrulamak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92929"/>
                </a:solidFill>
                <a:latin typeface="Calibri"/>
                <a:cs typeface="Calibri"/>
              </a:rPr>
              <a:t>üzere</a:t>
            </a:r>
            <a:r>
              <a:rPr sz="2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 ekibi </a:t>
            </a:r>
            <a:r>
              <a:rPr sz="2400" spc="-5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tarafından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yapılan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92929"/>
                </a:solidFill>
                <a:latin typeface="Calibri"/>
                <a:cs typeface="Calibri"/>
              </a:rPr>
              <a:t>kara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 kutu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292929"/>
                </a:solidFill>
                <a:latin typeface="Calibri"/>
                <a:cs typeface="Calibri"/>
              </a:rPr>
              <a:t>testleridir.</a:t>
            </a:r>
            <a:endParaRPr sz="2400">
              <a:latin typeface="Calibri"/>
              <a:cs typeface="Calibri"/>
            </a:endParaRPr>
          </a:p>
          <a:p>
            <a:pPr marL="418465" marR="87630" indent="-406400">
              <a:lnSpc>
                <a:spcPts val="2590"/>
              </a:lnSpc>
              <a:spcBef>
                <a:spcPts val="1000"/>
              </a:spcBef>
              <a:buClr>
                <a:srgbClr val="000000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20" dirty="0">
                <a:solidFill>
                  <a:srgbClr val="292929"/>
                </a:solidFill>
                <a:latin typeface="Calibri"/>
                <a:cs typeface="Calibri"/>
              </a:rPr>
              <a:t>Entegrasyon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testi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bir yazılımın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bileşenlerinin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birbirine </a:t>
            </a:r>
            <a:r>
              <a:rPr sz="2400" b="1" spc="-52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entegre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edilmesi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sırasında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yapılabileceği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gibi </a:t>
            </a:r>
            <a:r>
              <a:rPr sz="2400" b="1" spc="-5" dirty="0">
                <a:latin typeface="Calibri"/>
                <a:cs typeface="Calibri"/>
              </a:rPr>
              <a:t>iki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farklı </a:t>
            </a:r>
            <a:r>
              <a:rPr sz="2400" b="1" spc="-5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yazılımın </a:t>
            </a:r>
            <a:r>
              <a:rPr sz="2400" b="1" spc="-5" dirty="0">
                <a:latin typeface="Calibri"/>
                <a:cs typeface="Calibri"/>
              </a:rPr>
              <a:t>birbirine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entegre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edilmesi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sırasında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 da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92929"/>
                </a:solidFill>
                <a:latin typeface="Calibri"/>
                <a:cs typeface="Calibri"/>
              </a:rPr>
              <a:t>yapılabilir.</a:t>
            </a:r>
            <a:endParaRPr sz="2400">
              <a:latin typeface="Calibri"/>
              <a:cs typeface="Calibri"/>
            </a:endParaRPr>
          </a:p>
          <a:p>
            <a:pPr marL="417830" marR="109855" indent="-405765">
              <a:lnSpc>
                <a:spcPts val="2590"/>
              </a:lnSpc>
              <a:spcBef>
                <a:spcPts val="1010"/>
              </a:spcBef>
              <a:buSzPct val="116666"/>
              <a:buFont typeface="Wingdings"/>
              <a:buChar char=""/>
              <a:tabLst>
                <a:tab pos="487045" algn="l"/>
                <a:tab pos="487680" algn="l"/>
              </a:tabLst>
            </a:pPr>
            <a:r>
              <a:rPr dirty="0"/>
              <a:t>	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Bu</a:t>
            </a:r>
            <a:r>
              <a:rPr sz="2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yüzden</a:t>
            </a:r>
            <a:r>
              <a:rPr sz="2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92929"/>
                </a:solidFill>
                <a:latin typeface="Calibri"/>
                <a:cs typeface="Calibri"/>
              </a:rPr>
              <a:t>entegrasyon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testi</a:t>
            </a:r>
            <a:r>
              <a:rPr sz="2400" spc="-10" dirty="0">
                <a:solidFill>
                  <a:srgbClr val="008080"/>
                </a:solidFill>
                <a:latin typeface="Calibri"/>
                <a:cs typeface="Calibri"/>
              </a:rPr>
              <a:t>,</a:t>
            </a:r>
            <a:r>
              <a:rPr sz="2400" spc="-15" dirty="0">
                <a:solidFill>
                  <a:srgbClr val="00808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birim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entegrasyon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testi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ve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sistem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entegrasyon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testi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olarak</a:t>
            </a:r>
            <a:r>
              <a:rPr sz="2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farklı </a:t>
            </a:r>
            <a:r>
              <a:rPr sz="2400" spc="-20" dirty="0">
                <a:solidFill>
                  <a:srgbClr val="292929"/>
                </a:solidFill>
                <a:latin typeface="Calibri"/>
                <a:cs typeface="Calibri"/>
              </a:rPr>
              <a:t>test 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seviyelerinde</a:t>
            </a:r>
            <a:r>
              <a:rPr sz="24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92929"/>
                </a:solidFill>
                <a:latin typeface="Calibri"/>
                <a:cs typeface="Calibri"/>
              </a:rPr>
              <a:t>yapılabilir.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80"/>
              </a:spcBef>
              <a:buClr>
                <a:srgbClr val="000000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20" dirty="0">
                <a:solidFill>
                  <a:srgbClr val="292929"/>
                </a:solidFill>
                <a:latin typeface="Calibri"/>
                <a:cs typeface="Calibri"/>
              </a:rPr>
              <a:t>Entegrasyon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92929"/>
                </a:solidFill>
                <a:latin typeface="Calibri"/>
                <a:cs typeface="Calibri"/>
              </a:rPr>
              <a:t>test 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stratejileri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2630" y="5615652"/>
            <a:ext cx="6591934" cy="81026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310"/>
              </a:spcBef>
              <a:buClr>
                <a:srgbClr val="000000"/>
              </a:buClr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Big</a:t>
            </a:r>
            <a:r>
              <a:rPr sz="2400" b="1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bang</a:t>
            </a:r>
            <a:endParaRPr sz="2400">
              <a:latin typeface="Calibri"/>
              <a:cs typeface="Calibri"/>
            </a:endParaRPr>
          </a:p>
          <a:p>
            <a:pPr marL="393700" indent="-381000">
              <a:lnSpc>
                <a:spcPct val="100000"/>
              </a:lnSpc>
              <a:spcBef>
                <a:spcPts val="210"/>
              </a:spcBef>
              <a:buClr>
                <a:srgbClr val="000000"/>
              </a:buClr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400" b="1" spc="-10" dirty="0">
                <a:solidFill>
                  <a:srgbClr val="292929"/>
                </a:solidFill>
                <a:latin typeface="Calibri"/>
                <a:cs typeface="Calibri"/>
              </a:rPr>
              <a:t>Incremantal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-</a:t>
            </a:r>
            <a:r>
              <a:rPr sz="2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Artımlı</a:t>
            </a:r>
            <a:r>
              <a:rPr sz="2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(bottom-up,</a:t>
            </a:r>
            <a:r>
              <a:rPr sz="2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top-down,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 both)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93356" y="1298575"/>
            <a:ext cx="3533140" cy="755650"/>
            <a:chOff x="6793356" y="1298575"/>
            <a:chExt cx="3533140" cy="755650"/>
          </a:xfrm>
        </p:grpSpPr>
        <p:sp>
          <p:nvSpPr>
            <p:cNvPr id="7" name="object 7"/>
            <p:cNvSpPr/>
            <p:nvPr/>
          </p:nvSpPr>
          <p:spPr>
            <a:xfrm>
              <a:off x="6799706" y="1304925"/>
              <a:ext cx="1224280" cy="660400"/>
            </a:xfrm>
            <a:custGeom>
              <a:avLst/>
              <a:gdLst/>
              <a:ahLst/>
              <a:cxnLst/>
              <a:rect l="l" t="t" r="r" b="b"/>
              <a:pathLst>
                <a:path w="1224279" h="660400">
                  <a:moveTo>
                    <a:pt x="20624" y="164973"/>
                  </a:moveTo>
                  <a:lnTo>
                    <a:pt x="0" y="164973"/>
                  </a:lnTo>
                  <a:lnTo>
                    <a:pt x="0" y="494919"/>
                  </a:lnTo>
                  <a:lnTo>
                    <a:pt x="20624" y="494919"/>
                  </a:lnTo>
                  <a:lnTo>
                    <a:pt x="20624" y="164973"/>
                  </a:lnTo>
                  <a:close/>
                </a:path>
                <a:path w="1224279" h="660400">
                  <a:moveTo>
                    <a:pt x="82486" y="164973"/>
                  </a:moveTo>
                  <a:lnTo>
                    <a:pt x="41236" y="164973"/>
                  </a:lnTo>
                  <a:lnTo>
                    <a:pt x="41236" y="494919"/>
                  </a:lnTo>
                  <a:lnTo>
                    <a:pt x="82486" y="494919"/>
                  </a:lnTo>
                  <a:lnTo>
                    <a:pt x="82486" y="164973"/>
                  </a:lnTo>
                  <a:close/>
                </a:path>
                <a:path w="1224279" h="660400">
                  <a:moveTo>
                    <a:pt x="893826" y="0"/>
                  </a:moveTo>
                  <a:lnTo>
                    <a:pt x="893826" y="164973"/>
                  </a:lnTo>
                  <a:lnTo>
                    <a:pt x="103111" y="164973"/>
                  </a:lnTo>
                  <a:lnTo>
                    <a:pt x="103111" y="494919"/>
                  </a:lnTo>
                  <a:lnTo>
                    <a:pt x="893826" y="494919"/>
                  </a:lnTo>
                  <a:lnTo>
                    <a:pt x="893826" y="659891"/>
                  </a:lnTo>
                  <a:lnTo>
                    <a:pt x="1223772" y="329946"/>
                  </a:lnTo>
                  <a:lnTo>
                    <a:pt x="893826" y="0"/>
                  </a:lnTo>
                  <a:close/>
                </a:path>
              </a:pathLst>
            </a:custGeom>
            <a:solidFill>
              <a:srgbClr val="FDCE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99706" y="1304925"/>
              <a:ext cx="1224280" cy="660400"/>
            </a:xfrm>
            <a:custGeom>
              <a:avLst/>
              <a:gdLst/>
              <a:ahLst/>
              <a:cxnLst/>
              <a:rect l="l" t="t" r="r" b="b"/>
              <a:pathLst>
                <a:path w="1224279" h="660400">
                  <a:moveTo>
                    <a:pt x="0" y="164973"/>
                  </a:moveTo>
                  <a:lnTo>
                    <a:pt x="20624" y="164973"/>
                  </a:lnTo>
                  <a:lnTo>
                    <a:pt x="20624" y="494919"/>
                  </a:lnTo>
                  <a:lnTo>
                    <a:pt x="0" y="494919"/>
                  </a:lnTo>
                  <a:lnTo>
                    <a:pt x="0" y="164973"/>
                  </a:lnTo>
                  <a:close/>
                </a:path>
                <a:path w="1224279" h="660400">
                  <a:moveTo>
                    <a:pt x="41236" y="164973"/>
                  </a:moveTo>
                  <a:lnTo>
                    <a:pt x="82486" y="164973"/>
                  </a:lnTo>
                  <a:lnTo>
                    <a:pt x="82486" y="494919"/>
                  </a:lnTo>
                  <a:lnTo>
                    <a:pt x="41236" y="494919"/>
                  </a:lnTo>
                  <a:lnTo>
                    <a:pt x="41236" y="164973"/>
                  </a:lnTo>
                  <a:close/>
                </a:path>
                <a:path w="1224279" h="660400">
                  <a:moveTo>
                    <a:pt x="103111" y="164973"/>
                  </a:moveTo>
                  <a:lnTo>
                    <a:pt x="893826" y="164973"/>
                  </a:lnTo>
                  <a:lnTo>
                    <a:pt x="893826" y="0"/>
                  </a:lnTo>
                  <a:lnTo>
                    <a:pt x="1223772" y="329946"/>
                  </a:lnTo>
                  <a:lnTo>
                    <a:pt x="893826" y="659891"/>
                  </a:lnTo>
                  <a:lnTo>
                    <a:pt x="893826" y="494919"/>
                  </a:lnTo>
                  <a:lnTo>
                    <a:pt x="103111" y="494919"/>
                  </a:lnTo>
                  <a:lnTo>
                    <a:pt x="103111" y="16497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505062" y="1387982"/>
              <a:ext cx="1815464" cy="660400"/>
            </a:xfrm>
            <a:custGeom>
              <a:avLst/>
              <a:gdLst/>
              <a:ahLst/>
              <a:cxnLst/>
              <a:rect l="l" t="t" r="r" b="b"/>
              <a:pathLst>
                <a:path w="1815465" h="660400">
                  <a:moveTo>
                    <a:pt x="1705102" y="0"/>
                  </a:moveTo>
                  <a:lnTo>
                    <a:pt x="0" y="0"/>
                  </a:lnTo>
                  <a:lnTo>
                    <a:pt x="0" y="659892"/>
                  </a:lnTo>
                  <a:lnTo>
                    <a:pt x="1815083" y="659892"/>
                  </a:lnTo>
                  <a:lnTo>
                    <a:pt x="1815083" y="109982"/>
                  </a:lnTo>
                  <a:lnTo>
                    <a:pt x="1705102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05062" y="1387982"/>
              <a:ext cx="1815464" cy="660400"/>
            </a:xfrm>
            <a:custGeom>
              <a:avLst/>
              <a:gdLst/>
              <a:ahLst/>
              <a:cxnLst/>
              <a:rect l="l" t="t" r="r" b="b"/>
              <a:pathLst>
                <a:path w="1815465" h="660400">
                  <a:moveTo>
                    <a:pt x="0" y="0"/>
                  </a:moveTo>
                  <a:lnTo>
                    <a:pt x="1705102" y="0"/>
                  </a:lnTo>
                  <a:lnTo>
                    <a:pt x="1815083" y="109982"/>
                  </a:lnTo>
                  <a:lnTo>
                    <a:pt x="1815083" y="659892"/>
                  </a:lnTo>
                  <a:lnTo>
                    <a:pt x="0" y="65989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23098" y="3657500"/>
            <a:ext cx="4014215" cy="261528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041196" y="1580639"/>
            <a:ext cx="687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0" dirty="0">
                <a:solidFill>
                  <a:srgbClr val="3366FF"/>
                </a:solidFill>
                <a:latin typeface="Calibri"/>
                <a:cs typeface="Calibri"/>
              </a:rPr>
              <a:t>Y</a:t>
            </a:r>
            <a:r>
              <a:rPr sz="1800" b="1" spc="-5" dirty="0">
                <a:solidFill>
                  <a:srgbClr val="3366FF"/>
                </a:solidFill>
                <a:latin typeface="Calibri"/>
                <a:cs typeface="Calibri"/>
              </a:rPr>
              <a:t>az</a:t>
            </a:r>
            <a:r>
              <a:rPr sz="1800" b="1" dirty="0">
                <a:solidFill>
                  <a:srgbClr val="3366FF"/>
                </a:solidFill>
                <a:latin typeface="Calibri"/>
                <a:cs typeface="Calibri"/>
              </a:rPr>
              <a:t>ılım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80897" y="1619084"/>
            <a:ext cx="1352215" cy="699278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8498713" y="2554351"/>
            <a:ext cx="1828164" cy="673735"/>
            <a:chOff x="8498713" y="2554351"/>
            <a:chExt cx="1828164" cy="673735"/>
          </a:xfrm>
        </p:grpSpPr>
        <p:sp>
          <p:nvSpPr>
            <p:cNvPr id="15" name="object 15"/>
            <p:cNvSpPr/>
            <p:nvPr/>
          </p:nvSpPr>
          <p:spPr>
            <a:xfrm>
              <a:off x="8505063" y="2560701"/>
              <a:ext cx="1815464" cy="661035"/>
            </a:xfrm>
            <a:custGeom>
              <a:avLst/>
              <a:gdLst/>
              <a:ahLst/>
              <a:cxnLst/>
              <a:rect l="l" t="t" r="r" b="b"/>
              <a:pathLst>
                <a:path w="1815465" h="661035">
                  <a:moveTo>
                    <a:pt x="1704975" y="0"/>
                  </a:moveTo>
                  <a:lnTo>
                    <a:pt x="0" y="0"/>
                  </a:lnTo>
                  <a:lnTo>
                    <a:pt x="0" y="660654"/>
                  </a:lnTo>
                  <a:lnTo>
                    <a:pt x="1815083" y="660654"/>
                  </a:lnTo>
                  <a:lnTo>
                    <a:pt x="1815083" y="110109"/>
                  </a:lnTo>
                  <a:lnTo>
                    <a:pt x="1704975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505063" y="2560701"/>
              <a:ext cx="1815464" cy="661035"/>
            </a:xfrm>
            <a:custGeom>
              <a:avLst/>
              <a:gdLst/>
              <a:ahLst/>
              <a:cxnLst/>
              <a:rect l="l" t="t" r="r" b="b"/>
              <a:pathLst>
                <a:path w="1815465" h="661035">
                  <a:moveTo>
                    <a:pt x="0" y="0"/>
                  </a:moveTo>
                  <a:lnTo>
                    <a:pt x="1704975" y="0"/>
                  </a:lnTo>
                  <a:lnTo>
                    <a:pt x="1815083" y="110109"/>
                  </a:lnTo>
                  <a:lnTo>
                    <a:pt x="1815083" y="660654"/>
                  </a:lnTo>
                  <a:lnTo>
                    <a:pt x="0" y="6606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779831" y="2753692"/>
            <a:ext cx="1211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0" dirty="0">
                <a:solidFill>
                  <a:srgbClr val="3366FF"/>
                </a:solidFill>
                <a:latin typeface="Calibri"/>
                <a:cs typeface="Calibri"/>
              </a:rPr>
              <a:t>T</a:t>
            </a:r>
            <a:r>
              <a:rPr sz="1800" b="1" dirty="0">
                <a:solidFill>
                  <a:srgbClr val="3366FF"/>
                </a:solidFill>
                <a:latin typeface="Calibri"/>
                <a:cs typeface="Calibri"/>
              </a:rPr>
              <a:t>üml</a:t>
            </a:r>
            <a:r>
              <a:rPr sz="1800" b="1" spc="-10" dirty="0">
                <a:solidFill>
                  <a:srgbClr val="3366FF"/>
                </a:solidFill>
                <a:latin typeface="Calibri"/>
                <a:cs typeface="Calibri"/>
              </a:rPr>
              <a:t>e</a:t>
            </a:r>
            <a:r>
              <a:rPr sz="1800" b="1" spc="-30" dirty="0">
                <a:solidFill>
                  <a:srgbClr val="3366FF"/>
                </a:solidFill>
                <a:latin typeface="Calibri"/>
                <a:cs typeface="Calibri"/>
              </a:rPr>
              <a:t>ş</a:t>
            </a:r>
            <a:r>
              <a:rPr sz="1800" b="1" dirty="0">
                <a:solidFill>
                  <a:srgbClr val="3366FF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3366FF"/>
                </a:solidFill>
                <a:latin typeface="Calibri"/>
                <a:cs typeface="Calibri"/>
              </a:rPr>
              <a:t>irme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90023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Yazılım</a:t>
            </a:r>
            <a:r>
              <a:rPr spc="-5" dirty="0"/>
              <a:t> </a:t>
            </a:r>
            <a:r>
              <a:rPr spc="-100" dirty="0"/>
              <a:t>Test</a:t>
            </a:r>
            <a:r>
              <a:rPr dirty="0"/>
              <a:t> </a:t>
            </a:r>
            <a:r>
              <a:rPr spc="-10" dirty="0"/>
              <a:t>Seviyeleri</a:t>
            </a:r>
            <a:r>
              <a:rPr spc="5" dirty="0"/>
              <a:t> </a:t>
            </a:r>
            <a:r>
              <a:rPr dirty="0"/>
              <a:t>– </a:t>
            </a:r>
            <a:r>
              <a:rPr spc="-25" dirty="0"/>
              <a:t>Integration</a:t>
            </a:r>
            <a:r>
              <a:rPr dirty="0"/>
              <a:t> </a:t>
            </a:r>
            <a:r>
              <a:rPr spc="-60" dirty="0"/>
              <a:t>Testing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6267" y="1487667"/>
            <a:ext cx="10567035" cy="452183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800" b="1" spc="-15" dirty="0">
                <a:solidFill>
                  <a:srgbClr val="EC7C30"/>
                </a:solidFill>
                <a:latin typeface="Calibri"/>
                <a:cs typeface="Calibri"/>
              </a:rPr>
              <a:t>Integration</a:t>
            </a:r>
            <a:r>
              <a:rPr sz="2800" b="1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b="1" spc="-40" dirty="0">
                <a:solidFill>
                  <a:srgbClr val="EC7C30"/>
                </a:solidFill>
                <a:latin typeface="Calibri"/>
                <a:cs typeface="Calibri"/>
              </a:rPr>
              <a:t>Testing</a:t>
            </a:r>
            <a:r>
              <a:rPr sz="2800" b="1" spc="-15" dirty="0">
                <a:solidFill>
                  <a:srgbClr val="EC7C30"/>
                </a:solidFill>
                <a:latin typeface="Calibri"/>
                <a:cs typeface="Calibri"/>
              </a:rPr>
              <a:t> Strategy-</a:t>
            </a:r>
            <a:r>
              <a:rPr sz="2800" b="1" spc="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C7C30"/>
                </a:solidFill>
                <a:latin typeface="Calibri"/>
                <a:cs typeface="Calibri"/>
              </a:rPr>
              <a:t>Big</a:t>
            </a:r>
            <a:r>
              <a:rPr sz="2800" b="1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C7C30"/>
                </a:solidFill>
                <a:latin typeface="Calibri"/>
                <a:cs typeface="Calibri"/>
              </a:rPr>
              <a:t>Bang</a:t>
            </a:r>
            <a:r>
              <a:rPr sz="2800" b="1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b="1" spc="-60" dirty="0">
                <a:solidFill>
                  <a:srgbClr val="EC7C30"/>
                </a:solidFill>
                <a:latin typeface="Calibri"/>
                <a:cs typeface="Calibri"/>
              </a:rPr>
              <a:t>Testi</a:t>
            </a:r>
            <a:endParaRPr sz="2800">
              <a:latin typeface="Calibri"/>
              <a:cs typeface="Calibri"/>
            </a:endParaRPr>
          </a:p>
          <a:p>
            <a:pPr marL="418465" marR="141605" indent="-406400">
              <a:lnSpc>
                <a:spcPct val="100000"/>
              </a:lnSpc>
              <a:spcBef>
                <a:spcPts val="620"/>
              </a:spcBef>
              <a:buClr>
                <a:srgbClr val="000000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5" dirty="0">
                <a:solidFill>
                  <a:srgbClr val="444444"/>
                </a:solidFill>
                <a:latin typeface="Calibri"/>
                <a:cs typeface="Calibri"/>
              </a:rPr>
              <a:t>Tüm</a:t>
            </a:r>
            <a:r>
              <a:rPr sz="240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bileşenlerin</a:t>
            </a:r>
            <a:r>
              <a:rPr sz="2400" spc="1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44444"/>
                </a:solidFill>
                <a:latin typeface="Calibri"/>
                <a:cs typeface="Calibri"/>
              </a:rPr>
              <a:t>veya</a:t>
            </a:r>
            <a:r>
              <a:rPr sz="2400" spc="1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modüllerin</a:t>
            </a:r>
            <a:r>
              <a:rPr sz="240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44444"/>
                </a:solidFill>
                <a:latin typeface="Calibri"/>
                <a:cs typeface="Calibri"/>
              </a:rPr>
              <a:t>aynı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 anda</a:t>
            </a:r>
            <a:r>
              <a:rPr sz="2400" spc="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birbirine</a:t>
            </a:r>
            <a:r>
              <a:rPr sz="2400" spc="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44444"/>
                </a:solidFill>
                <a:latin typeface="Calibri"/>
                <a:cs typeface="Calibri"/>
              </a:rPr>
              <a:t>entegre</a:t>
            </a:r>
            <a:r>
              <a:rPr sz="2400" spc="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edildiği</a:t>
            </a:r>
            <a:r>
              <a:rPr sz="2400" spc="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44444"/>
                </a:solidFill>
                <a:latin typeface="Calibri"/>
                <a:cs typeface="Calibri"/>
              </a:rPr>
              <a:t>ve</a:t>
            </a:r>
            <a:r>
              <a:rPr sz="240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Calibri"/>
                <a:cs typeface="Calibri"/>
              </a:rPr>
              <a:t>ardından </a:t>
            </a:r>
            <a:r>
              <a:rPr sz="2400" spc="-53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bir</a:t>
            </a:r>
            <a:r>
              <a:rPr sz="2400" spc="-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birim </a:t>
            </a:r>
            <a:r>
              <a:rPr sz="2400" spc="-10" dirty="0">
                <a:solidFill>
                  <a:srgbClr val="444444"/>
                </a:solidFill>
                <a:latin typeface="Calibri"/>
                <a:cs typeface="Calibri"/>
              </a:rPr>
              <a:t>olarak </a:t>
            </a:r>
            <a:r>
              <a:rPr sz="2400" spc="-20" dirty="0">
                <a:solidFill>
                  <a:srgbClr val="444444"/>
                </a:solidFill>
                <a:latin typeface="Calibri"/>
                <a:cs typeface="Calibri"/>
              </a:rPr>
              <a:t>test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 edildiği</a:t>
            </a:r>
            <a:r>
              <a:rPr sz="240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bir</a:t>
            </a:r>
            <a:r>
              <a:rPr sz="2400" spc="-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44444"/>
                </a:solidFill>
                <a:latin typeface="Calibri"/>
                <a:cs typeface="Calibri"/>
              </a:rPr>
              <a:t>Entegrasyon</a:t>
            </a:r>
            <a:r>
              <a:rPr sz="2400" spc="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44444"/>
                </a:solidFill>
                <a:latin typeface="Calibri"/>
                <a:cs typeface="Calibri"/>
              </a:rPr>
              <a:t>testi</a:t>
            </a:r>
            <a:r>
              <a:rPr sz="240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44444"/>
                </a:solidFill>
                <a:latin typeface="Calibri"/>
                <a:cs typeface="Calibri"/>
              </a:rPr>
              <a:t>yaklaşımıdır. </a:t>
            </a:r>
            <a:r>
              <a:rPr sz="2400" dirty="0">
                <a:solidFill>
                  <a:srgbClr val="444444"/>
                </a:solidFill>
                <a:latin typeface="Calibri"/>
                <a:cs typeface="Calibri"/>
              </a:rPr>
              <a:t>Bu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 birleşik</a:t>
            </a:r>
            <a:r>
              <a:rPr sz="240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bileşen </a:t>
            </a:r>
            <a:r>
              <a:rPr sz="240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kümesi,</a:t>
            </a:r>
            <a:r>
              <a:rPr sz="2400" spc="-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44444"/>
                </a:solidFill>
                <a:latin typeface="Calibri"/>
                <a:cs typeface="Calibri"/>
              </a:rPr>
              <a:t>test</a:t>
            </a:r>
            <a:r>
              <a:rPr sz="240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Calibri"/>
                <a:cs typeface="Calibri"/>
              </a:rPr>
              <a:t>sırasında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 bir </a:t>
            </a:r>
            <a:r>
              <a:rPr sz="2400" spc="-10" dirty="0">
                <a:solidFill>
                  <a:srgbClr val="444444"/>
                </a:solidFill>
                <a:latin typeface="Calibri"/>
                <a:cs typeface="Calibri"/>
              </a:rPr>
              <a:t>varlık olarak</a:t>
            </a:r>
            <a:r>
              <a:rPr sz="2400" spc="-15" dirty="0">
                <a:solidFill>
                  <a:srgbClr val="444444"/>
                </a:solidFill>
                <a:latin typeface="Calibri"/>
                <a:cs typeface="Calibri"/>
              </a:rPr>
              <a:t> kabul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444444"/>
                </a:solidFill>
                <a:latin typeface="Calibri"/>
                <a:cs typeface="Calibri"/>
              </a:rPr>
              <a:t>edilir.</a:t>
            </a:r>
            <a:r>
              <a:rPr sz="2400" spc="-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Ünitedeki</a:t>
            </a:r>
            <a:r>
              <a:rPr sz="2400" spc="-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4444"/>
                </a:solidFill>
                <a:latin typeface="Calibri"/>
                <a:cs typeface="Calibri"/>
              </a:rPr>
              <a:t>tüm</a:t>
            </a:r>
            <a:r>
              <a:rPr sz="2400" spc="-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bileşenler </a:t>
            </a:r>
            <a:r>
              <a:rPr sz="240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Calibri"/>
                <a:cs typeface="Calibri"/>
              </a:rPr>
              <a:t>tamamlanmadıysa,</a:t>
            </a:r>
            <a:r>
              <a:rPr sz="2400" spc="-1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44444"/>
                </a:solidFill>
                <a:latin typeface="Calibri"/>
                <a:cs typeface="Calibri"/>
              </a:rPr>
              <a:t>entegrasyon</a:t>
            </a:r>
            <a:r>
              <a:rPr sz="240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Calibri"/>
                <a:cs typeface="Calibri"/>
              </a:rPr>
              <a:t>süreci</a:t>
            </a:r>
            <a:r>
              <a:rPr sz="240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444444"/>
                </a:solidFill>
                <a:latin typeface="Calibri"/>
                <a:cs typeface="Calibri"/>
              </a:rPr>
              <a:t>çalışmayacaktır.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10" dirty="0">
                <a:solidFill>
                  <a:srgbClr val="444444"/>
                </a:solidFill>
                <a:latin typeface="Calibri"/>
                <a:cs typeface="Calibri"/>
              </a:rPr>
              <a:t>Küçük</a:t>
            </a:r>
            <a:r>
              <a:rPr sz="2400" spc="-2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Calibri"/>
                <a:cs typeface="Calibri"/>
              </a:rPr>
              <a:t>sistemler</a:t>
            </a:r>
            <a:r>
              <a:rPr sz="2400" spc="-2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için</a:t>
            </a:r>
            <a:r>
              <a:rPr sz="2400" spc="-3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444444"/>
                </a:solidFill>
                <a:latin typeface="Calibri"/>
                <a:cs typeface="Calibri"/>
              </a:rPr>
              <a:t>uygundur.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15" dirty="0">
                <a:solidFill>
                  <a:srgbClr val="444444"/>
                </a:solidFill>
                <a:latin typeface="Calibri"/>
                <a:cs typeface="Calibri"/>
              </a:rPr>
              <a:t>Hata</a:t>
            </a:r>
            <a:r>
              <a:rPr sz="2400" spc="-3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44444"/>
                </a:solidFill>
                <a:latin typeface="Calibri"/>
                <a:cs typeface="Calibri"/>
              </a:rPr>
              <a:t>Lokalizasyonu</a:t>
            </a:r>
            <a:r>
              <a:rPr sz="2400" spc="-3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55" dirty="0">
                <a:solidFill>
                  <a:srgbClr val="444444"/>
                </a:solidFill>
                <a:latin typeface="Calibri"/>
                <a:cs typeface="Calibri"/>
              </a:rPr>
              <a:t>zordur.</a:t>
            </a:r>
            <a:endParaRPr sz="2400">
              <a:latin typeface="Calibri"/>
              <a:cs typeface="Calibri"/>
            </a:endParaRPr>
          </a:p>
          <a:p>
            <a:pPr marL="418465" marR="11430" indent="-4064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dirty="0">
                <a:solidFill>
                  <a:srgbClr val="444444"/>
                </a:solidFill>
                <a:latin typeface="Calibri"/>
                <a:cs typeface="Calibri"/>
              </a:rPr>
              <a:t>Bu</a:t>
            </a:r>
            <a:r>
              <a:rPr sz="2400" spc="-1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yaklaşımda</a:t>
            </a:r>
            <a:r>
              <a:rPr sz="2400" spc="-2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44444"/>
                </a:solidFill>
                <a:latin typeface="Calibri"/>
                <a:cs typeface="Calibri"/>
              </a:rPr>
              <a:t>test</a:t>
            </a:r>
            <a:r>
              <a:rPr sz="240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edilmesi </a:t>
            </a:r>
            <a:r>
              <a:rPr sz="2400" spc="-25" dirty="0">
                <a:solidFill>
                  <a:srgbClr val="444444"/>
                </a:solidFill>
                <a:latin typeface="Calibri"/>
                <a:cs typeface="Calibri"/>
              </a:rPr>
              <a:t>gereken</a:t>
            </a:r>
            <a:r>
              <a:rPr sz="2400" spc="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Calibri"/>
                <a:cs typeface="Calibri"/>
              </a:rPr>
              <a:t>çok</a:t>
            </a:r>
            <a:r>
              <a:rPr sz="2400" spc="-1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Calibri"/>
                <a:cs typeface="Calibri"/>
              </a:rPr>
              <a:t>sayıda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44444"/>
                </a:solidFill>
                <a:latin typeface="Calibri"/>
                <a:cs typeface="Calibri"/>
              </a:rPr>
              <a:t>ara</a:t>
            </a:r>
            <a:r>
              <a:rPr sz="2400" spc="-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yüz</a:t>
            </a:r>
            <a:r>
              <a:rPr sz="2400" spc="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44444"/>
                </a:solidFill>
                <a:latin typeface="Calibri"/>
                <a:cs typeface="Calibri"/>
              </a:rPr>
              <a:t>göz</a:t>
            </a:r>
            <a:r>
              <a:rPr sz="2400" spc="-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önüne</a:t>
            </a:r>
            <a:r>
              <a:rPr sz="2400" spc="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alındığında,</a:t>
            </a:r>
            <a:r>
              <a:rPr sz="2400" spc="-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44444"/>
                </a:solidFill>
                <a:latin typeface="Calibri"/>
                <a:cs typeface="Calibri"/>
              </a:rPr>
              <a:t>test </a:t>
            </a:r>
            <a:r>
              <a:rPr sz="2400" spc="-52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edilecek</a:t>
            </a:r>
            <a:r>
              <a:rPr sz="240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bazı </a:t>
            </a:r>
            <a:r>
              <a:rPr sz="2400" spc="-20" dirty="0">
                <a:solidFill>
                  <a:srgbClr val="444444"/>
                </a:solidFill>
                <a:latin typeface="Calibri"/>
                <a:cs typeface="Calibri"/>
              </a:rPr>
              <a:t>ara</a:t>
            </a:r>
            <a:r>
              <a:rPr sz="2400" spc="-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yüz</a:t>
            </a:r>
            <a:r>
              <a:rPr sz="240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bağlantıları</a:t>
            </a:r>
            <a:r>
              <a:rPr sz="2400" spc="-1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444444"/>
                </a:solidFill>
                <a:latin typeface="Calibri"/>
                <a:cs typeface="Calibri"/>
              </a:rPr>
              <a:t>kolayca</a:t>
            </a:r>
            <a:r>
              <a:rPr sz="2400" spc="-20" dirty="0">
                <a:solidFill>
                  <a:srgbClr val="444444"/>
                </a:solidFill>
                <a:latin typeface="Calibri"/>
                <a:cs typeface="Calibri"/>
              </a:rPr>
              <a:t> gözden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444444"/>
                </a:solidFill>
                <a:latin typeface="Calibri"/>
                <a:cs typeface="Calibri"/>
              </a:rPr>
              <a:t>kaçabilir.</a:t>
            </a:r>
            <a:endParaRPr sz="2400">
              <a:latin typeface="Calibri"/>
              <a:cs typeface="Calibri"/>
            </a:endParaRPr>
          </a:p>
          <a:p>
            <a:pPr marL="418465" marR="5080" indent="-4064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20" dirty="0">
                <a:solidFill>
                  <a:srgbClr val="444444"/>
                </a:solidFill>
                <a:latin typeface="Calibri"/>
                <a:cs typeface="Calibri"/>
              </a:rPr>
              <a:t>Entegrasyon</a:t>
            </a:r>
            <a:r>
              <a:rPr sz="2400" spc="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44444"/>
                </a:solidFill>
                <a:latin typeface="Calibri"/>
                <a:cs typeface="Calibri"/>
              </a:rPr>
              <a:t>testi</a:t>
            </a:r>
            <a:r>
              <a:rPr sz="2400" spc="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Calibri"/>
                <a:cs typeface="Calibri"/>
              </a:rPr>
              <a:t>ancak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 "tüm"</a:t>
            </a:r>
            <a:r>
              <a:rPr sz="240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modüller</a:t>
            </a:r>
            <a:r>
              <a:rPr sz="240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Calibri"/>
                <a:cs typeface="Calibri"/>
              </a:rPr>
              <a:t>tasarlandıktan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44444"/>
                </a:solidFill>
                <a:latin typeface="Calibri"/>
                <a:cs typeface="Calibri"/>
              </a:rPr>
              <a:t>sonra</a:t>
            </a:r>
            <a:r>
              <a:rPr sz="240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Calibri"/>
                <a:cs typeface="Calibri"/>
              </a:rPr>
              <a:t>başlayabileceğinden, </a:t>
            </a:r>
            <a:r>
              <a:rPr sz="2400" spc="-52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44444"/>
                </a:solidFill>
                <a:latin typeface="Calibri"/>
                <a:cs typeface="Calibri"/>
              </a:rPr>
              <a:t>test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 ekibinin </a:t>
            </a:r>
            <a:r>
              <a:rPr sz="2400" spc="-20" dirty="0">
                <a:solidFill>
                  <a:srgbClr val="444444"/>
                </a:solidFill>
                <a:latin typeface="Calibri"/>
                <a:cs typeface="Calibri"/>
              </a:rPr>
              <a:t>test</a:t>
            </a:r>
            <a:r>
              <a:rPr sz="2400" spc="-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aşamasında</a:t>
            </a:r>
            <a:r>
              <a:rPr sz="2400" spc="-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yürütme</a:t>
            </a:r>
            <a:r>
              <a:rPr sz="240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için</a:t>
            </a:r>
            <a:r>
              <a:rPr sz="2400" spc="-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daha </a:t>
            </a:r>
            <a:r>
              <a:rPr sz="2400" dirty="0">
                <a:solidFill>
                  <a:srgbClr val="444444"/>
                </a:solidFill>
                <a:latin typeface="Calibri"/>
                <a:cs typeface="Calibri"/>
              </a:rPr>
              <a:t>az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4444"/>
                </a:solidFill>
                <a:latin typeface="Calibri"/>
                <a:cs typeface="Calibri"/>
              </a:rPr>
              <a:t>zamanı </a:t>
            </a:r>
            <a:r>
              <a:rPr sz="2400" spc="-5" dirty="0">
                <a:solidFill>
                  <a:srgbClr val="444444"/>
                </a:solidFill>
                <a:latin typeface="Calibri"/>
                <a:cs typeface="Calibri"/>
              </a:rPr>
              <a:t>olacaktır</a:t>
            </a:r>
            <a:r>
              <a:rPr sz="1800" spc="-5" dirty="0">
                <a:solidFill>
                  <a:srgbClr val="444444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246" y="4058411"/>
            <a:ext cx="471677" cy="4663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246" y="4693158"/>
            <a:ext cx="471677" cy="46634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246" y="5272278"/>
            <a:ext cx="471677" cy="46634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4245" y="3452622"/>
            <a:ext cx="471677" cy="485381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90023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Yazılım</a:t>
            </a:r>
            <a:r>
              <a:rPr spc="-5" dirty="0"/>
              <a:t> </a:t>
            </a:r>
            <a:r>
              <a:rPr spc="-100" dirty="0"/>
              <a:t>Test</a:t>
            </a:r>
            <a:r>
              <a:rPr dirty="0"/>
              <a:t> </a:t>
            </a:r>
            <a:r>
              <a:rPr spc="-10" dirty="0"/>
              <a:t>Seviyeleri</a:t>
            </a:r>
            <a:r>
              <a:rPr spc="5" dirty="0"/>
              <a:t> </a:t>
            </a:r>
            <a:r>
              <a:rPr dirty="0"/>
              <a:t>– </a:t>
            </a:r>
            <a:r>
              <a:rPr spc="-25" dirty="0"/>
              <a:t>Integration</a:t>
            </a:r>
            <a:r>
              <a:rPr dirty="0"/>
              <a:t> </a:t>
            </a:r>
            <a:r>
              <a:rPr spc="-60" dirty="0"/>
              <a:t>Testing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8438" y="1425551"/>
            <a:ext cx="5472430" cy="4711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 marR="1245870">
              <a:lnSpc>
                <a:spcPct val="119700"/>
              </a:lnSpc>
              <a:spcBef>
                <a:spcPts val="95"/>
              </a:spcBef>
            </a:pPr>
            <a:r>
              <a:rPr sz="2800" b="1" spc="-15" dirty="0">
                <a:solidFill>
                  <a:srgbClr val="EC7C30"/>
                </a:solidFill>
                <a:latin typeface="Calibri"/>
                <a:cs typeface="Calibri"/>
              </a:rPr>
              <a:t>Integration </a:t>
            </a:r>
            <a:r>
              <a:rPr sz="2800" b="1" spc="-40" dirty="0">
                <a:solidFill>
                  <a:srgbClr val="EC7C30"/>
                </a:solidFill>
                <a:latin typeface="Calibri"/>
                <a:cs typeface="Calibri"/>
              </a:rPr>
              <a:t>Testing </a:t>
            </a:r>
            <a:r>
              <a:rPr sz="2800" b="1" spc="-15" dirty="0">
                <a:solidFill>
                  <a:srgbClr val="EC7C30"/>
                </a:solidFill>
                <a:latin typeface="Calibri"/>
                <a:cs typeface="Calibri"/>
              </a:rPr>
              <a:t>Strategy- </a:t>
            </a:r>
            <a:r>
              <a:rPr sz="2800" b="1" spc="-6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EC7C30"/>
                </a:solidFill>
                <a:latin typeface="Calibri"/>
                <a:cs typeface="Calibri"/>
              </a:rPr>
              <a:t>Incremantal</a:t>
            </a:r>
            <a:r>
              <a:rPr sz="2800" b="1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C7C30"/>
                </a:solidFill>
                <a:latin typeface="Calibri"/>
                <a:cs typeface="Calibri"/>
              </a:rPr>
              <a:t>(Artımlı)</a:t>
            </a:r>
            <a:r>
              <a:rPr sz="2800" b="1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b="1" spc="-75" dirty="0">
                <a:solidFill>
                  <a:srgbClr val="EC7C30"/>
                </a:solidFill>
                <a:latin typeface="Calibri"/>
                <a:cs typeface="Calibri"/>
              </a:rPr>
              <a:t>Test</a:t>
            </a:r>
            <a:endParaRPr sz="2800">
              <a:latin typeface="Calibri"/>
              <a:cs typeface="Calibri"/>
            </a:endParaRPr>
          </a:p>
          <a:p>
            <a:pPr marL="469265" marR="5080" indent="-457200">
              <a:lnSpc>
                <a:spcPct val="100000"/>
              </a:lnSpc>
              <a:spcBef>
                <a:spcPts val="50"/>
              </a:spcBef>
              <a:buFont typeface="Wingdings"/>
              <a:buChar char="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444444"/>
                </a:solidFill>
                <a:latin typeface="Calibri"/>
                <a:cs typeface="Calibri"/>
              </a:rPr>
              <a:t>Bu</a:t>
            </a:r>
            <a:r>
              <a:rPr sz="2000" spc="-10" dirty="0">
                <a:solidFill>
                  <a:srgbClr val="444444"/>
                </a:solidFill>
                <a:latin typeface="Calibri"/>
                <a:cs typeface="Calibri"/>
              </a:rPr>
              <a:t> yaklaşımda,</a:t>
            </a:r>
            <a:r>
              <a:rPr sz="2000" spc="2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44444"/>
                </a:solidFill>
                <a:latin typeface="Calibri"/>
                <a:cs typeface="Calibri"/>
              </a:rPr>
              <a:t>test</a:t>
            </a:r>
            <a:r>
              <a:rPr sz="2000" spc="2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4444"/>
                </a:solidFill>
                <a:latin typeface="Calibri"/>
                <a:cs typeface="Calibri"/>
              </a:rPr>
              <a:t>mantıksal</a:t>
            </a:r>
            <a:r>
              <a:rPr sz="2000" spc="2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4444"/>
                </a:solidFill>
                <a:latin typeface="Calibri"/>
                <a:cs typeface="Calibri"/>
              </a:rPr>
              <a:t>olarak</a:t>
            </a:r>
            <a:r>
              <a:rPr sz="2000" spc="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44444"/>
                </a:solidFill>
                <a:latin typeface="Calibri"/>
                <a:cs typeface="Calibri"/>
              </a:rPr>
              <a:t>birbiriyle </a:t>
            </a:r>
            <a:r>
              <a:rPr sz="200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44444"/>
                </a:solidFill>
                <a:latin typeface="Calibri"/>
                <a:cs typeface="Calibri"/>
              </a:rPr>
              <a:t>ilişkili</a:t>
            </a:r>
            <a:r>
              <a:rPr sz="2000" spc="1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44444"/>
                </a:solidFill>
                <a:latin typeface="Calibri"/>
                <a:cs typeface="Calibri"/>
              </a:rPr>
              <a:t>ve</a:t>
            </a:r>
            <a:r>
              <a:rPr sz="2000" spc="-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44444"/>
                </a:solidFill>
                <a:latin typeface="Calibri"/>
                <a:cs typeface="Calibri"/>
              </a:rPr>
              <a:t>sonra</a:t>
            </a:r>
            <a:r>
              <a:rPr sz="2000" spc="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44444"/>
                </a:solidFill>
                <a:latin typeface="Calibri"/>
                <a:cs typeface="Calibri"/>
              </a:rPr>
              <a:t>uygulamanın düzgün</a:t>
            </a:r>
            <a:r>
              <a:rPr sz="2000" spc="-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44444"/>
                </a:solidFill>
                <a:latin typeface="Calibri"/>
                <a:cs typeface="Calibri"/>
              </a:rPr>
              <a:t>işlemesi</a:t>
            </a:r>
            <a:r>
              <a:rPr sz="2000" spc="1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44444"/>
                </a:solidFill>
                <a:latin typeface="Calibri"/>
                <a:cs typeface="Calibri"/>
              </a:rPr>
              <a:t>için </a:t>
            </a:r>
            <a:r>
              <a:rPr sz="2000" spc="-434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44444"/>
                </a:solidFill>
                <a:latin typeface="Calibri"/>
                <a:cs typeface="Calibri"/>
              </a:rPr>
              <a:t>test</a:t>
            </a:r>
            <a:r>
              <a:rPr sz="2000" spc="1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444444"/>
                </a:solidFill>
                <a:latin typeface="Calibri"/>
                <a:cs typeface="Calibri"/>
              </a:rPr>
              <a:t>edilir,</a:t>
            </a:r>
            <a:r>
              <a:rPr sz="2000" spc="2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44444"/>
                </a:solidFill>
                <a:latin typeface="Calibri"/>
                <a:cs typeface="Calibri"/>
              </a:rPr>
              <a:t>iki</a:t>
            </a:r>
            <a:r>
              <a:rPr sz="2000" spc="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44444"/>
                </a:solidFill>
                <a:latin typeface="Calibri"/>
                <a:cs typeface="Calibri"/>
              </a:rPr>
              <a:t>veya</a:t>
            </a:r>
            <a:r>
              <a:rPr sz="2000" spc="-5" dirty="0">
                <a:solidFill>
                  <a:srgbClr val="444444"/>
                </a:solidFill>
                <a:latin typeface="Calibri"/>
                <a:cs typeface="Calibri"/>
              </a:rPr>
              <a:t> daha</a:t>
            </a:r>
            <a:r>
              <a:rPr sz="2000" spc="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4444"/>
                </a:solidFill>
                <a:latin typeface="Calibri"/>
                <a:cs typeface="Calibri"/>
              </a:rPr>
              <a:t>fazla</a:t>
            </a:r>
            <a:r>
              <a:rPr sz="2000" spc="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44444"/>
                </a:solidFill>
                <a:latin typeface="Calibri"/>
                <a:cs typeface="Calibri"/>
              </a:rPr>
              <a:t>modülleri</a:t>
            </a:r>
            <a:r>
              <a:rPr sz="2000" spc="2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44444"/>
                </a:solidFill>
                <a:latin typeface="Calibri"/>
                <a:cs typeface="Calibri"/>
              </a:rPr>
              <a:t>entegre </a:t>
            </a:r>
            <a:r>
              <a:rPr sz="2000" spc="-10" dirty="0">
                <a:solidFill>
                  <a:srgbClr val="444444"/>
                </a:solidFill>
                <a:latin typeface="Calibri"/>
                <a:cs typeface="Calibri"/>
              </a:rPr>
              <a:t> ederek</a:t>
            </a:r>
            <a:r>
              <a:rPr sz="2000" spc="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444444"/>
                </a:solidFill>
                <a:latin typeface="Calibri"/>
                <a:cs typeface="Calibri"/>
              </a:rPr>
              <a:t>yapılır.</a:t>
            </a:r>
            <a:endParaRPr sz="2000">
              <a:latin typeface="Calibri"/>
              <a:cs typeface="Calibri"/>
            </a:endParaRPr>
          </a:p>
          <a:p>
            <a:pPr marL="469265" marR="251460" indent="-457200">
              <a:lnSpc>
                <a:spcPct val="100000"/>
              </a:lnSpc>
              <a:buFont typeface="Wingdings"/>
              <a:buChar char="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444444"/>
                </a:solidFill>
                <a:latin typeface="Calibri"/>
                <a:cs typeface="Calibri"/>
              </a:rPr>
              <a:t>Daha</a:t>
            </a:r>
            <a:r>
              <a:rPr sz="200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44444"/>
                </a:solidFill>
                <a:latin typeface="Calibri"/>
                <a:cs typeface="Calibri"/>
              </a:rPr>
              <a:t>sonra</a:t>
            </a:r>
            <a:r>
              <a:rPr sz="2000" spc="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4444"/>
                </a:solidFill>
                <a:latin typeface="Calibri"/>
                <a:cs typeface="Calibri"/>
              </a:rPr>
              <a:t>diğer</a:t>
            </a:r>
            <a:r>
              <a:rPr sz="200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44444"/>
                </a:solidFill>
                <a:latin typeface="Calibri"/>
                <a:cs typeface="Calibri"/>
              </a:rPr>
              <a:t>ilgili</a:t>
            </a:r>
            <a:r>
              <a:rPr sz="2000" spc="2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44444"/>
                </a:solidFill>
                <a:latin typeface="Calibri"/>
                <a:cs typeface="Calibri"/>
              </a:rPr>
              <a:t>modüller</a:t>
            </a:r>
            <a:r>
              <a:rPr sz="2000" spc="1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44444"/>
                </a:solidFill>
                <a:latin typeface="Calibri"/>
                <a:cs typeface="Calibri"/>
              </a:rPr>
              <a:t>aşamalı</a:t>
            </a:r>
            <a:r>
              <a:rPr sz="2000" spc="2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4444"/>
                </a:solidFill>
                <a:latin typeface="Calibri"/>
                <a:cs typeface="Calibri"/>
              </a:rPr>
              <a:t>olarak </a:t>
            </a:r>
            <a:r>
              <a:rPr sz="2000" spc="-44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44444"/>
                </a:solidFill>
                <a:latin typeface="Calibri"/>
                <a:cs typeface="Calibri"/>
              </a:rPr>
              <a:t>entegre</a:t>
            </a:r>
            <a:r>
              <a:rPr sz="2000" spc="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44444"/>
                </a:solidFill>
                <a:latin typeface="Calibri"/>
                <a:cs typeface="Calibri"/>
              </a:rPr>
              <a:t>edilir</a:t>
            </a:r>
            <a:r>
              <a:rPr sz="2000" spc="2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44444"/>
                </a:solidFill>
                <a:latin typeface="Calibri"/>
                <a:cs typeface="Calibri"/>
              </a:rPr>
              <a:t>ve</a:t>
            </a:r>
            <a:r>
              <a:rPr sz="2000" spc="-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4444"/>
                </a:solidFill>
                <a:latin typeface="Calibri"/>
                <a:cs typeface="Calibri"/>
              </a:rPr>
              <a:t>mantıksal</a:t>
            </a:r>
            <a:r>
              <a:rPr sz="2000" spc="2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4444"/>
                </a:solidFill>
                <a:latin typeface="Calibri"/>
                <a:cs typeface="Calibri"/>
              </a:rPr>
              <a:t>olarak</a:t>
            </a:r>
            <a:r>
              <a:rPr sz="2000" spc="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44444"/>
                </a:solidFill>
                <a:latin typeface="Calibri"/>
                <a:cs typeface="Calibri"/>
              </a:rPr>
              <a:t>ilişkili</a:t>
            </a:r>
            <a:r>
              <a:rPr sz="2000" spc="2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44444"/>
                </a:solidFill>
                <a:latin typeface="Calibri"/>
                <a:cs typeface="Calibri"/>
              </a:rPr>
              <a:t>tüm </a:t>
            </a:r>
            <a:r>
              <a:rPr sz="200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44444"/>
                </a:solidFill>
                <a:latin typeface="Calibri"/>
                <a:cs typeface="Calibri"/>
              </a:rPr>
              <a:t>modüller</a:t>
            </a:r>
            <a:r>
              <a:rPr sz="2000" spc="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44444"/>
                </a:solidFill>
                <a:latin typeface="Calibri"/>
                <a:cs typeface="Calibri"/>
              </a:rPr>
              <a:t>entegre</a:t>
            </a:r>
            <a:r>
              <a:rPr sz="2000" spc="1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44444"/>
                </a:solidFill>
                <a:latin typeface="Calibri"/>
                <a:cs typeface="Calibri"/>
              </a:rPr>
              <a:t>edilip</a:t>
            </a:r>
            <a:r>
              <a:rPr sz="2000" spc="1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44444"/>
                </a:solidFill>
                <a:latin typeface="Calibri"/>
                <a:cs typeface="Calibri"/>
              </a:rPr>
              <a:t>başarıyla</a:t>
            </a:r>
            <a:r>
              <a:rPr sz="2000" spc="2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44444"/>
                </a:solidFill>
                <a:latin typeface="Calibri"/>
                <a:cs typeface="Calibri"/>
              </a:rPr>
              <a:t>test</a:t>
            </a:r>
            <a:r>
              <a:rPr sz="2000" spc="1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44444"/>
                </a:solidFill>
                <a:latin typeface="Calibri"/>
                <a:cs typeface="Calibri"/>
              </a:rPr>
              <a:t>edilene </a:t>
            </a:r>
            <a:r>
              <a:rPr sz="200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4444"/>
                </a:solidFill>
                <a:latin typeface="Calibri"/>
                <a:cs typeface="Calibri"/>
              </a:rPr>
              <a:t>kadar</a:t>
            </a:r>
            <a:r>
              <a:rPr sz="2000" spc="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4444"/>
                </a:solidFill>
                <a:latin typeface="Calibri"/>
                <a:cs typeface="Calibri"/>
              </a:rPr>
              <a:t>süreç</a:t>
            </a:r>
            <a:r>
              <a:rPr sz="2000" spc="1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44444"/>
                </a:solidFill>
                <a:latin typeface="Calibri"/>
                <a:cs typeface="Calibri"/>
              </a:rPr>
              <a:t>devam</a:t>
            </a:r>
            <a:r>
              <a:rPr sz="2000" spc="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444444"/>
                </a:solidFill>
                <a:latin typeface="Calibri"/>
                <a:cs typeface="Calibri"/>
              </a:rPr>
              <a:t>eder.</a:t>
            </a:r>
            <a:endParaRPr sz="2000">
              <a:latin typeface="Calibri"/>
              <a:cs typeface="Calibri"/>
            </a:endParaRPr>
          </a:p>
          <a:p>
            <a:pPr marL="469265" marR="1119505" indent="-457200">
              <a:lnSpc>
                <a:spcPct val="100000"/>
              </a:lnSpc>
              <a:buFont typeface="Wingdings"/>
              <a:buChar char="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444444"/>
                </a:solidFill>
                <a:latin typeface="Calibri"/>
                <a:cs typeface="Calibri"/>
              </a:rPr>
              <a:t>Artımlı</a:t>
            </a:r>
            <a:r>
              <a:rPr sz="2000" spc="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44444"/>
                </a:solidFill>
                <a:latin typeface="Calibri"/>
                <a:cs typeface="Calibri"/>
              </a:rPr>
              <a:t>Yaklaşım</a:t>
            </a:r>
            <a:r>
              <a:rPr sz="2000" spc="1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44444"/>
                </a:solidFill>
                <a:latin typeface="Calibri"/>
                <a:cs typeface="Calibri"/>
              </a:rPr>
              <a:t>ise</a:t>
            </a:r>
            <a:r>
              <a:rPr sz="2000" spc="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44444"/>
                </a:solidFill>
                <a:latin typeface="Calibri"/>
                <a:cs typeface="Calibri"/>
              </a:rPr>
              <a:t>iki</a:t>
            </a:r>
            <a:r>
              <a:rPr sz="200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4444"/>
                </a:solidFill>
                <a:latin typeface="Calibri"/>
                <a:cs typeface="Calibri"/>
              </a:rPr>
              <a:t>farklı</a:t>
            </a:r>
            <a:r>
              <a:rPr sz="2000" spc="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444444"/>
                </a:solidFill>
                <a:latin typeface="Calibri"/>
                <a:cs typeface="Calibri"/>
              </a:rPr>
              <a:t>Yöntemle </a:t>
            </a:r>
            <a:r>
              <a:rPr sz="2000" spc="-434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4444"/>
                </a:solidFill>
                <a:latin typeface="Calibri"/>
                <a:cs typeface="Calibri"/>
              </a:rPr>
              <a:t>gerçekleştirilir</a:t>
            </a:r>
            <a:endParaRPr sz="2000">
              <a:latin typeface="Calibri"/>
              <a:cs typeface="Calibri"/>
            </a:endParaRPr>
          </a:p>
          <a:p>
            <a:pPr marL="1054100" lvl="1" indent="-127635">
              <a:lnSpc>
                <a:spcPct val="100000"/>
              </a:lnSpc>
              <a:buSzPct val="95000"/>
              <a:buChar char="•"/>
              <a:tabLst>
                <a:tab pos="1054735" algn="l"/>
              </a:tabLst>
            </a:pPr>
            <a:r>
              <a:rPr sz="2000" spc="-5" dirty="0">
                <a:solidFill>
                  <a:srgbClr val="444444"/>
                </a:solidFill>
                <a:latin typeface="Calibri"/>
                <a:cs typeface="Calibri"/>
              </a:rPr>
              <a:t>Altüst-Aşağıdan</a:t>
            </a:r>
            <a:r>
              <a:rPr sz="200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44444"/>
                </a:solidFill>
                <a:latin typeface="Calibri"/>
                <a:cs typeface="Calibri"/>
              </a:rPr>
              <a:t>Yukarıya</a:t>
            </a:r>
            <a:endParaRPr sz="2000">
              <a:latin typeface="Calibri"/>
              <a:cs typeface="Calibri"/>
            </a:endParaRPr>
          </a:p>
          <a:p>
            <a:pPr marL="1054100" lvl="1" indent="-127635">
              <a:lnSpc>
                <a:spcPct val="100000"/>
              </a:lnSpc>
              <a:buSzPct val="95000"/>
              <a:buChar char="•"/>
              <a:tabLst>
                <a:tab pos="1054735" algn="l"/>
              </a:tabLst>
            </a:pPr>
            <a:r>
              <a:rPr sz="2000" spc="-20" dirty="0">
                <a:solidFill>
                  <a:srgbClr val="444444"/>
                </a:solidFill>
                <a:latin typeface="Calibri"/>
                <a:cs typeface="Calibri"/>
              </a:rPr>
              <a:t>Yukarıdan</a:t>
            </a:r>
            <a:r>
              <a:rPr sz="2000" spc="-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4444"/>
                </a:solidFill>
                <a:latin typeface="Calibri"/>
                <a:cs typeface="Calibri"/>
              </a:rPr>
              <a:t>aşağıya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0130" y="3811523"/>
            <a:ext cx="3448036" cy="20954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56348" y="1414272"/>
            <a:ext cx="3448049" cy="20954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03639" y="3925805"/>
            <a:ext cx="2788836" cy="2257067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817435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Yazılım</a:t>
            </a:r>
            <a:r>
              <a:rPr spc="-10" dirty="0"/>
              <a:t> </a:t>
            </a:r>
            <a:r>
              <a:rPr spc="-100" dirty="0"/>
              <a:t>Test</a:t>
            </a:r>
            <a:r>
              <a:rPr spc="-5" dirty="0"/>
              <a:t> </a:t>
            </a:r>
            <a:r>
              <a:rPr spc="-10" dirty="0"/>
              <a:t>Seviyeleri</a:t>
            </a:r>
            <a:r>
              <a:rPr dirty="0"/>
              <a:t> –</a:t>
            </a:r>
            <a:r>
              <a:rPr spc="-5" dirty="0"/>
              <a:t> </a:t>
            </a:r>
            <a:r>
              <a:rPr spc="-35" dirty="0"/>
              <a:t>System</a:t>
            </a:r>
            <a:r>
              <a:rPr spc="-10" dirty="0"/>
              <a:t> </a:t>
            </a:r>
            <a:r>
              <a:rPr spc="-60" dirty="0"/>
              <a:t>Testing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7965" y="1444524"/>
            <a:ext cx="7172959" cy="50825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800" b="1" spc="-15" dirty="0">
                <a:solidFill>
                  <a:srgbClr val="009900"/>
                </a:solidFill>
                <a:latin typeface="Calibri"/>
                <a:cs typeface="Calibri"/>
              </a:rPr>
              <a:t>Sistem</a:t>
            </a:r>
            <a:r>
              <a:rPr sz="2800" b="1" spc="-20" dirty="0">
                <a:solidFill>
                  <a:srgbClr val="009900"/>
                </a:solidFill>
                <a:latin typeface="Calibri"/>
                <a:cs typeface="Calibri"/>
              </a:rPr>
              <a:t> (System)</a:t>
            </a:r>
            <a:r>
              <a:rPr sz="2800" b="1" spc="-5" dirty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sz="2800" b="1" spc="-60" dirty="0">
                <a:solidFill>
                  <a:srgbClr val="009900"/>
                </a:solidFill>
                <a:latin typeface="Calibri"/>
                <a:cs typeface="Calibri"/>
              </a:rPr>
              <a:t>Testi</a:t>
            </a:r>
            <a:endParaRPr sz="280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spcBef>
                <a:spcPts val="1065"/>
              </a:spcBef>
              <a:buClr>
                <a:srgbClr val="000000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Sistem</a:t>
            </a:r>
            <a:r>
              <a:rPr sz="2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testi,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genellikle </a:t>
            </a:r>
            <a:r>
              <a:rPr sz="2400" b="1" spc="-10" dirty="0">
                <a:solidFill>
                  <a:srgbClr val="292929"/>
                </a:solidFill>
                <a:latin typeface="Calibri"/>
                <a:cs typeface="Calibri"/>
              </a:rPr>
              <a:t>sistemin</a:t>
            </a:r>
            <a:r>
              <a:rPr sz="24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292929"/>
                </a:solidFill>
                <a:latin typeface="Calibri"/>
                <a:cs typeface="Calibri"/>
              </a:rPr>
              <a:t>gerçekleştirebileceği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292929"/>
                </a:solidFill>
                <a:latin typeface="Calibri"/>
                <a:cs typeface="Calibri"/>
              </a:rPr>
              <a:t>uçtan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uca</a:t>
            </a:r>
            <a:r>
              <a:rPr sz="2400" b="1" spc="-15" dirty="0">
                <a:solidFill>
                  <a:srgbClr val="292929"/>
                </a:solidFill>
                <a:latin typeface="Calibri"/>
                <a:cs typeface="Calibri"/>
              </a:rPr>
              <a:t> görevleri</a:t>
            </a:r>
            <a:r>
              <a:rPr sz="2400" b="1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ve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bu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görevleri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eksiksiz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ve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entegre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bir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sistemde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92929"/>
                </a:solidFill>
                <a:latin typeface="Calibri"/>
                <a:cs typeface="Calibri"/>
              </a:rPr>
              <a:t>gerçekleştirir.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Sistem testi,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 bir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bütün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olarak sistemin uçtan uca davranışına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 odaklanmalıdır(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hem</a:t>
            </a:r>
            <a:r>
              <a:rPr sz="2400" b="1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işlevsel</a:t>
            </a:r>
            <a:r>
              <a:rPr sz="2400" b="1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hem</a:t>
            </a:r>
            <a:r>
              <a:rPr sz="2400" b="1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292929"/>
                </a:solidFill>
                <a:latin typeface="Calibri"/>
                <a:cs typeface="Calibri"/>
              </a:rPr>
              <a:t>de</a:t>
            </a:r>
            <a:r>
              <a:rPr sz="2400" b="1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işlevsel</a:t>
            </a:r>
            <a:r>
              <a:rPr sz="2400" b="1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292929"/>
                </a:solidFill>
                <a:latin typeface="Calibri"/>
                <a:cs typeface="Calibri"/>
              </a:rPr>
              <a:t>olmayan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418465" marR="311150" indent="-406400">
              <a:lnSpc>
                <a:spcPts val="2590"/>
              </a:lnSpc>
              <a:spcBef>
                <a:spcPts val="1005"/>
              </a:spcBef>
              <a:buClr>
                <a:srgbClr val="000000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b="1" spc="-10" dirty="0">
                <a:solidFill>
                  <a:srgbClr val="292929"/>
                </a:solidFill>
                <a:latin typeface="Calibri"/>
                <a:cs typeface="Calibri"/>
              </a:rPr>
              <a:t>Gereksinimlere</a:t>
            </a:r>
            <a:r>
              <a:rPr sz="2400" b="1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292929"/>
                </a:solidFill>
                <a:latin typeface="Calibri"/>
                <a:cs typeface="Calibri"/>
              </a:rPr>
              <a:t>göre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sistemin</a:t>
            </a:r>
            <a:r>
              <a:rPr sz="2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uygunluğunun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92929"/>
                </a:solidFill>
                <a:latin typeface="Calibri"/>
                <a:cs typeface="Calibri"/>
              </a:rPr>
              <a:t>kontrol </a:t>
            </a:r>
            <a:r>
              <a:rPr sz="2400" spc="-5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edilmesini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292929"/>
                </a:solidFill>
                <a:latin typeface="Calibri"/>
                <a:cs typeface="Calibri"/>
              </a:rPr>
              <a:t>sağlar.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75"/>
              </a:spcBef>
              <a:buClr>
                <a:srgbClr val="000000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Bileşenlerin</a:t>
            </a:r>
            <a:r>
              <a:rPr sz="2400" b="1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292929"/>
                </a:solidFill>
                <a:latin typeface="Calibri"/>
                <a:cs typeface="Calibri"/>
              </a:rPr>
              <a:t>genel</a:t>
            </a:r>
            <a:r>
              <a:rPr sz="2400" b="1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etkileşimini</a:t>
            </a:r>
            <a:r>
              <a:rPr sz="2400" b="1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5" dirty="0">
                <a:solidFill>
                  <a:srgbClr val="292929"/>
                </a:solidFill>
                <a:latin typeface="Calibri"/>
                <a:cs typeface="Calibri"/>
              </a:rPr>
              <a:t>eder.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ts val="2735"/>
              </a:lnSpc>
              <a:spcBef>
                <a:spcPts val="715"/>
              </a:spcBef>
              <a:buClr>
                <a:srgbClr val="000000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b="1" spc="-30" dirty="0">
                <a:solidFill>
                  <a:srgbClr val="292929"/>
                </a:solidFill>
                <a:latin typeface="Calibri"/>
                <a:cs typeface="Calibri"/>
              </a:rPr>
              <a:t>Yük,</a:t>
            </a:r>
            <a:r>
              <a:rPr sz="24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292929"/>
                </a:solidFill>
                <a:latin typeface="Calibri"/>
                <a:cs typeface="Calibri"/>
              </a:rPr>
              <a:t>stres,</a:t>
            </a:r>
            <a:r>
              <a:rPr sz="2400" b="1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292929"/>
                </a:solidFill>
                <a:latin typeface="Calibri"/>
                <a:cs typeface="Calibri"/>
              </a:rPr>
              <a:t>performans,</a:t>
            </a:r>
            <a:r>
              <a:rPr sz="24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güvenilirlik</a:t>
            </a:r>
            <a:r>
              <a:rPr sz="2400" b="1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292929"/>
                </a:solidFill>
                <a:latin typeface="Calibri"/>
                <a:cs typeface="Calibri"/>
              </a:rPr>
              <a:t>ve</a:t>
            </a:r>
            <a:r>
              <a:rPr sz="2400" b="1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292929"/>
                </a:solidFill>
                <a:latin typeface="Calibri"/>
                <a:cs typeface="Calibri"/>
              </a:rPr>
              <a:t>güvenlik</a:t>
            </a:r>
            <a:endParaRPr sz="2400">
              <a:latin typeface="Calibri"/>
              <a:cs typeface="Calibri"/>
            </a:endParaRPr>
          </a:p>
          <a:p>
            <a:pPr marL="418465">
              <a:lnSpc>
                <a:spcPts val="2735"/>
              </a:lnSpc>
            </a:pP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testlerini</a:t>
            </a:r>
            <a:r>
              <a:rPr sz="2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292929"/>
                </a:solidFill>
                <a:latin typeface="Calibri"/>
                <a:cs typeface="Calibri"/>
              </a:rPr>
              <a:t>içerir..</a:t>
            </a:r>
            <a:endParaRPr sz="2400">
              <a:latin typeface="Calibri"/>
              <a:cs typeface="Calibri"/>
            </a:endParaRPr>
          </a:p>
          <a:p>
            <a:pPr marL="418465" marR="506095" indent="-406400">
              <a:lnSpc>
                <a:spcPts val="2590"/>
              </a:lnSpc>
              <a:spcBef>
                <a:spcPts val="103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15" dirty="0">
                <a:latin typeface="Calibri"/>
                <a:cs typeface="Calibri"/>
              </a:rPr>
              <a:t>Sistem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testi,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sistemin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şartnameye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uygun </a:t>
            </a:r>
            <a:r>
              <a:rPr sz="2400" b="1" spc="-5" dirty="0">
                <a:latin typeface="Calibri"/>
                <a:cs typeface="Calibri"/>
              </a:rPr>
              <a:t>olduğunu </a:t>
            </a:r>
            <a:r>
              <a:rPr sz="2400" b="1" spc="-5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doğrulamak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için</a:t>
            </a:r>
            <a:r>
              <a:rPr sz="2400" b="1" spc="-10" dirty="0">
                <a:latin typeface="Calibri"/>
                <a:cs typeface="Calibri"/>
              </a:rPr>
              <a:t> yapılan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son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40" dirty="0">
                <a:latin typeface="Calibri"/>
                <a:cs typeface="Calibri"/>
              </a:rPr>
              <a:t>test</a:t>
            </a:r>
            <a:r>
              <a:rPr sz="2400" spc="-40" dirty="0">
                <a:latin typeface="Calibri"/>
                <a:cs typeface="Calibri"/>
              </a:rPr>
              <a:t>tir.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229220" y="1357395"/>
            <a:ext cx="4872355" cy="758825"/>
            <a:chOff x="7229220" y="1357395"/>
            <a:chExt cx="4872355" cy="758825"/>
          </a:xfrm>
        </p:grpSpPr>
        <p:sp>
          <p:nvSpPr>
            <p:cNvPr id="5" name="object 5"/>
            <p:cNvSpPr/>
            <p:nvPr/>
          </p:nvSpPr>
          <p:spPr>
            <a:xfrm>
              <a:off x="7235570" y="1432179"/>
              <a:ext cx="1224280" cy="661035"/>
            </a:xfrm>
            <a:custGeom>
              <a:avLst/>
              <a:gdLst/>
              <a:ahLst/>
              <a:cxnLst/>
              <a:rect l="l" t="t" r="r" b="b"/>
              <a:pathLst>
                <a:path w="1224279" h="661035">
                  <a:moveTo>
                    <a:pt x="20650" y="165163"/>
                  </a:moveTo>
                  <a:lnTo>
                    <a:pt x="0" y="165163"/>
                  </a:lnTo>
                  <a:lnTo>
                    <a:pt x="0" y="495490"/>
                  </a:lnTo>
                  <a:lnTo>
                    <a:pt x="20650" y="495490"/>
                  </a:lnTo>
                  <a:lnTo>
                    <a:pt x="20650" y="165163"/>
                  </a:lnTo>
                  <a:close/>
                </a:path>
                <a:path w="1224279" h="661035">
                  <a:moveTo>
                    <a:pt x="82575" y="165163"/>
                  </a:moveTo>
                  <a:lnTo>
                    <a:pt x="41287" y="165163"/>
                  </a:lnTo>
                  <a:lnTo>
                    <a:pt x="41287" y="495490"/>
                  </a:lnTo>
                  <a:lnTo>
                    <a:pt x="82575" y="495490"/>
                  </a:lnTo>
                  <a:lnTo>
                    <a:pt x="82575" y="165163"/>
                  </a:lnTo>
                  <a:close/>
                </a:path>
                <a:path w="1224279" h="661035">
                  <a:moveTo>
                    <a:pt x="893445" y="0"/>
                  </a:moveTo>
                  <a:lnTo>
                    <a:pt x="893445" y="165163"/>
                  </a:lnTo>
                  <a:lnTo>
                    <a:pt x="103225" y="165163"/>
                  </a:lnTo>
                  <a:lnTo>
                    <a:pt x="103225" y="495490"/>
                  </a:lnTo>
                  <a:lnTo>
                    <a:pt x="893445" y="495490"/>
                  </a:lnTo>
                  <a:lnTo>
                    <a:pt x="893445" y="660654"/>
                  </a:lnTo>
                  <a:lnTo>
                    <a:pt x="1223772" y="330326"/>
                  </a:lnTo>
                  <a:lnTo>
                    <a:pt x="893445" y="0"/>
                  </a:lnTo>
                  <a:close/>
                </a:path>
              </a:pathLst>
            </a:custGeom>
            <a:solidFill>
              <a:srgbClr val="FDCE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35570" y="1432179"/>
              <a:ext cx="1224280" cy="661035"/>
            </a:xfrm>
            <a:custGeom>
              <a:avLst/>
              <a:gdLst/>
              <a:ahLst/>
              <a:cxnLst/>
              <a:rect l="l" t="t" r="r" b="b"/>
              <a:pathLst>
                <a:path w="1224279" h="661035">
                  <a:moveTo>
                    <a:pt x="0" y="165163"/>
                  </a:moveTo>
                  <a:lnTo>
                    <a:pt x="20650" y="165163"/>
                  </a:lnTo>
                  <a:lnTo>
                    <a:pt x="20650" y="495490"/>
                  </a:lnTo>
                  <a:lnTo>
                    <a:pt x="0" y="495490"/>
                  </a:lnTo>
                  <a:lnTo>
                    <a:pt x="0" y="165163"/>
                  </a:lnTo>
                  <a:close/>
                </a:path>
                <a:path w="1224279" h="661035">
                  <a:moveTo>
                    <a:pt x="41287" y="165163"/>
                  </a:moveTo>
                  <a:lnTo>
                    <a:pt x="82575" y="165163"/>
                  </a:lnTo>
                  <a:lnTo>
                    <a:pt x="82575" y="495490"/>
                  </a:lnTo>
                  <a:lnTo>
                    <a:pt x="41287" y="495490"/>
                  </a:lnTo>
                  <a:lnTo>
                    <a:pt x="41287" y="165163"/>
                  </a:lnTo>
                  <a:close/>
                </a:path>
                <a:path w="1224279" h="661035">
                  <a:moveTo>
                    <a:pt x="103225" y="165163"/>
                  </a:moveTo>
                  <a:lnTo>
                    <a:pt x="893445" y="165163"/>
                  </a:lnTo>
                  <a:lnTo>
                    <a:pt x="893445" y="0"/>
                  </a:lnTo>
                  <a:lnTo>
                    <a:pt x="1223772" y="330326"/>
                  </a:lnTo>
                  <a:lnTo>
                    <a:pt x="893445" y="660654"/>
                  </a:lnTo>
                  <a:lnTo>
                    <a:pt x="893445" y="495490"/>
                  </a:lnTo>
                  <a:lnTo>
                    <a:pt x="103225" y="495490"/>
                  </a:lnTo>
                  <a:lnTo>
                    <a:pt x="103225" y="16516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53894" y="1692757"/>
              <a:ext cx="1466215" cy="423545"/>
            </a:xfrm>
            <a:custGeom>
              <a:avLst/>
              <a:gdLst/>
              <a:ahLst/>
              <a:cxnLst/>
              <a:rect l="l" t="t" r="r" b="b"/>
              <a:pathLst>
                <a:path w="1466215" h="423544">
                  <a:moveTo>
                    <a:pt x="249161" y="235318"/>
                  </a:moveTo>
                  <a:lnTo>
                    <a:pt x="242252" y="223393"/>
                  </a:lnTo>
                  <a:lnTo>
                    <a:pt x="240068" y="223418"/>
                  </a:lnTo>
                  <a:lnTo>
                    <a:pt x="206629" y="235318"/>
                  </a:lnTo>
                  <a:lnTo>
                    <a:pt x="206629" y="237236"/>
                  </a:lnTo>
                  <a:lnTo>
                    <a:pt x="198678" y="354037"/>
                  </a:lnTo>
                  <a:lnTo>
                    <a:pt x="198729" y="356146"/>
                  </a:lnTo>
                  <a:lnTo>
                    <a:pt x="175336" y="307670"/>
                  </a:lnTo>
                  <a:lnTo>
                    <a:pt x="146253" y="247396"/>
                  </a:lnTo>
                  <a:lnTo>
                    <a:pt x="145669" y="246278"/>
                  </a:lnTo>
                  <a:lnTo>
                    <a:pt x="136817" y="243001"/>
                  </a:lnTo>
                  <a:lnTo>
                    <a:pt x="131483" y="243420"/>
                  </a:lnTo>
                  <a:lnTo>
                    <a:pt x="96393" y="373291"/>
                  </a:lnTo>
                  <a:lnTo>
                    <a:pt x="96443" y="375412"/>
                  </a:lnTo>
                  <a:lnTo>
                    <a:pt x="95719" y="373418"/>
                  </a:lnTo>
                  <a:lnTo>
                    <a:pt x="44424" y="267233"/>
                  </a:lnTo>
                  <a:lnTo>
                    <a:pt x="43840" y="265963"/>
                  </a:lnTo>
                  <a:lnTo>
                    <a:pt x="43129" y="264883"/>
                  </a:lnTo>
                  <a:lnTo>
                    <a:pt x="41516" y="263182"/>
                  </a:lnTo>
                  <a:lnTo>
                    <a:pt x="40259" y="262623"/>
                  </a:lnTo>
                  <a:lnTo>
                    <a:pt x="36855" y="262089"/>
                  </a:lnTo>
                  <a:lnTo>
                    <a:pt x="34569" y="262102"/>
                  </a:lnTo>
                  <a:lnTo>
                    <a:pt x="0" y="273570"/>
                  </a:lnTo>
                  <a:lnTo>
                    <a:pt x="457" y="275958"/>
                  </a:lnTo>
                  <a:lnTo>
                    <a:pt x="889" y="277495"/>
                  </a:lnTo>
                  <a:lnTo>
                    <a:pt x="2171" y="281139"/>
                  </a:lnTo>
                  <a:lnTo>
                    <a:pt x="3314" y="283616"/>
                  </a:lnTo>
                  <a:lnTo>
                    <a:pt x="4953" y="286715"/>
                  </a:lnTo>
                  <a:lnTo>
                    <a:pt x="71247" y="417017"/>
                  </a:lnTo>
                  <a:lnTo>
                    <a:pt x="81102" y="423379"/>
                  </a:lnTo>
                  <a:lnTo>
                    <a:pt x="83921" y="423354"/>
                  </a:lnTo>
                  <a:lnTo>
                    <a:pt x="124904" y="413893"/>
                  </a:lnTo>
                  <a:lnTo>
                    <a:pt x="127889" y="406260"/>
                  </a:lnTo>
                  <a:lnTo>
                    <a:pt x="129844" y="375412"/>
                  </a:lnTo>
                  <a:lnTo>
                    <a:pt x="134035" y="309270"/>
                  </a:lnTo>
                  <a:lnTo>
                    <a:pt x="134086" y="307670"/>
                  </a:lnTo>
                  <a:lnTo>
                    <a:pt x="134772" y="309270"/>
                  </a:lnTo>
                  <a:lnTo>
                    <a:pt x="177800" y="396989"/>
                  </a:lnTo>
                  <a:lnTo>
                    <a:pt x="178549" y="398614"/>
                  </a:lnTo>
                  <a:lnTo>
                    <a:pt x="179514" y="399986"/>
                  </a:lnTo>
                  <a:lnTo>
                    <a:pt x="181787" y="402043"/>
                  </a:lnTo>
                  <a:lnTo>
                    <a:pt x="183413" y="402704"/>
                  </a:lnTo>
                  <a:lnTo>
                    <a:pt x="187655" y="403326"/>
                  </a:lnTo>
                  <a:lnTo>
                    <a:pt x="190512" y="403288"/>
                  </a:lnTo>
                  <a:lnTo>
                    <a:pt x="230860" y="393954"/>
                  </a:lnTo>
                  <a:lnTo>
                    <a:pt x="237147" y="356146"/>
                  </a:lnTo>
                  <a:lnTo>
                    <a:pt x="248805" y="240817"/>
                  </a:lnTo>
                  <a:lnTo>
                    <a:pt x="249072" y="237236"/>
                  </a:lnTo>
                  <a:lnTo>
                    <a:pt x="249161" y="235318"/>
                  </a:lnTo>
                  <a:close/>
                </a:path>
                <a:path w="1466215" h="423544">
                  <a:moveTo>
                    <a:pt x="450799" y="349135"/>
                  </a:moveTo>
                  <a:lnTo>
                    <a:pt x="432993" y="254584"/>
                  </a:lnTo>
                  <a:lnTo>
                    <a:pt x="416788" y="212496"/>
                  </a:lnTo>
                  <a:lnTo>
                    <a:pt x="378802" y="195046"/>
                  </a:lnTo>
                  <a:lnTo>
                    <a:pt x="371767" y="195376"/>
                  </a:lnTo>
                  <a:lnTo>
                    <a:pt x="336105" y="210464"/>
                  </a:lnTo>
                  <a:lnTo>
                    <a:pt x="321703" y="226910"/>
                  </a:lnTo>
                  <a:lnTo>
                    <a:pt x="305638" y="141592"/>
                  </a:lnTo>
                  <a:lnTo>
                    <a:pt x="296265" y="137820"/>
                  </a:lnTo>
                  <a:lnTo>
                    <a:pt x="290677" y="138163"/>
                  </a:lnTo>
                  <a:lnTo>
                    <a:pt x="262724" y="150291"/>
                  </a:lnTo>
                  <a:lnTo>
                    <a:pt x="305308" y="376516"/>
                  </a:lnTo>
                  <a:lnTo>
                    <a:pt x="314617" y="379920"/>
                  </a:lnTo>
                  <a:lnTo>
                    <a:pt x="320179" y="379463"/>
                  </a:lnTo>
                  <a:lnTo>
                    <a:pt x="348335" y="368414"/>
                  </a:lnTo>
                  <a:lnTo>
                    <a:pt x="329069" y="266014"/>
                  </a:lnTo>
                  <a:lnTo>
                    <a:pt x="333667" y="257251"/>
                  </a:lnTo>
                  <a:lnTo>
                    <a:pt x="338378" y="250355"/>
                  </a:lnTo>
                  <a:lnTo>
                    <a:pt x="348030" y="240284"/>
                  </a:lnTo>
                  <a:lnTo>
                    <a:pt x="353174" y="237261"/>
                  </a:lnTo>
                  <a:lnTo>
                    <a:pt x="362966" y="235419"/>
                  </a:lnTo>
                  <a:lnTo>
                    <a:pt x="366903" y="235521"/>
                  </a:lnTo>
                  <a:lnTo>
                    <a:pt x="407936" y="357200"/>
                  </a:lnTo>
                  <a:lnTo>
                    <a:pt x="408470" y="358127"/>
                  </a:lnTo>
                  <a:lnTo>
                    <a:pt x="410146" y="359575"/>
                  </a:lnTo>
                  <a:lnTo>
                    <a:pt x="411429" y="360083"/>
                  </a:lnTo>
                  <a:lnTo>
                    <a:pt x="414820" y="360616"/>
                  </a:lnTo>
                  <a:lnTo>
                    <a:pt x="417093" y="360629"/>
                  </a:lnTo>
                  <a:lnTo>
                    <a:pt x="422783" y="360146"/>
                  </a:lnTo>
                  <a:lnTo>
                    <a:pt x="450646" y="350189"/>
                  </a:lnTo>
                  <a:lnTo>
                    <a:pt x="450799" y="349135"/>
                  </a:lnTo>
                  <a:close/>
                </a:path>
                <a:path w="1466215" h="423544">
                  <a:moveTo>
                    <a:pt x="502577" y="136055"/>
                  </a:moveTo>
                  <a:lnTo>
                    <a:pt x="499389" y="119087"/>
                  </a:lnTo>
                  <a:lnTo>
                    <a:pt x="496595" y="113639"/>
                  </a:lnTo>
                  <a:lnTo>
                    <a:pt x="488543" y="108432"/>
                  </a:lnTo>
                  <a:lnTo>
                    <a:pt x="481749" y="108026"/>
                  </a:lnTo>
                  <a:lnTo>
                    <a:pt x="462508" y="111658"/>
                  </a:lnTo>
                  <a:lnTo>
                    <a:pt x="456247" y="114566"/>
                  </a:lnTo>
                  <a:lnTo>
                    <a:pt x="450570" y="122593"/>
                  </a:lnTo>
                  <a:lnTo>
                    <a:pt x="450113" y="127406"/>
                  </a:lnTo>
                  <a:lnTo>
                    <a:pt x="450011" y="129159"/>
                  </a:lnTo>
                  <a:lnTo>
                    <a:pt x="453161" y="145884"/>
                  </a:lnTo>
                  <a:lnTo>
                    <a:pt x="455917" y="151320"/>
                  </a:lnTo>
                  <a:lnTo>
                    <a:pt x="463829" y="156425"/>
                  </a:lnTo>
                  <a:lnTo>
                    <a:pt x="470649" y="156794"/>
                  </a:lnTo>
                  <a:lnTo>
                    <a:pt x="489889" y="153174"/>
                  </a:lnTo>
                  <a:lnTo>
                    <a:pt x="496125" y="150291"/>
                  </a:lnTo>
                  <a:lnTo>
                    <a:pt x="501942" y="142367"/>
                  </a:lnTo>
                  <a:lnTo>
                    <a:pt x="502577" y="136055"/>
                  </a:lnTo>
                  <a:close/>
                </a:path>
                <a:path w="1466215" h="423544">
                  <a:moveTo>
                    <a:pt x="536295" y="333032"/>
                  </a:moveTo>
                  <a:lnTo>
                    <a:pt x="507263" y="178777"/>
                  </a:lnTo>
                  <a:lnTo>
                    <a:pt x="497916" y="175183"/>
                  </a:lnTo>
                  <a:lnTo>
                    <a:pt x="492328" y="175526"/>
                  </a:lnTo>
                  <a:lnTo>
                    <a:pt x="464235" y="186880"/>
                  </a:lnTo>
                  <a:lnTo>
                    <a:pt x="493268" y="341134"/>
                  </a:lnTo>
                  <a:lnTo>
                    <a:pt x="502577" y="344538"/>
                  </a:lnTo>
                  <a:lnTo>
                    <a:pt x="508152" y="344081"/>
                  </a:lnTo>
                  <a:lnTo>
                    <a:pt x="536295" y="333032"/>
                  </a:lnTo>
                  <a:close/>
                </a:path>
                <a:path w="1466215" h="423544">
                  <a:moveTo>
                    <a:pt x="667854" y="300697"/>
                  </a:moveTo>
                  <a:lnTo>
                    <a:pt x="659447" y="276847"/>
                  </a:lnTo>
                  <a:lnTo>
                    <a:pt x="657974" y="277126"/>
                  </a:lnTo>
                  <a:lnTo>
                    <a:pt x="657123" y="277495"/>
                  </a:lnTo>
                  <a:lnTo>
                    <a:pt x="656234" y="278079"/>
                  </a:lnTo>
                  <a:lnTo>
                    <a:pt x="654227" y="279336"/>
                  </a:lnTo>
                  <a:lnTo>
                    <a:pt x="635546" y="285419"/>
                  </a:lnTo>
                  <a:lnTo>
                    <a:pt x="630478" y="284213"/>
                  </a:lnTo>
                  <a:lnTo>
                    <a:pt x="623709" y="276923"/>
                  </a:lnTo>
                  <a:lnTo>
                    <a:pt x="621195" y="270903"/>
                  </a:lnTo>
                  <a:lnTo>
                    <a:pt x="607695" y="199110"/>
                  </a:lnTo>
                  <a:lnTo>
                    <a:pt x="606171" y="191046"/>
                  </a:lnTo>
                  <a:lnTo>
                    <a:pt x="641629" y="184378"/>
                  </a:lnTo>
                  <a:lnTo>
                    <a:pt x="643026" y="182727"/>
                  </a:lnTo>
                  <a:lnTo>
                    <a:pt x="644156" y="177596"/>
                  </a:lnTo>
                  <a:lnTo>
                    <a:pt x="644029" y="172364"/>
                  </a:lnTo>
                  <a:lnTo>
                    <a:pt x="633882" y="149758"/>
                  </a:lnTo>
                  <a:lnTo>
                    <a:pt x="599605" y="156210"/>
                  </a:lnTo>
                  <a:lnTo>
                    <a:pt x="593001" y="121094"/>
                  </a:lnTo>
                  <a:lnTo>
                    <a:pt x="583768" y="117322"/>
                  </a:lnTo>
                  <a:lnTo>
                    <a:pt x="578091" y="117805"/>
                  </a:lnTo>
                  <a:lnTo>
                    <a:pt x="550138" y="129159"/>
                  </a:lnTo>
                  <a:lnTo>
                    <a:pt x="556755" y="164287"/>
                  </a:lnTo>
                  <a:lnTo>
                    <a:pt x="537514" y="167906"/>
                  </a:lnTo>
                  <a:lnTo>
                    <a:pt x="533857" y="176403"/>
                  </a:lnTo>
                  <a:lnTo>
                    <a:pt x="534098" y="180124"/>
                  </a:lnTo>
                  <a:lnTo>
                    <a:pt x="542874" y="202958"/>
                  </a:lnTo>
                  <a:lnTo>
                    <a:pt x="563308" y="199110"/>
                  </a:lnTo>
                  <a:lnTo>
                    <a:pt x="579755" y="286486"/>
                  </a:lnTo>
                  <a:lnTo>
                    <a:pt x="602653" y="319862"/>
                  </a:lnTo>
                  <a:lnTo>
                    <a:pt x="621804" y="324192"/>
                  </a:lnTo>
                  <a:lnTo>
                    <a:pt x="629399" y="323875"/>
                  </a:lnTo>
                  <a:lnTo>
                    <a:pt x="665492" y="310870"/>
                  </a:lnTo>
                  <a:lnTo>
                    <a:pt x="667613" y="306285"/>
                  </a:lnTo>
                  <a:lnTo>
                    <a:pt x="667854" y="300697"/>
                  </a:lnTo>
                  <a:close/>
                </a:path>
                <a:path w="1466215" h="423544">
                  <a:moveTo>
                    <a:pt x="831735" y="265455"/>
                  </a:moveTo>
                  <a:lnTo>
                    <a:pt x="823341" y="243522"/>
                  </a:lnTo>
                  <a:lnTo>
                    <a:pt x="820610" y="244030"/>
                  </a:lnTo>
                  <a:lnTo>
                    <a:pt x="818489" y="244995"/>
                  </a:lnTo>
                  <a:lnTo>
                    <a:pt x="813435" y="248183"/>
                  </a:lnTo>
                  <a:lnTo>
                    <a:pt x="810221" y="250024"/>
                  </a:lnTo>
                  <a:lnTo>
                    <a:pt x="765314" y="265226"/>
                  </a:lnTo>
                  <a:lnTo>
                    <a:pt x="758786" y="265455"/>
                  </a:lnTo>
                  <a:lnTo>
                    <a:pt x="747471" y="263575"/>
                  </a:lnTo>
                  <a:lnTo>
                    <a:pt x="723036" y="229158"/>
                  </a:lnTo>
                  <a:lnTo>
                    <a:pt x="819861" y="210934"/>
                  </a:lnTo>
                  <a:lnTo>
                    <a:pt x="822845" y="209080"/>
                  </a:lnTo>
                  <a:lnTo>
                    <a:pt x="826566" y="203187"/>
                  </a:lnTo>
                  <a:lnTo>
                    <a:pt x="826744" y="201498"/>
                  </a:lnTo>
                  <a:lnTo>
                    <a:pt x="826998" y="199097"/>
                  </a:lnTo>
                  <a:lnTo>
                    <a:pt x="815047" y="158089"/>
                  </a:lnTo>
                  <a:lnTo>
                    <a:pt x="813689" y="155752"/>
                  </a:lnTo>
                  <a:lnTo>
                    <a:pt x="811466" y="151930"/>
                  </a:lnTo>
                  <a:lnTo>
                    <a:pt x="782040" y="128244"/>
                  </a:lnTo>
                  <a:lnTo>
                    <a:pt x="782040" y="189407"/>
                  </a:lnTo>
                  <a:lnTo>
                    <a:pt x="717829" y="201498"/>
                  </a:lnTo>
                  <a:lnTo>
                    <a:pt x="717054" y="196100"/>
                  </a:lnTo>
                  <a:lnTo>
                    <a:pt x="717092" y="189407"/>
                  </a:lnTo>
                  <a:lnTo>
                    <a:pt x="718007" y="180898"/>
                  </a:lnTo>
                  <a:lnTo>
                    <a:pt x="751205" y="155752"/>
                  </a:lnTo>
                  <a:lnTo>
                    <a:pt x="758088" y="156464"/>
                  </a:lnTo>
                  <a:lnTo>
                    <a:pt x="782040" y="189407"/>
                  </a:lnTo>
                  <a:lnTo>
                    <a:pt x="782040" y="128244"/>
                  </a:lnTo>
                  <a:lnTo>
                    <a:pt x="779627" y="127304"/>
                  </a:lnTo>
                  <a:lnTo>
                    <a:pt x="772553" y="125425"/>
                  </a:lnTo>
                  <a:lnTo>
                    <a:pt x="764959" y="124307"/>
                  </a:lnTo>
                  <a:lnTo>
                    <a:pt x="756805" y="124015"/>
                  </a:lnTo>
                  <a:lnTo>
                    <a:pt x="748080" y="124561"/>
                  </a:lnTo>
                  <a:lnTo>
                    <a:pt x="707390" y="138049"/>
                  </a:lnTo>
                  <a:lnTo>
                    <a:pt x="679640" y="174256"/>
                  </a:lnTo>
                  <a:lnTo>
                    <a:pt x="675284" y="199097"/>
                  </a:lnTo>
                  <a:lnTo>
                    <a:pt x="675322" y="209080"/>
                  </a:lnTo>
                  <a:lnTo>
                    <a:pt x="682625" y="247916"/>
                  </a:lnTo>
                  <a:lnTo>
                    <a:pt x="704037" y="283222"/>
                  </a:lnTo>
                  <a:lnTo>
                    <a:pt x="746709" y="299351"/>
                  </a:lnTo>
                  <a:lnTo>
                    <a:pt x="755599" y="299339"/>
                  </a:lnTo>
                  <a:lnTo>
                    <a:pt x="802208" y="289369"/>
                  </a:lnTo>
                  <a:lnTo>
                    <a:pt x="831684" y="270332"/>
                  </a:lnTo>
                  <a:lnTo>
                    <a:pt x="831735" y="265455"/>
                  </a:lnTo>
                  <a:close/>
                </a:path>
                <a:path w="1466215" h="423544">
                  <a:moveTo>
                    <a:pt x="1097267" y="174459"/>
                  </a:moveTo>
                  <a:lnTo>
                    <a:pt x="1090510" y="129476"/>
                  </a:lnTo>
                  <a:lnTo>
                    <a:pt x="1083754" y="111671"/>
                  </a:lnTo>
                  <a:lnTo>
                    <a:pt x="1081646" y="107238"/>
                  </a:lnTo>
                  <a:lnTo>
                    <a:pt x="1079995" y="104419"/>
                  </a:lnTo>
                  <a:lnTo>
                    <a:pt x="1077874" y="100774"/>
                  </a:lnTo>
                  <a:lnTo>
                    <a:pt x="1073708" y="94894"/>
                  </a:lnTo>
                  <a:lnTo>
                    <a:pt x="1052093" y="77343"/>
                  </a:lnTo>
                  <a:lnTo>
                    <a:pt x="1052093" y="168986"/>
                  </a:lnTo>
                  <a:lnTo>
                    <a:pt x="1051991" y="181025"/>
                  </a:lnTo>
                  <a:lnTo>
                    <a:pt x="1022451" y="212585"/>
                  </a:lnTo>
                  <a:lnTo>
                    <a:pt x="1016304" y="211645"/>
                  </a:lnTo>
                  <a:lnTo>
                    <a:pt x="1003731" y="205651"/>
                  </a:lnTo>
                  <a:lnTo>
                    <a:pt x="996848" y="200837"/>
                  </a:lnTo>
                  <a:lnTo>
                    <a:pt x="989355" y="194233"/>
                  </a:lnTo>
                  <a:lnTo>
                    <a:pt x="979843" y="143687"/>
                  </a:lnTo>
                  <a:lnTo>
                    <a:pt x="982408" y="138493"/>
                  </a:lnTo>
                  <a:lnTo>
                    <a:pt x="1016609" y="111671"/>
                  </a:lnTo>
                  <a:lnTo>
                    <a:pt x="1021676" y="112153"/>
                  </a:lnTo>
                  <a:lnTo>
                    <a:pt x="1047584" y="144614"/>
                  </a:lnTo>
                  <a:lnTo>
                    <a:pt x="1052093" y="168986"/>
                  </a:lnTo>
                  <a:lnTo>
                    <a:pt x="1052093" y="77343"/>
                  </a:lnTo>
                  <a:lnTo>
                    <a:pt x="1046480" y="75006"/>
                  </a:lnTo>
                  <a:lnTo>
                    <a:pt x="1039723" y="73228"/>
                  </a:lnTo>
                  <a:lnTo>
                    <a:pt x="1032471" y="72415"/>
                  </a:lnTo>
                  <a:lnTo>
                    <a:pt x="1024737" y="72567"/>
                  </a:lnTo>
                  <a:lnTo>
                    <a:pt x="988999" y="85890"/>
                  </a:lnTo>
                  <a:lnTo>
                    <a:pt x="972451" y="104419"/>
                  </a:lnTo>
                  <a:lnTo>
                    <a:pt x="956386" y="19100"/>
                  </a:lnTo>
                  <a:lnTo>
                    <a:pt x="947013" y="15316"/>
                  </a:lnTo>
                  <a:lnTo>
                    <a:pt x="941425" y="15671"/>
                  </a:lnTo>
                  <a:lnTo>
                    <a:pt x="913358" y="27190"/>
                  </a:lnTo>
                  <a:lnTo>
                    <a:pt x="956081" y="254139"/>
                  </a:lnTo>
                  <a:lnTo>
                    <a:pt x="964158" y="257797"/>
                  </a:lnTo>
                  <a:lnTo>
                    <a:pt x="968921" y="257378"/>
                  </a:lnTo>
                  <a:lnTo>
                    <a:pt x="992670" y="248335"/>
                  </a:lnTo>
                  <a:lnTo>
                    <a:pt x="992593" y="246087"/>
                  </a:lnTo>
                  <a:lnTo>
                    <a:pt x="989431" y="229412"/>
                  </a:lnTo>
                  <a:lnTo>
                    <a:pt x="994410" y="233299"/>
                  </a:lnTo>
                  <a:lnTo>
                    <a:pt x="1035443" y="247472"/>
                  </a:lnTo>
                  <a:lnTo>
                    <a:pt x="1040320" y="247053"/>
                  </a:lnTo>
                  <a:lnTo>
                    <a:pt x="1077264" y="230212"/>
                  </a:lnTo>
                  <a:lnTo>
                    <a:pt x="1077988" y="229412"/>
                  </a:lnTo>
                  <a:lnTo>
                    <a:pt x="1081887" y="225132"/>
                  </a:lnTo>
                  <a:lnTo>
                    <a:pt x="1085900" y="219481"/>
                  </a:lnTo>
                  <a:lnTo>
                    <a:pt x="1089304" y="213258"/>
                  </a:lnTo>
                  <a:lnTo>
                    <a:pt x="1089583" y="212585"/>
                  </a:lnTo>
                  <a:lnTo>
                    <a:pt x="1092111" y="206502"/>
                  </a:lnTo>
                  <a:lnTo>
                    <a:pt x="1094308" y="199237"/>
                  </a:lnTo>
                  <a:lnTo>
                    <a:pt x="1095908" y="191465"/>
                  </a:lnTo>
                  <a:lnTo>
                    <a:pt x="1096899" y="183184"/>
                  </a:lnTo>
                  <a:lnTo>
                    <a:pt x="1097267" y="174459"/>
                  </a:lnTo>
                  <a:close/>
                </a:path>
                <a:path w="1466215" h="423544">
                  <a:moveTo>
                    <a:pt x="1285468" y="138633"/>
                  </a:moveTo>
                  <a:lnTo>
                    <a:pt x="1278382" y="91821"/>
                  </a:lnTo>
                  <a:lnTo>
                    <a:pt x="1257731" y="56781"/>
                  </a:lnTo>
                  <a:lnTo>
                    <a:pt x="1241336" y="45669"/>
                  </a:lnTo>
                  <a:lnTo>
                    <a:pt x="1241336" y="135026"/>
                  </a:lnTo>
                  <a:lnTo>
                    <a:pt x="1241336" y="138633"/>
                  </a:lnTo>
                  <a:lnTo>
                    <a:pt x="1223137" y="175895"/>
                  </a:lnTo>
                  <a:lnTo>
                    <a:pt x="1204175" y="180670"/>
                  </a:lnTo>
                  <a:lnTo>
                    <a:pt x="1198016" y="180505"/>
                  </a:lnTo>
                  <a:lnTo>
                    <a:pt x="1167752" y="148717"/>
                  </a:lnTo>
                  <a:lnTo>
                    <a:pt x="1162418" y="120396"/>
                  </a:lnTo>
                  <a:lnTo>
                    <a:pt x="1162431" y="116738"/>
                  </a:lnTo>
                  <a:lnTo>
                    <a:pt x="1180706" y="79159"/>
                  </a:lnTo>
                  <a:lnTo>
                    <a:pt x="1199603" y="74383"/>
                  </a:lnTo>
                  <a:lnTo>
                    <a:pt x="1205801" y="74574"/>
                  </a:lnTo>
                  <a:lnTo>
                    <a:pt x="1235976" y="106527"/>
                  </a:lnTo>
                  <a:lnTo>
                    <a:pt x="1241336" y="135026"/>
                  </a:lnTo>
                  <a:lnTo>
                    <a:pt x="1241336" y="45669"/>
                  </a:lnTo>
                  <a:lnTo>
                    <a:pt x="1206969" y="39255"/>
                  </a:lnTo>
                  <a:lnTo>
                    <a:pt x="1197546" y="39954"/>
                  </a:lnTo>
                  <a:lnTo>
                    <a:pt x="1159776" y="50380"/>
                  </a:lnTo>
                  <a:lnTo>
                    <a:pt x="1129461" y="77431"/>
                  </a:lnTo>
                  <a:lnTo>
                    <a:pt x="1118323" y="116738"/>
                  </a:lnTo>
                  <a:lnTo>
                    <a:pt x="1118387" y="126326"/>
                  </a:lnTo>
                  <a:lnTo>
                    <a:pt x="1128445" y="171843"/>
                  </a:lnTo>
                  <a:lnTo>
                    <a:pt x="1151737" y="203276"/>
                  </a:lnTo>
                  <a:lnTo>
                    <a:pt x="1188059" y="215963"/>
                  </a:lnTo>
                  <a:lnTo>
                    <a:pt x="1196898" y="216128"/>
                  </a:lnTo>
                  <a:lnTo>
                    <a:pt x="1206271" y="215455"/>
                  </a:lnTo>
                  <a:lnTo>
                    <a:pt x="1244015" y="205028"/>
                  </a:lnTo>
                  <a:lnTo>
                    <a:pt x="1272501" y="180670"/>
                  </a:lnTo>
                  <a:lnTo>
                    <a:pt x="1274432" y="177876"/>
                  </a:lnTo>
                  <a:lnTo>
                    <a:pt x="1278166" y="170878"/>
                  </a:lnTo>
                  <a:lnTo>
                    <a:pt x="1281137" y="163436"/>
                  </a:lnTo>
                  <a:lnTo>
                    <a:pt x="1283335" y="155587"/>
                  </a:lnTo>
                  <a:lnTo>
                    <a:pt x="1284770" y="147294"/>
                  </a:lnTo>
                  <a:lnTo>
                    <a:pt x="1285468" y="138633"/>
                  </a:lnTo>
                  <a:close/>
                </a:path>
                <a:path w="1466215" h="423544">
                  <a:moveTo>
                    <a:pt x="1465884" y="159931"/>
                  </a:moveTo>
                  <a:lnTo>
                    <a:pt x="1433918" y="118135"/>
                  </a:lnTo>
                  <a:lnTo>
                    <a:pt x="1407350" y="85852"/>
                  </a:lnTo>
                  <a:lnTo>
                    <a:pt x="1413268" y="67716"/>
                  </a:lnTo>
                  <a:lnTo>
                    <a:pt x="1433068" y="7048"/>
                  </a:lnTo>
                  <a:lnTo>
                    <a:pt x="1433372" y="5067"/>
                  </a:lnTo>
                  <a:lnTo>
                    <a:pt x="1432953" y="2197"/>
                  </a:lnTo>
                  <a:lnTo>
                    <a:pt x="1432115" y="1206"/>
                  </a:lnTo>
                  <a:lnTo>
                    <a:pt x="1429194" y="114"/>
                  </a:lnTo>
                  <a:lnTo>
                    <a:pt x="1426933" y="0"/>
                  </a:lnTo>
                  <a:lnTo>
                    <a:pt x="1420812" y="685"/>
                  </a:lnTo>
                  <a:lnTo>
                    <a:pt x="1391462" y="11747"/>
                  </a:lnTo>
                  <a:lnTo>
                    <a:pt x="1374051" y="67716"/>
                  </a:lnTo>
                  <a:lnTo>
                    <a:pt x="1337322" y="21945"/>
                  </a:lnTo>
                  <a:lnTo>
                    <a:pt x="1336548" y="20904"/>
                  </a:lnTo>
                  <a:lnTo>
                    <a:pt x="1335684" y="20104"/>
                  </a:lnTo>
                  <a:lnTo>
                    <a:pt x="1333817" y="18923"/>
                  </a:lnTo>
                  <a:lnTo>
                    <a:pt x="1332458" y="18618"/>
                  </a:lnTo>
                  <a:lnTo>
                    <a:pt x="1328915" y="18580"/>
                  </a:lnTo>
                  <a:lnTo>
                    <a:pt x="1326502" y="18757"/>
                  </a:lnTo>
                  <a:lnTo>
                    <a:pt x="1289634" y="29540"/>
                  </a:lnTo>
                  <a:lnTo>
                    <a:pt x="1290281" y="32359"/>
                  </a:lnTo>
                  <a:lnTo>
                    <a:pt x="1291145" y="33997"/>
                  </a:lnTo>
                  <a:lnTo>
                    <a:pt x="1292555" y="35852"/>
                  </a:lnTo>
                  <a:lnTo>
                    <a:pt x="1344739" y="98869"/>
                  </a:lnTo>
                  <a:lnTo>
                    <a:pt x="1316672" y="181775"/>
                  </a:lnTo>
                  <a:lnTo>
                    <a:pt x="1316012" y="183908"/>
                  </a:lnTo>
                  <a:lnTo>
                    <a:pt x="1315821" y="185585"/>
                  </a:lnTo>
                  <a:lnTo>
                    <a:pt x="1316418" y="188074"/>
                  </a:lnTo>
                  <a:lnTo>
                    <a:pt x="1317320" y="188963"/>
                  </a:lnTo>
                  <a:lnTo>
                    <a:pt x="1320342" y="190042"/>
                  </a:lnTo>
                  <a:lnTo>
                    <a:pt x="1322616" y="190169"/>
                  </a:lnTo>
                  <a:lnTo>
                    <a:pt x="1328635" y="189623"/>
                  </a:lnTo>
                  <a:lnTo>
                    <a:pt x="1360614" y="177571"/>
                  </a:lnTo>
                  <a:lnTo>
                    <a:pt x="1378597" y="118135"/>
                  </a:lnTo>
                  <a:lnTo>
                    <a:pt x="1416964" y="166966"/>
                  </a:lnTo>
                  <a:lnTo>
                    <a:pt x="1417637" y="168021"/>
                  </a:lnTo>
                  <a:lnTo>
                    <a:pt x="1418463" y="168833"/>
                  </a:lnTo>
                  <a:lnTo>
                    <a:pt x="1420444" y="169989"/>
                  </a:lnTo>
                  <a:lnTo>
                    <a:pt x="1421879" y="170370"/>
                  </a:lnTo>
                  <a:lnTo>
                    <a:pt x="1425600" y="170726"/>
                  </a:lnTo>
                  <a:lnTo>
                    <a:pt x="1428115" y="170611"/>
                  </a:lnTo>
                  <a:lnTo>
                    <a:pt x="1465249" y="161112"/>
                  </a:lnTo>
                  <a:lnTo>
                    <a:pt x="1465884" y="15993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4064" y="1584637"/>
              <a:ext cx="232568" cy="24311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707814" y="1357401"/>
              <a:ext cx="1393825" cy="416559"/>
            </a:xfrm>
            <a:custGeom>
              <a:avLst/>
              <a:gdLst/>
              <a:ahLst/>
              <a:cxnLst/>
              <a:rect l="l" t="t" r="r" b="b"/>
              <a:pathLst>
                <a:path w="1393825" h="416560">
                  <a:moveTo>
                    <a:pt x="183908" y="332765"/>
                  </a:moveTo>
                  <a:lnTo>
                    <a:pt x="177139" y="287782"/>
                  </a:lnTo>
                  <a:lnTo>
                    <a:pt x="170383" y="269976"/>
                  </a:lnTo>
                  <a:lnTo>
                    <a:pt x="168275" y="265544"/>
                  </a:lnTo>
                  <a:lnTo>
                    <a:pt x="139420" y="235927"/>
                  </a:lnTo>
                  <a:lnTo>
                    <a:pt x="138734" y="235648"/>
                  </a:lnTo>
                  <a:lnTo>
                    <a:pt x="138734" y="327291"/>
                  </a:lnTo>
                  <a:lnTo>
                    <a:pt x="138633" y="339331"/>
                  </a:lnTo>
                  <a:lnTo>
                    <a:pt x="109093" y="370890"/>
                  </a:lnTo>
                  <a:lnTo>
                    <a:pt x="102946" y="369951"/>
                  </a:lnTo>
                  <a:lnTo>
                    <a:pt x="90373" y="363956"/>
                  </a:lnTo>
                  <a:lnTo>
                    <a:pt x="83489" y="359143"/>
                  </a:lnTo>
                  <a:lnTo>
                    <a:pt x="75996" y="352539"/>
                  </a:lnTo>
                  <a:lnTo>
                    <a:pt x="66484" y="301993"/>
                  </a:lnTo>
                  <a:lnTo>
                    <a:pt x="69049" y="296799"/>
                  </a:lnTo>
                  <a:lnTo>
                    <a:pt x="103251" y="269976"/>
                  </a:lnTo>
                  <a:lnTo>
                    <a:pt x="108318" y="270459"/>
                  </a:lnTo>
                  <a:lnTo>
                    <a:pt x="134226" y="302920"/>
                  </a:lnTo>
                  <a:lnTo>
                    <a:pt x="138734" y="327291"/>
                  </a:lnTo>
                  <a:lnTo>
                    <a:pt x="138734" y="235648"/>
                  </a:lnTo>
                  <a:lnTo>
                    <a:pt x="133121" y="233311"/>
                  </a:lnTo>
                  <a:lnTo>
                    <a:pt x="126352" y="231533"/>
                  </a:lnTo>
                  <a:lnTo>
                    <a:pt x="119100" y="230720"/>
                  </a:lnTo>
                  <a:lnTo>
                    <a:pt x="111379" y="230873"/>
                  </a:lnTo>
                  <a:lnTo>
                    <a:pt x="75641" y="244195"/>
                  </a:lnTo>
                  <a:lnTo>
                    <a:pt x="59093" y="262724"/>
                  </a:lnTo>
                  <a:lnTo>
                    <a:pt x="43027" y="177406"/>
                  </a:lnTo>
                  <a:lnTo>
                    <a:pt x="33655" y="173621"/>
                  </a:lnTo>
                  <a:lnTo>
                    <a:pt x="28067" y="173977"/>
                  </a:lnTo>
                  <a:lnTo>
                    <a:pt x="0" y="185496"/>
                  </a:lnTo>
                  <a:lnTo>
                    <a:pt x="42722" y="412445"/>
                  </a:lnTo>
                  <a:lnTo>
                    <a:pt x="50800" y="416102"/>
                  </a:lnTo>
                  <a:lnTo>
                    <a:pt x="55562" y="415683"/>
                  </a:lnTo>
                  <a:lnTo>
                    <a:pt x="79311" y="406641"/>
                  </a:lnTo>
                  <a:lnTo>
                    <a:pt x="79222" y="404393"/>
                  </a:lnTo>
                  <a:lnTo>
                    <a:pt x="76073" y="387718"/>
                  </a:lnTo>
                  <a:lnTo>
                    <a:pt x="81051" y="391604"/>
                  </a:lnTo>
                  <a:lnTo>
                    <a:pt x="122085" y="405777"/>
                  </a:lnTo>
                  <a:lnTo>
                    <a:pt x="126961" y="405358"/>
                  </a:lnTo>
                  <a:lnTo>
                    <a:pt x="163893" y="388518"/>
                  </a:lnTo>
                  <a:lnTo>
                    <a:pt x="164617" y="387718"/>
                  </a:lnTo>
                  <a:lnTo>
                    <a:pt x="168516" y="383438"/>
                  </a:lnTo>
                  <a:lnTo>
                    <a:pt x="183540" y="341490"/>
                  </a:lnTo>
                  <a:lnTo>
                    <a:pt x="183908" y="332765"/>
                  </a:lnTo>
                  <a:close/>
                </a:path>
                <a:path w="1393825" h="416560">
                  <a:moveTo>
                    <a:pt x="273685" y="368846"/>
                  </a:moveTo>
                  <a:lnTo>
                    <a:pt x="230987" y="142024"/>
                  </a:lnTo>
                  <a:lnTo>
                    <a:pt x="221615" y="138239"/>
                  </a:lnTo>
                  <a:lnTo>
                    <a:pt x="216027" y="138595"/>
                  </a:lnTo>
                  <a:lnTo>
                    <a:pt x="187960" y="150114"/>
                  </a:lnTo>
                  <a:lnTo>
                    <a:pt x="230657" y="376948"/>
                  </a:lnTo>
                  <a:lnTo>
                    <a:pt x="239966" y="380352"/>
                  </a:lnTo>
                  <a:lnTo>
                    <a:pt x="245529" y="379882"/>
                  </a:lnTo>
                  <a:lnTo>
                    <a:pt x="273685" y="368846"/>
                  </a:lnTo>
                  <a:close/>
                </a:path>
                <a:path w="1393825" h="416560">
                  <a:moveTo>
                    <a:pt x="446735" y="337273"/>
                  </a:moveTo>
                  <a:lnTo>
                    <a:pt x="445401" y="330238"/>
                  </a:lnTo>
                  <a:lnTo>
                    <a:pt x="445325" y="329831"/>
                  </a:lnTo>
                  <a:lnTo>
                    <a:pt x="435648" y="278384"/>
                  </a:lnTo>
                  <a:lnTo>
                    <a:pt x="427151" y="233222"/>
                  </a:lnTo>
                  <a:lnTo>
                    <a:pt x="425475" y="225679"/>
                  </a:lnTo>
                  <a:lnTo>
                    <a:pt x="423418" y="218668"/>
                  </a:lnTo>
                  <a:lnTo>
                    <a:pt x="423075" y="217779"/>
                  </a:lnTo>
                  <a:lnTo>
                    <a:pt x="421043" y="212458"/>
                  </a:lnTo>
                  <a:lnTo>
                    <a:pt x="418274" y="206781"/>
                  </a:lnTo>
                  <a:lnTo>
                    <a:pt x="414337" y="199618"/>
                  </a:lnTo>
                  <a:lnTo>
                    <a:pt x="409181" y="194144"/>
                  </a:lnTo>
                  <a:lnTo>
                    <a:pt x="396862" y="186791"/>
                  </a:lnTo>
                  <a:lnTo>
                    <a:pt x="396862" y="304342"/>
                  </a:lnTo>
                  <a:lnTo>
                    <a:pt x="392747" y="311251"/>
                  </a:lnTo>
                  <a:lnTo>
                    <a:pt x="388442" y="316712"/>
                  </a:lnTo>
                  <a:lnTo>
                    <a:pt x="379463" y="324764"/>
                  </a:lnTo>
                  <a:lnTo>
                    <a:pt x="374205" y="327342"/>
                  </a:lnTo>
                  <a:lnTo>
                    <a:pt x="360997" y="329831"/>
                  </a:lnTo>
                  <a:lnTo>
                    <a:pt x="355053" y="329069"/>
                  </a:lnTo>
                  <a:lnTo>
                    <a:pt x="345592" y="323303"/>
                  </a:lnTo>
                  <a:lnTo>
                    <a:pt x="342633" y="318681"/>
                  </a:lnTo>
                  <a:lnTo>
                    <a:pt x="340728" y="308546"/>
                  </a:lnTo>
                  <a:lnTo>
                    <a:pt x="340804" y="305079"/>
                  </a:lnTo>
                  <a:lnTo>
                    <a:pt x="391972" y="278384"/>
                  </a:lnTo>
                  <a:lnTo>
                    <a:pt x="396862" y="304342"/>
                  </a:lnTo>
                  <a:lnTo>
                    <a:pt x="396862" y="186791"/>
                  </a:lnTo>
                  <a:lnTo>
                    <a:pt x="396430" y="186524"/>
                  </a:lnTo>
                  <a:lnTo>
                    <a:pt x="388785" y="184251"/>
                  </a:lnTo>
                  <a:lnTo>
                    <a:pt x="379869" y="183515"/>
                  </a:lnTo>
                  <a:lnTo>
                    <a:pt x="372884" y="183235"/>
                  </a:lnTo>
                  <a:lnTo>
                    <a:pt x="365340" y="183527"/>
                  </a:lnTo>
                  <a:lnTo>
                    <a:pt x="323189" y="193357"/>
                  </a:lnTo>
                  <a:lnTo>
                    <a:pt x="291007" y="215734"/>
                  </a:lnTo>
                  <a:lnTo>
                    <a:pt x="289941" y="222453"/>
                  </a:lnTo>
                  <a:lnTo>
                    <a:pt x="290156" y="224942"/>
                  </a:lnTo>
                  <a:lnTo>
                    <a:pt x="300494" y="244513"/>
                  </a:lnTo>
                  <a:lnTo>
                    <a:pt x="303568" y="243928"/>
                  </a:lnTo>
                  <a:lnTo>
                    <a:pt x="305777" y="242684"/>
                  </a:lnTo>
                  <a:lnTo>
                    <a:pt x="310984" y="238404"/>
                  </a:lnTo>
                  <a:lnTo>
                    <a:pt x="314274" y="235966"/>
                  </a:lnTo>
                  <a:lnTo>
                    <a:pt x="356400" y="218071"/>
                  </a:lnTo>
                  <a:lnTo>
                    <a:pt x="361086" y="217779"/>
                  </a:lnTo>
                  <a:lnTo>
                    <a:pt x="368922" y="218668"/>
                  </a:lnTo>
                  <a:lnTo>
                    <a:pt x="386905" y="251409"/>
                  </a:lnTo>
                  <a:lnTo>
                    <a:pt x="372046" y="254203"/>
                  </a:lnTo>
                  <a:lnTo>
                    <a:pt x="362229" y="256247"/>
                  </a:lnTo>
                  <a:lnTo>
                    <a:pt x="323557" y="270560"/>
                  </a:lnTo>
                  <a:lnTo>
                    <a:pt x="298386" y="304342"/>
                  </a:lnTo>
                  <a:lnTo>
                    <a:pt x="298005" y="312699"/>
                  </a:lnTo>
                  <a:lnTo>
                    <a:pt x="301218" y="329768"/>
                  </a:lnTo>
                  <a:lnTo>
                    <a:pt x="328002" y="358825"/>
                  </a:lnTo>
                  <a:lnTo>
                    <a:pt x="348792" y="362508"/>
                  </a:lnTo>
                  <a:lnTo>
                    <a:pt x="356412" y="362165"/>
                  </a:lnTo>
                  <a:lnTo>
                    <a:pt x="395427" y="345782"/>
                  </a:lnTo>
                  <a:lnTo>
                    <a:pt x="408635" y="330238"/>
                  </a:lnTo>
                  <a:lnTo>
                    <a:pt x="411213" y="343954"/>
                  </a:lnTo>
                  <a:lnTo>
                    <a:pt x="411937" y="345122"/>
                  </a:lnTo>
                  <a:lnTo>
                    <a:pt x="414210" y="346570"/>
                  </a:lnTo>
                  <a:lnTo>
                    <a:pt x="415988" y="346913"/>
                  </a:lnTo>
                  <a:lnTo>
                    <a:pt x="420801" y="346837"/>
                  </a:lnTo>
                  <a:lnTo>
                    <a:pt x="446405" y="338632"/>
                  </a:lnTo>
                  <a:lnTo>
                    <a:pt x="446735" y="337273"/>
                  </a:lnTo>
                  <a:close/>
                </a:path>
                <a:path w="1393825" h="416560">
                  <a:moveTo>
                    <a:pt x="601560" y="295605"/>
                  </a:moveTo>
                  <a:lnTo>
                    <a:pt x="592201" y="262801"/>
                  </a:lnTo>
                  <a:lnTo>
                    <a:pt x="589699" y="263271"/>
                  </a:lnTo>
                  <a:lnTo>
                    <a:pt x="588048" y="264490"/>
                  </a:lnTo>
                  <a:lnTo>
                    <a:pt x="584377" y="268833"/>
                  </a:lnTo>
                  <a:lnTo>
                    <a:pt x="581977" y="271399"/>
                  </a:lnTo>
                  <a:lnTo>
                    <a:pt x="548627" y="288683"/>
                  </a:lnTo>
                  <a:lnTo>
                    <a:pt x="543331" y="288582"/>
                  </a:lnTo>
                  <a:lnTo>
                    <a:pt x="513651" y="259435"/>
                  </a:lnTo>
                  <a:lnTo>
                    <a:pt x="508101" y="221805"/>
                  </a:lnTo>
                  <a:lnTo>
                    <a:pt x="509231" y="212585"/>
                  </a:lnTo>
                  <a:lnTo>
                    <a:pt x="540651" y="185864"/>
                  </a:lnTo>
                  <a:lnTo>
                    <a:pt x="545693" y="185737"/>
                  </a:lnTo>
                  <a:lnTo>
                    <a:pt x="554494" y="187388"/>
                  </a:lnTo>
                  <a:lnTo>
                    <a:pt x="558355" y="188480"/>
                  </a:lnTo>
                  <a:lnTo>
                    <a:pt x="564997" y="191236"/>
                  </a:lnTo>
                  <a:lnTo>
                    <a:pt x="567893" y="192519"/>
                  </a:lnTo>
                  <a:lnTo>
                    <a:pt x="572820" y="194894"/>
                  </a:lnTo>
                  <a:lnTo>
                    <a:pt x="575017" y="195313"/>
                  </a:lnTo>
                  <a:lnTo>
                    <a:pt x="569925" y="156959"/>
                  </a:lnTo>
                  <a:lnTo>
                    <a:pt x="544690" y="151104"/>
                  </a:lnTo>
                  <a:lnTo>
                    <a:pt x="535622" y="151155"/>
                  </a:lnTo>
                  <a:lnTo>
                    <a:pt x="496785" y="163537"/>
                  </a:lnTo>
                  <a:lnTo>
                    <a:pt x="468795" y="198386"/>
                  </a:lnTo>
                  <a:lnTo>
                    <a:pt x="463943" y="233921"/>
                  </a:lnTo>
                  <a:lnTo>
                    <a:pt x="464807" y="244398"/>
                  </a:lnTo>
                  <a:lnTo>
                    <a:pt x="474294" y="282232"/>
                  </a:lnTo>
                  <a:lnTo>
                    <a:pt x="496671" y="313220"/>
                  </a:lnTo>
                  <a:lnTo>
                    <a:pt x="537857" y="326428"/>
                  </a:lnTo>
                  <a:lnTo>
                    <a:pt x="546087" y="325932"/>
                  </a:lnTo>
                  <a:lnTo>
                    <a:pt x="586727" y="311975"/>
                  </a:lnTo>
                  <a:lnTo>
                    <a:pt x="601484" y="296316"/>
                  </a:lnTo>
                  <a:lnTo>
                    <a:pt x="601560" y="295605"/>
                  </a:lnTo>
                  <a:close/>
                </a:path>
                <a:path w="1393825" h="416560">
                  <a:moveTo>
                    <a:pt x="777328" y="273989"/>
                  </a:moveTo>
                  <a:lnTo>
                    <a:pt x="721321" y="210845"/>
                  </a:lnTo>
                  <a:lnTo>
                    <a:pt x="711581" y="200596"/>
                  </a:lnTo>
                  <a:lnTo>
                    <a:pt x="704697" y="193357"/>
                  </a:lnTo>
                  <a:lnTo>
                    <a:pt x="739749" y="134416"/>
                  </a:lnTo>
                  <a:lnTo>
                    <a:pt x="741045" y="131927"/>
                  </a:lnTo>
                  <a:lnTo>
                    <a:pt x="741946" y="129641"/>
                  </a:lnTo>
                  <a:lnTo>
                    <a:pt x="742924" y="125450"/>
                  </a:lnTo>
                  <a:lnTo>
                    <a:pt x="742924" y="123164"/>
                  </a:lnTo>
                  <a:lnTo>
                    <a:pt x="735114" y="117195"/>
                  </a:lnTo>
                  <a:lnTo>
                    <a:pt x="732701" y="117208"/>
                  </a:lnTo>
                  <a:lnTo>
                    <a:pt x="695820" y="129959"/>
                  </a:lnTo>
                  <a:lnTo>
                    <a:pt x="695172" y="131495"/>
                  </a:lnTo>
                  <a:lnTo>
                    <a:pt x="661504" y="200596"/>
                  </a:lnTo>
                  <a:lnTo>
                    <a:pt x="636117" y="65760"/>
                  </a:lnTo>
                  <a:lnTo>
                    <a:pt x="626745" y="61976"/>
                  </a:lnTo>
                  <a:lnTo>
                    <a:pt x="621157" y="62331"/>
                  </a:lnTo>
                  <a:lnTo>
                    <a:pt x="593090" y="73863"/>
                  </a:lnTo>
                  <a:lnTo>
                    <a:pt x="635787" y="300685"/>
                  </a:lnTo>
                  <a:lnTo>
                    <a:pt x="645083" y="304088"/>
                  </a:lnTo>
                  <a:lnTo>
                    <a:pt x="650659" y="303631"/>
                  </a:lnTo>
                  <a:lnTo>
                    <a:pt x="678764" y="292303"/>
                  </a:lnTo>
                  <a:lnTo>
                    <a:pt x="663435" y="210845"/>
                  </a:lnTo>
                  <a:lnTo>
                    <a:pt x="729246" y="281559"/>
                  </a:lnTo>
                  <a:lnTo>
                    <a:pt x="739394" y="286092"/>
                  </a:lnTo>
                  <a:lnTo>
                    <a:pt x="741845" y="286016"/>
                  </a:lnTo>
                  <a:lnTo>
                    <a:pt x="777252" y="275259"/>
                  </a:lnTo>
                  <a:lnTo>
                    <a:pt x="777328" y="273989"/>
                  </a:lnTo>
                  <a:close/>
                </a:path>
                <a:path w="1393825" h="416560">
                  <a:moveTo>
                    <a:pt x="1024864" y="174459"/>
                  </a:moveTo>
                  <a:lnTo>
                    <a:pt x="1018095" y="129476"/>
                  </a:lnTo>
                  <a:lnTo>
                    <a:pt x="1011339" y="111671"/>
                  </a:lnTo>
                  <a:lnTo>
                    <a:pt x="1009230" y="107238"/>
                  </a:lnTo>
                  <a:lnTo>
                    <a:pt x="980376" y="77622"/>
                  </a:lnTo>
                  <a:lnTo>
                    <a:pt x="979690" y="77343"/>
                  </a:lnTo>
                  <a:lnTo>
                    <a:pt x="979690" y="168986"/>
                  </a:lnTo>
                  <a:lnTo>
                    <a:pt x="979589" y="181025"/>
                  </a:lnTo>
                  <a:lnTo>
                    <a:pt x="950048" y="212585"/>
                  </a:lnTo>
                  <a:lnTo>
                    <a:pt x="943902" y="211645"/>
                  </a:lnTo>
                  <a:lnTo>
                    <a:pt x="931329" y="205651"/>
                  </a:lnTo>
                  <a:lnTo>
                    <a:pt x="924445" y="200837"/>
                  </a:lnTo>
                  <a:lnTo>
                    <a:pt x="916952" y="194233"/>
                  </a:lnTo>
                  <a:lnTo>
                    <a:pt x="907440" y="143687"/>
                  </a:lnTo>
                  <a:lnTo>
                    <a:pt x="910005" y="138493"/>
                  </a:lnTo>
                  <a:lnTo>
                    <a:pt x="944206" y="111671"/>
                  </a:lnTo>
                  <a:lnTo>
                    <a:pt x="949274" y="112153"/>
                  </a:lnTo>
                  <a:lnTo>
                    <a:pt x="975182" y="144614"/>
                  </a:lnTo>
                  <a:lnTo>
                    <a:pt x="979690" y="168986"/>
                  </a:lnTo>
                  <a:lnTo>
                    <a:pt x="979690" y="77343"/>
                  </a:lnTo>
                  <a:lnTo>
                    <a:pt x="974077" y="75006"/>
                  </a:lnTo>
                  <a:lnTo>
                    <a:pt x="967308" y="73228"/>
                  </a:lnTo>
                  <a:lnTo>
                    <a:pt x="960056" y="72415"/>
                  </a:lnTo>
                  <a:lnTo>
                    <a:pt x="952334" y="72567"/>
                  </a:lnTo>
                  <a:lnTo>
                    <a:pt x="916597" y="85890"/>
                  </a:lnTo>
                  <a:lnTo>
                    <a:pt x="900049" y="104419"/>
                  </a:lnTo>
                  <a:lnTo>
                    <a:pt x="883983" y="19100"/>
                  </a:lnTo>
                  <a:lnTo>
                    <a:pt x="874610" y="15316"/>
                  </a:lnTo>
                  <a:lnTo>
                    <a:pt x="869022" y="15671"/>
                  </a:lnTo>
                  <a:lnTo>
                    <a:pt x="840955" y="27190"/>
                  </a:lnTo>
                  <a:lnTo>
                    <a:pt x="883678" y="254139"/>
                  </a:lnTo>
                  <a:lnTo>
                    <a:pt x="891755" y="257797"/>
                  </a:lnTo>
                  <a:lnTo>
                    <a:pt x="896518" y="257378"/>
                  </a:lnTo>
                  <a:lnTo>
                    <a:pt x="920267" y="248335"/>
                  </a:lnTo>
                  <a:lnTo>
                    <a:pt x="920178" y="246087"/>
                  </a:lnTo>
                  <a:lnTo>
                    <a:pt x="917028" y="229412"/>
                  </a:lnTo>
                  <a:lnTo>
                    <a:pt x="922007" y="233299"/>
                  </a:lnTo>
                  <a:lnTo>
                    <a:pt x="963041" y="247472"/>
                  </a:lnTo>
                  <a:lnTo>
                    <a:pt x="967917" y="247053"/>
                  </a:lnTo>
                  <a:lnTo>
                    <a:pt x="1004849" y="230212"/>
                  </a:lnTo>
                  <a:lnTo>
                    <a:pt x="1005573" y="229412"/>
                  </a:lnTo>
                  <a:lnTo>
                    <a:pt x="1009472" y="225132"/>
                  </a:lnTo>
                  <a:lnTo>
                    <a:pt x="1024496" y="183184"/>
                  </a:lnTo>
                  <a:lnTo>
                    <a:pt x="1024864" y="174459"/>
                  </a:lnTo>
                  <a:close/>
                </a:path>
                <a:path w="1393825" h="416560">
                  <a:moveTo>
                    <a:pt x="1213053" y="138633"/>
                  </a:moveTo>
                  <a:lnTo>
                    <a:pt x="1205979" y="91821"/>
                  </a:lnTo>
                  <a:lnTo>
                    <a:pt x="1198473" y="74383"/>
                  </a:lnTo>
                  <a:lnTo>
                    <a:pt x="1195108" y="68643"/>
                  </a:lnTo>
                  <a:lnTo>
                    <a:pt x="1168920" y="45669"/>
                  </a:lnTo>
                  <a:lnTo>
                    <a:pt x="1168920" y="135026"/>
                  </a:lnTo>
                  <a:lnTo>
                    <a:pt x="1168920" y="138633"/>
                  </a:lnTo>
                  <a:lnTo>
                    <a:pt x="1150734" y="175895"/>
                  </a:lnTo>
                  <a:lnTo>
                    <a:pt x="1131773" y="180670"/>
                  </a:lnTo>
                  <a:lnTo>
                    <a:pt x="1125613" y="180505"/>
                  </a:lnTo>
                  <a:lnTo>
                    <a:pt x="1095349" y="148717"/>
                  </a:lnTo>
                  <a:lnTo>
                    <a:pt x="1090002" y="120383"/>
                  </a:lnTo>
                  <a:lnTo>
                    <a:pt x="1090015" y="116738"/>
                  </a:lnTo>
                  <a:lnTo>
                    <a:pt x="1108303" y="79159"/>
                  </a:lnTo>
                  <a:lnTo>
                    <a:pt x="1127201" y="74383"/>
                  </a:lnTo>
                  <a:lnTo>
                    <a:pt x="1133398" y="74574"/>
                  </a:lnTo>
                  <a:lnTo>
                    <a:pt x="1163574" y="106527"/>
                  </a:lnTo>
                  <a:lnTo>
                    <a:pt x="1168920" y="135026"/>
                  </a:lnTo>
                  <a:lnTo>
                    <a:pt x="1168920" y="45669"/>
                  </a:lnTo>
                  <a:lnTo>
                    <a:pt x="1134554" y="39255"/>
                  </a:lnTo>
                  <a:lnTo>
                    <a:pt x="1125143" y="39954"/>
                  </a:lnTo>
                  <a:lnTo>
                    <a:pt x="1087361" y="50380"/>
                  </a:lnTo>
                  <a:lnTo>
                    <a:pt x="1057059" y="77431"/>
                  </a:lnTo>
                  <a:lnTo>
                    <a:pt x="1045908" y="116738"/>
                  </a:lnTo>
                  <a:lnTo>
                    <a:pt x="1045972" y="126326"/>
                  </a:lnTo>
                  <a:lnTo>
                    <a:pt x="1056043" y="171831"/>
                  </a:lnTo>
                  <a:lnTo>
                    <a:pt x="1079334" y="203276"/>
                  </a:lnTo>
                  <a:lnTo>
                    <a:pt x="1115656" y="215963"/>
                  </a:lnTo>
                  <a:lnTo>
                    <a:pt x="1124496" y="216128"/>
                  </a:lnTo>
                  <a:lnTo>
                    <a:pt x="1133856" y="215455"/>
                  </a:lnTo>
                  <a:lnTo>
                    <a:pt x="1171613" y="205028"/>
                  </a:lnTo>
                  <a:lnTo>
                    <a:pt x="1202029" y="177876"/>
                  </a:lnTo>
                  <a:lnTo>
                    <a:pt x="1212367" y="147294"/>
                  </a:lnTo>
                  <a:lnTo>
                    <a:pt x="1213053" y="138633"/>
                  </a:lnTo>
                  <a:close/>
                </a:path>
                <a:path w="1393825" h="416560">
                  <a:moveTo>
                    <a:pt x="1393482" y="159931"/>
                  </a:moveTo>
                  <a:lnTo>
                    <a:pt x="1393126" y="157403"/>
                  </a:lnTo>
                  <a:lnTo>
                    <a:pt x="1392389" y="155892"/>
                  </a:lnTo>
                  <a:lnTo>
                    <a:pt x="1391119" y="154127"/>
                  </a:lnTo>
                  <a:lnTo>
                    <a:pt x="1361503" y="118135"/>
                  </a:lnTo>
                  <a:lnTo>
                    <a:pt x="1334947" y="85852"/>
                  </a:lnTo>
                  <a:lnTo>
                    <a:pt x="1340866" y="67716"/>
                  </a:lnTo>
                  <a:lnTo>
                    <a:pt x="1360665" y="7048"/>
                  </a:lnTo>
                  <a:lnTo>
                    <a:pt x="1360970" y="5067"/>
                  </a:lnTo>
                  <a:lnTo>
                    <a:pt x="1360551" y="2197"/>
                  </a:lnTo>
                  <a:lnTo>
                    <a:pt x="1359712" y="1206"/>
                  </a:lnTo>
                  <a:lnTo>
                    <a:pt x="1356791" y="114"/>
                  </a:lnTo>
                  <a:lnTo>
                    <a:pt x="1354531" y="0"/>
                  </a:lnTo>
                  <a:lnTo>
                    <a:pt x="1348409" y="685"/>
                  </a:lnTo>
                  <a:lnTo>
                    <a:pt x="1319060" y="11747"/>
                  </a:lnTo>
                  <a:lnTo>
                    <a:pt x="1301648" y="67716"/>
                  </a:lnTo>
                  <a:lnTo>
                    <a:pt x="1264920" y="21945"/>
                  </a:lnTo>
                  <a:lnTo>
                    <a:pt x="1264145" y="20904"/>
                  </a:lnTo>
                  <a:lnTo>
                    <a:pt x="1263281" y="20104"/>
                  </a:lnTo>
                  <a:lnTo>
                    <a:pt x="1261414" y="18923"/>
                  </a:lnTo>
                  <a:lnTo>
                    <a:pt x="1260055" y="18618"/>
                  </a:lnTo>
                  <a:lnTo>
                    <a:pt x="1256512" y="18580"/>
                  </a:lnTo>
                  <a:lnTo>
                    <a:pt x="1254099" y="18757"/>
                  </a:lnTo>
                  <a:lnTo>
                    <a:pt x="1217231" y="29540"/>
                  </a:lnTo>
                  <a:lnTo>
                    <a:pt x="1217879" y="32359"/>
                  </a:lnTo>
                  <a:lnTo>
                    <a:pt x="1218742" y="33997"/>
                  </a:lnTo>
                  <a:lnTo>
                    <a:pt x="1220152" y="35852"/>
                  </a:lnTo>
                  <a:lnTo>
                    <a:pt x="1272336" y="98869"/>
                  </a:lnTo>
                  <a:lnTo>
                    <a:pt x="1244269" y="181775"/>
                  </a:lnTo>
                  <a:lnTo>
                    <a:pt x="1243609" y="183908"/>
                  </a:lnTo>
                  <a:lnTo>
                    <a:pt x="1243418" y="185585"/>
                  </a:lnTo>
                  <a:lnTo>
                    <a:pt x="1244015" y="188074"/>
                  </a:lnTo>
                  <a:lnTo>
                    <a:pt x="1244917" y="188963"/>
                  </a:lnTo>
                  <a:lnTo>
                    <a:pt x="1247940" y="190042"/>
                  </a:lnTo>
                  <a:lnTo>
                    <a:pt x="1250213" y="190169"/>
                  </a:lnTo>
                  <a:lnTo>
                    <a:pt x="1256233" y="189623"/>
                  </a:lnTo>
                  <a:lnTo>
                    <a:pt x="1288211" y="177571"/>
                  </a:lnTo>
                  <a:lnTo>
                    <a:pt x="1306195" y="118135"/>
                  </a:lnTo>
                  <a:lnTo>
                    <a:pt x="1344561" y="166966"/>
                  </a:lnTo>
                  <a:lnTo>
                    <a:pt x="1345234" y="168021"/>
                  </a:lnTo>
                  <a:lnTo>
                    <a:pt x="1346060" y="168833"/>
                  </a:lnTo>
                  <a:lnTo>
                    <a:pt x="1348041" y="169989"/>
                  </a:lnTo>
                  <a:lnTo>
                    <a:pt x="1349476" y="170370"/>
                  </a:lnTo>
                  <a:lnTo>
                    <a:pt x="1353197" y="170726"/>
                  </a:lnTo>
                  <a:lnTo>
                    <a:pt x="1355712" y="170611"/>
                  </a:lnTo>
                  <a:lnTo>
                    <a:pt x="1392847" y="161112"/>
                  </a:lnTo>
                  <a:lnTo>
                    <a:pt x="1393482" y="15993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99817" y="2767110"/>
            <a:ext cx="3420087" cy="3803213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909256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Yazılım</a:t>
            </a:r>
            <a:r>
              <a:rPr spc="-10" dirty="0"/>
              <a:t> </a:t>
            </a:r>
            <a:r>
              <a:rPr spc="-100" dirty="0"/>
              <a:t>Test</a:t>
            </a:r>
            <a:r>
              <a:rPr dirty="0"/>
              <a:t> </a:t>
            </a:r>
            <a:r>
              <a:rPr spc="-10" dirty="0"/>
              <a:t>Seviyeleri</a:t>
            </a:r>
            <a:r>
              <a:rPr dirty="0"/>
              <a:t> – </a:t>
            </a:r>
            <a:r>
              <a:rPr spc="-10" dirty="0"/>
              <a:t>Acceptance</a:t>
            </a:r>
            <a:r>
              <a:rPr spc="5" dirty="0"/>
              <a:t> </a:t>
            </a:r>
            <a:r>
              <a:rPr spc="-60" dirty="0"/>
              <a:t>Testing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3897" y="1729452"/>
            <a:ext cx="6271895" cy="4551886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800" b="1" spc="-10" dirty="0">
                <a:solidFill>
                  <a:srgbClr val="669900"/>
                </a:solidFill>
                <a:latin typeface="Calibri"/>
                <a:cs typeface="Calibri"/>
              </a:rPr>
              <a:t>Kabul</a:t>
            </a:r>
            <a:r>
              <a:rPr sz="2800" b="1" spc="-25" dirty="0">
                <a:solidFill>
                  <a:srgbClr val="6699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669900"/>
                </a:solidFill>
                <a:latin typeface="Calibri"/>
                <a:cs typeface="Calibri"/>
              </a:rPr>
              <a:t>(Acceptance)</a:t>
            </a:r>
            <a:r>
              <a:rPr sz="2800" b="1" spc="10" dirty="0">
                <a:solidFill>
                  <a:srgbClr val="669900"/>
                </a:solidFill>
                <a:latin typeface="Calibri"/>
                <a:cs typeface="Calibri"/>
              </a:rPr>
              <a:t> </a:t>
            </a:r>
            <a:r>
              <a:rPr sz="2800" b="1" spc="-60" dirty="0">
                <a:solidFill>
                  <a:srgbClr val="669900"/>
                </a:solidFill>
                <a:latin typeface="Calibri"/>
                <a:cs typeface="Calibri"/>
              </a:rPr>
              <a:t>Testi</a:t>
            </a:r>
            <a:endParaRPr sz="2800" dirty="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spcBef>
                <a:spcPts val="106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Müşteri gereksinimlerini </a:t>
            </a:r>
            <a:r>
              <a:rPr sz="2400" spc="-5" dirty="0">
                <a:latin typeface="Calibri"/>
                <a:cs typeface="Calibri"/>
              </a:rPr>
              <a:t>doğrulamak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üzere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test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ekibi </a:t>
            </a:r>
            <a:r>
              <a:rPr sz="2400" b="1" spc="-15" dirty="0">
                <a:latin typeface="Calibri"/>
                <a:cs typeface="Calibri"/>
              </a:rPr>
              <a:t>tarafından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yapılan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kara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kutu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testleridir.</a:t>
            </a:r>
            <a:endParaRPr sz="2400" dirty="0">
              <a:latin typeface="Calibri"/>
              <a:cs typeface="Calibri"/>
            </a:endParaRPr>
          </a:p>
          <a:p>
            <a:pPr marL="418465" marR="232410" indent="-406400">
              <a:lnSpc>
                <a:spcPts val="2590"/>
              </a:lnSpc>
              <a:spcBef>
                <a:spcPts val="1000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dirty="0">
                <a:latin typeface="Calibri"/>
                <a:cs typeface="Calibri"/>
              </a:rPr>
              <a:t>Bu </a:t>
            </a:r>
            <a:r>
              <a:rPr sz="2400" spc="-10" dirty="0" err="1">
                <a:latin typeface="Calibri"/>
                <a:cs typeface="Calibri"/>
              </a:rPr>
              <a:t>testin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amacı</a:t>
            </a:r>
            <a:r>
              <a:rPr sz="2400" b="1" spc="-5" dirty="0">
                <a:latin typeface="Calibri"/>
                <a:cs typeface="Calibri"/>
              </a:rPr>
              <a:t>, </a:t>
            </a:r>
            <a:r>
              <a:rPr sz="2400" b="1" spc="-10" dirty="0">
                <a:latin typeface="Calibri"/>
                <a:cs typeface="Calibri"/>
              </a:rPr>
              <a:t>sisteme, </a:t>
            </a:r>
            <a:r>
              <a:rPr sz="2400" b="1" spc="-15" dirty="0">
                <a:latin typeface="Calibri"/>
                <a:cs typeface="Calibri"/>
              </a:rPr>
              <a:t>sistemin </a:t>
            </a:r>
            <a:r>
              <a:rPr sz="2400" b="1" spc="-10" dirty="0">
                <a:latin typeface="Calibri"/>
                <a:cs typeface="Calibri"/>
              </a:rPr>
              <a:t> parçalarına,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kalitesine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veya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sistemin </a:t>
            </a:r>
            <a:r>
              <a:rPr sz="2400" b="1" spc="-10" dirty="0">
                <a:latin typeface="Calibri"/>
                <a:cs typeface="Calibri"/>
              </a:rPr>
              <a:t> fonksiyonel </a:t>
            </a:r>
            <a:r>
              <a:rPr sz="2400" b="1" spc="-15" dirty="0">
                <a:latin typeface="Calibri"/>
                <a:cs typeface="Calibri"/>
              </a:rPr>
              <a:t>olmayan </a:t>
            </a:r>
            <a:r>
              <a:rPr sz="2400" b="1" spc="-10" dirty="0">
                <a:latin typeface="Calibri"/>
                <a:cs typeface="Calibri"/>
              </a:rPr>
              <a:t>gereksinimlerine </a:t>
            </a:r>
            <a:r>
              <a:rPr sz="2400" b="1" spc="-15" dirty="0">
                <a:latin typeface="Calibri"/>
                <a:cs typeface="Calibri"/>
              </a:rPr>
              <a:t>karşı </a:t>
            </a:r>
            <a:r>
              <a:rPr sz="2400" b="1" spc="-10" dirty="0">
                <a:latin typeface="Calibri"/>
                <a:cs typeface="Calibri"/>
              </a:rPr>
              <a:t> güven </a:t>
            </a:r>
            <a:r>
              <a:rPr sz="2400" b="1" spc="-5" dirty="0">
                <a:latin typeface="Calibri"/>
                <a:cs typeface="Calibri"/>
              </a:rPr>
              <a:t>oluşturmak, </a:t>
            </a:r>
            <a:r>
              <a:rPr sz="2400" b="1" spc="-1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istemin </a:t>
            </a:r>
            <a:r>
              <a:rPr sz="2400" spc="-5" dirty="0">
                <a:latin typeface="Calibri"/>
                <a:cs typeface="Calibri"/>
              </a:rPr>
              <a:t>tamamlandığının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 </a:t>
            </a:r>
            <a:r>
              <a:rPr sz="2400" b="1" spc="-5" dirty="0">
                <a:latin typeface="Calibri"/>
                <a:cs typeface="Calibri"/>
              </a:rPr>
              <a:t>beklendiği gibi çalışacağı</a:t>
            </a:r>
            <a:r>
              <a:rPr sz="2400" spc="-5" dirty="0">
                <a:latin typeface="Calibri"/>
                <a:cs typeface="Calibri"/>
              </a:rPr>
              <a:t>nın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doğrulanmasıdır.</a:t>
            </a:r>
            <a:endParaRPr sz="2400" dirty="0">
              <a:latin typeface="Calibri"/>
              <a:cs typeface="Calibri"/>
            </a:endParaRPr>
          </a:p>
          <a:p>
            <a:pPr marL="418465" marR="833119" indent="-406400" algn="just">
              <a:lnSpc>
                <a:spcPts val="2590"/>
              </a:lnSpc>
              <a:spcBef>
                <a:spcPts val="1010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15" dirty="0">
                <a:latin typeface="Calibri"/>
                <a:cs typeface="Calibri"/>
              </a:rPr>
              <a:t>Kabul </a:t>
            </a:r>
            <a:r>
              <a:rPr sz="2400" spc="-10" dirty="0">
                <a:latin typeface="Calibri"/>
                <a:cs typeface="Calibri"/>
              </a:rPr>
              <a:t>testinde </a:t>
            </a:r>
            <a:r>
              <a:rPr sz="2400" b="1" spc="-5" dirty="0">
                <a:latin typeface="Calibri"/>
                <a:cs typeface="Calibri"/>
              </a:rPr>
              <a:t>ana odak </a:t>
            </a:r>
            <a:r>
              <a:rPr sz="2400" spc="-10" dirty="0">
                <a:latin typeface="Calibri"/>
                <a:cs typeface="Calibri"/>
              </a:rPr>
              <a:t>hataları </a:t>
            </a:r>
            <a:r>
              <a:rPr sz="2400" spc="-5" dirty="0">
                <a:latin typeface="Calibri"/>
                <a:cs typeface="Calibri"/>
              </a:rPr>
              <a:t>bulmak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değildir, </a:t>
            </a:r>
            <a:r>
              <a:rPr sz="2400" b="1" spc="-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sistemin canlıya </a:t>
            </a:r>
            <a:r>
              <a:rPr sz="2400" b="1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hazır olduğunu </a:t>
            </a:r>
            <a:r>
              <a:rPr sz="2400" b="1" spc="-53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3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göstermek</a:t>
            </a:r>
            <a:r>
              <a:rPr sz="2400" spc="-3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tir.</a:t>
            </a:r>
            <a:endParaRPr sz="2400" dirty="0">
              <a:solidFill>
                <a:schemeClr val="accent2">
                  <a:lumMod val="75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93356" y="1562988"/>
            <a:ext cx="1236980" cy="673735"/>
            <a:chOff x="6793356" y="1562988"/>
            <a:chExt cx="1236980" cy="673735"/>
          </a:xfrm>
        </p:grpSpPr>
        <p:sp>
          <p:nvSpPr>
            <p:cNvPr id="5" name="object 5"/>
            <p:cNvSpPr/>
            <p:nvPr/>
          </p:nvSpPr>
          <p:spPr>
            <a:xfrm>
              <a:off x="6799706" y="1569338"/>
              <a:ext cx="1224280" cy="661035"/>
            </a:xfrm>
            <a:custGeom>
              <a:avLst/>
              <a:gdLst/>
              <a:ahLst/>
              <a:cxnLst/>
              <a:rect l="l" t="t" r="r" b="b"/>
              <a:pathLst>
                <a:path w="1224279" h="661035">
                  <a:moveTo>
                    <a:pt x="20650" y="165163"/>
                  </a:moveTo>
                  <a:lnTo>
                    <a:pt x="0" y="165163"/>
                  </a:lnTo>
                  <a:lnTo>
                    <a:pt x="0" y="495490"/>
                  </a:lnTo>
                  <a:lnTo>
                    <a:pt x="20650" y="495490"/>
                  </a:lnTo>
                  <a:lnTo>
                    <a:pt x="20650" y="165163"/>
                  </a:lnTo>
                  <a:close/>
                </a:path>
                <a:path w="1224279" h="661035">
                  <a:moveTo>
                    <a:pt x="82575" y="165163"/>
                  </a:moveTo>
                  <a:lnTo>
                    <a:pt x="41287" y="165163"/>
                  </a:lnTo>
                  <a:lnTo>
                    <a:pt x="41287" y="495490"/>
                  </a:lnTo>
                  <a:lnTo>
                    <a:pt x="82575" y="495490"/>
                  </a:lnTo>
                  <a:lnTo>
                    <a:pt x="82575" y="165163"/>
                  </a:lnTo>
                  <a:close/>
                </a:path>
                <a:path w="1224279" h="661035">
                  <a:moveTo>
                    <a:pt x="893445" y="0"/>
                  </a:moveTo>
                  <a:lnTo>
                    <a:pt x="893445" y="165163"/>
                  </a:lnTo>
                  <a:lnTo>
                    <a:pt x="103225" y="165163"/>
                  </a:lnTo>
                  <a:lnTo>
                    <a:pt x="103225" y="495490"/>
                  </a:lnTo>
                  <a:lnTo>
                    <a:pt x="893445" y="495490"/>
                  </a:lnTo>
                  <a:lnTo>
                    <a:pt x="893445" y="660653"/>
                  </a:lnTo>
                  <a:lnTo>
                    <a:pt x="1223772" y="330326"/>
                  </a:lnTo>
                  <a:lnTo>
                    <a:pt x="893445" y="0"/>
                  </a:lnTo>
                  <a:close/>
                </a:path>
              </a:pathLst>
            </a:custGeom>
            <a:solidFill>
              <a:srgbClr val="FDCE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99706" y="1569338"/>
              <a:ext cx="1224280" cy="661035"/>
            </a:xfrm>
            <a:custGeom>
              <a:avLst/>
              <a:gdLst/>
              <a:ahLst/>
              <a:cxnLst/>
              <a:rect l="l" t="t" r="r" b="b"/>
              <a:pathLst>
                <a:path w="1224279" h="661035">
                  <a:moveTo>
                    <a:pt x="0" y="165163"/>
                  </a:moveTo>
                  <a:lnTo>
                    <a:pt x="20650" y="165163"/>
                  </a:lnTo>
                  <a:lnTo>
                    <a:pt x="20650" y="495490"/>
                  </a:lnTo>
                  <a:lnTo>
                    <a:pt x="0" y="495490"/>
                  </a:lnTo>
                  <a:lnTo>
                    <a:pt x="0" y="165163"/>
                  </a:lnTo>
                  <a:close/>
                </a:path>
                <a:path w="1224279" h="661035">
                  <a:moveTo>
                    <a:pt x="41287" y="165163"/>
                  </a:moveTo>
                  <a:lnTo>
                    <a:pt x="82575" y="165163"/>
                  </a:lnTo>
                  <a:lnTo>
                    <a:pt x="82575" y="495490"/>
                  </a:lnTo>
                  <a:lnTo>
                    <a:pt x="41287" y="495490"/>
                  </a:lnTo>
                  <a:lnTo>
                    <a:pt x="41287" y="165163"/>
                  </a:lnTo>
                  <a:close/>
                </a:path>
                <a:path w="1224279" h="661035">
                  <a:moveTo>
                    <a:pt x="103225" y="165163"/>
                  </a:moveTo>
                  <a:lnTo>
                    <a:pt x="893445" y="165163"/>
                  </a:lnTo>
                  <a:lnTo>
                    <a:pt x="893445" y="0"/>
                  </a:lnTo>
                  <a:lnTo>
                    <a:pt x="1223772" y="330326"/>
                  </a:lnTo>
                  <a:lnTo>
                    <a:pt x="893445" y="660653"/>
                  </a:lnTo>
                  <a:lnTo>
                    <a:pt x="893445" y="495490"/>
                  </a:lnTo>
                  <a:lnTo>
                    <a:pt x="103225" y="495490"/>
                  </a:lnTo>
                  <a:lnTo>
                    <a:pt x="103225" y="16516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9722830" y="1964366"/>
            <a:ext cx="777875" cy="354330"/>
          </a:xfrm>
          <a:custGeom>
            <a:avLst/>
            <a:gdLst/>
            <a:ahLst/>
            <a:cxnLst/>
            <a:rect l="l" t="t" r="r" b="b"/>
            <a:pathLst>
              <a:path w="777875" h="354330">
                <a:moveTo>
                  <a:pt x="33654" y="111645"/>
                </a:moveTo>
                <a:lnTo>
                  <a:pt x="0" y="123520"/>
                </a:lnTo>
                <a:lnTo>
                  <a:pt x="42722" y="350469"/>
                </a:lnTo>
                <a:lnTo>
                  <a:pt x="50799" y="354126"/>
                </a:lnTo>
                <a:lnTo>
                  <a:pt x="55562" y="353707"/>
                </a:lnTo>
                <a:lnTo>
                  <a:pt x="79311" y="344665"/>
                </a:lnTo>
                <a:lnTo>
                  <a:pt x="79224" y="342417"/>
                </a:lnTo>
                <a:lnTo>
                  <a:pt x="76072" y="325742"/>
                </a:lnTo>
                <a:lnTo>
                  <a:pt x="164626" y="325742"/>
                </a:lnTo>
                <a:lnTo>
                  <a:pt x="168519" y="321462"/>
                </a:lnTo>
                <a:lnTo>
                  <a:pt x="172536" y="315809"/>
                </a:lnTo>
                <a:lnTo>
                  <a:pt x="175945" y="309587"/>
                </a:lnTo>
                <a:lnTo>
                  <a:pt x="176224" y="308914"/>
                </a:lnTo>
                <a:lnTo>
                  <a:pt x="109092" y="308914"/>
                </a:lnTo>
                <a:lnTo>
                  <a:pt x="102946" y="307974"/>
                </a:lnTo>
                <a:lnTo>
                  <a:pt x="90373" y="301980"/>
                </a:lnTo>
                <a:lnTo>
                  <a:pt x="83489" y="297167"/>
                </a:lnTo>
                <a:lnTo>
                  <a:pt x="75996" y="290563"/>
                </a:lnTo>
                <a:lnTo>
                  <a:pt x="66484" y="240017"/>
                </a:lnTo>
                <a:lnTo>
                  <a:pt x="69049" y="234822"/>
                </a:lnTo>
                <a:lnTo>
                  <a:pt x="103250" y="208000"/>
                </a:lnTo>
                <a:lnTo>
                  <a:pt x="170392" y="208000"/>
                </a:lnTo>
                <a:lnTo>
                  <a:pt x="168277" y="203562"/>
                </a:lnTo>
                <a:lnTo>
                  <a:pt x="166637" y="200748"/>
                </a:lnTo>
                <a:lnTo>
                  <a:pt x="59093" y="200748"/>
                </a:lnTo>
                <a:lnTo>
                  <a:pt x="43027" y="115430"/>
                </a:lnTo>
                <a:lnTo>
                  <a:pt x="42494" y="114465"/>
                </a:lnTo>
                <a:lnTo>
                  <a:pt x="40792" y="112902"/>
                </a:lnTo>
                <a:lnTo>
                  <a:pt x="39471" y="112356"/>
                </a:lnTo>
                <a:lnTo>
                  <a:pt x="35940" y="111721"/>
                </a:lnTo>
                <a:lnTo>
                  <a:pt x="33654" y="111645"/>
                </a:lnTo>
                <a:close/>
              </a:path>
              <a:path w="777875" h="354330">
                <a:moveTo>
                  <a:pt x="164626" y="325742"/>
                </a:moveTo>
                <a:lnTo>
                  <a:pt x="76072" y="325742"/>
                </a:lnTo>
                <a:lnTo>
                  <a:pt x="81051" y="329628"/>
                </a:lnTo>
                <a:lnTo>
                  <a:pt x="122085" y="343801"/>
                </a:lnTo>
                <a:lnTo>
                  <a:pt x="126961" y="343382"/>
                </a:lnTo>
                <a:lnTo>
                  <a:pt x="163897" y="326543"/>
                </a:lnTo>
                <a:lnTo>
                  <a:pt x="164626" y="325742"/>
                </a:lnTo>
                <a:close/>
              </a:path>
              <a:path w="777875" h="354330">
                <a:moveTo>
                  <a:pt x="170392" y="208000"/>
                </a:moveTo>
                <a:lnTo>
                  <a:pt x="103250" y="208000"/>
                </a:lnTo>
                <a:lnTo>
                  <a:pt x="108318" y="208483"/>
                </a:lnTo>
                <a:lnTo>
                  <a:pt x="116992" y="212623"/>
                </a:lnTo>
                <a:lnTo>
                  <a:pt x="135889" y="247116"/>
                </a:lnTo>
                <a:lnTo>
                  <a:pt x="138734" y="265315"/>
                </a:lnTo>
                <a:lnTo>
                  <a:pt x="138633" y="277355"/>
                </a:lnTo>
                <a:lnTo>
                  <a:pt x="109092" y="308914"/>
                </a:lnTo>
                <a:lnTo>
                  <a:pt x="176224" y="308914"/>
                </a:lnTo>
                <a:lnTo>
                  <a:pt x="183909" y="270784"/>
                </a:lnTo>
                <a:lnTo>
                  <a:pt x="183626" y="261645"/>
                </a:lnTo>
                <a:lnTo>
                  <a:pt x="174577" y="218056"/>
                </a:lnTo>
                <a:lnTo>
                  <a:pt x="171609" y="210553"/>
                </a:lnTo>
                <a:lnTo>
                  <a:pt x="170392" y="208000"/>
                </a:lnTo>
                <a:close/>
              </a:path>
              <a:path w="777875" h="354330">
                <a:moveTo>
                  <a:pt x="119108" y="168744"/>
                </a:moveTo>
                <a:lnTo>
                  <a:pt x="75641" y="182219"/>
                </a:lnTo>
                <a:lnTo>
                  <a:pt x="59093" y="200748"/>
                </a:lnTo>
                <a:lnTo>
                  <a:pt x="166637" y="200748"/>
                </a:lnTo>
                <a:lnTo>
                  <a:pt x="139429" y="173947"/>
                </a:lnTo>
                <a:lnTo>
                  <a:pt x="119108" y="168744"/>
                </a:lnTo>
                <a:close/>
              </a:path>
              <a:path w="777875" h="354330">
                <a:moveTo>
                  <a:pt x="221614" y="76263"/>
                </a:moveTo>
                <a:lnTo>
                  <a:pt x="187959" y="88137"/>
                </a:lnTo>
                <a:lnTo>
                  <a:pt x="230657" y="314972"/>
                </a:lnTo>
                <a:lnTo>
                  <a:pt x="239966" y="318376"/>
                </a:lnTo>
                <a:lnTo>
                  <a:pt x="245529" y="317906"/>
                </a:lnTo>
                <a:lnTo>
                  <a:pt x="273684" y="306870"/>
                </a:lnTo>
                <a:lnTo>
                  <a:pt x="230987" y="80048"/>
                </a:lnTo>
                <a:lnTo>
                  <a:pt x="221614" y="76263"/>
                </a:lnTo>
                <a:close/>
              </a:path>
              <a:path w="777875" h="354330">
                <a:moveTo>
                  <a:pt x="423079" y="155803"/>
                </a:moveTo>
                <a:lnTo>
                  <a:pt x="361086" y="155803"/>
                </a:lnTo>
                <a:lnTo>
                  <a:pt x="368922" y="156692"/>
                </a:lnTo>
                <a:lnTo>
                  <a:pt x="372211" y="157899"/>
                </a:lnTo>
                <a:lnTo>
                  <a:pt x="386905" y="189433"/>
                </a:lnTo>
                <a:lnTo>
                  <a:pt x="372046" y="192227"/>
                </a:lnTo>
                <a:lnTo>
                  <a:pt x="362230" y="194275"/>
                </a:lnTo>
                <a:lnTo>
                  <a:pt x="323559" y="208580"/>
                </a:lnTo>
                <a:lnTo>
                  <a:pt x="298396" y="242366"/>
                </a:lnTo>
                <a:lnTo>
                  <a:pt x="298005" y="250723"/>
                </a:lnTo>
                <a:lnTo>
                  <a:pt x="301218" y="267792"/>
                </a:lnTo>
                <a:lnTo>
                  <a:pt x="328002" y="296849"/>
                </a:lnTo>
                <a:lnTo>
                  <a:pt x="348792" y="300532"/>
                </a:lnTo>
                <a:lnTo>
                  <a:pt x="356412" y="300189"/>
                </a:lnTo>
                <a:lnTo>
                  <a:pt x="395433" y="283812"/>
                </a:lnTo>
                <a:lnTo>
                  <a:pt x="408635" y="268262"/>
                </a:lnTo>
                <a:lnTo>
                  <a:pt x="445407" y="268262"/>
                </a:lnTo>
                <a:lnTo>
                  <a:pt x="445331" y="267855"/>
                </a:lnTo>
                <a:lnTo>
                  <a:pt x="360997" y="267855"/>
                </a:lnTo>
                <a:lnTo>
                  <a:pt x="355053" y="267093"/>
                </a:lnTo>
                <a:lnTo>
                  <a:pt x="345592" y="261327"/>
                </a:lnTo>
                <a:lnTo>
                  <a:pt x="342633" y="256705"/>
                </a:lnTo>
                <a:lnTo>
                  <a:pt x="340728" y="246570"/>
                </a:lnTo>
                <a:lnTo>
                  <a:pt x="340804" y="243103"/>
                </a:lnTo>
                <a:lnTo>
                  <a:pt x="391972" y="216407"/>
                </a:lnTo>
                <a:lnTo>
                  <a:pt x="435649" y="216407"/>
                </a:lnTo>
                <a:lnTo>
                  <a:pt x="427151" y="171246"/>
                </a:lnTo>
                <a:lnTo>
                  <a:pt x="425484" y="163700"/>
                </a:lnTo>
                <a:lnTo>
                  <a:pt x="423418" y="156692"/>
                </a:lnTo>
                <a:lnTo>
                  <a:pt x="423079" y="155803"/>
                </a:lnTo>
                <a:close/>
              </a:path>
              <a:path w="777875" h="354330">
                <a:moveTo>
                  <a:pt x="445407" y="268262"/>
                </a:moveTo>
                <a:lnTo>
                  <a:pt x="408635" y="268262"/>
                </a:lnTo>
                <a:lnTo>
                  <a:pt x="411213" y="281978"/>
                </a:lnTo>
                <a:lnTo>
                  <a:pt x="411937" y="283146"/>
                </a:lnTo>
                <a:lnTo>
                  <a:pt x="414210" y="284594"/>
                </a:lnTo>
                <a:lnTo>
                  <a:pt x="415988" y="284937"/>
                </a:lnTo>
                <a:lnTo>
                  <a:pt x="420801" y="284860"/>
                </a:lnTo>
                <a:lnTo>
                  <a:pt x="446735" y="275297"/>
                </a:lnTo>
                <a:lnTo>
                  <a:pt x="445407" y="268262"/>
                </a:lnTo>
                <a:close/>
              </a:path>
              <a:path w="777875" h="354330">
                <a:moveTo>
                  <a:pt x="435649" y="216407"/>
                </a:moveTo>
                <a:lnTo>
                  <a:pt x="391972" y="216407"/>
                </a:lnTo>
                <a:lnTo>
                  <a:pt x="396862" y="242366"/>
                </a:lnTo>
                <a:lnTo>
                  <a:pt x="392747" y="249275"/>
                </a:lnTo>
                <a:lnTo>
                  <a:pt x="388442" y="254736"/>
                </a:lnTo>
                <a:lnTo>
                  <a:pt x="379463" y="262788"/>
                </a:lnTo>
                <a:lnTo>
                  <a:pt x="374205" y="265366"/>
                </a:lnTo>
                <a:lnTo>
                  <a:pt x="360997" y="267855"/>
                </a:lnTo>
                <a:lnTo>
                  <a:pt x="445331" y="267855"/>
                </a:lnTo>
                <a:lnTo>
                  <a:pt x="435649" y="216407"/>
                </a:lnTo>
                <a:close/>
              </a:path>
              <a:path w="777875" h="354330">
                <a:moveTo>
                  <a:pt x="372890" y="121265"/>
                </a:moveTo>
                <a:lnTo>
                  <a:pt x="323189" y="131381"/>
                </a:lnTo>
                <a:lnTo>
                  <a:pt x="291007" y="153758"/>
                </a:lnTo>
                <a:lnTo>
                  <a:pt x="289945" y="160477"/>
                </a:lnTo>
                <a:lnTo>
                  <a:pt x="290156" y="162966"/>
                </a:lnTo>
                <a:lnTo>
                  <a:pt x="300494" y="182537"/>
                </a:lnTo>
                <a:lnTo>
                  <a:pt x="303568" y="181952"/>
                </a:lnTo>
                <a:lnTo>
                  <a:pt x="305777" y="180708"/>
                </a:lnTo>
                <a:lnTo>
                  <a:pt x="310984" y="176428"/>
                </a:lnTo>
                <a:lnTo>
                  <a:pt x="314274" y="173989"/>
                </a:lnTo>
                <a:lnTo>
                  <a:pt x="356400" y="156095"/>
                </a:lnTo>
                <a:lnTo>
                  <a:pt x="361086" y="155803"/>
                </a:lnTo>
                <a:lnTo>
                  <a:pt x="423079" y="155803"/>
                </a:lnTo>
                <a:lnTo>
                  <a:pt x="421049" y="150479"/>
                </a:lnTo>
                <a:lnTo>
                  <a:pt x="388785" y="122275"/>
                </a:lnTo>
                <a:lnTo>
                  <a:pt x="379869" y="121538"/>
                </a:lnTo>
                <a:lnTo>
                  <a:pt x="372890" y="121265"/>
                </a:lnTo>
                <a:close/>
              </a:path>
              <a:path w="777875" h="354330">
                <a:moveTo>
                  <a:pt x="544690" y="89128"/>
                </a:moveTo>
                <a:lnTo>
                  <a:pt x="503494" y="97904"/>
                </a:lnTo>
                <a:lnTo>
                  <a:pt x="471844" y="129073"/>
                </a:lnTo>
                <a:lnTo>
                  <a:pt x="463953" y="171943"/>
                </a:lnTo>
                <a:lnTo>
                  <a:pt x="464812" y="182417"/>
                </a:lnTo>
                <a:lnTo>
                  <a:pt x="474299" y="220252"/>
                </a:lnTo>
                <a:lnTo>
                  <a:pt x="496671" y="251244"/>
                </a:lnTo>
                <a:lnTo>
                  <a:pt x="537857" y="264447"/>
                </a:lnTo>
                <a:lnTo>
                  <a:pt x="546092" y="263955"/>
                </a:lnTo>
                <a:lnTo>
                  <a:pt x="586727" y="249999"/>
                </a:lnTo>
                <a:lnTo>
                  <a:pt x="601569" y="233629"/>
                </a:lnTo>
                <a:lnTo>
                  <a:pt x="601507" y="227825"/>
                </a:lnTo>
                <a:lnTo>
                  <a:pt x="601395" y="226707"/>
                </a:lnTo>
                <a:lnTo>
                  <a:pt x="548627" y="226707"/>
                </a:lnTo>
                <a:lnTo>
                  <a:pt x="543331" y="226606"/>
                </a:lnTo>
                <a:lnTo>
                  <a:pt x="513651" y="197459"/>
                </a:lnTo>
                <a:lnTo>
                  <a:pt x="508103" y="159829"/>
                </a:lnTo>
                <a:lnTo>
                  <a:pt x="509240" y="150604"/>
                </a:lnTo>
                <a:lnTo>
                  <a:pt x="540651" y="123888"/>
                </a:lnTo>
                <a:lnTo>
                  <a:pt x="545693" y="123761"/>
                </a:lnTo>
                <a:lnTo>
                  <a:pt x="581184" y="123761"/>
                </a:lnTo>
                <a:lnTo>
                  <a:pt x="580974" y="120484"/>
                </a:lnTo>
                <a:lnTo>
                  <a:pt x="557123" y="90728"/>
                </a:lnTo>
                <a:lnTo>
                  <a:pt x="548982" y="89433"/>
                </a:lnTo>
                <a:lnTo>
                  <a:pt x="544690" y="89128"/>
                </a:lnTo>
                <a:close/>
              </a:path>
              <a:path w="777875" h="354330">
                <a:moveTo>
                  <a:pt x="626744" y="0"/>
                </a:moveTo>
                <a:lnTo>
                  <a:pt x="593089" y="11887"/>
                </a:lnTo>
                <a:lnTo>
                  <a:pt x="635787" y="238709"/>
                </a:lnTo>
                <a:lnTo>
                  <a:pt x="645083" y="242112"/>
                </a:lnTo>
                <a:lnTo>
                  <a:pt x="650659" y="241655"/>
                </a:lnTo>
                <a:lnTo>
                  <a:pt x="678762" y="230327"/>
                </a:lnTo>
                <a:lnTo>
                  <a:pt x="663435" y="148869"/>
                </a:lnTo>
                <a:lnTo>
                  <a:pt x="721322" y="148869"/>
                </a:lnTo>
                <a:lnTo>
                  <a:pt x="711579" y="138620"/>
                </a:lnTo>
                <a:lnTo>
                  <a:pt x="661504" y="138620"/>
                </a:lnTo>
                <a:lnTo>
                  <a:pt x="636117" y="3784"/>
                </a:lnTo>
                <a:lnTo>
                  <a:pt x="635584" y="2819"/>
                </a:lnTo>
                <a:lnTo>
                  <a:pt x="633869" y="1257"/>
                </a:lnTo>
                <a:lnTo>
                  <a:pt x="632561" y="711"/>
                </a:lnTo>
                <a:lnTo>
                  <a:pt x="629030" y="76"/>
                </a:lnTo>
                <a:lnTo>
                  <a:pt x="626744" y="0"/>
                </a:lnTo>
                <a:close/>
              </a:path>
              <a:path w="777875" h="354330">
                <a:moveTo>
                  <a:pt x="592200" y="200825"/>
                </a:moveTo>
                <a:lnTo>
                  <a:pt x="589699" y="201294"/>
                </a:lnTo>
                <a:lnTo>
                  <a:pt x="588048" y="202514"/>
                </a:lnTo>
                <a:lnTo>
                  <a:pt x="584377" y="206857"/>
                </a:lnTo>
                <a:lnTo>
                  <a:pt x="581977" y="209422"/>
                </a:lnTo>
                <a:lnTo>
                  <a:pt x="548627" y="226707"/>
                </a:lnTo>
                <a:lnTo>
                  <a:pt x="601395" y="226707"/>
                </a:lnTo>
                <a:lnTo>
                  <a:pt x="593115" y="200939"/>
                </a:lnTo>
                <a:lnTo>
                  <a:pt x="592200" y="200825"/>
                </a:lnTo>
                <a:close/>
              </a:path>
              <a:path w="777875" h="354330">
                <a:moveTo>
                  <a:pt x="721322" y="148869"/>
                </a:moveTo>
                <a:lnTo>
                  <a:pt x="663435" y="148869"/>
                </a:lnTo>
                <a:lnTo>
                  <a:pt x="729246" y="219582"/>
                </a:lnTo>
                <a:lnTo>
                  <a:pt x="730326" y="220903"/>
                </a:lnTo>
                <a:lnTo>
                  <a:pt x="731469" y="221932"/>
                </a:lnTo>
                <a:lnTo>
                  <a:pt x="733856" y="223367"/>
                </a:lnTo>
                <a:lnTo>
                  <a:pt x="735444" y="223799"/>
                </a:lnTo>
                <a:lnTo>
                  <a:pt x="739393" y="224116"/>
                </a:lnTo>
                <a:lnTo>
                  <a:pt x="741845" y="224040"/>
                </a:lnTo>
                <a:lnTo>
                  <a:pt x="777338" y="212013"/>
                </a:lnTo>
                <a:lnTo>
                  <a:pt x="776909" y="209727"/>
                </a:lnTo>
                <a:lnTo>
                  <a:pt x="776312" y="208267"/>
                </a:lnTo>
                <a:lnTo>
                  <a:pt x="774433" y="205206"/>
                </a:lnTo>
                <a:lnTo>
                  <a:pt x="773061" y="203428"/>
                </a:lnTo>
                <a:lnTo>
                  <a:pt x="771162" y="201294"/>
                </a:lnTo>
                <a:lnTo>
                  <a:pt x="721322" y="148869"/>
                </a:lnTo>
                <a:close/>
              </a:path>
              <a:path w="777875" h="354330">
                <a:moveTo>
                  <a:pt x="735114" y="55219"/>
                </a:moveTo>
                <a:lnTo>
                  <a:pt x="696620" y="66586"/>
                </a:lnTo>
                <a:lnTo>
                  <a:pt x="695172" y="69519"/>
                </a:lnTo>
                <a:lnTo>
                  <a:pt x="661504" y="138620"/>
                </a:lnTo>
                <a:lnTo>
                  <a:pt x="711579" y="138620"/>
                </a:lnTo>
                <a:lnTo>
                  <a:pt x="704697" y="131381"/>
                </a:lnTo>
                <a:lnTo>
                  <a:pt x="739749" y="72440"/>
                </a:lnTo>
                <a:lnTo>
                  <a:pt x="741044" y="69951"/>
                </a:lnTo>
                <a:lnTo>
                  <a:pt x="741946" y="67665"/>
                </a:lnTo>
                <a:lnTo>
                  <a:pt x="742924" y="63474"/>
                </a:lnTo>
                <a:lnTo>
                  <a:pt x="742928" y="61188"/>
                </a:lnTo>
                <a:lnTo>
                  <a:pt x="742441" y="58610"/>
                </a:lnTo>
                <a:lnTo>
                  <a:pt x="741908" y="57619"/>
                </a:lnTo>
                <a:lnTo>
                  <a:pt x="740219" y="56172"/>
                </a:lnTo>
                <a:lnTo>
                  <a:pt x="738860" y="55689"/>
                </a:lnTo>
                <a:lnTo>
                  <a:pt x="735114" y="55219"/>
                </a:lnTo>
                <a:close/>
              </a:path>
              <a:path w="777875" h="354330">
                <a:moveTo>
                  <a:pt x="581184" y="123761"/>
                </a:moveTo>
                <a:lnTo>
                  <a:pt x="545693" y="123761"/>
                </a:lnTo>
                <a:lnTo>
                  <a:pt x="554494" y="125412"/>
                </a:lnTo>
                <a:lnTo>
                  <a:pt x="558355" y="126504"/>
                </a:lnTo>
                <a:lnTo>
                  <a:pt x="564997" y="129260"/>
                </a:lnTo>
                <a:lnTo>
                  <a:pt x="567893" y="130543"/>
                </a:lnTo>
                <a:lnTo>
                  <a:pt x="572820" y="132918"/>
                </a:lnTo>
                <a:lnTo>
                  <a:pt x="575017" y="133337"/>
                </a:lnTo>
                <a:lnTo>
                  <a:pt x="578777" y="132626"/>
                </a:lnTo>
                <a:lnTo>
                  <a:pt x="580008" y="131013"/>
                </a:lnTo>
                <a:lnTo>
                  <a:pt x="581239" y="125412"/>
                </a:lnTo>
                <a:lnTo>
                  <a:pt x="581184" y="1237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63785" y="1903661"/>
            <a:ext cx="546100" cy="256540"/>
          </a:xfrm>
          <a:custGeom>
            <a:avLst/>
            <a:gdLst/>
            <a:ahLst/>
            <a:cxnLst/>
            <a:rect l="l" t="t" r="r" b="b"/>
            <a:pathLst>
              <a:path w="546100" h="256539">
                <a:moveTo>
                  <a:pt x="33654" y="14046"/>
                </a:moveTo>
                <a:lnTo>
                  <a:pt x="0" y="25920"/>
                </a:lnTo>
                <a:lnTo>
                  <a:pt x="42722" y="252869"/>
                </a:lnTo>
                <a:lnTo>
                  <a:pt x="50799" y="256527"/>
                </a:lnTo>
                <a:lnTo>
                  <a:pt x="55562" y="256108"/>
                </a:lnTo>
                <a:lnTo>
                  <a:pt x="79311" y="247065"/>
                </a:lnTo>
                <a:lnTo>
                  <a:pt x="79224" y="244817"/>
                </a:lnTo>
                <a:lnTo>
                  <a:pt x="76072" y="228142"/>
                </a:lnTo>
                <a:lnTo>
                  <a:pt x="164626" y="228142"/>
                </a:lnTo>
                <a:lnTo>
                  <a:pt x="168519" y="223862"/>
                </a:lnTo>
                <a:lnTo>
                  <a:pt x="172536" y="218210"/>
                </a:lnTo>
                <a:lnTo>
                  <a:pt x="175945" y="211988"/>
                </a:lnTo>
                <a:lnTo>
                  <a:pt x="176224" y="211315"/>
                </a:lnTo>
                <a:lnTo>
                  <a:pt x="109092" y="211315"/>
                </a:lnTo>
                <a:lnTo>
                  <a:pt x="102946" y="210375"/>
                </a:lnTo>
                <a:lnTo>
                  <a:pt x="90373" y="204381"/>
                </a:lnTo>
                <a:lnTo>
                  <a:pt x="83489" y="199567"/>
                </a:lnTo>
                <a:lnTo>
                  <a:pt x="75996" y="192963"/>
                </a:lnTo>
                <a:lnTo>
                  <a:pt x="66484" y="142417"/>
                </a:lnTo>
                <a:lnTo>
                  <a:pt x="69049" y="137223"/>
                </a:lnTo>
                <a:lnTo>
                  <a:pt x="103250" y="110401"/>
                </a:lnTo>
                <a:lnTo>
                  <a:pt x="170392" y="110401"/>
                </a:lnTo>
                <a:lnTo>
                  <a:pt x="168277" y="105962"/>
                </a:lnTo>
                <a:lnTo>
                  <a:pt x="166637" y="103149"/>
                </a:lnTo>
                <a:lnTo>
                  <a:pt x="59093" y="103149"/>
                </a:lnTo>
                <a:lnTo>
                  <a:pt x="43027" y="17830"/>
                </a:lnTo>
                <a:lnTo>
                  <a:pt x="42494" y="16865"/>
                </a:lnTo>
                <a:lnTo>
                  <a:pt x="40792" y="15303"/>
                </a:lnTo>
                <a:lnTo>
                  <a:pt x="39471" y="14757"/>
                </a:lnTo>
                <a:lnTo>
                  <a:pt x="35940" y="14122"/>
                </a:lnTo>
                <a:lnTo>
                  <a:pt x="33654" y="14046"/>
                </a:lnTo>
                <a:close/>
              </a:path>
              <a:path w="546100" h="256539">
                <a:moveTo>
                  <a:pt x="164626" y="228142"/>
                </a:moveTo>
                <a:lnTo>
                  <a:pt x="76072" y="228142"/>
                </a:lnTo>
                <a:lnTo>
                  <a:pt x="81051" y="232029"/>
                </a:lnTo>
                <a:lnTo>
                  <a:pt x="122085" y="246202"/>
                </a:lnTo>
                <a:lnTo>
                  <a:pt x="126961" y="245783"/>
                </a:lnTo>
                <a:lnTo>
                  <a:pt x="163897" y="228944"/>
                </a:lnTo>
                <a:lnTo>
                  <a:pt x="164626" y="228142"/>
                </a:lnTo>
                <a:close/>
              </a:path>
              <a:path w="546100" h="256539">
                <a:moveTo>
                  <a:pt x="170392" y="110401"/>
                </a:moveTo>
                <a:lnTo>
                  <a:pt x="103250" y="110401"/>
                </a:lnTo>
                <a:lnTo>
                  <a:pt x="108318" y="110883"/>
                </a:lnTo>
                <a:lnTo>
                  <a:pt x="116992" y="115023"/>
                </a:lnTo>
                <a:lnTo>
                  <a:pt x="135889" y="149517"/>
                </a:lnTo>
                <a:lnTo>
                  <a:pt x="138734" y="167716"/>
                </a:lnTo>
                <a:lnTo>
                  <a:pt x="138633" y="179755"/>
                </a:lnTo>
                <a:lnTo>
                  <a:pt x="109092" y="211315"/>
                </a:lnTo>
                <a:lnTo>
                  <a:pt x="176224" y="211315"/>
                </a:lnTo>
                <a:lnTo>
                  <a:pt x="183909" y="173185"/>
                </a:lnTo>
                <a:lnTo>
                  <a:pt x="183626" y="164045"/>
                </a:lnTo>
                <a:lnTo>
                  <a:pt x="174577" y="120457"/>
                </a:lnTo>
                <a:lnTo>
                  <a:pt x="171609" y="112953"/>
                </a:lnTo>
                <a:lnTo>
                  <a:pt x="170392" y="110401"/>
                </a:lnTo>
                <a:close/>
              </a:path>
              <a:path w="546100" h="256539">
                <a:moveTo>
                  <a:pt x="119108" y="71145"/>
                </a:moveTo>
                <a:lnTo>
                  <a:pt x="75641" y="84620"/>
                </a:lnTo>
                <a:lnTo>
                  <a:pt x="59093" y="103149"/>
                </a:lnTo>
                <a:lnTo>
                  <a:pt x="166637" y="103149"/>
                </a:lnTo>
                <a:lnTo>
                  <a:pt x="139429" y="76348"/>
                </a:lnTo>
                <a:lnTo>
                  <a:pt x="119108" y="71145"/>
                </a:lnTo>
                <a:close/>
              </a:path>
              <a:path w="546100" h="256539">
                <a:moveTo>
                  <a:pt x="293604" y="37987"/>
                </a:moveTo>
                <a:lnTo>
                  <a:pt x="254858" y="45477"/>
                </a:lnTo>
                <a:lnTo>
                  <a:pt x="220613" y="69682"/>
                </a:lnTo>
                <a:lnTo>
                  <a:pt x="205676" y="106756"/>
                </a:lnTo>
                <a:lnTo>
                  <a:pt x="204962" y="115464"/>
                </a:lnTo>
                <a:lnTo>
                  <a:pt x="205020" y="125056"/>
                </a:lnTo>
                <a:lnTo>
                  <a:pt x="215085" y="170566"/>
                </a:lnTo>
                <a:lnTo>
                  <a:pt x="238378" y="202006"/>
                </a:lnTo>
                <a:lnTo>
                  <a:pt x="274700" y="214696"/>
                </a:lnTo>
                <a:lnTo>
                  <a:pt x="283538" y="214857"/>
                </a:lnTo>
                <a:lnTo>
                  <a:pt x="292907" y="214186"/>
                </a:lnTo>
                <a:lnTo>
                  <a:pt x="330657" y="203758"/>
                </a:lnTo>
                <a:lnTo>
                  <a:pt x="359142" y="179400"/>
                </a:lnTo>
                <a:lnTo>
                  <a:pt x="290817" y="179400"/>
                </a:lnTo>
                <a:lnTo>
                  <a:pt x="284657" y="179235"/>
                </a:lnTo>
                <a:lnTo>
                  <a:pt x="254393" y="147447"/>
                </a:lnTo>
                <a:lnTo>
                  <a:pt x="248978" y="118135"/>
                </a:lnTo>
                <a:lnTo>
                  <a:pt x="249062" y="115464"/>
                </a:lnTo>
                <a:lnTo>
                  <a:pt x="267347" y="77889"/>
                </a:lnTo>
                <a:lnTo>
                  <a:pt x="286245" y="73113"/>
                </a:lnTo>
                <a:lnTo>
                  <a:pt x="357520" y="73113"/>
                </a:lnTo>
                <a:lnTo>
                  <a:pt x="354155" y="67375"/>
                </a:lnTo>
                <a:lnTo>
                  <a:pt x="318554" y="40807"/>
                </a:lnTo>
                <a:lnTo>
                  <a:pt x="302468" y="38114"/>
                </a:lnTo>
                <a:lnTo>
                  <a:pt x="293604" y="37987"/>
                </a:lnTo>
                <a:close/>
              </a:path>
              <a:path w="546100" h="256539">
                <a:moveTo>
                  <a:pt x="408812" y="18567"/>
                </a:moveTo>
                <a:lnTo>
                  <a:pt x="370039" y="28282"/>
                </a:lnTo>
                <a:lnTo>
                  <a:pt x="369531" y="29527"/>
                </a:lnTo>
                <a:lnTo>
                  <a:pt x="370179" y="32359"/>
                </a:lnTo>
                <a:lnTo>
                  <a:pt x="371055" y="33997"/>
                </a:lnTo>
                <a:lnTo>
                  <a:pt x="372465" y="35852"/>
                </a:lnTo>
                <a:lnTo>
                  <a:pt x="424637" y="98869"/>
                </a:lnTo>
                <a:lnTo>
                  <a:pt x="396570" y="181775"/>
                </a:lnTo>
                <a:lnTo>
                  <a:pt x="395909" y="183896"/>
                </a:lnTo>
                <a:lnTo>
                  <a:pt x="395731" y="185585"/>
                </a:lnTo>
                <a:lnTo>
                  <a:pt x="396316" y="188074"/>
                </a:lnTo>
                <a:lnTo>
                  <a:pt x="397217" y="188963"/>
                </a:lnTo>
                <a:lnTo>
                  <a:pt x="400253" y="190042"/>
                </a:lnTo>
                <a:lnTo>
                  <a:pt x="402513" y="190169"/>
                </a:lnTo>
                <a:lnTo>
                  <a:pt x="408546" y="189623"/>
                </a:lnTo>
                <a:lnTo>
                  <a:pt x="440512" y="177571"/>
                </a:lnTo>
                <a:lnTo>
                  <a:pt x="458495" y="118135"/>
                </a:lnTo>
                <a:lnTo>
                  <a:pt x="513808" y="118135"/>
                </a:lnTo>
                <a:lnTo>
                  <a:pt x="487248" y="85852"/>
                </a:lnTo>
                <a:lnTo>
                  <a:pt x="493165" y="67716"/>
                </a:lnTo>
                <a:lnTo>
                  <a:pt x="453961" y="67716"/>
                </a:lnTo>
                <a:lnTo>
                  <a:pt x="417233" y="21945"/>
                </a:lnTo>
                <a:lnTo>
                  <a:pt x="416445" y="20904"/>
                </a:lnTo>
                <a:lnTo>
                  <a:pt x="415582" y="20104"/>
                </a:lnTo>
                <a:lnTo>
                  <a:pt x="413715" y="18923"/>
                </a:lnTo>
                <a:lnTo>
                  <a:pt x="412356" y="18618"/>
                </a:lnTo>
                <a:lnTo>
                  <a:pt x="408812" y="18567"/>
                </a:lnTo>
                <a:close/>
              </a:path>
              <a:path w="546100" h="256539">
                <a:moveTo>
                  <a:pt x="357520" y="73113"/>
                </a:moveTo>
                <a:lnTo>
                  <a:pt x="286245" y="73113"/>
                </a:lnTo>
                <a:lnTo>
                  <a:pt x="292442" y="73304"/>
                </a:lnTo>
                <a:lnTo>
                  <a:pt x="302882" y="76758"/>
                </a:lnTo>
                <a:lnTo>
                  <a:pt x="324523" y="112064"/>
                </a:lnTo>
                <a:lnTo>
                  <a:pt x="327974" y="137364"/>
                </a:lnTo>
                <a:lnTo>
                  <a:pt x="327494" y="148183"/>
                </a:lnTo>
                <a:lnTo>
                  <a:pt x="290817" y="179400"/>
                </a:lnTo>
                <a:lnTo>
                  <a:pt x="359142" y="179400"/>
                </a:lnTo>
                <a:lnTo>
                  <a:pt x="372099" y="137364"/>
                </a:lnTo>
                <a:lnTo>
                  <a:pt x="372007" y="127660"/>
                </a:lnTo>
                <a:lnTo>
                  <a:pt x="361903" y="82157"/>
                </a:lnTo>
                <a:lnTo>
                  <a:pt x="358279" y="74409"/>
                </a:lnTo>
                <a:lnTo>
                  <a:pt x="357520" y="73113"/>
                </a:lnTo>
                <a:close/>
              </a:path>
              <a:path w="546100" h="256539">
                <a:moveTo>
                  <a:pt x="513808" y="118135"/>
                </a:moveTo>
                <a:lnTo>
                  <a:pt x="458495" y="118135"/>
                </a:lnTo>
                <a:lnTo>
                  <a:pt x="496935" y="167081"/>
                </a:lnTo>
                <a:lnTo>
                  <a:pt x="497535" y="168008"/>
                </a:lnTo>
                <a:lnTo>
                  <a:pt x="498360" y="168833"/>
                </a:lnTo>
                <a:lnTo>
                  <a:pt x="500354" y="169989"/>
                </a:lnTo>
                <a:lnTo>
                  <a:pt x="501776" y="170370"/>
                </a:lnTo>
                <a:lnTo>
                  <a:pt x="505498" y="170726"/>
                </a:lnTo>
                <a:lnTo>
                  <a:pt x="508012" y="170611"/>
                </a:lnTo>
                <a:lnTo>
                  <a:pt x="545147" y="161112"/>
                </a:lnTo>
                <a:lnTo>
                  <a:pt x="545782" y="159931"/>
                </a:lnTo>
                <a:lnTo>
                  <a:pt x="545426" y="157403"/>
                </a:lnTo>
                <a:lnTo>
                  <a:pt x="544702" y="155892"/>
                </a:lnTo>
                <a:lnTo>
                  <a:pt x="543315" y="154000"/>
                </a:lnTo>
                <a:lnTo>
                  <a:pt x="513808" y="118135"/>
                </a:lnTo>
                <a:close/>
              </a:path>
              <a:path w="546100" h="256539">
                <a:moveTo>
                  <a:pt x="506831" y="0"/>
                </a:moveTo>
                <a:lnTo>
                  <a:pt x="471360" y="11747"/>
                </a:lnTo>
                <a:lnTo>
                  <a:pt x="453961" y="67716"/>
                </a:lnTo>
                <a:lnTo>
                  <a:pt x="493165" y="67716"/>
                </a:lnTo>
                <a:lnTo>
                  <a:pt x="512965" y="7035"/>
                </a:lnTo>
                <a:lnTo>
                  <a:pt x="513270" y="5067"/>
                </a:lnTo>
                <a:lnTo>
                  <a:pt x="512851" y="2197"/>
                </a:lnTo>
                <a:lnTo>
                  <a:pt x="512013" y="1206"/>
                </a:lnTo>
                <a:lnTo>
                  <a:pt x="509092" y="114"/>
                </a:lnTo>
                <a:lnTo>
                  <a:pt x="50683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38662" y="2900845"/>
            <a:ext cx="4675027" cy="3546436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0206" y="1902335"/>
            <a:ext cx="5681980" cy="324485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800" b="1" spc="-10" dirty="0">
                <a:solidFill>
                  <a:srgbClr val="292929"/>
                </a:solidFill>
                <a:latin typeface="Calibri"/>
                <a:cs typeface="Calibri"/>
              </a:rPr>
              <a:t>Kabul</a:t>
            </a:r>
            <a:r>
              <a:rPr sz="2800" b="1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292929"/>
                </a:solidFill>
                <a:latin typeface="Calibri"/>
                <a:cs typeface="Calibri"/>
              </a:rPr>
              <a:t>testleri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 bir</a:t>
            </a:r>
            <a:r>
              <a:rPr sz="2800" b="1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292929"/>
                </a:solidFill>
                <a:latin typeface="Calibri"/>
                <a:cs typeface="Calibri"/>
              </a:rPr>
              <a:t>çok 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aşamada</a:t>
            </a:r>
            <a:r>
              <a:rPr sz="2800" b="1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olabilir;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35"/>
              </a:spcBef>
              <a:buClr>
                <a:srgbClr val="000000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Kullanıcı</a:t>
            </a:r>
            <a:r>
              <a:rPr sz="2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Kabul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5" dirty="0">
                <a:solidFill>
                  <a:srgbClr val="292929"/>
                </a:solidFill>
                <a:latin typeface="Calibri"/>
                <a:cs typeface="Calibri"/>
              </a:rPr>
              <a:t>Testi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000000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Operasyonel 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(Kabul)</a:t>
            </a:r>
            <a:r>
              <a:rPr sz="2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65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000000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Sözleşmeye 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Göre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92929"/>
                </a:solidFill>
                <a:latin typeface="Calibri"/>
                <a:cs typeface="Calibri"/>
              </a:rPr>
              <a:t>Yapılan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 Kabul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292929"/>
                </a:solidFill>
                <a:latin typeface="Calibri"/>
                <a:cs typeface="Calibri"/>
              </a:rPr>
              <a:t>Testleri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000000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35" dirty="0">
                <a:solidFill>
                  <a:srgbClr val="292929"/>
                </a:solidFill>
                <a:latin typeface="Calibri"/>
                <a:cs typeface="Calibri"/>
              </a:rPr>
              <a:t>Yasal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 Mevzuata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Göre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92929"/>
                </a:solidFill>
                <a:latin typeface="Calibri"/>
                <a:cs typeface="Calibri"/>
              </a:rPr>
              <a:t>Yapılan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Kabul </a:t>
            </a:r>
            <a:r>
              <a:rPr sz="2400" spc="-35" dirty="0">
                <a:solidFill>
                  <a:srgbClr val="292929"/>
                </a:solidFill>
                <a:latin typeface="Calibri"/>
                <a:cs typeface="Calibri"/>
              </a:rPr>
              <a:t>Testleri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000000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b="1" spc="-15" dirty="0">
                <a:solidFill>
                  <a:srgbClr val="292929"/>
                </a:solidFill>
                <a:latin typeface="Calibri"/>
                <a:cs typeface="Calibri"/>
              </a:rPr>
              <a:t>Alfa</a:t>
            </a:r>
            <a:r>
              <a:rPr sz="2400" b="1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0" dirty="0">
                <a:solidFill>
                  <a:srgbClr val="292929"/>
                </a:solidFill>
                <a:latin typeface="Calibri"/>
                <a:cs typeface="Calibri"/>
              </a:rPr>
              <a:t>Testi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000000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b="1" spc="-15" dirty="0">
                <a:solidFill>
                  <a:srgbClr val="292929"/>
                </a:solidFill>
                <a:latin typeface="Calibri"/>
                <a:cs typeface="Calibri"/>
              </a:rPr>
              <a:t>Beta</a:t>
            </a:r>
            <a:r>
              <a:rPr sz="2400" b="1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(Saha)</a:t>
            </a:r>
            <a:r>
              <a:rPr sz="2400" b="1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0" dirty="0">
                <a:solidFill>
                  <a:srgbClr val="292929"/>
                </a:solidFill>
                <a:latin typeface="Calibri"/>
                <a:cs typeface="Calibri"/>
              </a:rPr>
              <a:t>Testi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4374" y="304652"/>
            <a:ext cx="909256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Yazılım</a:t>
            </a:r>
            <a:r>
              <a:rPr spc="-10" dirty="0"/>
              <a:t> </a:t>
            </a:r>
            <a:r>
              <a:rPr spc="-100" dirty="0"/>
              <a:t>Test</a:t>
            </a:r>
            <a:r>
              <a:rPr dirty="0"/>
              <a:t> </a:t>
            </a:r>
            <a:r>
              <a:rPr spc="-10" dirty="0"/>
              <a:t>Seviyeleri</a:t>
            </a:r>
            <a:r>
              <a:rPr dirty="0"/>
              <a:t> – </a:t>
            </a:r>
            <a:r>
              <a:rPr spc="-10" dirty="0"/>
              <a:t>Acceptance</a:t>
            </a:r>
            <a:r>
              <a:rPr dirty="0"/>
              <a:t> </a:t>
            </a:r>
            <a:r>
              <a:rPr spc="-60" dirty="0"/>
              <a:t>Testing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41804" y="2262377"/>
            <a:ext cx="2754616" cy="2820161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1682" y="1705912"/>
            <a:ext cx="5147945" cy="4642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843B0B"/>
                </a:solidFill>
                <a:latin typeface="Calibri"/>
                <a:cs typeface="Calibri"/>
              </a:rPr>
              <a:t>Alfa</a:t>
            </a:r>
            <a:r>
              <a:rPr sz="2000" b="1" spc="-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000" b="1" spc="-45" dirty="0">
                <a:solidFill>
                  <a:srgbClr val="843B0B"/>
                </a:solidFill>
                <a:latin typeface="Calibri"/>
                <a:cs typeface="Calibri"/>
              </a:rPr>
              <a:t>Testi</a:t>
            </a:r>
            <a:r>
              <a:rPr sz="2000" b="1" spc="-5" dirty="0">
                <a:solidFill>
                  <a:srgbClr val="843B0B"/>
                </a:solidFill>
                <a:latin typeface="Calibri"/>
                <a:cs typeface="Calibri"/>
              </a:rPr>
              <a:t> (Alpha</a:t>
            </a:r>
            <a:r>
              <a:rPr sz="2000" b="1" spc="-10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rgbClr val="843B0B"/>
                </a:solidFill>
                <a:latin typeface="Calibri"/>
                <a:cs typeface="Calibri"/>
              </a:rPr>
              <a:t>Testing),</a:t>
            </a:r>
            <a:r>
              <a:rPr sz="2000" b="1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ürün </a:t>
            </a:r>
            <a:r>
              <a:rPr sz="2000" spc="-10" dirty="0">
                <a:latin typeface="Calibri"/>
                <a:cs typeface="Calibri"/>
              </a:rPr>
              <a:t>neredeyse </a:t>
            </a:r>
            <a:r>
              <a:rPr sz="2000" spc="-5" dirty="0">
                <a:latin typeface="Calibri"/>
                <a:cs typeface="Calibri"/>
              </a:rPr>
              <a:t> kullanılabilir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durumdayken,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geliştirme</a:t>
            </a:r>
            <a:r>
              <a:rPr sz="2000" b="1" spc="-5" dirty="0">
                <a:latin typeface="Calibri"/>
                <a:cs typeface="Calibri"/>
              </a:rPr>
              <a:t> sürecinin 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sonuna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doğru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yapılan</a:t>
            </a:r>
            <a:r>
              <a:rPr sz="2000" b="1" spc="-5" dirty="0">
                <a:latin typeface="Calibri"/>
                <a:cs typeface="Calibri"/>
              </a:rPr>
              <a:t> bir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test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türüdür.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Alfa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Testi, 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bir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tür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kabul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testidir.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Nihai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ürünü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son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kullanıcılara </a:t>
            </a:r>
            <a:r>
              <a:rPr sz="2000" b="1" spc="-434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sunmadan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önce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olası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tüm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sorunları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ve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hataları </a:t>
            </a:r>
            <a:r>
              <a:rPr sz="2000" b="1" spc="-5" dirty="0">
                <a:latin typeface="Calibri"/>
                <a:cs typeface="Calibri"/>
              </a:rPr>
              <a:t> belirlemek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için </a:t>
            </a:r>
            <a:r>
              <a:rPr sz="2000" spc="-20" dirty="0">
                <a:latin typeface="Calibri"/>
                <a:cs typeface="Calibri"/>
              </a:rPr>
              <a:t>gerçekleştirilir.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Calibri"/>
              <a:cs typeface="Calibri"/>
            </a:endParaRPr>
          </a:p>
          <a:p>
            <a:pPr marL="12700" marR="431165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843B0B"/>
                </a:solidFill>
                <a:latin typeface="Calibri"/>
                <a:cs typeface="Calibri"/>
              </a:rPr>
              <a:t>Saha</a:t>
            </a:r>
            <a:r>
              <a:rPr sz="2000" b="1" spc="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000" b="1" spc="-45" dirty="0">
                <a:solidFill>
                  <a:srgbClr val="843B0B"/>
                </a:solidFill>
                <a:latin typeface="Calibri"/>
                <a:cs typeface="Calibri"/>
              </a:rPr>
              <a:t>Testi</a:t>
            </a:r>
            <a:r>
              <a:rPr sz="2000" b="1" spc="-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843B0B"/>
                </a:solidFill>
                <a:latin typeface="Calibri"/>
                <a:cs typeface="Calibri"/>
              </a:rPr>
              <a:t>(Beta</a:t>
            </a:r>
            <a:r>
              <a:rPr sz="2000" b="1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rgbClr val="843B0B"/>
                </a:solidFill>
                <a:latin typeface="Calibri"/>
                <a:cs typeface="Calibri"/>
              </a:rPr>
              <a:t>Testing),</a:t>
            </a:r>
            <a:r>
              <a:rPr sz="2000" b="1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bir </a:t>
            </a:r>
            <a:r>
              <a:rPr sz="2000" spc="-10" dirty="0">
                <a:latin typeface="Calibri"/>
                <a:cs typeface="Calibri"/>
              </a:rPr>
              <a:t>sistemin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ya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da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bileşenin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kullanıcının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ihtiyaçlarını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karşılayıp </a:t>
            </a:r>
            <a:r>
              <a:rPr sz="2000" spc="-10" dirty="0">
                <a:latin typeface="Calibri"/>
                <a:cs typeface="Calibri"/>
              </a:rPr>
              <a:t> karşılamadığını,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iş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süreçlerine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uygun </a:t>
            </a:r>
            <a:r>
              <a:rPr sz="2000" spc="-5" dirty="0">
                <a:latin typeface="Calibri"/>
                <a:cs typeface="Calibri"/>
              </a:rPr>
              <a:t>olup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olmadığını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belirlemek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amacı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ile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kullanıcılar/müşteriler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tarafından</a:t>
            </a:r>
            <a:r>
              <a:rPr sz="2000" b="1" spc="2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kendi 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sahalarında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yapılan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kabul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testidir,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genellikle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yazılımın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yanı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sıra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donanım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testlerini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içerir.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4374" y="304652"/>
            <a:ext cx="924306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Yazılım</a:t>
            </a:r>
            <a:r>
              <a:rPr spc="-10" dirty="0"/>
              <a:t> </a:t>
            </a:r>
            <a:r>
              <a:rPr spc="-5" dirty="0"/>
              <a:t>Test Seviyeleri</a:t>
            </a:r>
            <a:r>
              <a:rPr spc="-10" dirty="0"/>
              <a:t> </a:t>
            </a:r>
            <a:r>
              <a:rPr dirty="0"/>
              <a:t>–</a:t>
            </a:r>
            <a:r>
              <a:rPr spc="-10" dirty="0"/>
              <a:t> </a:t>
            </a:r>
            <a:r>
              <a:rPr dirty="0"/>
              <a:t>Acceptance </a:t>
            </a:r>
            <a:r>
              <a:rPr spc="-5" dirty="0"/>
              <a:t>Testing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44071" y="2444495"/>
            <a:ext cx="4776198" cy="3184397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97382" y="4319263"/>
            <a:ext cx="38550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6F2F9F"/>
                </a:solidFill>
              </a:rPr>
              <a:t>Soru</a:t>
            </a:r>
            <a:r>
              <a:rPr sz="4800" spc="-80" dirty="0">
                <a:solidFill>
                  <a:srgbClr val="6F2F9F"/>
                </a:solidFill>
              </a:rPr>
              <a:t> </a:t>
            </a:r>
            <a:r>
              <a:rPr sz="4800" spc="-10" dirty="0">
                <a:solidFill>
                  <a:srgbClr val="6F2F9F"/>
                </a:solidFill>
              </a:rPr>
              <a:t>Çözümleri</a:t>
            </a:r>
            <a:endParaRPr sz="480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6322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45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Çözümleri-1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8853" y="1490429"/>
            <a:ext cx="7511415" cy="478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Aşağıdakilerden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hangileri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30" dirty="0">
                <a:latin typeface="Calibri"/>
                <a:cs typeface="Calibri"/>
              </a:rPr>
              <a:t>Tester’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in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görevidir?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1242060">
              <a:lnSpc>
                <a:spcPct val="100000"/>
              </a:lnSpc>
              <a:buAutoNum type="romanLcPeriod"/>
              <a:tabLst>
                <a:tab pos="237490" algn="l"/>
              </a:tabLst>
            </a:pPr>
            <a:r>
              <a:rPr sz="2400" b="1" spc="-10" dirty="0">
                <a:latin typeface="Calibri"/>
                <a:cs typeface="Calibri"/>
              </a:rPr>
              <a:t>Projede </a:t>
            </a:r>
            <a:r>
              <a:rPr sz="2400" b="1" spc="-5" dirty="0">
                <a:latin typeface="Calibri"/>
                <a:cs typeface="Calibri"/>
              </a:rPr>
              <a:t>kullandığınız</a:t>
            </a:r>
            <a:r>
              <a:rPr sz="2400" b="1" spc="-20" dirty="0">
                <a:latin typeface="Calibri"/>
                <a:cs typeface="Calibri"/>
              </a:rPr>
              <a:t> test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tool’unu</a:t>
            </a:r>
            <a:r>
              <a:rPr sz="2400" b="1" spc="-5" dirty="0">
                <a:latin typeface="Calibri"/>
                <a:cs typeface="Calibri"/>
              </a:rPr>
              <a:t> en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iyi şekilde </a:t>
            </a:r>
            <a:r>
              <a:rPr sz="2400" b="1" spc="-5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kullanabilmek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için </a:t>
            </a:r>
            <a:r>
              <a:rPr sz="2400" b="1" spc="-65" dirty="0">
                <a:latin typeface="Calibri"/>
                <a:cs typeface="Calibri"/>
              </a:rPr>
              <a:t>Test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b="1" spc="-60" dirty="0">
                <a:latin typeface="Calibri"/>
                <a:cs typeface="Calibri"/>
              </a:rPr>
              <a:t>Tool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satıcısı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ile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görüşmek</a:t>
            </a:r>
            <a:endParaRPr sz="2400">
              <a:latin typeface="Calibri"/>
              <a:cs typeface="Calibri"/>
            </a:endParaRPr>
          </a:p>
          <a:p>
            <a:pPr marL="311150" indent="-299085">
              <a:lnSpc>
                <a:spcPct val="100000"/>
              </a:lnSpc>
              <a:buAutoNum type="romanLcPeriod"/>
              <a:tabLst>
                <a:tab pos="311785" algn="l"/>
              </a:tabLst>
            </a:pPr>
            <a:r>
              <a:rPr sz="2400" b="1" spc="-65" dirty="0">
                <a:latin typeface="Calibri"/>
                <a:cs typeface="Calibri"/>
              </a:rPr>
              <a:t>Test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Data’larini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almak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ve</a:t>
            </a:r>
            <a:r>
              <a:rPr sz="2400" b="1" spc="-5" dirty="0">
                <a:latin typeface="Calibri"/>
                <a:cs typeface="Calibri"/>
              </a:rPr>
              <a:t> hazırlamak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AutoNum type="romanLcPeriod"/>
              <a:tabLst>
                <a:tab pos="386715" algn="l"/>
                <a:tab pos="5752465" algn="l"/>
              </a:tabLst>
            </a:pPr>
            <a:r>
              <a:rPr sz="2400" b="1" spc="-45" dirty="0">
                <a:latin typeface="Calibri"/>
                <a:cs typeface="Calibri"/>
              </a:rPr>
              <a:t>Tüm</a:t>
            </a:r>
            <a:r>
              <a:rPr sz="2400" b="1" spc="-10" dirty="0">
                <a:latin typeface="Calibri"/>
                <a:cs typeface="Calibri"/>
              </a:rPr>
              <a:t> seviyelere</a:t>
            </a:r>
            <a:r>
              <a:rPr sz="2400" b="1" spc="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uygun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testleri</a:t>
            </a:r>
            <a:r>
              <a:rPr sz="2400" b="1" spc="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hazırlamak,	</a:t>
            </a:r>
            <a:r>
              <a:rPr sz="2400" b="1" spc="-10" dirty="0">
                <a:latin typeface="Calibri"/>
                <a:cs typeface="Calibri"/>
              </a:rPr>
              <a:t>uygulamak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ve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sonuçları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kaydetmek</a:t>
            </a:r>
            <a:endParaRPr sz="2400">
              <a:latin typeface="Calibri"/>
              <a:cs typeface="Calibri"/>
            </a:endParaRPr>
          </a:p>
          <a:p>
            <a:pPr marL="359410" indent="-347345">
              <a:lnSpc>
                <a:spcPct val="100000"/>
              </a:lnSpc>
              <a:buAutoNum type="romanLcPeriod"/>
              <a:tabLst>
                <a:tab pos="360045" algn="l"/>
              </a:tabLst>
            </a:pPr>
            <a:r>
              <a:rPr sz="2400" b="1" spc="-65" dirty="0">
                <a:latin typeface="Calibri"/>
                <a:cs typeface="Calibri"/>
              </a:rPr>
              <a:t>Test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spesifikasyonlarini</a:t>
            </a:r>
            <a:r>
              <a:rPr sz="2400" b="1" spc="-5" dirty="0">
                <a:latin typeface="Calibri"/>
                <a:cs typeface="Calibri"/>
              </a:rPr>
              <a:t> hazırlamak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romanLcPeriod"/>
            </a:pPr>
            <a:endParaRPr sz="2350">
              <a:latin typeface="Calibri"/>
              <a:cs typeface="Calibri"/>
            </a:endParaRPr>
          </a:p>
          <a:p>
            <a:pPr marL="347980" lvl="1" indent="-335280">
              <a:lnSpc>
                <a:spcPct val="100000"/>
              </a:lnSpc>
              <a:buAutoNum type="alphaUcPeriod"/>
              <a:tabLst>
                <a:tab pos="347980" algn="l"/>
              </a:tabLst>
            </a:pPr>
            <a:r>
              <a:rPr sz="2400" b="1" spc="-5" dirty="0">
                <a:latin typeface="Calibri"/>
                <a:cs typeface="Calibri"/>
              </a:rPr>
              <a:t>i,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ii,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iii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doğru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ve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iv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yanlış</a:t>
            </a:r>
            <a:endParaRPr sz="2400">
              <a:latin typeface="Calibri"/>
              <a:cs typeface="Calibri"/>
            </a:endParaRPr>
          </a:p>
          <a:p>
            <a:pPr marL="333375" lvl="1" indent="-321310">
              <a:lnSpc>
                <a:spcPct val="100000"/>
              </a:lnSpc>
              <a:buAutoNum type="alphaUcPeriod"/>
              <a:tabLst>
                <a:tab pos="334010" algn="l"/>
              </a:tabLst>
            </a:pPr>
            <a:r>
              <a:rPr sz="2400" b="1" u="heavy" spc="-5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ii,</a:t>
            </a:r>
            <a:r>
              <a:rPr sz="2400" b="1" u="heavy" spc="-20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iii,</a:t>
            </a:r>
            <a:r>
              <a:rPr sz="2400" b="1" u="heavy" spc="-10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iv</a:t>
            </a:r>
            <a:r>
              <a:rPr sz="2400" b="1" u="heavy" spc="-20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doğru</a:t>
            </a:r>
            <a:r>
              <a:rPr sz="2400" b="1" u="heavy" spc="-25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5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ve </a:t>
            </a:r>
            <a:r>
              <a:rPr sz="2400" b="1" u="heavy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i</a:t>
            </a:r>
            <a:r>
              <a:rPr sz="2400" b="1" u="heavy" spc="-15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0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yanlış</a:t>
            </a:r>
            <a:endParaRPr sz="2400">
              <a:latin typeface="Calibri"/>
              <a:cs typeface="Calibri"/>
            </a:endParaRPr>
          </a:p>
          <a:p>
            <a:pPr marL="323215" lvl="1" indent="-311150">
              <a:lnSpc>
                <a:spcPct val="100000"/>
              </a:lnSpc>
              <a:buAutoNum type="alphaUcPeriod"/>
              <a:tabLst>
                <a:tab pos="323850" algn="l"/>
              </a:tabLst>
            </a:pPr>
            <a:r>
              <a:rPr sz="2400" b="1" dirty="0">
                <a:latin typeface="Calibri"/>
                <a:cs typeface="Calibri"/>
              </a:rPr>
              <a:t>İ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doğru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ve </a:t>
            </a:r>
            <a:r>
              <a:rPr sz="2400" b="1" spc="-5" dirty="0">
                <a:latin typeface="Calibri"/>
                <a:cs typeface="Calibri"/>
              </a:rPr>
              <a:t>ii,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iii,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iv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yanlış</a:t>
            </a:r>
            <a:endParaRPr sz="2400">
              <a:latin typeface="Calibri"/>
              <a:cs typeface="Calibri"/>
            </a:endParaRPr>
          </a:p>
          <a:p>
            <a:pPr marL="346710" lvl="1" indent="-334645">
              <a:lnSpc>
                <a:spcPct val="100000"/>
              </a:lnSpc>
              <a:buAutoNum type="alphaUcPeriod"/>
              <a:tabLst>
                <a:tab pos="347345" algn="l"/>
              </a:tabLst>
            </a:pPr>
            <a:r>
              <a:rPr sz="2400" b="1" spc="-5" dirty="0">
                <a:latin typeface="Calibri"/>
                <a:cs typeface="Calibri"/>
              </a:rPr>
              <a:t>iii</a:t>
            </a:r>
            <a:r>
              <a:rPr sz="2400" b="1" spc="-15" dirty="0">
                <a:latin typeface="Calibri"/>
                <a:cs typeface="Calibri"/>
              </a:rPr>
              <a:t> ve </a:t>
            </a:r>
            <a:r>
              <a:rPr sz="2400" b="1" spc="-5" dirty="0">
                <a:latin typeface="Calibri"/>
                <a:cs typeface="Calibri"/>
              </a:rPr>
              <a:t>iv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doğru,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</a:t>
            </a:r>
            <a:r>
              <a:rPr sz="2400" b="1" spc="-15" dirty="0">
                <a:latin typeface="Calibri"/>
                <a:cs typeface="Calibri"/>
              </a:rPr>
              <a:t> ve</a:t>
            </a:r>
            <a:r>
              <a:rPr sz="2400" b="1" spc="-5" dirty="0">
                <a:latin typeface="Calibri"/>
                <a:cs typeface="Calibri"/>
              </a:rPr>
              <a:t> ii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yanlış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9549" y="4075226"/>
            <a:ext cx="3836445" cy="2194698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6322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45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Çözümleri-2</a:t>
            </a:r>
          </a:p>
        </p:txBody>
      </p:sp>
      <p:sp>
        <p:nvSpPr>
          <p:cNvPr id="3" name="object 3"/>
          <p:cNvSpPr/>
          <p:nvPr/>
        </p:nvSpPr>
        <p:spPr>
          <a:xfrm>
            <a:off x="1476375" y="5569839"/>
            <a:ext cx="2681605" cy="0"/>
          </a:xfrm>
          <a:custGeom>
            <a:avLst/>
            <a:gdLst/>
            <a:ahLst/>
            <a:cxnLst/>
            <a:rect l="l" t="t" r="r" b="b"/>
            <a:pathLst>
              <a:path w="2681604">
                <a:moveTo>
                  <a:pt x="0" y="0"/>
                </a:moveTo>
                <a:lnTo>
                  <a:pt x="2681414" y="0"/>
                </a:lnTo>
              </a:path>
            </a:pathLst>
          </a:custGeom>
          <a:ln w="571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58262" y="2919402"/>
            <a:ext cx="4030219" cy="287287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50302" y="2165750"/>
            <a:ext cx="4803140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7155">
              <a:lnSpc>
                <a:spcPct val="100000"/>
              </a:lnSpc>
              <a:spcBef>
                <a:spcPts val="95"/>
              </a:spcBef>
            </a:pPr>
            <a:r>
              <a:rPr sz="2000" b="1" spc="-35" dirty="0">
                <a:latin typeface="Calibri"/>
                <a:cs typeface="Calibri"/>
              </a:rPr>
              <a:t>Testin</a:t>
            </a:r>
            <a:r>
              <a:rPr sz="2000" b="1" spc="-5" dirty="0">
                <a:latin typeface="Calibri"/>
                <a:cs typeface="Calibri"/>
              </a:rPr>
              <a:t> ne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kadar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yapılması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gerektiğinin </a:t>
            </a:r>
            <a:r>
              <a:rPr sz="2000" b="1" spc="-5" dirty="0">
                <a:latin typeface="Calibri"/>
                <a:cs typeface="Calibri"/>
              </a:rPr>
              <a:t> planladığımız</a:t>
            </a:r>
            <a:r>
              <a:rPr sz="2000" b="1" spc="-10" dirty="0">
                <a:latin typeface="Calibri"/>
                <a:cs typeface="Calibri"/>
              </a:rPr>
              <a:t> sırada,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aşağıdaki</a:t>
            </a:r>
            <a:r>
              <a:rPr sz="2000" b="1" spc="2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etmenlerden;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buAutoNum type="romanLcPeriod"/>
              <a:tabLst>
                <a:tab pos="526415" algn="l"/>
                <a:tab pos="527050" algn="l"/>
              </a:tabLst>
            </a:pPr>
            <a:r>
              <a:rPr sz="2000" b="1" spc="-35" dirty="0">
                <a:latin typeface="Calibri"/>
                <a:cs typeface="Calibri"/>
              </a:rPr>
              <a:t>Teknik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ve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Is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ürün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ve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proje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riskleri</a:t>
            </a:r>
            <a:endParaRPr sz="20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buAutoNum type="romanLcPeriod"/>
              <a:tabLst>
                <a:tab pos="526415" algn="l"/>
                <a:tab pos="527050" algn="l"/>
              </a:tabLst>
            </a:pPr>
            <a:r>
              <a:rPr sz="2000" b="1" spc="-10" dirty="0">
                <a:latin typeface="Calibri"/>
                <a:cs typeface="Calibri"/>
              </a:rPr>
              <a:t>Zaman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ve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maliyet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gibi </a:t>
            </a:r>
            <a:r>
              <a:rPr sz="2000" b="1" spc="-10" dirty="0">
                <a:latin typeface="Calibri"/>
                <a:cs typeface="Calibri"/>
              </a:rPr>
              <a:t>proje</a:t>
            </a:r>
            <a:r>
              <a:rPr sz="2000" b="1" spc="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kısıtlamaları</a:t>
            </a:r>
            <a:endParaRPr sz="20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buAutoNum type="romanLcPeriod"/>
              <a:tabLst>
                <a:tab pos="526415" algn="l"/>
                <a:tab pos="527050" algn="l"/>
              </a:tabLst>
            </a:pPr>
            <a:r>
              <a:rPr sz="2000" b="1" spc="-55" dirty="0">
                <a:latin typeface="Calibri"/>
                <a:cs typeface="Calibri"/>
              </a:rPr>
              <a:t>Test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takımının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büyüklüğü</a:t>
            </a:r>
            <a:endParaRPr sz="20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buAutoNum type="romanLcPeriod"/>
              <a:tabLst>
                <a:tab pos="526415" algn="l"/>
                <a:tab pos="527050" algn="l"/>
              </a:tabLst>
            </a:pPr>
            <a:r>
              <a:rPr sz="2000" b="1" spc="-25" dirty="0">
                <a:latin typeface="Calibri"/>
                <a:cs typeface="Calibri"/>
              </a:rPr>
              <a:t>Yazılım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ekibinin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büyüklüğü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0302" y="4604149"/>
            <a:ext cx="292481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AutoNum type="alphaUcPeriod"/>
              <a:tabLst>
                <a:tab pos="469265" algn="l"/>
                <a:tab pos="469900" algn="l"/>
              </a:tabLst>
            </a:pPr>
            <a:r>
              <a:rPr sz="2000" b="1" spc="-5" dirty="0">
                <a:latin typeface="Calibri"/>
                <a:cs typeface="Calibri"/>
              </a:rPr>
              <a:t>i,ii,iii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doğru,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iv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yanlış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lphaUcPeriod"/>
              <a:tabLst>
                <a:tab pos="469265" algn="l"/>
                <a:tab pos="469900" algn="l"/>
              </a:tabLst>
            </a:pPr>
            <a:r>
              <a:rPr sz="2000" b="1" spc="-5" dirty="0">
                <a:latin typeface="Calibri"/>
                <a:cs typeface="Calibri"/>
              </a:rPr>
              <a:t>i,iv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doğru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ii,iii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yanlış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lphaUcPeriod"/>
              <a:tabLst>
                <a:tab pos="469265" algn="l"/>
                <a:tab pos="469900" algn="l"/>
              </a:tabLst>
            </a:pPr>
            <a:r>
              <a:rPr sz="2000" b="1" spc="-5" dirty="0">
                <a:latin typeface="Calibri"/>
                <a:cs typeface="Calibri"/>
              </a:rPr>
              <a:t>i,ii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doğru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ve</a:t>
            </a:r>
            <a:r>
              <a:rPr sz="2000" b="1" spc="-5" dirty="0">
                <a:latin typeface="Calibri"/>
                <a:cs typeface="Calibri"/>
              </a:rPr>
              <a:t> iii,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iv</a:t>
            </a:r>
            <a:r>
              <a:rPr sz="2000" b="1" spc="-10" dirty="0">
                <a:latin typeface="Calibri"/>
                <a:cs typeface="Calibri"/>
              </a:rPr>
              <a:t> yanlış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D.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07502" y="5518549"/>
            <a:ext cx="246697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ii,iii,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iv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doğru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ve</a:t>
            </a:r>
            <a:r>
              <a:rPr sz="2000" b="1" spc="-5" dirty="0">
                <a:latin typeface="Calibri"/>
                <a:cs typeface="Calibri"/>
              </a:rPr>
              <a:t> i</a:t>
            </a:r>
            <a:r>
              <a:rPr sz="2000" b="1" spc="-10" dirty="0">
                <a:latin typeface="Calibri"/>
                <a:cs typeface="Calibri"/>
              </a:rPr>
              <a:t> yanlış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592709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Yazılım</a:t>
            </a:r>
            <a:r>
              <a:rPr spc="-20" dirty="0"/>
              <a:t> </a:t>
            </a:r>
            <a:r>
              <a:rPr spc="-10" dirty="0"/>
              <a:t>Projelerinde </a:t>
            </a:r>
            <a:r>
              <a:rPr spc="-5" dirty="0"/>
              <a:t>Hedef</a:t>
            </a:r>
            <a:r>
              <a:rPr spc="-25" dirty="0"/>
              <a:t> 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2178009"/>
            <a:ext cx="6186170" cy="281241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560"/>
              </a:spcBef>
              <a:buClr>
                <a:srgbClr val="C55A11"/>
              </a:buClr>
              <a:buSzPct val="105357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Müşteri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gereksinimlerini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karşılayan,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lr>
                <a:srgbClr val="C55A11"/>
              </a:buClr>
              <a:buSzPct val="105357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Hatalardan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arındırılmış,</a:t>
            </a:r>
            <a:endParaRPr sz="2800">
              <a:latin typeface="Calibri"/>
              <a:cs typeface="Calibri"/>
            </a:endParaRPr>
          </a:p>
          <a:p>
            <a:pPr marL="418465" marR="239395" indent="-406400">
              <a:lnSpc>
                <a:spcPts val="3020"/>
              </a:lnSpc>
              <a:spcBef>
                <a:spcPts val="1050"/>
              </a:spcBef>
              <a:buClr>
                <a:srgbClr val="C55A11"/>
              </a:buClr>
              <a:buSzPct val="105357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Müşterinin piyasadaki rekabet gücünü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kuvvetlendirecek,</a:t>
            </a:r>
            <a:endParaRPr sz="2800">
              <a:latin typeface="Calibri"/>
              <a:cs typeface="Calibri"/>
            </a:endParaRPr>
          </a:p>
          <a:p>
            <a:pPr marL="418465" marR="5080" indent="-406400">
              <a:lnSpc>
                <a:spcPts val="3020"/>
              </a:lnSpc>
              <a:spcBef>
                <a:spcPts val="1010"/>
              </a:spcBef>
              <a:buClr>
                <a:srgbClr val="C55A11"/>
              </a:buClr>
              <a:buSzPct val="105357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Belirlenen bütçe </a:t>
            </a:r>
            <a:r>
              <a:rPr sz="2800" dirty="0">
                <a:latin typeface="Calibri"/>
                <a:cs typeface="Calibri"/>
              </a:rPr>
              <a:t>ve </a:t>
            </a:r>
            <a:r>
              <a:rPr sz="2800" spc="-5" dirty="0">
                <a:latin typeface="Calibri"/>
                <a:cs typeface="Calibri"/>
              </a:rPr>
              <a:t>zaman dahilinde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tamamlanacak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yazılım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geliştirmektir.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9885" y="2347722"/>
            <a:ext cx="4331207" cy="3223259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6322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45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Çözümleri-3</a:t>
            </a:r>
          </a:p>
        </p:txBody>
      </p:sp>
      <p:sp>
        <p:nvSpPr>
          <p:cNvPr id="3" name="object 3"/>
          <p:cNvSpPr/>
          <p:nvPr/>
        </p:nvSpPr>
        <p:spPr>
          <a:xfrm>
            <a:off x="1203578" y="4531995"/>
            <a:ext cx="724535" cy="0"/>
          </a:xfrm>
          <a:custGeom>
            <a:avLst/>
            <a:gdLst/>
            <a:ahLst/>
            <a:cxnLst/>
            <a:rect l="l" t="t" r="r" b="b"/>
            <a:pathLst>
              <a:path w="724535">
                <a:moveTo>
                  <a:pt x="0" y="0"/>
                </a:moveTo>
                <a:lnTo>
                  <a:pt x="724395" y="0"/>
                </a:lnTo>
              </a:path>
            </a:pathLst>
          </a:custGeom>
          <a:ln w="571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1058" y="2799588"/>
            <a:ext cx="5085590" cy="301904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93127" y="2045843"/>
            <a:ext cx="3808729" cy="3073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Yazılımın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son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kullanıcılarına 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karşısında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görünür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olan, belirli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veya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beklenen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davranıştan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sapmasına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ne </a:t>
            </a:r>
            <a:r>
              <a:rPr sz="2000" b="1" spc="-434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denir?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AutoNum type="alphaLcParenR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Calibri"/>
                <a:cs typeface="Calibri"/>
              </a:rPr>
              <a:t>Yanlış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AutoNum type="alphaLcParenR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Calibri"/>
                <a:cs typeface="Calibri"/>
              </a:rPr>
              <a:t>işlevsel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hata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AutoNum type="alphaLcParenR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Calibri"/>
                <a:cs typeface="Calibri"/>
              </a:rPr>
              <a:t>Arıza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AutoNum type="alphaLcParenR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Calibri"/>
                <a:cs typeface="Calibri"/>
              </a:rPr>
              <a:t>Bug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AutoNum type="alphaLcParenR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Calibri"/>
                <a:cs typeface="Calibri"/>
              </a:rPr>
              <a:t>Kullanım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hatası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6322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45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Çözümleri-4</a:t>
            </a:r>
          </a:p>
        </p:txBody>
      </p:sp>
      <p:sp>
        <p:nvSpPr>
          <p:cNvPr id="3" name="object 3"/>
          <p:cNvSpPr/>
          <p:nvPr/>
        </p:nvSpPr>
        <p:spPr>
          <a:xfrm>
            <a:off x="1649348" y="3693795"/>
            <a:ext cx="2494280" cy="0"/>
          </a:xfrm>
          <a:custGeom>
            <a:avLst/>
            <a:gdLst/>
            <a:ahLst/>
            <a:cxnLst/>
            <a:rect l="l" t="t" r="r" b="b"/>
            <a:pathLst>
              <a:path w="2494279">
                <a:moveTo>
                  <a:pt x="0" y="0"/>
                </a:moveTo>
                <a:lnTo>
                  <a:pt x="2493822" y="0"/>
                </a:lnTo>
              </a:path>
            </a:pathLst>
          </a:custGeom>
          <a:ln w="571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4010" y="2118949"/>
            <a:ext cx="470027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latin typeface="Calibri"/>
                <a:cs typeface="Calibri"/>
              </a:rPr>
              <a:t>Gereksinimin(requirements)</a:t>
            </a:r>
            <a:r>
              <a:rPr sz="2000" b="1" spc="3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ve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sistemin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test </a:t>
            </a:r>
            <a:r>
              <a:rPr sz="2000" b="1" spc="-434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edilebilirliğini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değerlendirmek</a:t>
            </a:r>
            <a:r>
              <a:rPr sz="2000" b="1" spc="2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,aşağıdaki 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aşamalardan</a:t>
            </a:r>
            <a:r>
              <a:rPr sz="2000" b="1" spc="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hangisinde</a:t>
            </a:r>
            <a:r>
              <a:rPr sz="2000" b="1" spc="1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gerçekleştirilir?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4010" y="3338148"/>
            <a:ext cx="322072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AutoNum type="alphaUcPeriod"/>
              <a:tabLst>
                <a:tab pos="469265" algn="l"/>
                <a:tab pos="469900" algn="l"/>
              </a:tabLst>
            </a:pPr>
            <a:r>
              <a:rPr sz="2000" b="1" spc="-55" dirty="0">
                <a:latin typeface="Calibri"/>
                <a:cs typeface="Calibri"/>
              </a:rPr>
              <a:t>Test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analizi</a:t>
            </a:r>
            <a:r>
              <a:rPr sz="2000" b="1" spc="-15" dirty="0">
                <a:latin typeface="Calibri"/>
                <a:cs typeface="Calibri"/>
              </a:rPr>
              <a:t> ve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Calibri"/>
                <a:cs typeface="Calibri"/>
              </a:rPr>
              <a:t>Tasarımı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lphaUcPeriod"/>
              <a:tabLst>
                <a:tab pos="469265" algn="l"/>
                <a:tab pos="469900" algn="l"/>
              </a:tabLst>
            </a:pPr>
            <a:r>
              <a:rPr sz="2000" b="1" spc="-55" dirty="0">
                <a:latin typeface="Calibri"/>
                <a:cs typeface="Calibri"/>
              </a:rPr>
              <a:t>Test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planlaması</a:t>
            </a:r>
            <a:r>
              <a:rPr sz="2000" b="1" spc="-15" dirty="0">
                <a:latin typeface="Calibri"/>
                <a:cs typeface="Calibri"/>
              </a:rPr>
              <a:t> ve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kontrol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latin typeface="Calibri"/>
                <a:cs typeface="Calibri"/>
              </a:rPr>
              <a:t>C.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D.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41210" y="3947749"/>
            <a:ext cx="4021454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1" spc="-45" dirty="0">
                <a:latin typeface="Calibri"/>
                <a:cs typeface="Calibri"/>
              </a:rPr>
              <a:t>Testi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Calibri"/>
                <a:cs typeface="Calibri"/>
              </a:rPr>
              <a:t>hayata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geçirme</a:t>
            </a:r>
            <a:r>
              <a:rPr sz="2000" b="1" spc="1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ve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yürütmesi 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Çıkış kriterlerinin değerlendirilmesi </a:t>
            </a:r>
            <a:r>
              <a:rPr sz="2000" b="1" spc="-15" dirty="0">
                <a:latin typeface="Calibri"/>
                <a:cs typeface="Calibri"/>
              </a:rPr>
              <a:t>ve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raporlama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7243" y="2930651"/>
            <a:ext cx="3055936" cy="1629155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6322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45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Çözümleri-5</a:t>
            </a:r>
          </a:p>
        </p:txBody>
      </p:sp>
      <p:sp>
        <p:nvSpPr>
          <p:cNvPr id="3" name="object 3"/>
          <p:cNvSpPr/>
          <p:nvPr/>
        </p:nvSpPr>
        <p:spPr>
          <a:xfrm>
            <a:off x="1606677" y="4422266"/>
            <a:ext cx="4765675" cy="0"/>
          </a:xfrm>
          <a:custGeom>
            <a:avLst/>
            <a:gdLst/>
            <a:ahLst/>
            <a:cxnLst/>
            <a:rect l="l" t="t" r="r" b="b"/>
            <a:pathLst>
              <a:path w="4765675">
                <a:moveTo>
                  <a:pt x="0" y="0"/>
                </a:moveTo>
                <a:lnTo>
                  <a:pt x="4765598" y="0"/>
                </a:lnTo>
              </a:path>
            </a:pathLst>
          </a:custGeom>
          <a:ln w="571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11845" y="2154019"/>
            <a:ext cx="5165090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latin typeface="Calibri"/>
                <a:cs typeface="Calibri"/>
              </a:rPr>
              <a:t>Acceptence</a:t>
            </a:r>
            <a:r>
              <a:rPr sz="2000" b="1" spc="2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testinin</a:t>
            </a:r>
            <a:r>
              <a:rPr sz="2000" b="1" spc="-5" dirty="0">
                <a:latin typeface="Calibri"/>
                <a:cs typeface="Calibri"/>
              </a:rPr>
              <a:t> odaklandığı </a:t>
            </a:r>
            <a:r>
              <a:rPr sz="2000" b="1" spc="-10" dirty="0">
                <a:latin typeface="Calibri"/>
                <a:cs typeface="Calibri"/>
              </a:rPr>
              <a:t>temel</a:t>
            </a:r>
            <a:r>
              <a:rPr sz="2000" b="1" spc="-5" dirty="0">
                <a:latin typeface="Calibri"/>
                <a:cs typeface="Calibri"/>
              </a:rPr>
              <a:t> amaç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lphaUcPeriod"/>
              <a:tabLst>
                <a:tab pos="469265" algn="l"/>
                <a:tab pos="469900" algn="l"/>
              </a:tabLst>
            </a:pPr>
            <a:r>
              <a:rPr sz="2000" b="1" spc="-10" dirty="0">
                <a:latin typeface="Calibri"/>
                <a:cs typeface="Calibri"/>
              </a:rPr>
              <a:t>sistemdeki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yanlışları</a:t>
            </a:r>
            <a:r>
              <a:rPr sz="2000" b="1" spc="-5" dirty="0">
                <a:latin typeface="Calibri"/>
                <a:cs typeface="Calibri"/>
              </a:rPr>
              <a:t> bulmak</a:t>
            </a:r>
            <a:endParaRPr sz="2000">
              <a:latin typeface="Calibri"/>
              <a:cs typeface="Calibri"/>
            </a:endParaRPr>
          </a:p>
          <a:p>
            <a:pPr marL="469265" marR="303530" indent="-457200">
              <a:lnSpc>
                <a:spcPct val="100000"/>
              </a:lnSpc>
              <a:buAutoNum type="alphaUcPeriod"/>
              <a:tabLst>
                <a:tab pos="469265" algn="l"/>
                <a:tab pos="469900" algn="l"/>
              </a:tabLst>
            </a:pPr>
            <a:r>
              <a:rPr sz="2000" b="1" spc="-10" dirty="0">
                <a:latin typeface="Calibri"/>
                <a:cs typeface="Calibri"/>
              </a:rPr>
              <a:t>Sistemin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tüm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kullanıcılar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tarafından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kabul </a:t>
            </a:r>
            <a:r>
              <a:rPr sz="2000" b="1" spc="-434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edilebilir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olmasını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sağlamak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lphaUcPeriod"/>
              <a:tabLst>
                <a:tab pos="469265" algn="l"/>
                <a:tab pos="469900" algn="l"/>
              </a:tabLst>
            </a:pPr>
            <a:r>
              <a:rPr sz="2000" b="1" spc="-10" dirty="0">
                <a:latin typeface="Calibri"/>
                <a:cs typeface="Calibri"/>
              </a:rPr>
              <a:t>Sistemi diğer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sistemlerle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test</a:t>
            </a:r>
            <a:r>
              <a:rPr sz="2000" b="1" spc="-5" dirty="0">
                <a:latin typeface="Calibri"/>
                <a:cs typeface="Calibri"/>
              </a:rPr>
              <a:t> etmek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lphaUcPeriod"/>
              <a:tabLst>
                <a:tab pos="469265" algn="l"/>
                <a:tab pos="469900" algn="l"/>
              </a:tabLst>
            </a:pPr>
            <a:r>
              <a:rPr sz="2000" b="1" spc="-5" dirty="0">
                <a:latin typeface="Calibri"/>
                <a:cs typeface="Calibri"/>
              </a:rPr>
              <a:t>business(is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veya</a:t>
            </a:r>
            <a:r>
              <a:rPr sz="2000" b="1" spc="-5" dirty="0">
                <a:latin typeface="Calibri"/>
                <a:cs typeface="Calibri"/>
              </a:rPr>
              <a:t> ticari)perspektifle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test </a:t>
            </a:r>
            <a:r>
              <a:rPr sz="2000" b="1" spc="-5" dirty="0">
                <a:latin typeface="Calibri"/>
                <a:cs typeface="Calibri"/>
              </a:rPr>
              <a:t>etme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5503" y="2260487"/>
            <a:ext cx="4190986" cy="2991202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374" y="309224"/>
            <a:ext cx="36322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45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Çözümleri-6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8747" y="2701692"/>
            <a:ext cx="3792968" cy="223671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6257" y="1893318"/>
            <a:ext cx="6347460" cy="398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latin typeface="Calibri"/>
                <a:cs typeface="Calibri"/>
              </a:rPr>
              <a:t>Onaylama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(Validation)</a:t>
            </a:r>
            <a:r>
              <a:rPr sz="2000" b="1" spc="-5" dirty="0">
                <a:latin typeface="Calibri"/>
                <a:cs typeface="Calibri"/>
              </a:rPr>
              <a:t> aşağıdakilerden</a:t>
            </a:r>
            <a:r>
              <a:rPr sz="2000" b="1" spc="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hangilerini </a:t>
            </a:r>
            <a:r>
              <a:rPr sz="2000" b="1" spc="-10" dirty="0">
                <a:latin typeface="Calibri"/>
                <a:cs typeface="Calibri"/>
              </a:rPr>
              <a:t>kapsar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?</a:t>
            </a:r>
            <a:endParaRPr sz="2000">
              <a:latin typeface="Calibri"/>
              <a:cs typeface="Calibri"/>
            </a:endParaRPr>
          </a:p>
          <a:p>
            <a:pPr marL="412750" marR="212725" indent="-400050">
              <a:lnSpc>
                <a:spcPct val="100000"/>
              </a:lnSpc>
              <a:buAutoNum type="romanLcPeriod"/>
              <a:tabLst>
                <a:tab pos="412115" algn="l"/>
                <a:tab pos="412750" algn="l"/>
              </a:tabLst>
            </a:pPr>
            <a:r>
              <a:rPr sz="2000" b="1" spc="-25" dirty="0">
                <a:latin typeface="Calibri"/>
                <a:cs typeface="Calibri"/>
              </a:rPr>
              <a:t>Yapılan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projenin</a:t>
            </a:r>
            <a:r>
              <a:rPr sz="2000" b="1" spc="2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süreçlere</a:t>
            </a:r>
            <a:r>
              <a:rPr sz="2000" b="1" spc="3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uyulduğunu</a:t>
            </a:r>
            <a:r>
              <a:rPr sz="2000" b="1" spc="15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kontrol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etmeye </a:t>
            </a:r>
            <a:r>
              <a:rPr sz="2000" b="1" spc="-434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yardım</a:t>
            </a:r>
            <a:r>
              <a:rPr sz="2000" b="1" spc="-5" dirty="0">
                <a:latin typeface="Calibri"/>
                <a:cs typeface="Calibri"/>
              </a:rPr>
              <a:t> eder</a:t>
            </a:r>
            <a:endParaRPr sz="2000">
              <a:latin typeface="Calibri"/>
              <a:cs typeface="Calibri"/>
            </a:endParaRPr>
          </a:p>
          <a:p>
            <a:pPr marL="412750" marR="5080" indent="-400050">
              <a:lnSpc>
                <a:spcPct val="100000"/>
              </a:lnSpc>
              <a:buAutoNum type="romanLcPeriod"/>
              <a:tabLst>
                <a:tab pos="412115" algn="l"/>
                <a:tab pos="412750" algn="l"/>
              </a:tabLst>
            </a:pPr>
            <a:r>
              <a:rPr sz="2000" b="1" spc="-10" dirty="0">
                <a:latin typeface="Calibri"/>
                <a:cs typeface="Calibri"/>
              </a:rPr>
              <a:t>Projede</a:t>
            </a:r>
            <a:r>
              <a:rPr sz="2000" b="1" spc="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doğru</a:t>
            </a:r>
            <a:r>
              <a:rPr sz="2000" b="1" spc="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ürünün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yapıldığını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kontrol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etmeye</a:t>
            </a:r>
            <a:r>
              <a:rPr sz="2000" b="1" spc="1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yardım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eder</a:t>
            </a:r>
            <a:endParaRPr sz="2000">
              <a:latin typeface="Calibri"/>
              <a:cs typeface="Calibri"/>
            </a:endParaRPr>
          </a:p>
          <a:p>
            <a:pPr marL="412750" indent="-400050">
              <a:lnSpc>
                <a:spcPct val="100000"/>
              </a:lnSpc>
              <a:buAutoNum type="romanLcPeriod"/>
              <a:tabLst>
                <a:tab pos="412115" algn="l"/>
                <a:tab pos="412750" algn="l"/>
              </a:tabLst>
            </a:pPr>
            <a:r>
              <a:rPr sz="2000" b="1" spc="-10" dirty="0">
                <a:latin typeface="Calibri"/>
                <a:cs typeface="Calibri"/>
              </a:rPr>
              <a:t>Projede</a:t>
            </a:r>
            <a:r>
              <a:rPr sz="2000" b="1" spc="2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yazılımın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geliştirmesine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yardım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eder</a:t>
            </a:r>
            <a:endParaRPr sz="2000">
              <a:latin typeface="Calibri"/>
              <a:cs typeface="Calibri"/>
            </a:endParaRPr>
          </a:p>
          <a:p>
            <a:pPr marL="412750" marR="762635" indent="-400050">
              <a:lnSpc>
                <a:spcPct val="100000"/>
              </a:lnSpc>
              <a:buAutoNum type="romanLcPeriod"/>
              <a:tabLst>
                <a:tab pos="412115" algn="l"/>
                <a:tab pos="412750" algn="l"/>
              </a:tabLst>
            </a:pPr>
            <a:r>
              <a:rPr sz="2000" b="1" spc="-5" dirty="0">
                <a:latin typeface="Calibri"/>
                <a:cs typeface="Calibri"/>
              </a:rPr>
              <a:t>Boşa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harcamaları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ve</a:t>
            </a:r>
            <a:r>
              <a:rPr sz="2000" b="1" spc="-5" dirty="0">
                <a:latin typeface="Calibri"/>
                <a:cs typeface="Calibri"/>
              </a:rPr>
              <a:t> artık </a:t>
            </a:r>
            <a:r>
              <a:rPr sz="2000" b="1" spc="-10" dirty="0">
                <a:latin typeface="Calibri"/>
                <a:cs typeface="Calibri"/>
              </a:rPr>
              <a:t>kullanılmayan parçaları </a:t>
            </a:r>
            <a:r>
              <a:rPr sz="2000" b="1" spc="-434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belirlemeye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yardım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40" dirty="0">
                <a:latin typeface="Calibri"/>
                <a:cs typeface="Calibri"/>
              </a:rPr>
              <a:t>eder.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AutoNum type="alphaUcPeriod"/>
              <a:tabLst>
                <a:tab pos="355600" algn="l"/>
              </a:tabLst>
            </a:pPr>
            <a:r>
              <a:rPr sz="2000" b="1" spc="-5" dirty="0">
                <a:latin typeface="Calibri"/>
                <a:cs typeface="Calibri"/>
              </a:rPr>
              <a:t>i,ii,iii,iv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doğru</a:t>
            </a:r>
            <a:endParaRPr sz="2000">
              <a:latin typeface="Calibri"/>
              <a:cs typeface="Calibri"/>
            </a:endParaRPr>
          </a:p>
          <a:p>
            <a:pPr marL="269875" indent="-257810">
              <a:lnSpc>
                <a:spcPct val="100000"/>
              </a:lnSpc>
              <a:buFont typeface="Calibri"/>
              <a:buAutoNum type="alphaUcPeriod"/>
              <a:tabLst>
                <a:tab pos="270510" algn="l"/>
              </a:tabLst>
            </a:pPr>
            <a:r>
              <a:rPr sz="2000" u="heavy" spc="-5" dirty="0">
                <a:uFill>
                  <a:solidFill>
                    <a:srgbClr val="4471C4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330" dirty="0">
                <a:uFill>
                  <a:solidFill>
                    <a:srgbClr val="4471C4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u="heavy" spc="-5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ii</a:t>
            </a:r>
            <a:r>
              <a:rPr sz="2000" b="1" u="heavy" spc="-15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5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doğru</a:t>
            </a:r>
            <a:r>
              <a:rPr sz="2000" b="1" u="heavy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15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ve</a:t>
            </a:r>
            <a:r>
              <a:rPr sz="2000" b="1" u="heavy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5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i,</a:t>
            </a:r>
            <a:r>
              <a:rPr sz="2000" b="1" u="heavy" spc="-15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5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iii,iv</a:t>
            </a:r>
            <a:r>
              <a:rPr sz="2000" b="1" u="heavy" spc="-15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10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yanlış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AutoNum type="alphaUcPeriod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Calibri"/>
                <a:cs typeface="Calibri"/>
              </a:rPr>
              <a:t>i,ii,iii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doğru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ve</a:t>
            </a:r>
            <a:r>
              <a:rPr sz="2000" b="1" spc="-5" dirty="0">
                <a:latin typeface="Calibri"/>
                <a:cs typeface="Calibri"/>
              </a:rPr>
              <a:t> iv</a:t>
            </a:r>
            <a:r>
              <a:rPr sz="2000" b="1" spc="-10" dirty="0">
                <a:latin typeface="Calibri"/>
                <a:cs typeface="Calibri"/>
              </a:rPr>
              <a:t> yanlış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AutoNum type="alphaUcPeriod"/>
              <a:tabLst>
                <a:tab pos="355600" algn="l"/>
              </a:tabLst>
            </a:pPr>
            <a:r>
              <a:rPr sz="2000" b="1" spc="-5" dirty="0">
                <a:latin typeface="Calibri"/>
                <a:cs typeface="Calibri"/>
              </a:rPr>
              <a:t>iii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doğru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ve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i,ii,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iv </a:t>
            </a:r>
            <a:r>
              <a:rPr sz="2000" b="1" spc="-10" dirty="0">
                <a:latin typeface="Calibri"/>
                <a:cs typeface="Calibri"/>
              </a:rPr>
              <a:t>yanlış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6322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45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Çözümleri-7</a:t>
            </a:r>
          </a:p>
        </p:txBody>
      </p:sp>
      <p:sp>
        <p:nvSpPr>
          <p:cNvPr id="3" name="object 3"/>
          <p:cNvSpPr/>
          <p:nvPr/>
        </p:nvSpPr>
        <p:spPr>
          <a:xfrm>
            <a:off x="1044321" y="4686680"/>
            <a:ext cx="6997065" cy="0"/>
          </a:xfrm>
          <a:custGeom>
            <a:avLst/>
            <a:gdLst/>
            <a:ahLst/>
            <a:cxnLst/>
            <a:rect l="l" t="t" r="r" b="b"/>
            <a:pathLst>
              <a:path w="6997065">
                <a:moveTo>
                  <a:pt x="0" y="0"/>
                </a:moveTo>
                <a:lnTo>
                  <a:pt x="6996607" y="0"/>
                </a:lnTo>
              </a:path>
            </a:pathLst>
          </a:custGeom>
          <a:ln w="571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7377" y="2036319"/>
            <a:ext cx="7553325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Asagidakilerden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hangisi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Testing icin en iyi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tarifdir?</a:t>
            </a:r>
            <a:endParaRPr sz="2400">
              <a:latin typeface="Calibri"/>
              <a:cs typeface="Calibri"/>
            </a:endParaRPr>
          </a:p>
          <a:p>
            <a:pPr marL="469900" marR="1602740" indent="-457200">
              <a:lnSpc>
                <a:spcPct val="100000"/>
              </a:lnSpc>
              <a:buAutoNum type="alphaUcPeriod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Calibri"/>
                <a:cs typeface="Calibri"/>
              </a:rPr>
              <a:t>Testin hedefi </a:t>
            </a:r>
            <a:r>
              <a:rPr sz="2400" b="1" dirty="0">
                <a:latin typeface="Calibri"/>
                <a:cs typeface="Calibri"/>
              </a:rPr>
              <a:t>/ </a:t>
            </a:r>
            <a:r>
              <a:rPr sz="2400" b="1" spc="-5" dirty="0">
                <a:latin typeface="Calibri"/>
                <a:cs typeface="Calibri"/>
              </a:rPr>
              <a:t>sebebi,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programın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çalıştığını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göstermektir.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lphaUcPeriod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Calibri"/>
                <a:cs typeface="Calibri"/>
              </a:rPr>
              <a:t>Testin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amacı,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programın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hatasız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olduğunu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göstermektir.</a:t>
            </a:r>
            <a:endParaRPr sz="2400">
              <a:latin typeface="Calibri"/>
              <a:cs typeface="Calibri"/>
            </a:endParaRPr>
          </a:p>
          <a:p>
            <a:pPr marL="469900" marR="560070" indent="-457200">
              <a:lnSpc>
                <a:spcPct val="100000"/>
              </a:lnSpc>
              <a:buAutoNum type="alphaUcPeriod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Calibri"/>
                <a:cs typeface="Calibri"/>
              </a:rPr>
              <a:t>Testin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amacı,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programın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yapması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gerekeni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yaptığını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göstermektir.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lphaUcPeriod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Calibri"/>
                <a:cs typeface="Calibri"/>
              </a:rPr>
              <a:t>Testing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kusurları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bulmak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amacıyla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yazılımı çalıştırmaktır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6322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45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Çözümleri-8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70682" y="2450972"/>
            <a:ext cx="8205470" cy="3863975"/>
            <a:chOff x="3170682" y="2450972"/>
            <a:chExt cx="8205470" cy="38639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4966" y="2450972"/>
              <a:ext cx="2950641" cy="3047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0682" y="4717541"/>
              <a:ext cx="5439155" cy="159715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77504" y="1905195"/>
            <a:ext cx="586676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Aşağıdakilerden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hangisi </a:t>
            </a:r>
            <a:r>
              <a:rPr sz="2000" b="1" spc="-40" dirty="0">
                <a:latin typeface="Calibri"/>
                <a:cs typeface="Calibri"/>
              </a:rPr>
              <a:t>Temel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test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süreci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(Fundamental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spc="-55" dirty="0">
                <a:latin typeface="Calibri"/>
                <a:cs typeface="Calibri"/>
              </a:rPr>
              <a:t>Test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Process)</a:t>
            </a:r>
            <a:r>
              <a:rPr sz="2000" b="1" spc="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in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bir </a:t>
            </a:r>
            <a:r>
              <a:rPr sz="2000" b="1" spc="-10" dirty="0">
                <a:latin typeface="Calibri"/>
                <a:cs typeface="Calibri"/>
              </a:rPr>
              <a:t>parçası</a:t>
            </a:r>
            <a:r>
              <a:rPr sz="2000" b="1" spc="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değildir ?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lphaUcPeriod"/>
              <a:tabLst>
                <a:tab pos="469265" algn="l"/>
                <a:tab pos="469900" algn="l"/>
              </a:tabLst>
            </a:pPr>
            <a:r>
              <a:rPr sz="2000" b="1" spc="-55" dirty="0">
                <a:latin typeface="Calibri"/>
                <a:cs typeface="Calibri"/>
              </a:rPr>
              <a:t>Test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planlanması</a:t>
            </a:r>
            <a:r>
              <a:rPr sz="2000" b="1" spc="-15" dirty="0">
                <a:latin typeface="Calibri"/>
                <a:cs typeface="Calibri"/>
              </a:rPr>
              <a:t> ve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kontrol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lphaUcPeriod"/>
              <a:tabLst>
                <a:tab pos="469265" algn="l"/>
                <a:tab pos="469900" algn="l"/>
              </a:tabLst>
            </a:pPr>
            <a:r>
              <a:rPr sz="2000" b="1" spc="-45" dirty="0">
                <a:latin typeface="Calibri"/>
                <a:cs typeface="Calibri"/>
              </a:rPr>
              <a:t>Testi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uygulamaya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koyma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ve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çalıştırma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lphaUcPeriod"/>
              <a:tabLst>
                <a:tab pos="469265" algn="l"/>
                <a:tab pos="469900" algn="l"/>
              </a:tabLst>
            </a:pPr>
            <a:r>
              <a:rPr sz="2000" b="1" u="heavy" spc="-10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Gereksinim </a:t>
            </a:r>
            <a:r>
              <a:rPr sz="2000" b="1" u="heavy" spc="-5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analizi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lphaUcPeriod"/>
              <a:tabLst>
                <a:tab pos="469265" algn="l"/>
                <a:tab pos="469900" algn="l"/>
              </a:tabLst>
            </a:pPr>
            <a:r>
              <a:rPr sz="2000" b="1" spc="-5" dirty="0">
                <a:latin typeface="Calibri"/>
                <a:cs typeface="Calibri"/>
              </a:rPr>
              <a:t>Çıkış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kriterlerinin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belirlenmesi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ve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raporlama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6322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45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Çözümleri-9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40525" y="2223516"/>
            <a:ext cx="4961152" cy="301904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43757" y="2240177"/>
            <a:ext cx="13417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latin typeface="Calibri"/>
                <a:cs typeface="Calibri"/>
              </a:rPr>
              <a:t>Arıza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nedir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3757" y="2849777"/>
            <a:ext cx="582358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AutoNum type="alphaUcPeriod"/>
              <a:tabLst>
                <a:tab pos="469265" algn="l"/>
                <a:tab pos="469900" algn="l"/>
              </a:tabLst>
            </a:pPr>
            <a:r>
              <a:rPr sz="2000" b="1" spc="-20" dirty="0">
                <a:latin typeface="Calibri"/>
                <a:cs typeface="Calibri"/>
              </a:rPr>
              <a:t>Yazılımda</a:t>
            </a:r>
            <a:r>
              <a:rPr sz="2000" b="1" spc="-5" dirty="0">
                <a:latin typeface="Calibri"/>
                <a:cs typeface="Calibri"/>
              </a:rPr>
              <a:t> bulunur;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yapılan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bir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yanlışın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sonucudur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lphaUcPeriod"/>
              <a:tabLst>
                <a:tab pos="469265" algn="l"/>
                <a:tab pos="469900" algn="l"/>
              </a:tabLst>
            </a:pPr>
            <a:r>
              <a:rPr sz="2000" b="1" spc="-10" dirty="0">
                <a:latin typeface="Calibri"/>
                <a:cs typeface="Calibri"/>
              </a:rPr>
              <a:t>Sistemin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canlıda belirtilen </a:t>
            </a:r>
            <a:r>
              <a:rPr sz="2000" b="1" spc="-15" dirty="0">
                <a:latin typeface="Calibri"/>
                <a:cs typeface="Calibri"/>
              </a:rPr>
              <a:t>davranıştan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sapılmasıdır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latin typeface="Calibri"/>
                <a:cs typeface="Calibri"/>
              </a:rPr>
              <a:t>C.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D.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0957" y="3459377"/>
            <a:ext cx="54400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1" spc="-20" dirty="0">
                <a:latin typeface="Calibri"/>
                <a:cs typeface="Calibri"/>
              </a:rPr>
              <a:t>Yazılımda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yanlış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gerçekleştirilen</a:t>
            </a:r>
            <a:r>
              <a:rPr sz="2000" b="1" spc="2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bir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adım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veya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süreç </a:t>
            </a:r>
            <a:r>
              <a:rPr sz="2000" b="1" spc="-434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Calibri"/>
                <a:cs typeface="Calibri"/>
              </a:rPr>
              <a:t>Yanlış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sonuç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veren</a:t>
            </a:r>
            <a:r>
              <a:rPr sz="2000" b="1" spc="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bir </a:t>
            </a:r>
            <a:r>
              <a:rPr sz="2000" b="1" spc="-10" dirty="0">
                <a:latin typeface="Calibri"/>
                <a:cs typeface="Calibri"/>
              </a:rPr>
              <a:t>yazılımcı</a:t>
            </a:r>
            <a:r>
              <a:rPr sz="2000" b="1" spc="-5" dirty="0">
                <a:latin typeface="Calibri"/>
                <a:cs typeface="Calibri"/>
              </a:rPr>
              <a:t> eylemi.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04519" y="3515486"/>
            <a:ext cx="5561965" cy="0"/>
          </a:xfrm>
          <a:custGeom>
            <a:avLst/>
            <a:gdLst/>
            <a:ahLst/>
            <a:cxnLst/>
            <a:rect l="l" t="t" r="r" b="b"/>
            <a:pathLst>
              <a:path w="5561965">
                <a:moveTo>
                  <a:pt x="0" y="0"/>
                </a:moveTo>
                <a:lnTo>
                  <a:pt x="5561609" y="0"/>
                </a:lnTo>
              </a:path>
            </a:pathLst>
          </a:custGeom>
          <a:ln w="571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89001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35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Çözümleri-10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1702" y="2011047"/>
            <a:ext cx="678370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Hangi </a:t>
            </a:r>
            <a:r>
              <a:rPr sz="2400" b="1" spc="-10" dirty="0">
                <a:latin typeface="Calibri"/>
                <a:cs typeface="Calibri"/>
              </a:rPr>
              <a:t>ifade </a:t>
            </a:r>
            <a:r>
              <a:rPr sz="2400" b="1" dirty="0">
                <a:latin typeface="Calibri"/>
                <a:cs typeface="Calibri"/>
              </a:rPr>
              <a:t>testing’in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rolünü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İYİ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SEKILDE </a:t>
            </a:r>
            <a:r>
              <a:rPr sz="2400" b="1" spc="-10" dirty="0">
                <a:latin typeface="Calibri"/>
                <a:cs typeface="Calibri"/>
              </a:rPr>
              <a:t>tanımlar?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347980" indent="-335280">
              <a:lnSpc>
                <a:spcPct val="100000"/>
              </a:lnSpc>
              <a:buAutoNum type="alphaUcPeriod"/>
              <a:tabLst>
                <a:tab pos="347980" algn="l"/>
              </a:tabLst>
            </a:pPr>
            <a:r>
              <a:rPr sz="2400" b="1" spc="-30" dirty="0">
                <a:latin typeface="Calibri"/>
                <a:cs typeface="Calibri"/>
              </a:rPr>
              <a:t>Testing,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kaliteyi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kendi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içinde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iyileştirir</a:t>
            </a:r>
            <a:endParaRPr sz="2400">
              <a:latin typeface="Calibri"/>
              <a:cs typeface="Calibri"/>
            </a:endParaRPr>
          </a:p>
          <a:p>
            <a:pPr marL="333375" indent="-321310">
              <a:lnSpc>
                <a:spcPct val="100000"/>
              </a:lnSpc>
              <a:buAutoNum type="alphaUcPeriod"/>
              <a:tabLst>
                <a:tab pos="334010" algn="l"/>
              </a:tabLst>
            </a:pPr>
            <a:r>
              <a:rPr sz="2400" b="1" spc="-30" dirty="0">
                <a:latin typeface="Calibri"/>
                <a:cs typeface="Calibri"/>
              </a:rPr>
              <a:t>Testing,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kodların</a:t>
            </a:r>
            <a:r>
              <a:rPr sz="2400" b="1" spc="-5" dirty="0">
                <a:latin typeface="Calibri"/>
                <a:cs typeface="Calibri"/>
              </a:rPr>
              <a:t> doğru</a:t>
            </a:r>
            <a:r>
              <a:rPr sz="2400" b="1" spc="-15" dirty="0">
                <a:latin typeface="Calibri"/>
                <a:cs typeface="Calibri"/>
              </a:rPr>
              <a:t> versiyonda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olmasını sağlar</a:t>
            </a:r>
            <a:endParaRPr sz="2400">
              <a:latin typeface="Calibri"/>
              <a:cs typeface="Calibri"/>
            </a:endParaRPr>
          </a:p>
          <a:p>
            <a:pPr marL="323215" indent="-311150">
              <a:lnSpc>
                <a:spcPct val="100000"/>
              </a:lnSpc>
              <a:buAutoNum type="alphaUcPeriod"/>
              <a:tabLst>
                <a:tab pos="323850" algn="l"/>
              </a:tabLst>
            </a:pPr>
            <a:r>
              <a:rPr sz="2400" b="1" spc="-30" dirty="0">
                <a:latin typeface="Calibri"/>
                <a:cs typeface="Calibri"/>
              </a:rPr>
              <a:t>Testing,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kaliteyi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değerlendirmek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için</a:t>
            </a:r>
            <a:r>
              <a:rPr sz="2400" b="1" spc="-20" dirty="0">
                <a:latin typeface="Calibri"/>
                <a:cs typeface="Calibri"/>
              </a:rPr>
              <a:t> kullanılabilir.</a:t>
            </a:r>
            <a:endParaRPr sz="2400">
              <a:latin typeface="Calibri"/>
              <a:cs typeface="Calibri"/>
            </a:endParaRPr>
          </a:p>
          <a:p>
            <a:pPr marL="346710" indent="-334645">
              <a:lnSpc>
                <a:spcPct val="100000"/>
              </a:lnSpc>
              <a:buAutoNum type="alphaUcPeriod"/>
              <a:tabLst>
                <a:tab pos="347345" algn="l"/>
              </a:tabLst>
            </a:pPr>
            <a:r>
              <a:rPr sz="2400" b="1" spc="-30" dirty="0">
                <a:latin typeface="Calibri"/>
                <a:cs typeface="Calibri"/>
              </a:rPr>
              <a:t>Testing,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yazılımın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hatasız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olduğunu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35" dirty="0">
                <a:latin typeface="Calibri"/>
                <a:cs typeface="Calibri"/>
              </a:rPr>
              <a:t>gösterir.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8714" y="3905630"/>
            <a:ext cx="6038850" cy="0"/>
          </a:xfrm>
          <a:custGeom>
            <a:avLst/>
            <a:gdLst/>
            <a:ahLst/>
            <a:cxnLst/>
            <a:rect l="l" t="t" r="r" b="b"/>
            <a:pathLst>
              <a:path w="6038850">
                <a:moveTo>
                  <a:pt x="0" y="0"/>
                </a:moveTo>
                <a:lnTo>
                  <a:pt x="6038354" y="0"/>
                </a:lnTo>
              </a:path>
            </a:pathLst>
          </a:custGeom>
          <a:ln w="571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89001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35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Çözümleri-11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847701"/>
            <a:ext cx="8818245" cy="2682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Bir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test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yaklaşımının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seçiminde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aşağıdakilerden</a:t>
            </a:r>
            <a:r>
              <a:rPr sz="2400" b="1" spc="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hangisi EN önemlidir?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SzPct val="116666"/>
              <a:buAutoNum type="alphaUcPeriod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Calibri"/>
                <a:cs typeface="Calibri"/>
              </a:rPr>
              <a:t>Önerilen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teknikleri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destekleyecek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araçların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mevcudiyeti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235"/>
              </a:spcBef>
              <a:buSzPct val="116666"/>
              <a:buAutoNum type="alphaUcPeriod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Calibri"/>
                <a:cs typeface="Calibri"/>
              </a:rPr>
              <a:t>Önerilen tekniklerde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eğitim için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izin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verilen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bütçe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234"/>
              </a:spcBef>
              <a:buSzPct val="116666"/>
              <a:buAutoNum type="alphaUcPeriod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Calibri"/>
                <a:cs typeface="Calibri"/>
              </a:rPr>
              <a:t>Önerilen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tekniklerde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mevcut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beceri ve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deneyim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225"/>
              </a:spcBef>
              <a:buSzPct val="116666"/>
              <a:buAutoNum type="alphaUcPeriod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Calibri"/>
                <a:cs typeface="Calibri"/>
              </a:rPr>
              <a:t>Test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ekibinin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yeni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teknikleri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öğrenmeye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istekliliği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2336" y="4976967"/>
            <a:ext cx="7267933" cy="107601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291208" y="4343400"/>
            <a:ext cx="6038850" cy="0"/>
          </a:xfrm>
          <a:custGeom>
            <a:avLst/>
            <a:gdLst/>
            <a:ahLst/>
            <a:cxnLst/>
            <a:rect l="l" t="t" r="r" b="b"/>
            <a:pathLst>
              <a:path w="6038850">
                <a:moveTo>
                  <a:pt x="0" y="0"/>
                </a:moveTo>
                <a:lnTo>
                  <a:pt x="6038354" y="0"/>
                </a:lnTo>
              </a:path>
            </a:pathLst>
          </a:custGeom>
          <a:ln w="571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89001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35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Çözümleri-12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85879" y="1952928"/>
            <a:ext cx="4884420" cy="320421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b="1" spc="-30" dirty="0">
                <a:latin typeface="Calibri"/>
                <a:cs typeface="Calibri"/>
              </a:rPr>
              <a:t>Yazılım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geliştirme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sürecinde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test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süreci </a:t>
            </a:r>
            <a:r>
              <a:rPr sz="2400" b="1" spc="-5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hangi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noktada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başlayabilir?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280"/>
              </a:spcBef>
              <a:buSzPct val="116666"/>
              <a:buAutoNum type="alphaUcPeriod"/>
              <a:tabLst>
                <a:tab pos="469265" algn="l"/>
                <a:tab pos="469900" algn="l"/>
              </a:tabLst>
            </a:pPr>
            <a:r>
              <a:rPr sz="2400" b="1" spc="-15" dirty="0">
                <a:latin typeface="Calibri"/>
                <a:cs typeface="Calibri"/>
              </a:rPr>
              <a:t>Kod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yazımı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tamamlandığında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225"/>
              </a:spcBef>
              <a:buSzPct val="116666"/>
              <a:buAutoNum type="alphaUcPeriod"/>
              <a:tabLst>
                <a:tab pos="469265" algn="l"/>
                <a:tab pos="469900" algn="l"/>
              </a:tabLst>
            </a:pPr>
            <a:r>
              <a:rPr sz="2400" b="1" spc="-30" dirty="0">
                <a:latin typeface="Calibri"/>
                <a:cs typeface="Calibri"/>
              </a:rPr>
              <a:t>Tasarım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tamamlandığında</a:t>
            </a:r>
            <a:endParaRPr sz="2400">
              <a:latin typeface="Calibri"/>
              <a:cs typeface="Calibri"/>
            </a:endParaRPr>
          </a:p>
          <a:p>
            <a:pPr marL="469900" marR="451484" indent="-457200">
              <a:lnSpc>
                <a:spcPct val="87600"/>
              </a:lnSpc>
              <a:spcBef>
                <a:spcPts val="655"/>
              </a:spcBef>
              <a:buSzPct val="116666"/>
              <a:buAutoNum type="alphaUcPeriod"/>
              <a:tabLst>
                <a:tab pos="469265" algn="l"/>
                <a:tab pos="469900" algn="l"/>
              </a:tabLst>
            </a:pPr>
            <a:r>
              <a:rPr sz="2400" b="1" spc="-30" dirty="0">
                <a:latin typeface="Calibri"/>
                <a:cs typeface="Calibri"/>
              </a:rPr>
              <a:t>Yazılım </a:t>
            </a:r>
            <a:r>
              <a:rPr sz="2400" b="1" spc="-10" dirty="0">
                <a:latin typeface="Calibri"/>
                <a:cs typeface="Calibri"/>
              </a:rPr>
              <a:t>gereksinimleri(software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requirements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)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onaylandığında</a:t>
            </a:r>
            <a:endParaRPr sz="2400">
              <a:latin typeface="Calibri"/>
              <a:cs typeface="Calibri"/>
            </a:endParaRPr>
          </a:p>
          <a:p>
            <a:pPr marL="469265" marR="565150" indent="-457200">
              <a:lnSpc>
                <a:spcPct val="87600"/>
              </a:lnSpc>
              <a:spcBef>
                <a:spcPts val="730"/>
              </a:spcBef>
              <a:buSzPct val="116666"/>
              <a:buAutoNum type="alphaUcPeriod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Calibri"/>
                <a:cs typeface="Calibri"/>
              </a:rPr>
              <a:t>İlk </a:t>
            </a:r>
            <a:r>
              <a:rPr sz="2400" b="1" spc="-25" dirty="0">
                <a:latin typeface="Calibri"/>
                <a:cs typeface="Calibri"/>
              </a:rPr>
              <a:t>kod </a:t>
            </a:r>
            <a:r>
              <a:rPr sz="2400" b="1" spc="-5" dirty="0">
                <a:latin typeface="Calibri"/>
                <a:cs typeface="Calibri"/>
              </a:rPr>
              <a:t>modülü birim </a:t>
            </a:r>
            <a:r>
              <a:rPr sz="2400" b="1" spc="-10" dirty="0">
                <a:latin typeface="Calibri"/>
                <a:cs typeface="Calibri"/>
              </a:rPr>
              <a:t>testi(unit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testing)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için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hazır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olduğunda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93972" y="2743203"/>
            <a:ext cx="5007121" cy="26445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3683508"/>
            <a:ext cx="783335" cy="8061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381063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Yazılım</a:t>
            </a:r>
            <a:r>
              <a:rPr spc="-90" dirty="0"/>
              <a:t> </a:t>
            </a:r>
            <a:r>
              <a:rPr spc="-20" dirty="0"/>
              <a:t>Felaketleri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6291" y="1466833"/>
            <a:ext cx="8355330" cy="437324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760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Ariane 5</a:t>
            </a:r>
            <a:r>
              <a:rPr sz="2800" b="1" spc="-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6F2F9F"/>
                </a:solidFill>
                <a:latin typeface="Calibri"/>
                <a:cs typeface="Calibri"/>
              </a:rPr>
              <a:t>roketinin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30" dirty="0">
                <a:solidFill>
                  <a:srgbClr val="6F2F9F"/>
                </a:solidFill>
                <a:latin typeface="Calibri"/>
                <a:cs typeface="Calibri"/>
              </a:rPr>
              <a:t>havaya</a:t>
            </a:r>
            <a:r>
              <a:rPr sz="2800" b="1" spc="-5" dirty="0">
                <a:solidFill>
                  <a:srgbClr val="6F2F9F"/>
                </a:solidFill>
                <a:latin typeface="Calibri"/>
                <a:cs typeface="Calibri"/>
              </a:rPr>
              <a:t> uçması</a:t>
            </a:r>
            <a:endParaRPr sz="2800">
              <a:latin typeface="Calibri"/>
              <a:cs typeface="Calibri"/>
            </a:endParaRPr>
          </a:p>
          <a:p>
            <a:pPr marL="12700" marR="66040">
              <a:lnSpc>
                <a:spcPts val="3020"/>
              </a:lnSpc>
              <a:spcBef>
                <a:spcPts val="1045"/>
              </a:spcBef>
            </a:pPr>
            <a:r>
              <a:rPr sz="2800" dirty="0">
                <a:latin typeface="Calibri"/>
                <a:cs typeface="Calibri"/>
              </a:rPr>
              <a:t>4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Haziran </a:t>
            </a:r>
            <a:r>
              <a:rPr sz="2800" spc="-30" dirty="0">
                <a:latin typeface="Calibri"/>
                <a:cs typeface="Calibri"/>
              </a:rPr>
              <a:t>1996’da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Avrupa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Hava</a:t>
            </a:r>
            <a:r>
              <a:rPr sz="2800" spc="-5" dirty="0">
                <a:latin typeface="Calibri"/>
                <a:cs typeface="Calibri"/>
              </a:rPr>
              <a:t> Ajansının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(ESA)</a:t>
            </a:r>
            <a:r>
              <a:rPr sz="2800" spc="-5" dirty="0">
                <a:latin typeface="Calibri"/>
                <a:cs typeface="Calibri"/>
              </a:rPr>
              <a:t> ilk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roket 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havalandıktan </a:t>
            </a:r>
            <a:r>
              <a:rPr sz="2800" spc="-5" dirty="0">
                <a:latin typeface="Calibri"/>
                <a:cs typeface="Calibri"/>
              </a:rPr>
              <a:t>kısa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süre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sonra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düştü.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Düşme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sebebinin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daha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sonradan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yazılımdaki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bir </a:t>
            </a:r>
            <a:r>
              <a:rPr sz="2800" b="1" spc="-10" dirty="0">
                <a:latin typeface="Calibri"/>
                <a:cs typeface="Calibri"/>
              </a:rPr>
              <a:t>hatadan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kaynaklandığı 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anlaşıldı.</a:t>
            </a:r>
            <a:endParaRPr sz="2800">
              <a:latin typeface="Calibri"/>
              <a:cs typeface="Calibri"/>
            </a:endParaRPr>
          </a:p>
          <a:p>
            <a:pPr marL="12700" marR="398145">
              <a:lnSpc>
                <a:spcPts val="3020"/>
              </a:lnSpc>
              <a:spcBef>
                <a:spcPts val="1015"/>
              </a:spcBef>
              <a:tabLst>
                <a:tab pos="2125980" algn="l"/>
              </a:tabLst>
            </a:pPr>
            <a:r>
              <a:rPr sz="2800" spc="-10" dirty="0">
                <a:latin typeface="Calibri"/>
                <a:cs typeface="Calibri"/>
              </a:rPr>
              <a:t>Hatanın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64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ondalıklı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integerın </a:t>
            </a:r>
            <a:r>
              <a:rPr sz="2800" dirty="0">
                <a:latin typeface="Calibri"/>
                <a:cs typeface="Calibri"/>
              </a:rPr>
              <a:t>16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işaretli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integere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dönüştürülürken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ondalık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kısımda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oluşan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hatayı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kontrol 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eden </a:t>
            </a:r>
            <a:r>
              <a:rPr sz="2800" spc="-20" dirty="0">
                <a:latin typeface="Calibri"/>
                <a:cs typeface="Calibri"/>
              </a:rPr>
              <a:t>exception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handling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yapısının</a:t>
            </a:r>
            <a:r>
              <a:rPr sz="2800" spc="-5" dirty="0">
                <a:latin typeface="Calibri"/>
                <a:cs typeface="Calibri"/>
              </a:rPr>
              <a:t> olmamasından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kaynaklandığı	</a:t>
            </a:r>
            <a:r>
              <a:rPr sz="2800" spc="-5" dirty="0">
                <a:latin typeface="Calibri"/>
                <a:cs typeface="Calibri"/>
              </a:rPr>
              <a:t>anlaşıldı.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2800" spc="-5" dirty="0">
                <a:solidFill>
                  <a:srgbClr val="212121"/>
                </a:solidFill>
                <a:latin typeface="Calibri"/>
                <a:cs typeface="Calibri"/>
              </a:rPr>
              <a:t>Bu</a:t>
            </a:r>
            <a:r>
              <a:rPr sz="28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212121"/>
                </a:solidFill>
                <a:latin typeface="Calibri"/>
                <a:cs typeface="Calibri"/>
              </a:rPr>
              <a:t>kaza,</a:t>
            </a:r>
            <a:r>
              <a:rPr sz="28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212121"/>
                </a:solidFill>
                <a:latin typeface="Calibri"/>
                <a:cs typeface="Calibri"/>
              </a:rPr>
              <a:t>NASA’ya</a:t>
            </a:r>
            <a:r>
              <a:rPr sz="28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12121"/>
                </a:solidFill>
                <a:latin typeface="Calibri"/>
                <a:cs typeface="Calibri"/>
              </a:rPr>
              <a:t>aşağı</a:t>
            </a:r>
            <a:r>
              <a:rPr sz="2800" spc="-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12121"/>
                </a:solidFill>
                <a:latin typeface="Calibri"/>
                <a:cs typeface="Calibri"/>
              </a:rPr>
              <a:t>yukarı</a:t>
            </a:r>
            <a:r>
              <a:rPr sz="2800" spc="-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12121"/>
                </a:solidFill>
                <a:latin typeface="Calibri"/>
                <a:cs typeface="Calibri"/>
              </a:rPr>
              <a:t>370</a:t>
            </a:r>
            <a:r>
              <a:rPr sz="28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12121"/>
                </a:solidFill>
                <a:latin typeface="Calibri"/>
                <a:cs typeface="Calibri"/>
              </a:rPr>
              <a:t>milyon</a:t>
            </a:r>
            <a:r>
              <a:rPr sz="28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12121"/>
                </a:solidFill>
                <a:latin typeface="Calibri"/>
                <a:cs typeface="Calibri"/>
              </a:rPr>
              <a:t>dolara</a:t>
            </a:r>
            <a:r>
              <a:rPr sz="28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12121"/>
                </a:solidFill>
                <a:latin typeface="Calibri"/>
                <a:cs typeface="Calibri"/>
              </a:rPr>
              <a:t>mal</a:t>
            </a:r>
            <a:r>
              <a:rPr sz="28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12121"/>
                </a:solidFill>
                <a:latin typeface="Calibri"/>
                <a:cs typeface="Calibri"/>
              </a:rPr>
              <a:t>oldu.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19666" y="1152144"/>
            <a:ext cx="2501645" cy="5467349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89001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35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Çözümleri-13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847701"/>
            <a:ext cx="5872480" cy="241871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b="1" spc="-5" dirty="0">
                <a:latin typeface="Calibri"/>
                <a:cs typeface="Calibri"/>
              </a:rPr>
              <a:t>Aşağıdakilerden hangisi </a:t>
            </a:r>
            <a:r>
              <a:rPr sz="2400" b="1" spc="-20" dirty="0">
                <a:latin typeface="Calibri"/>
                <a:cs typeface="Calibri"/>
              </a:rPr>
              <a:t>test </a:t>
            </a:r>
            <a:r>
              <a:rPr sz="2400" b="1" spc="-5" dirty="0">
                <a:latin typeface="Calibri"/>
                <a:cs typeface="Calibri"/>
              </a:rPr>
              <a:t>tasarımının EN </a:t>
            </a:r>
            <a:r>
              <a:rPr sz="2400" b="1" dirty="0">
                <a:latin typeface="Calibri"/>
                <a:cs typeface="Calibri"/>
              </a:rPr>
              <a:t>İYİ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tanımıdır?</a:t>
            </a:r>
            <a:endParaRPr sz="2400">
              <a:latin typeface="Calibri"/>
              <a:cs typeface="Calibri"/>
            </a:endParaRPr>
          </a:p>
          <a:p>
            <a:pPr marL="347980" indent="-335280">
              <a:lnSpc>
                <a:spcPct val="100000"/>
              </a:lnSpc>
              <a:spcBef>
                <a:spcPts val="680"/>
              </a:spcBef>
              <a:buAutoNum type="alphaUcPeriod"/>
              <a:tabLst>
                <a:tab pos="347980" algn="l"/>
              </a:tabLst>
            </a:pPr>
            <a:r>
              <a:rPr sz="2400" b="1" spc="-5" dirty="0">
                <a:latin typeface="Calibri"/>
                <a:cs typeface="Calibri"/>
              </a:rPr>
              <a:t>Bir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test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takımının </a:t>
            </a:r>
            <a:r>
              <a:rPr sz="2400" b="1" spc="-5" dirty="0">
                <a:latin typeface="Calibri"/>
                <a:cs typeface="Calibri"/>
              </a:rPr>
              <a:t>oluşturulması</a:t>
            </a:r>
            <a:endParaRPr sz="2400">
              <a:latin typeface="Calibri"/>
              <a:cs typeface="Calibri"/>
            </a:endParaRPr>
          </a:p>
          <a:p>
            <a:pPr marL="12700" marR="424180">
              <a:lnSpc>
                <a:spcPts val="2590"/>
              </a:lnSpc>
              <a:spcBef>
                <a:spcPts val="1035"/>
              </a:spcBef>
              <a:buAutoNum type="alphaUcPeriod"/>
              <a:tabLst>
                <a:tab pos="334010" algn="l"/>
              </a:tabLst>
            </a:pPr>
            <a:r>
              <a:rPr sz="2400" b="1" spc="-65" dirty="0">
                <a:latin typeface="Calibri"/>
                <a:cs typeface="Calibri"/>
              </a:rPr>
              <a:t>Test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senaryolarının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çalıştırılması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gereken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sıranın </a:t>
            </a:r>
            <a:r>
              <a:rPr sz="2400" b="1" spc="-5" dirty="0">
                <a:latin typeface="Calibri"/>
                <a:cs typeface="Calibri"/>
              </a:rPr>
              <a:t>belirtilmesi</a:t>
            </a:r>
            <a:endParaRPr sz="2400">
              <a:latin typeface="Calibri"/>
              <a:cs typeface="Calibri"/>
            </a:endParaRPr>
          </a:p>
          <a:p>
            <a:pPr marL="323215" indent="-311150">
              <a:lnSpc>
                <a:spcPct val="100000"/>
              </a:lnSpc>
              <a:spcBef>
                <a:spcPts val="680"/>
              </a:spcBef>
              <a:buAutoNum type="alphaUcPeriod"/>
              <a:tabLst>
                <a:tab pos="323850" algn="l"/>
              </a:tabLst>
            </a:pPr>
            <a:r>
              <a:rPr sz="2400" b="1" spc="-5" dirty="0">
                <a:latin typeface="Calibri"/>
                <a:cs typeface="Calibri"/>
              </a:rPr>
              <a:t>Bir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özelliği</a:t>
            </a:r>
            <a:r>
              <a:rPr sz="2400" b="1" spc="-20" dirty="0">
                <a:latin typeface="Calibri"/>
                <a:cs typeface="Calibri"/>
              </a:rPr>
              <a:t> test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etmek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için </a:t>
            </a:r>
            <a:r>
              <a:rPr sz="2400" b="1" spc="-25" dirty="0">
                <a:latin typeface="Calibri"/>
                <a:cs typeface="Calibri"/>
              </a:rPr>
              <a:t>gereken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test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1447" y="4113279"/>
            <a:ext cx="6146165" cy="93916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2400" b="1" spc="-5" dirty="0">
                <a:latin typeface="Calibri"/>
                <a:cs typeface="Calibri"/>
              </a:rPr>
              <a:t>senaryolarının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belirtilmesi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400" b="1" spc="-30" dirty="0">
                <a:latin typeface="Calibri"/>
                <a:cs typeface="Calibri"/>
              </a:rPr>
              <a:t>D.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65" dirty="0">
                <a:latin typeface="Calibri"/>
                <a:cs typeface="Calibri"/>
              </a:rPr>
              <a:t>Test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edilmesi </a:t>
            </a:r>
            <a:r>
              <a:rPr sz="2400" b="1" spc="-25" dirty="0">
                <a:latin typeface="Calibri"/>
                <a:cs typeface="Calibri"/>
              </a:rPr>
              <a:t>gereken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özelliklerin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belirlenmesi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1969" y="2727949"/>
            <a:ext cx="3953154" cy="209056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47725" y="4301109"/>
            <a:ext cx="5868035" cy="0"/>
          </a:xfrm>
          <a:custGeom>
            <a:avLst/>
            <a:gdLst/>
            <a:ahLst/>
            <a:cxnLst/>
            <a:rect l="l" t="t" r="r" b="b"/>
            <a:pathLst>
              <a:path w="5868034">
                <a:moveTo>
                  <a:pt x="0" y="0"/>
                </a:moveTo>
                <a:lnTo>
                  <a:pt x="5867717" y="0"/>
                </a:lnTo>
              </a:path>
            </a:pathLst>
          </a:custGeom>
          <a:ln w="571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89001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35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Çözümleri-14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4272" y="2852704"/>
            <a:ext cx="8495030" cy="311785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800" b="1" spc="-15" dirty="0">
                <a:latin typeface="Calibri"/>
                <a:cs typeface="Calibri"/>
              </a:rPr>
              <a:t>Beta testi;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335"/>
              </a:spcBef>
              <a:buClr>
                <a:srgbClr val="000000"/>
              </a:buClr>
              <a:buSzPct val="116666"/>
              <a:buAutoNum type="alphaUcPeriod"/>
              <a:tabLst>
                <a:tab pos="469265" algn="l"/>
                <a:tab pos="469900" algn="l"/>
              </a:tabLst>
            </a:pPr>
            <a:r>
              <a:rPr sz="2400" b="1" spc="-10" dirty="0">
                <a:solidFill>
                  <a:srgbClr val="00002A"/>
                </a:solidFill>
                <a:latin typeface="Calibri"/>
                <a:cs typeface="Calibri"/>
              </a:rPr>
              <a:t>Müşteriler</a:t>
            </a:r>
            <a:r>
              <a:rPr sz="2400" b="1" spc="1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00002A"/>
                </a:solidFill>
                <a:latin typeface="Calibri"/>
                <a:cs typeface="Calibri"/>
              </a:rPr>
              <a:t>tarafından</a:t>
            </a:r>
            <a:r>
              <a:rPr sz="2400" b="1" spc="1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00002A"/>
                </a:solidFill>
                <a:latin typeface="Calibri"/>
                <a:cs typeface="Calibri"/>
              </a:rPr>
              <a:t>kendi</a:t>
            </a:r>
            <a:r>
              <a:rPr sz="2400" b="1" spc="-5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002A"/>
                </a:solidFill>
                <a:latin typeface="Calibri"/>
                <a:cs typeface="Calibri"/>
              </a:rPr>
              <a:t>sitelerinde</a:t>
            </a:r>
            <a:r>
              <a:rPr sz="2400" b="1" spc="1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002A"/>
                </a:solidFill>
                <a:latin typeface="Calibri"/>
                <a:cs typeface="Calibri"/>
              </a:rPr>
              <a:t>gerçekleştirilir</a:t>
            </a:r>
            <a:endParaRPr sz="2400">
              <a:latin typeface="Calibri"/>
              <a:cs typeface="Calibri"/>
            </a:endParaRPr>
          </a:p>
          <a:p>
            <a:pPr marL="469900" marR="1362075" indent="-457200">
              <a:lnSpc>
                <a:spcPct val="87600"/>
              </a:lnSpc>
              <a:spcBef>
                <a:spcPts val="645"/>
              </a:spcBef>
              <a:buClr>
                <a:srgbClr val="000000"/>
              </a:buClr>
              <a:buSzPct val="116666"/>
              <a:buAutoNum type="alphaUcPeriod"/>
              <a:tabLst>
                <a:tab pos="469265" algn="l"/>
                <a:tab pos="469900" algn="l"/>
              </a:tabLst>
            </a:pPr>
            <a:r>
              <a:rPr sz="2400" b="1" spc="-10" dirty="0">
                <a:solidFill>
                  <a:srgbClr val="00002A"/>
                </a:solidFill>
                <a:latin typeface="Calibri"/>
                <a:cs typeface="Calibri"/>
              </a:rPr>
              <a:t>Müşteriler</a:t>
            </a:r>
            <a:r>
              <a:rPr sz="2400" b="1" spc="1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00002A"/>
                </a:solidFill>
                <a:latin typeface="Calibri"/>
                <a:cs typeface="Calibri"/>
              </a:rPr>
              <a:t>tarafından</a:t>
            </a:r>
            <a:r>
              <a:rPr sz="2400" b="1" spc="15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002A"/>
                </a:solidFill>
                <a:latin typeface="Calibri"/>
                <a:cs typeface="Calibri"/>
              </a:rPr>
              <a:t>yazılım</a:t>
            </a:r>
            <a:r>
              <a:rPr sz="2400" b="1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002A"/>
                </a:solidFill>
                <a:latin typeface="Calibri"/>
                <a:cs typeface="Calibri"/>
              </a:rPr>
              <a:t>geliştiricisinin</a:t>
            </a:r>
            <a:r>
              <a:rPr sz="2400" b="1" spc="-5" dirty="0">
                <a:solidFill>
                  <a:srgbClr val="00002A"/>
                </a:solidFill>
                <a:latin typeface="Calibri"/>
                <a:cs typeface="Calibri"/>
              </a:rPr>
              <a:t> sitesinde </a:t>
            </a:r>
            <a:r>
              <a:rPr sz="2400" b="1" spc="-525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002A"/>
                </a:solidFill>
                <a:latin typeface="Calibri"/>
                <a:cs typeface="Calibri"/>
              </a:rPr>
              <a:t>gerçekleştirilir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315"/>
              </a:spcBef>
              <a:buClr>
                <a:srgbClr val="000000"/>
              </a:buClr>
              <a:buSzPct val="116666"/>
              <a:buAutoNum type="alphaUcPeriod"/>
              <a:tabLst>
                <a:tab pos="469265" algn="l"/>
                <a:tab pos="469900" algn="l"/>
              </a:tabLst>
            </a:pPr>
            <a:r>
              <a:rPr sz="2400" b="1" spc="-5" dirty="0">
                <a:solidFill>
                  <a:srgbClr val="00002A"/>
                </a:solidFill>
                <a:latin typeface="Calibri"/>
                <a:cs typeface="Calibri"/>
              </a:rPr>
              <a:t>Bağımsız</a:t>
            </a:r>
            <a:r>
              <a:rPr sz="2400" b="1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002A"/>
                </a:solidFill>
                <a:latin typeface="Calibri"/>
                <a:cs typeface="Calibri"/>
              </a:rPr>
              <a:t>bir</a:t>
            </a:r>
            <a:r>
              <a:rPr sz="2400" b="1" spc="-15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00002A"/>
                </a:solidFill>
                <a:latin typeface="Calibri"/>
                <a:cs typeface="Calibri"/>
              </a:rPr>
              <a:t>test</a:t>
            </a:r>
            <a:r>
              <a:rPr sz="2400" b="1" spc="15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002A"/>
                </a:solidFill>
                <a:latin typeface="Calibri"/>
                <a:cs typeface="Calibri"/>
              </a:rPr>
              <a:t>ekibi</a:t>
            </a:r>
            <a:r>
              <a:rPr sz="2400" b="1" spc="-1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00002A"/>
                </a:solidFill>
                <a:latin typeface="Calibri"/>
                <a:cs typeface="Calibri"/>
              </a:rPr>
              <a:t>tarafından</a:t>
            </a:r>
            <a:r>
              <a:rPr sz="2400" b="1" spc="1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002A"/>
                </a:solidFill>
                <a:latin typeface="Calibri"/>
                <a:cs typeface="Calibri"/>
              </a:rPr>
              <a:t>yapılır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234"/>
              </a:spcBef>
              <a:buClr>
                <a:srgbClr val="000000"/>
              </a:buClr>
              <a:buSzPct val="116666"/>
              <a:buAutoNum type="alphaUcPeriod"/>
              <a:tabLst>
                <a:tab pos="469265" algn="l"/>
                <a:tab pos="469900" algn="l"/>
              </a:tabLst>
            </a:pPr>
            <a:r>
              <a:rPr sz="2400" b="1" spc="-15" dirty="0">
                <a:solidFill>
                  <a:srgbClr val="00002A"/>
                </a:solidFill>
                <a:latin typeface="Calibri"/>
                <a:cs typeface="Calibri"/>
              </a:rPr>
              <a:t>İstek</a:t>
            </a:r>
            <a:r>
              <a:rPr sz="2400" b="1" spc="5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00002A"/>
                </a:solidFill>
                <a:latin typeface="Calibri"/>
                <a:cs typeface="Calibri"/>
              </a:rPr>
              <a:t>üzere</a:t>
            </a:r>
            <a:r>
              <a:rPr sz="2400" b="1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002A"/>
                </a:solidFill>
                <a:latin typeface="Calibri"/>
                <a:cs typeface="Calibri"/>
              </a:rPr>
              <a:t>yapılan</a:t>
            </a:r>
            <a:r>
              <a:rPr sz="2400" b="1" spc="1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002A"/>
                </a:solidFill>
                <a:latin typeface="Calibri"/>
                <a:cs typeface="Calibri"/>
              </a:rPr>
              <a:t>yazılımı</a:t>
            </a:r>
            <a:r>
              <a:rPr sz="2400" b="1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00002A"/>
                </a:solidFill>
                <a:latin typeface="Calibri"/>
                <a:cs typeface="Calibri"/>
              </a:rPr>
              <a:t>test</a:t>
            </a:r>
            <a:r>
              <a:rPr sz="2400" b="1" spc="15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002A"/>
                </a:solidFill>
                <a:latin typeface="Calibri"/>
                <a:cs typeface="Calibri"/>
              </a:rPr>
              <a:t>etmek</a:t>
            </a:r>
            <a:r>
              <a:rPr sz="2400" b="1" spc="2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002A"/>
                </a:solidFill>
                <a:latin typeface="Calibri"/>
                <a:cs typeface="Calibri"/>
              </a:rPr>
              <a:t>için</a:t>
            </a:r>
            <a:r>
              <a:rPr sz="2400" b="1" spc="-10" dirty="0">
                <a:solidFill>
                  <a:srgbClr val="00002A"/>
                </a:solidFill>
                <a:latin typeface="Calibri"/>
                <a:cs typeface="Calibri"/>
              </a:rPr>
              <a:t> kullanışlıdır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225"/>
              </a:spcBef>
              <a:buClr>
                <a:srgbClr val="000000"/>
              </a:buClr>
              <a:buSzPct val="116666"/>
              <a:buAutoNum type="alphaUcPeriod"/>
              <a:tabLst>
                <a:tab pos="469265" algn="l"/>
                <a:tab pos="469900" algn="l"/>
              </a:tabLst>
            </a:pPr>
            <a:r>
              <a:rPr sz="2400" b="1" spc="-35" dirty="0">
                <a:solidFill>
                  <a:srgbClr val="00002A"/>
                </a:solidFill>
                <a:latin typeface="Calibri"/>
                <a:cs typeface="Calibri"/>
              </a:rPr>
              <a:t>Yaşam</a:t>
            </a:r>
            <a:r>
              <a:rPr sz="2400" b="1" spc="-5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002A"/>
                </a:solidFill>
                <a:latin typeface="Calibri"/>
                <a:cs typeface="Calibri"/>
              </a:rPr>
              <a:t>döngüsünde</a:t>
            </a:r>
            <a:r>
              <a:rPr sz="2400" b="1" spc="-25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002A"/>
                </a:solidFill>
                <a:latin typeface="Calibri"/>
                <a:cs typeface="Calibri"/>
              </a:rPr>
              <a:t>mümkün</a:t>
            </a:r>
            <a:r>
              <a:rPr sz="2400" b="1" spc="-2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002A"/>
                </a:solidFill>
                <a:latin typeface="Calibri"/>
                <a:cs typeface="Calibri"/>
              </a:rPr>
              <a:t>olduğu</a:t>
            </a:r>
            <a:r>
              <a:rPr sz="2400" b="1" spc="-25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002A"/>
                </a:solidFill>
                <a:latin typeface="Calibri"/>
                <a:cs typeface="Calibri"/>
              </a:rPr>
              <a:t>kadar</a:t>
            </a:r>
            <a:r>
              <a:rPr sz="2400" b="1" spc="-5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00002A"/>
                </a:solidFill>
                <a:latin typeface="Calibri"/>
                <a:cs typeface="Calibri"/>
              </a:rPr>
              <a:t>erken</a:t>
            </a:r>
            <a:r>
              <a:rPr sz="2400" b="1" spc="-5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002A"/>
                </a:solidFill>
                <a:latin typeface="Calibri"/>
                <a:cs typeface="Calibri"/>
              </a:rPr>
              <a:t>gerçekleştirilir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331" y="3824478"/>
            <a:ext cx="7021067" cy="6476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40164" y="2353960"/>
            <a:ext cx="3999738" cy="2134022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89001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35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Çözümleri-15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8786" y="1709621"/>
            <a:ext cx="6198870" cy="339471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56895">
              <a:lnSpc>
                <a:spcPts val="3020"/>
              </a:lnSpc>
              <a:spcBef>
                <a:spcPts val="484"/>
              </a:spcBef>
            </a:pPr>
            <a:r>
              <a:rPr sz="2800" b="1" spc="-5" dirty="0">
                <a:latin typeface="Calibri"/>
                <a:cs typeface="Calibri"/>
              </a:rPr>
              <a:t>Aşağıdakilerden hangisi </a:t>
            </a:r>
            <a:r>
              <a:rPr sz="2800" b="1" dirty="0">
                <a:latin typeface="Calibri"/>
                <a:cs typeface="Calibri"/>
              </a:rPr>
              <a:t>makul bir </a:t>
            </a:r>
            <a:r>
              <a:rPr sz="2800" b="1" spc="-5" dirty="0">
                <a:latin typeface="Calibri"/>
                <a:cs typeface="Calibri"/>
              </a:rPr>
              <a:t>test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hedefi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800" b="1" spc="-5" dirty="0">
                <a:latin typeface="Calibri"/>
                <a:cs typeface="Calibri"/>
              </a:rPr>
              <a:t>DEĞİLDİR;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65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5" dirty="0">
                <a:latin typeface="Calibri"/>
                <a:cs typeface="Calibri"/>
              </a:rPr>
              <a:t>Yazılımdaki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hataları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bulmak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65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5" dirty="0">
                <a:latin typeface="Calibri"/>
                <a:cs typeface="Calibri"/>
              </a:rPr>
              <a:t>Yazılımın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hatasız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olduğunu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kanıtlamak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60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5" dirty="0">
                <a:latin typeface="Calibri"/>
                <a:cs typeface="Calibri"/>
              </a:rPr>
              <a:t>Yazılıma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güven duyulmasını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sağlamak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90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5" dirty="0">
                <a:latin typeface="Calibri"/>
                <a:cs typeface="Calibri"/>
              </a:rPr>
              <a:t>Performans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sorunlarını bulmak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7032" y="2533650"/>
            <a:ext cx="10935970" cy="3124200"/>
            <a:chOff x="637032" y="2533650"/>
            <a:chExt cx="10935970" cy="3124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032" y="4095750"/>
              <a:ext cx="7021067" cy="655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2571" y="2533650"/>
              <a:ext cx="4709920" cy="31241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89001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35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Çözümleri-16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847701"/>
            <a:ext cx="6108065" cy="35433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425"/>
              </a:spcBef>
            </a:pPr>
            <a:r>
              <a:rPr sz="2400" b="1" spc="-10" dirty="0">
                <a:solidFill>
                  <a:srgbClr val="000081"/>
                </a:solidFill>
                <a:latin typeface="Calibri"/>
                <a:cs typeface="Calibri"/>
              </a:rPr>
              <a:t>Geliştirme yaşam </a:t>
            </a:r>
            <a:r>
              <a:rPr sz="2400" b="1" spc="-5" dirty="0">
                <a:solidFill>
                  <a:srgbClr val="000081"/>
                </a:solidFill>
                <a:latin typeface="Calibri"/>
                <a:cs typeface="Calibri"/>
              </a:rPr>
              <a:t>döngüsünde bir </a:t>
            </a:r>
            <a:r>
              <a:rPr sz="2400" b="1" spc="-15" dirty="0">
                <a:solidFill>
                  <a:srgbClr val="000081"/>
                </a:solidFill>
                <a:latin typeface="Calibri"/>
                <a:cs typeface="Calibri"/>
              </a:rPr>
              <a:t>hata </a:t>
            </a:r>
            <a:r>
              <a:rPr sz="2400" b="1" dirty="0">
                <a:solidFill>
                  <a:srgbClr val="000081"/>
                </a:solidFill>
                <a:latin typeface="Calibri"/>
                <a:cs typeface="Calibri"/>
              </a:rPr>
              <a:t>ne </a:t>
            </a:r>
            <a:r>
              <a:rPr sz="2400" b="1" spc="-10" dirty="0">
                <a:solidFill>
                  <a:srgbClr val="000081"/>
                </a:solidFill>
                <a:latin typeface="Calibri"/>
                <a:cs typeface="Calibri"/>
              </a:rPr>
              <a:t>kadar </a:t>
            </a:r>
            <a:r>
              <a:rPr sz="2400" b="1" spc="-530" dirty="0">
                <a:solidFill>
                  <a:srgbClr val="000081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0081"/>
                </a:solidFill>
                <a:latin typeface="Calibri"/>
                <a:cs typeface="Calibri"/>
              </a:rPr>
              <a:t>geç </a:t>
            </a:r>
            <a:r>
              <a:rPr sz="2400" b="1" spc="-15" dirty="0">
                <a:solidFill>
                  <a:srgbClr val="000081"/>
                </a:solidFill>
                <a:latin typeface="Calibri"/>
                <a:cs typeface="Calibri"/>
              </a:rPr>
              <a:t>keşfedilirse, </a:t>
            </a:r>
            <a:r>
              <a:rPr sz="2400" b="1" spc="-10" dirty="0">
                <a:solidFill>
                  <a:srgbClr val="000081"/>
                </a:solidFill>
                <a:latin typeface="Calibri"/>
                <a:cs typeface="Calibri"/>
              </a:rPr>
              <a:t>düzeltilmesi </a:t>
            </a:r>
            <a:r>
              <a:rPr sz="2400" b="1" dirty="0">
                <a:solidFill>
                  <a:srgbClr val="000081"/>
                </a:solidFill>
                <a:latin typeface="Calibri"/>
                <a:cs typeface="Calibri"/>
              </a:rPr>
              <a:t>o </a:t>
            </a:r>
            <a:r>
              <a:rPr sz="2400" b="1" spc="-10" dirty="0">
                <a:solidFill>
                  <a:srgbClr val="000081"/>
                </a:solidFill>
                <a:latin typeface="Calibri"/>
                <a:cs typeface="Calibri"/>
              </a:rPr>
              <a:t>kadar </a:t>
            </a:r>
            <a:r>
              <a:rPr sz="2400" b="1" spc="-5" dirty="0">
                <a:solidFill>
                  <a:srgbClr val="000081"/>
                </a:solidFill>
                <a:latin typeface="Calibri"/>
                <a:cs typeface="Calibri"/>
              </a:rPr>
              <a:t>pahalı </a:t>
            </a:r>
            <a:r>
              <a:rPr sz="2400" b="1" spc="-45" dirty="0">
                <a:solidFill>
                  <a:srgbClr val="000081"/>
                </a:solidFill>
                <a:latin typeface="Calibri"/>
                <a:cs typeface="Calibri"/>
              </a:rPr>
              <a:t>olur. </a:t>
            </a:r>
            <a:r>
              <a:rPr sz="2400" b="1" spc="-530" dirty="0">
                <a:solidFill>
                  <a:srgbClr val="000081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0081"/>
                </a:solidFill>
                <a:latin typeface="Calibri"/>
                <a:cs typeface="Calibri"/>
              </a:rPr>
              <a:t>Neden?</a:t>
            </a:r>
            <a:endParaRPr sz="2400">
              <a:latin typeface="Calibri"/>
              <a:cs typeface="Calibri"/>
            </a:endParaRPr>
          </a:p>
          <a:p>
            <a:pPr marL="469900" marR="409575" indent="-457200" algn="just">
              <a:lnSpc>
                <a:spcPct val="87600"/>
              </a:lnSpc>
              <a:spcBef>
                <a:spcPts val="700"/>
              </a:spcBef>
              <a:buClr>
                <a:srgbClr val="000000"/>
              </a:buClr>
              <a:buSzPct val="116666"/>
              <a:buAutoNum type="alphaUcPeriod"/>
              <a:tabLst>
                <a:tab pos="469900" algn="l"/>
              </a:tabLst>
            </a:pPr>
            <a:r>
              <a:rPr sz="2400" b="1" spc="-10" dirty="0">
                <a:solidFill>
                  <a:srgbClr val="00002A"/>
                </a:solidFill>
                <a:latin typeface="Calibri"/>
                <a:cs typeface="Calibri"/>
              </a:rPr>
              <a:t>belgeler </a:t>
            </a:r>
            <a:r>
              <a:rPr sz="2400" b="1" spc="-20" dirty="0">
                <a:solidFill>
                  <a:srgbClr val="00002A"/>
                </a:solidFill>
                <a:latin typeface="Calibri"/>
                <a:cs typeface="Calibri"/>
              </a:rPr>
              <a:t>yetersiz </a:t>
            </a:r>
            <a:r>
              <a:rPr sz="2400" b="1" spc="-5" dirty="0">
                <a:solidFill>
                  <a:srgbClr val="00002A"/>
                </a:solidFill>
                <a:latin typeface="Calibri"/>
                <a:cs typeface="Calibri"/>
              </a:rPr>
              <a:t>olduğundan </a:t>
            </a:r>
            <a:r>
              <a:rPr sz="2400" b="1" spc="-10" dirty="0">
                <a:solidFill>
                  <a:srgbClr val="00002A"/>
                </a:solidFill>
                <a:latin typeface="Calibri"/>
                <a:cs typeface="Calibri"/>
              </a:rPr>
              <a:t>yazılımın </a:t>
            </a:r>
            <a:r>
              <a:rPr sz="2400" b="1" dirty="0">
                <a:solidFill>
                  <a:srgbClr val="00002A"/>
                </a:solidFill>
                <a:latin typeface="Calibri"/>
                <a:cs typeface="Calibri"/>
              </a:rPr>
              <a:t>ne </a:t>
            </a:r>
            <a:r>
              <a:rPr sz="2400" b="1" spc="-53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002A"/>
                </a:solidFill>
                <a:latin typeface="Calibri"/>
                <a:cs typeface="Calibri"/>
              </a:rPr>
              <a:t>yaptığını</a:t>
            </a:r>
            <a:r>
              <a:rPr sz="2400" b="1" spc="-5" dirty="0">
                <a:solidFill>
                  <a:srgbClr val="00002A"/>
                </a:solidFill>
                <a:latin typeface="Calibri"/>
                <a:cs typeface="Calibri"/>
              </a:rPr>
              <a:t> bulmak</a:t>
            </a:r>
            <a:r>
              <a:rPr sz="2400" b="1" spc="-1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002A"/>
                </a:solidFill>
                <a:latin typeface="Calibri"/>
                <a:cs typeface="Calibri"/>
              </a:rPr>
              <a:t>daha</a:t>
            </a:r>
            <a:r>
              <a:rPr sz="2400" b="1" spc="-1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002A"/>
                </a:solidFill>
                <a:latin typeface="Calibri"/>
                <a:cs typeface="Calibri"/>
              </a:rPr>
              <a:t>uzun</a:t>
            </a:r>
            <a:r>
              <a:rPr sz="2400" b="1" spc="-2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45" dirty="0">
                <a:solidFill>
                  <a:srgbClr val="00002A"/>
                </a:solidFill>
                <a:latin typeface="Calibri"/>
                <a:cs typeface="Calibri"/>
              </a:rPr>
              <a:t>sürer.</a:t>
            </a:r>
            <a:endParaRPr sz="2400">
              <a:latin typeface="Calibri"/>
              <a:cs typeface="Calibri"/>
            </a:endParaRPr>
          </a:p>
          <a:p>
            <a:pPr marL="469900" indent="-457200" algn="just">
              <a:lnSpc>
                <a:spcPct val="100000"/>
              </a:lnSpc>
              <a:spcBef>
                <a:spcPts val="305"/>
              </a:spcBef>
              <a:buClr>
                <a:srgbClr val="000000"/>
              </a:buClr>
              <a:buSzPct val="116666"/>
              <a:buAutoNum type="alphaUcPeriod"/>
              <a:tabLst>
                <a:tab pos="469900" algn="l"/>
              </a:tabLst>
            </a:pPr>
            <a:r>
              <a:rPr sz="2400" b="1" spc="-10" dirty="0">
                <a:solidFill>
                  <a:srgbClr val="00002A"/>
                </a:solidFill>
                <a:latin typeface="Calibri"/>
                <a:cs typeface="Calibri"/>
              </a:rPr>
              <a:t>ücretler</a:t>
            </a:r>
            <a:r>
              <a:rPr sz="2400" b="1" spc="-15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002A"/>
                </a:solidFill>
                <a:latin typeface="Calibri"/>
                <a:cs typeface="Calibri"/>
              </a:rPr>
              <a:t>arttığı</a:t>
            </a:r>
            <a:r>
              <a:rPr sz="2400" b="1" spc="-2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002A"/>
                </a:solidFill>
                <a:latin typeface="Calibri"/>
                <a:cs typeface="Calibri"/>
              </a:rPr>
              <a:t>için</a:t>
            </a:r>
            <a:endParaRPr sz="2400">
              <a:latin typeface="Calibri"/>
              <a:cs typeface="Calibri"/>
            </a:endParaRPr>
          </a:p>
          <a:p>
            <a:pPr marL="469900" marR="664845" indent="-457200" algn="just">
              <a:lnSpc>
                <a:spcPct val="87600"/>
              </a:lnSpc>
              <a:spcBef>
                <a:spcPts val="650"/>
              </a:spcBef>
              <a:buClr>
                <a:srgbClr val="000000"/>
              </a:buClr>
              <a:buSzPct val="116666"/>
              <a:buAutoNum type="alphaUcPeriod"/>
              <a:tabLst>
                <a:tab pos="469900" algn="l"/>
              </a:tabLst>
            </a:pPr>
            <a:r>
              <a:rPr sz="2400" b="1" spc="-15" dirty="0">
                <a:solidFill>
                  <a:srgbClr val="00002A"/>
                </a:solidFill>
                <a:latin typeface="Calibri"/>
                <a:cs typeface="Calibri"/>
              </a:rPr>
              <a:t>hata </a:t>
            </a:r>
            <a:r>
              <a:rPr sz="2400" b="1" spc="-5" dirty="0">
                <a:solidFill>
                  <a:srgbClr val="00002A"/>
                </a:solidFill>
                <a:latin typeface="Calibri"/>
                <a:cs typeface="Calibri"/>
              </a:rPr>
              <a:t>daha </a:t>
            </a:r>
            <a:r>
              <a:rPr sz="2400" b="1" spc="-10" dirty="0">
                <a:solidFill>
                  <a:srgbClr val="00002A"/>
                </a:solidFill>
                <a:latin typeface="Calibri"/>
                <a:cs typeface="Calibri"/>
              </a:rPr>
              <a:t>fazla </a:t>
            </a:r>
            <a:r>
              <a:rPr sz="2400" b="1" spc="-15" dirty="0">
                <a:solidFill>
                  <a:srgbClr val="00002A"/>
                </a:solidFill>
                <a:latin typeface="Calibri"/>
                <a:cs typeface="Calibri"/>
              </a:rPr>
              <a:t>belgeye, </a:t>
            </a:r>
            <a:r>
              <a:rPr sz="2400" b="1" spc="-20" dirty="0">
                <a:solidFill>
                  <a:srgbClr val="00002A"/>
                </a:solidFill>
                <a:latin typeface="Calibri"/>
                <a:cs typeface="Calibri"/>
              </a:rPr>
              <a:t>koda, teste </a:t>
            </a:r>
            <a:r>
              <a:rPr sz="2400" b="1" spc="-5" dirty="0">
                <a:solidFill>
                  <a:srgbClr val="00002A"/>
                </a:solidFill>
                <a:latin typeface="Calibri"/>
                <a:cs typeface="Calibri"/>
              </a:rPr>
              <a:t>vb. </a:t>
            </a:r>
            <a:r>
              <a:rPr sz="2400" b="1" spc="-53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00002A"/>
                </a:solidFill>
                <a:latin typeface="Calibri"/>
                <a:cs typeface="Calibri"/>
              </a:rPr>
              <a:t>entegre</a:t>
            </a:r>
            <a:r>
              <a:rPr sz="2400" b="1" spc="5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002A"/>
                </a:solidFill>
                <a:latin typeface="Calibri"/>
                <a:cs typeface="Calibri"/>
              </a:rPr>
              <a:t>edilmiş</a:t>
            </a:r>
            <a:r>
              <a:rPr sz="2400" b="1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002A"/>
                </a:solidFill>
                <a:latin typeface="Calibri"/>
                <a:cs typeface="Calibri"/>
              </a:rPr>
              <a:t>olacağından</a:t>
            </a:r>
            <a:endParaRPr sz="2400">
              <a:latin typeface="Calibri"/>
              <a:cs typeface="Calibri"/>
            </a:endParaRPr>
          </a:p>
          <a:p>
            <a:pPr marL="469900" indent="-457200" algn="just">
              <a:lnSpc>
                <a:spcPct val="100000"/>
              </a:lnSpc>
              <a:spcBef>
                <a:spcPts val="315"/>
              </a:spcBef>
              <a:buClr>
                <a:srgbClr val="000000"/>
              </a:buClr>
              <a:buSzPct val="116666"/>
              <a:buAutoNum type="alphaUcPeriod"/>
              <a:tabLst>
                <a:tab pos="469900" algn="l"/>
              </a:tabLst>
            </a:pPr>
            <a:r>
              <a:rPr sz="2400" b="1" spc="-5" dirty="0">
                <a:solidFill>
                  <a:srgbClr val="00002A"/>
                </a:solidFill>
                <a:latin typeface="Calibri"/>
                <a:cs typeface="Calibri"/>
              </a:rPr>
              <a:t>yukarıdakilerin</a:t>
            </a:r>
            <a:r>
              <a:rPr sz="2400" b="1" spc="-40" dirty="0">
                <a:solidFill>
                  <a:srgbClr val="00002A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002A"/>
                </a:solidFill>
                <a:latin typeface="Calibri"/>
                <a:cs typeface="Calibri"/>
              </a:rPr>
              <a:t>hiçbiri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6530" y="2548123"/>
            <a:ext cx="4391893" cy="286664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2164" y="4588764"/>
            <a:ext cx="4783835" cy="45719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86495" y="4624063"/>
            <a:ext cx="28022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20" dirty="0">
                <a:solidFill>
                  <a:srgbClr val="6F2F9F"/>
                </a:solidFill>
              </a:rPr>
              <a:t>Test</a:t>
            </a:r>
            <a:r>
              <a:rPr sz="4800" spc="-100" dirty="0">
                <a:solidFill>
                  <a:srgbClr val="6F2F9F"/>
                </a:solidFill>
              </a:rPr>
              <a:t> </a:t>
            </a:r>
            <a:r>
              <a:rPr sz="4800" spc="-40" dirty="0">
                <a:solidFill>
                  <a:srgbClr val="6F2F9F"/>
                </a:solidFill>
              </a:rPr>
              <a:t>Türleri</a:t>
            </a:r>
            <a:endParaRPr sz="480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234188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80" dirty="0"/>
              <a:t> </a:t>
            </a:r>
            <a:r>
              <a:rPr spc="-35" dirty="0"/>
              <a:t>Türleri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640189" y="1759585"/>
            <a:ext cx="1708150" cy="445770"/>
            <a:chOff x="9640189" y="1759585"/>
            <a:chExt cx="1708150" cy="445770"/>
          </a:xfrm>
        </p:grpSpPr>
        <p:sp>
          <p:nvSpPr>
            <p:cNvPr id="4" name="object 4"/>
            <p:cNvSpPr/>
            <p:nvPr/>
          </p:nvSpPr>
          <p:spPr>
            <a:xfrm>
              <a:off x="9646539" y="1765935"/>
              <a:ext cx="1695450" cy="433070"/>
            </a:xfrm>
            <a:custGeom>
              <a:avLst/>
              <a:gdLst/>
              <a:ahLst/>
              <a:cxnLst/>
              <a:rect l="l" t="t" r="r" b="b"/>
              <a:pathLst>
                <a:path w="1695450" h="433069">
                  <a:moveTo>
                    <a:pt x="1695450" y="0"/>
                  </a:moveTo>
                  <a:lnTo>
                    <a:pt x="0" y="0"/>
                  </a:lnTo>
                  <a:lnTo>
                    <a:pt x="0" y="432816"/>
                  </a:lnTo>
                  <a:lnTo>
                    <a:pt x="1623314" y="432816"/>
                  </a:lnTo>
                  <a:lnTo>
                    <a:pt x="1695450" y="360680"/>
                  </a:lnTo>
                  <a:lnTo>
                    <a:pt x="1695450" y="0"/>
                  </a:lnTo>
                  <a:close/>
                </a:path>
              </a:pathLst>
            </a:custGeom>
            <a:solidFill>
              <a:srgbClr val="EED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69853" y="2126615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72136" y="0"/>
                  </a:moveTo>
                  <a:lnTo>
                    <a:pt x="14427" y="14427"/>
                  </a:lnTo>
                  <a:lnTo>
                    <a:pt x="0" y="72136"/>
                  </a:lnTo>
                  <a:lnTo>
                    <a:pt x="72136" y="0"/>
                  </a:lnTo>
                  <a:close/>
                </a:path>
              </a:pathLst>
            </a:custGeom>
            <a:solidFill>
              <a:srgbClr val="C0B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46539" y="1765935"/>
              <a:ext cx="1695450" cy="433070"/>
            </a:xfrm>
            <a:custGeom>
              <a:avLst/>
              <a:gdLst/>
              <a:ahLst/>
              <a:cxnLst/>
              <a:rect l="l" t="t" r="r" b="b"/>
              <a:pathLst>
                <a:path w="1695450" h="433069">
                  <a:moveTo>
                    <a:pt x="1623314" y="432815"/>
                  </a:moveTo>
                  <a:lnTo>
                    <a:pt x="1637741" y="375107"/>
                  </a:lnTo>
                  <a:lnTo>
                    <a:pt x="1695450" y="360679"/>
                  </a:lnTo>
                  <a:lnTo>
                    <a:pt x="1623314" y="432815"/>
                  </a:lnTo>
                  <a:lnTo>
                    <a:pt x="0" y="432815"/>
                  </a:lnTo>
                  <a:lnTo>
                    <a:pt x="0" y="0"/>
                  </a:lnTo>
                  <a:lnTo>
                    <a:pt x="1695450" y="0"/>
                  </a:lnTo>
                  <a:lnTo>
                    <a:pt x="1695450" y="360679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724738" y="1779280"/>
            <a:ext cx="1195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D20343"/>
                </a:solidFill>
                <a:latin typeface="Calibri"/>
                <a:cs typeface="Calibri"/>
              </a:rPr>
              <a:t>Load</a:t>
            </a:r>
            <a:r>
              <a:rPr sz="1800" b="1" spc="-55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1800" b="1" spc="-30" dirty="0">
                <a:solidFill>
                  <a:srgbClr val="D20343"/>
                </a:solidFill>
                <a:latin typeface="Calibri"/>
                <a:cs typeface="Calibri"/>
              </a:rPr>
              <a:t>Testing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96061" y="4399153"/>
            <a:ext cx="2338705" cy="446405"/>
            <a:chOff x="996061" y="4399153"/>
            <a:chExt cx="2338705" cy="446405"/>
          </a:xfrm>
        </p:grpSpPr>
        <p:sp>
          <p:nvSpPr>
            <p:cNvPr id="9" name="object 9"/>
            <p:cNvSpPr/>
            <p:nvPr/>
          </p:nvSpPr>
          <p:spPr>
            <a:xfrm>
              <a:off x="1002411" y="4405503"/>
              <a:ext cx="2326005" cy="433705"/>
            </a:xfrm>
            <a:custGeom>
              <a:avLst/>
              <a:gdLst/>
              <a:ahLst/>
              <a:cxnLst/>
              <a:rect l="l" t="t" r="r" b="b"/>
              <a:pathLst>
                <a:path w="2326004" h="433704">
                  <a:moveTo>
                    <a:pt x="2325624" y="0"/>
                  </a:moveTo>
                  <a:lnTo>
                    <a:pt x="0" y="0"/>
                  </a:lnTo>
                  <a:lnTo>
                    <a:pt x="0" y="433578"/>
                  </a:lnTo>
                  <a:lnTo>
                    <a:pt x="2253361" y="433578"/>
                  </a:lnTo>
                  <a:lnTo>
                    <a:pt x="2325624" y="361315"/>
                  </a:lnTo>
                  <a:lnTo>
                    <a:pt x="2325624" y="0"/>
                  </a:lnTo>
                  <a:close/>
                </a:path>
              </a:pathLst>
            </a:custGeom>
            <a:solidFill>
              <a:srgbClr val="EED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55771" y="4766818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89" h="72389">
                  <a:moveTo>
                    <a:pt x="72263" y="0"/>
                  </a:moveTo>
                  <a:lnTo>
                    <a:pt x="14452" y="14452"/>
                  </a:lnTo>
                  <a:lnTo>
                    <a:pt x="0" y="72262"/>
                  </a:lnTo>
                  <a:lnTo>
                    <a:pt x="72263" y="0"/>
                  </a:lnTo>
                  <a:close/>
                </a:path>
              </a:pathLst>
            </a:custGeom>
            <a:solidFill>
              <a:srgbClr val="C0B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02411" y="4405503"/>
              <a:ext cx="2326005" cy="433705"/>
            </a:xfrm>
            <a:custGeom>
              <a:avLst/>
              <a:gdLst/>
              <a:ahLst/>
              <a:cxnLst/>
              <a:rect l="l" t="t" r="r" b="b"/>
              <a:pathLst>
                <a:path w="2326004" h="433704">
                  <a:moveTo>
                    <a:pt x="2253361" y="433578"/>
                  </a:moveTo>
                  <a:lnTo>
                    <a:pt x="2267813" y="375767"/>
                  </a:lnTo>
                  <a:lnTo>
                    <a:pt x="2325624" y="361315"/>
                  </a:lnTo>
                  <a:lnTo>
                    <a:pt x="2253361" y="433578"/>
                  </a:lnTo>
                  <a:lnTo>
                    <a:pt x="0" y="433578"/>
                  </a:lnTo>
                  <a:lnTo>
                    <a:pt x="0" y="0"/>
                  </a:lnTo>
                  <a:lnTo>
                    <a:pt x="2325624" y="0"/>
                  </a:lnTo>
                  <a:lnTo>
                    <a:pt x="2325624" y="361315"/>
                  </a:lnTo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80984" y="4419486"/>
            <a:ext cx="2127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D20343"/>
                </a:solidFill>
                <a:latin typeface="Calibri"/>
                <a:cs typeface="Calibri"/>
              </a:rPr>
              <a:t>Iteroperability</a:t>
            </a:r>
            <a:r>
              <a:rPr sz="1800" b="1" spc="-65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D20343"/>
                </a:solidFill>
                <a:latin typeface="Calibri"/>
                <a:cs typeface="Calibri"/>
              </a:rPr>
              <a:t>Testing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91486" y="3557142"/>
            <a:ext cx="1974214" cy="446405"/>
            <a:chOff x="991486" y="3557142"/>
            <a:chExt cx="1974214" cy="446405"/>
          </a:xfrm>
        </p:grpSpPr>
        <p:sp>
          <p:nvSpPr>
            <p:cNvPr id="14" name="object 14"/>
            <p:cNvSpPr/>
            <p:nvPr/>
          </p:nvSpPr>
          <p:spPr>
            <a:xfrm>
              <a:off x="997839" y="3563492"/>
              <a:ext cx="1961514" cy="433705"/>
            </a:xfrm>
            <a:custGeom>
              <a:avLst/>
              <a:gdLst/>
              <a:ahLst/>
              <a:cxnLst/>
              <a:rect l="l" t="t" r="r" b="b"/>
              <a:pathLst>
                <a:path w="1961514" h="433704">
                  <a:moveTo>
                    <a:pt x="1961388" y="0"/>
                  </a:moveTo>
                  <a:lnTo>
                    <a:pt x="0" y="0"/>
                  </a:lnTo>
                  <a:lnTo>
                    <a:pt x="0" y="433578"/>
                  </a:lnTo>
                  <a:lnTo>
                    <a:pt x="1889125" y="433578"/>
                  </a:lnTo>
                  <a:lnTo>
                    <a:pt x="1961388" y="361315"/>
                  </a:lnTo>
                  <a:lnTo>
                    <a:pt x="1961388" y="0"/>
                  </a:lnTo>
                  <a:close/>
                </a:path>
              </a:pathLst>
            </a:custGeom>
            <a:solidFill>
              <a:srgbClr val="EED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86961" y="3924807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89" h="72389">
                  <a:moveTo>
                    <a:pt x="72263" y="0"/>
                  </a:moveTo>
                  <a:lnTo>
                    <a:pt x="14452" y="14452"/>
                  </a:lnTo>
                  <a:lnTo>
                    <a:pt x="0" y="72263"/>
                  </a:lnTo>
                  <a:lnTo>
                    <a:pt x="72263" y="0"/>
                  </a:lnTo>
                  <a:close/>
                </a:path>
              </a:pathLst>
            </a:custGeom>
            <a:solidFill>
              <a:srgbClr val="C0B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97836" y="3563492"/>
              <a:ext cx="1961514" cy="433705"/>
            </a:xfrm>
            <a:custGeom>
              <a:avLst/>
              <a:gdLst/>
              <a:ahLst/>
              <a:cxnLst/>
              <a:rect l="l" t="t" r="r" b="b"/>
              <a:pathLst>
                <a:path w="1961514" h="433704">
                  <a:moveTo>
                    <a:pt x="1889125" y="433578"/>
                  </a:moveTo>
                  <a:lnTo>
                    <a:pt x="1903577" y="375767"/>
                  </a:lnTo>
                  <a:lnTo>
                    <a:pt x="1961388" y="361315"/>
                  </a:lnTo>
                  <a:lnTo>
                    <a:pt x="1889125" y="433578"/>
                  </a:lnTo>
                  <a:lnTo>
                    <a:pt x="0" y="433578"/>
                  </a:lnTo>
                  <a:lnTo>
                    <a:pt x="0" y="0"/>
                  </a:lnTo>
                  <a:lnTo>
                    <a:pt x="1961388" y="0"/>
                  </a:lnTo>
                  <a:lnTo>
                    <a:pt x="1961388" y="361315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76222" y="3577352"/>
            <a:ext cx="1733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D20343"/>
                </a:solidFill>
                <a:latin typeface="Calibri"/>
                <a:cs typeface="Calibri"/>
              </a:rPr>
              <a:t>Functional</a:t>
            </a:r>
            <a:r>
              <a:rPr sz="1800" b="1" spc="-60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1800" b="1" spc="-30" dirty="0">
                <a:solidFill>
                  <a:srgbClr val="D20343"/>
                </a:solidFill>
                <a:latin typeface="Calibri"/>
                <a:cs typeface="Calibri"/>
              </a:rPr>
              <a:t>Testing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91488" y="2715132"/>
            <a:ext cx="1708150" cy="445770"/>
            <a:chOff x="991488" y="2715132"/>
            <a:chExt cx="1708150" cy="445770"/>
          </a:xfrm>
        </p:grpSpPr>
        <p:sp>
          <p:nvSpPr>
            <p:cNvPr id="19" name="object 19"/>
            <p:cNvSpPr/>
            <p:nvPr/>
          </p:nvSpPr>
          <p:spPr>
            <a:xfrm>
              <a:off x="997838" y="2721482"/>
              <a:ext cx="1695450" cy="433070"/>
            </a:xfrm>
            <a:custGeom>
              <a:avLst/>
              <a:gdLst/>
              <a:ahLst/>
              <a:cxnLst/>
              <a:rect l="l" t="t" r="r" b="b"/>
              <a:pathLst>
                <a:path w="1695450" h="433069">
                  <a:moveTo>
                    <a:pt x="1695450" y="0"/>
                  </a:moveTo>
                  <a:lnTo>
                    <a:pt x="0" y="0"/>
                  </a:lnTo>
                  <a:lnTo>
                    <a:pt x="0" y="432816"/>
                  </a:lnTo>
                  <a:lnTo>
                    <a:pt x="1623314" y="432816"/>
                  </a:lnTo>
                  <a:lnTo>
                    <a:pt x="1695450" y="360680"/>
                  </a:lnTo>
                  <a:lnTo>
                    <a:pt x="1695450" y="0"/>
                  </a:lnTo>
                  <a:close/>
                </a:path>
              </a:pathLst>
            </a:custGeom>
            <a:solidFill>
              <a:srgbClr val="EED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21153" y="3082162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89" h="72389">
                  <a:moveTo>
                    <a:pt x="72136" y="0"/>
                  </a:moveTo>
                  <a:lnTo>
                    <a:pt x="14427" y="14427"/>
                  </a:lnTo>
                  <a:lnTo>
                    <a:pt x="0" y="72136"/>
                  </a:lnTo>
                  <a:lnTo>
                    <a:pt x="72136" y="0"/>
                  </a:lnTo>
                  <a:close/>
                </a:path>
              </a:pathLst>
            </a:custGeom>
            <a:solidFill>
              <a:srgbClr val="C0B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97838" y="2721482"/>
              <a:ext cx="1695450" cy="433070"/>
            </a:xfrm>
            <a:custGeom>
              <a:avLst/>
              <a:gdLst/>
              <a:ahLst/>
              <a:cxnLst/>
              <a:rect l="l" t="t" r="r" b="b"/>
              <a:pathLst>
                <a:path w="1695450" h="433069">
                  <a:moveTo>
                    <a:pt x="1623314" y="432815"/>
                  </a:moveTo>
                  <a:lnTo>
                    <a:pt x="1637741" y="375107"/>
                  </a:lnTo>
                  <a:lnTo>
                    <a:pt x="1695450" y="360679"/>
                  </a:lnTo>
                  <a:lnTo>
                    <a:pt x="1623314" y="432815"/>
                  </a:lnTo>
                  <a:lnTo>
                    <a:pt x="0" y="432815"/>
                  </a:lnTo>
                  <a:lnTo>
                    <a:pt x="0" y="0"/>
                  </a:lnTo>
                  <a:lnTo>
                    <a:pt x="1695450" y="0"/>
                  </a:lnTo>
                  <a:lnTo>
                    <a:pt x="1695450" y="360679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76222" y="2734769"/>
            <a:ext cx="981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D20343"/>
                </a:solidFill>
                <a:latin typeface="Calibri"/>
                <a:cs typeface="Calibri"/>
              </a:rPr>
              <a:t>R</a:t>
            </a:r>
            <a:r>
              <a:rPr sz="1800" b="1" spc="-5" dirty="0">
                <a:solidFill>
                  <a:srgbClr val="D20343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rgbClr val="D20343"/>
                </a:solidFill>
                <a:latin typeface="Calibri"/>
                <a:cs typeface="Calibri"/>
              </a:rPr>
              <a:t>-</a:t>
            </a:r>
            <a:r>
              <a:rPr sz="1800" b="1" spc="-25" dirty="0">
                <a:solidFill>
                  <a:srgbClr val="D20343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D20343"/>
                </a:solidFill>
                <a:latin typeface="Calibri"/>
                <a:cs typeface="Calibri"/>
              </a:rPr>
              <a:t>e</a:t>
            </a:r>
            <a:r>
              <a:rPr sz="1800" b="1" spc="-25" dirty="0">
                <a:solidFill>
                  <a:srgbClr val="D20343"/>
                </a:solidFill>
                <a:latin typeface="Calibri"/>
                <a:cs typeface="Calibri"/>
              </a:rPr>
              <a:t>s</a:t>
            </a:r>
            <a:r>
              <a:rPr sz="1800" b="1" dirty="0">
                <a:solidFill>
                  <a:srgbClr val="D20343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D20343"/>
                </a:solidFill>
                <a:latin typeface="Calibri"/>
                <a:cs typeface="Calibri"/>
              </a:rPr>
              <a:t>i</a:t>
            </a:r>
            <a:r>
              <a:rPr sz="1800" b="1" spc="-10" dirty="0">
                <a:solidFill>
                  <a:srgbClr val="D20343"/>
                </a:solidFill>
                <a:latin typeface="Calibri"/>
                <a:cs typeface="Calibri"/>
              </a:rPr>
              <a:t>n</a:t>
            </a:r>
            <a:r>
              <a:rPr sz="1800" b="1" dirty="0">
                <a:solidFill>
                  <a:srgbClr val="D20343"/>
                </a:solidFill>
                <a:latin typeface="Calibri"/>
                <a:cs typeface="Calibri"/>
              </a:rPr>
              <a:t>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38911" y="1871598"/>
            <a:ext cx="1709420" cy="446405"/>
            <a:chOff x="938911" y="1871598"/>
            <a:chExt cx="1709420" cy="446405"/>
          </a:xfrm>
        </p:grpSpPr>
        <p:sp>
          <p:nvSpPr>
            <p:cNvPr id="24" name="object 24"/>
            <p:cNvSpPr/>
            <p:nvPr/>
          </p:nvSpPr>
          <p:spPr>
            <a:xfrm>
              <a:off x="945261" y="1877948"/>
              <a:ext cx="1696720" cy="433705"/>
            </a:xfrm>
            <a:custGeom>
              <a:avLst/>
              <a:gdLst/>
              <a:ahLst/>
              <a:cxnLst/>
              <a:rect l="l" t="t" r="r" b="b"/>
              <a:pathLst>
                <a:path w="1696720" h="433705">
                  <a:moveTo>
                    <a:pt x="1696212" y="0"/>
                  </a:moveTo>
                  <a:lnTo>
                    <a:pt x="0" y="0"/>
                  </a:lnTo>
                  <a:lnTo>
                    <a:pt x="0" y="433578"/>
                  </a:lnTo>
                  <a:lnTo>
                    <a:pt x="1623949" y="433578"/>
                  </a:lnTo>
                  <a:lnTo>
                    <a:pt x="1696212" y="361315"/>
                  </a:lnTo>
                  <a:lnTo>
                    <a:pt x="1696212" y="0"/>
                  </a:lnTo>
                  <a:close/>
                </a:path>
              </a:pathLst>
            </a:custGeom>
            <a:solidFill>
              <a:srgbClr val="EED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69209" y="2239263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89" h="72389">
                  <a:moveTo>
                    <a:pt x="72263" y="0"/>
                  </a:moveTo>
                  <a:lnTo>
                    <a:pt x="14452" y="14452"/>
                  </a:lnTo>
                  <a:lnTo>
                    <a:pt x="0" y="72262"/>
                  </a:lnTo>
                  <a:lnTo>
                    <a:pt x="72263" y="0"/>
                  </a:lnTo>
                  <a:close/>
                </a:path>
              </a:pathLst>
            </a:custGeom>
            <a:solidFill>
              <a:srgbClr val="C0B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45261" y="1877948"/>
              <a:ext cx="1696720" cy="433705"/>
            </a:xfrm>
            <a:custGeom>
              <a:avLst/>
              <a:gdLst/>
              <a:ahLst/>
              <a:cxnLst/>
              <a:rect l="l" t="t" r="r" b="b"/>
              <a:pathLst>
                <a:path w="1696720" h="433705">
                  <a:moveTo>
                    <a:pt x="1623949" y="433577"/>
                  </a:moveTo>
                  <a:lnTo>
                    <a:pt x="1638401" y="375767"/>
                  </a:lnTo>
                  <a:lnTo>
                    <a:pt x="1696212" y="361314"/>
                  </a:lnTo>
                  <a:lnTo>
                    <a:pt x="1623949" y="433577"/>
                  </a:lnTo>
                  <a:lnTo>
                    <a:pt x="0" y="433577"/>
                  </a:lnTo>
                  <a:lnTo>
                    <a:pt x="0" y="0"/>
                  </a:lnTo>
                  <a:lnTo>
                    <a:pt x="1696212" y="0"/>
                  </a:lnTo>
                  <a:lnTo>
                    <a:pt x="1696212" y="361314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23834" y="1891873"/>
            <a:ext cx="1405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D20343"/>
                </a:solidFill>
                <a:latin typeface="Calibri"/>
                <a:cs typeface="Calibri"/>
              </a:rPr>
              <a:t>Code</a:t>
            </a:r>
            <a:r>
              <a:rPr sz="1800" b="1" spc="-75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D20343"/>
                </a:solidFill>
                <a:latin typeface="Calibri"/>
                <a:cs typeface="Calibri"/>
              </a:rPr>
              <a:t>coverage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640187" y="2715132"/>
            <a:ext cx="2167890" cy="445770"/>
            <a:chOff x="9640187" y="2715132"/>
            <a:chExt cx="2167890" cy="445770"/>
          </a:xfrm>
        </p:grpSpPr>
        <p:sp>
          <p:nvSpPr>
            <p:cNvPr id="29" name="object 29"/>
            <p:cNvSpPr/>
            <p:nvPr/>
          </p:nvSpPr>
          <p:spPr>
            <a:xfrm>
              <a:off x="9646538" y="2721482"/>
              <a:ext cx="2155190" cy="433070"/>
            </a:xfrm>
            <a:custGeom>
              <a:avLst/>
              <a:gdLst/>
              <a:ahLst/>
              <a:cxnLst/>
              <a:rect l="l" t="t" r="r" b="b"/>
              <a:pathLst>
                <a:path w="2155190" h="433069">
                  <a:moveTo>
                    <a:pt x="2154936" y="0"/>
                  </a:moveTo>
                  <a:lnTo>
                    <a:pt x="0" y="0"/>
                  </a:lnTo>
                  <a:lnTo>
                    <a:pt x="0" y="432816"/>
                  </a:lnTo>
                  <a:lnTo>
                    <a:pt x="2082800" y="432816"/>
                  </a:lnTo>
                  <a:lnTo>
                    <a:pt x="2154936" y="360680"/>
                  </a:lnTo>
                  <a:lnTo>
                    <a:pt x="2154936" y="0"/>
                  </a:lnTo>
                  <a:close/>
                </a:path>
              </a:pathLst>
            </a:custGeom>
            <a:solidFill>
              <a:srgbClr val="EED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729337" y="3082162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72136" y="0"/>
                  </a:moveTo>
                  <a:lnTo>
                    <a:pt x="14427" y="14427"/>
                  </a:lnTo>
                  <a:lnTo>
                    <a:pt x="0" y="72136"/>
                  </a:lnTo>
                  <a:lnTo>
                    <a:pt x="72136" y="0"/>
                  </a:lnTo>
                  <a:close/>
                </a:path>
              </a:pathLst>
            </a:custGeom>
            <a:solidFill>
              <a:srgbClr val="C0B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646537" y="2721482"/>
              <a:ext cx="2155190" cy="433070"/>
            </a:xfrm>
            <a:custGeom>
              <a:avLst/>
              <a:gdLst/>
              <a:ahLst/>
              <a:cxnLst/>
              <a:rect l="l" t="t" r="r" b="b"/>
              <a:pathLst>
                <a:path w="2155190" h="433069">
                  <a:moveTo>
                    <a:pt x="2082800" y="432815"/>
                  </a:moveTo>
                  <a:lnTo>
                    <a:pt x="2097227" y="375107"/>
                  </a:lnTo>
                  <a:lnTo>
                    <a:pt x="2154936" y="360679"/>
                  </a:lnTo>
                  <a:lnTo>
                    <a:pt x="2082800" y="432815"/>
                  </a:lnTo>
                  <a:lnTo>
                    <a:pt x="0" y="432815"/>
                  </a:lnTo>
                  <a:lnTo>
                    <a:pt x="0" y="0"/>
                  </a:lnTo>
                  <a:lnTo>
                    <a:pt x="2154936" y="0"/>
                  </a:lnTo>
                  <a:lnTo>
                    <a:pt x="2154936" y="360679"/>
                  </a:lnTo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724738" y="2734769"/>
            <a:ext cx="1569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D20343"/>
                </a:solidFill>
                <a:latin typeface="Calibri"/>
                <a:cs typeface="Calibri"/>
              </a:rPr>
              <a:t>Reliabity</a:t>
            </a:r>
            <a:r>
              <a:rPr sz="1800" b="1" spc="-55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1800" b="1" spc="-30" dirty="0">
                <a:solidFill>
                  <a:srgbClr val="D20343"/>
                </a:solidFill>
                <a:latin typeface="Calibri"/>
                <a:cs typeface="Calibri"/>
              </a:rPr>
              <a:t>Testing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634865" y="4399153"/>
            <a:ext cx="2392045" cy="446405"/>
            <a:chOff x="3634865" y="4399153"/>
            <a:chExt cx="2392045" cy="446405"/>
          </a:xfrm>
        </p:grpSpPr>
        <p:sp>
          <p:nvSpPr>
            <p:cNvPr id="34" name="object 34"/>
            <p:cNvSpPr/>
            <p:nvPr/>
          </p:nvSpPr>
          <p:spPr>
            <a:xfrm>
              <a:off x="3641216" y="4405503"/>
              <a:ext cx="2379345" cy="433705"/>
            </a:xfrm>
            <a:custGeom>
              <a:avLst/>
              <a:gdLst/>
              <a:ahLst/>
              <a:cxnLst/>
              <a:rect l="l" t="t" r="r" b="b"/>
              <a:pathLst>
                <a:path w="2379345" h="433704">
                  <a:moveTo>
                    <a:pt x="2378964" y="0"/>
                  </a:moveTo>
                  <a:lnTo>
                    <a:pt x="0" y="0"/>
                  </a:lnTo>
                  <a:lnTo>
                    <a:pt x="0" y="433578"/>
                  </a:lnTo>
                  <a:lnTo>
                    <a:pt x="2306701" y="433578"/>
                  </a:lnTo>
                  <a:lnTo>
                    <a:pt x="2378964" y="361315"/>
                  </a:lnTo>
                  <a:lnTo>
                    <a:pt x="2378964" y="0"/>
                  </a:lnTo>
                  <a:close/>
                </a:path>
              </a:pathLst>
            </a:custGeom>
            <a:solidFill>
              <a:srgbClr val="EED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947916" y="4766818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89" h="72389">
                  <a:moveTo>
                    <a:pt x="72263" y="0"/>
                  </a:moveTo>
                  <a:lnTo>
                    <a:pt x="14452" y="14452"/>
                  </a:lnTo>
                  <a:lnTo>
                    <a:pt x="0" y="72262"/>
                  </a:lnTo>
                  <a:lnTo>
                    <a:pt x="72263" y="0"/>
                  </a:lnTo>
                  <a:close/>
                </a:path>
              </a:pathLst>
            </a:custGeom>
            <a:solidFill>
              <a:srgbClr val="C0B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641215" y="4405503"/>
              <a:ext cx="2379345" cy="433705"/>
            </a:xfrm>
            <a:custGeom>
              <a:avLst/>
              <a:gdLst/>
              <a:ahLst/>
              <a:cxnLst/>
              <a:rect l="l" t="t" r="r" b="b"/>
              <a:pathLst>
                <a:path w="2379345" h="433704">
                  <a:moveTo>
                    <a:pt x="2306701" y="433578"/>
                  </a:moveTo>
                  <a:lnTo>
                    <a:pt x="2321153" y="375767"/>
                  </a:lnTo>
                  <a:lnTo>
                    <a:pt x="2378964" y="361315"/>
                  </a:lnTo>
                  <a:lnTo>
                    <a:pt x="2306701" y="433578"/>
                  </a:lnTo>
                  <a:lnTo>
                    <a:pt x="0" y="433578"/>
                  </a:lnTo>
                  <a:lnTo>
                    <a:pt x="0" y="0"/>
                  </a:lnTo>
                  <a:lnTo>
                    <a:pt x="2378964" y="0"/>
                  </a:lnTo>
                  <a:lnTo>
                    <a:pt x="2378964" y="361315"/>
                  </a:lnTo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719545" y="4419486"/>
            <a:ext cx="1729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D20343"/>
                </a:solidFill>
                <a:latin typeface="Calibri"/>
                <a:cs typeface="Calibri"/>
              </a:rPr>
              <a:t>Portability</a:t>
            </a:r>
            <a:r>
              <a:rPr sz="1800" b="1" spc="-50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1800" b="1" spc="-30" dirty="0">
                <a:solidFill>
                  <a:srgbClr val="D20343"/>
                </a:solidFill>
                <a:latin typeface="Calibri"/>
                <a:cs typeface="Calibri"/>
              </a:rPr>
              <a:t>Testing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630293" y="3557142"/>
            <a:ext cx="2396490" cy="446405"/>
            <a:chOff x="3630293" y="3557142"/>
            <a:chExt cx="2396490" cy="446405"/>
          </a:xfrm>
        </p:grpSpPr>
        <p:sp>
          <p:nvSpPr>
            <p:cNvPr id="39" name="object 39"/>
            <p:cNvSpPr/>
            <p:nvPr/>
          </p:nvSpPr>
          <p:spPr>
            <a:xfrm>
              <a:off x="3636645" y="3563492"/>
              <a:ext cx="2383790" cy="433705"/>
            </a:xfrm>
            <a:custGeom>
              <a:avLst/>
              <a:gdLst/>
              <a:ahLst/>
              <a:cxnLst/>
              <a:rect l="l" t="t" r="r" b="b"/>
              <a:pathLst>
                <a:path w="2383790" h="433704">
                  <a:moveTo>
                    <a:pt x="2383536" y="0"/>
                  </a:moveTo>
                  <a:lnTo>
                    <a:pt x="0" y="0"/>
                  </a:lnTo>
                  <a:lnTo>
                    <a:pt x="0" y="433578"/>
                  </a:lnTo>
                  <a:lnTo>
                    <a:pt x="2311273" y="433578"/>
                  </a:lnTo>
                  <a:lnTo>
                    <a:pt x="2383536" y="361315"/>
                  </a:lnTo>
                  <a:lnTo>
                    <a:pt x="2383536" y="0"/>
                  </a:lnTo>
                  <a:close/>
                </a:path>
              </a:pathLst>
            </a:custGeom>
            <a:solidFill>
              <a:srgbClr val="EED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947916" y="3924807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89" h="72389">
                  <a:moveTo>
                    <a:pt x="72263" y="0"/>
                  </a:moveTo>
                  <a:lnTo>
                    <a:pt x="14452" y="14452"/>
                  </a:lnTo>
                  <a:lnTo>
                    <a:pt x="0" y="72263"/>
                  </a:lnTo>
                  <a:lnTo>
                    <a:pt x="72263" y="0"/>
                  </a:lnTo>
                  <a:close/>
                </a:path>
              </a:pathLst>
            </a:custGeom>
            <a:solidFill>
              <a:srgbClr val="C0B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636643" y="3563492"/>
              <a:ext cx="2383790" cy="433705"/>
            </a:xfrm>
            <a:custGeom>
              <a:avLst/>
              <a:gdLst/>
              <a:ahLst/>
              <a:cxnLst/>
              <a:rect l="l" t="t" r="r" b="b"/>
              <a:pathLst>
                <a:path w="2383790" h="433704">
                  <a:moveTo>
                    <a:pt x="2311273" y="433578"/>
                  </a:moveTo>
                  <a:lnTo>
                    <a:pt x="2325725" y="375767"/>
                  </a:lnTo>
                  <a:lnTo>
                    <a:pt x="2383536" y="361315"/>
                  </a:lnTo>
                  <a:lnTo>
                    <a:pt x="2311273" y="433578"/>
                  </a:lnTo>
                  <a:lnTo>
                    <a:pt x="0" y="433578"/>
                  </a:lnTo>
                  <a:lnTo>
                    <a:pt x="0" y="0"/>
                  </a:lnTo>
                  <a:lnTo>
                    <a:pt x="2383536" y="0"/>
                  </a:lnTo>
                  <a:lnTo>
                    <a:pt x="2383536" y="361315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3714781" y="3577352"/>
            <a:ext cx="19583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D20343"/>
                </a:solidFill>
                <a:latin typeface="Calibri"/>
                <a:cs typeface="Calibri"/>
              </a:rPr>
              <a:t>Performance</a:t>
            </a:r>
            <a:r>
              <a:rPr sz="1800" b="1" spc="-50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1800" b="1" spc="-30" dirty="0">
                <a:solidFill>
                  <a:srgbClr val="D20343"/>
                </a:solidFill>
                <a:latin typeface="Calibri"/>
                <a:cs typeface="Calibri"/>
              </a:rPr>
              <a:t>Testing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3630293" y="2715132"/>
            <a:ext cx="2396490" cy="445770"/>
            <a:chOff x="3630293" y="2715132"/>
            <a:chExt cx="2396490" cy="445770"/>
          </a:xfrm>
        </p:grpSpPr>
        <p:sp>
          <p:nvSpPr>
            <p:cNvPr id="44" name="object 44"/>
            <p:cNvSpPr/>
            <p:nvPr/>
          </p:nvSpPr>
          <p:spPr>
            <a:xfrm>
              <a:off x="3636645" y="2721482"/>
              <a:ext cx="2383790" cy="433070"/>
            </a:xfrm>
            <a:custGeom>
              <a:avLst/>
              <a:gdLst/>
              <a:ahLst/>
              <a:cxnLst/>
              <a:rect l="l" t="t" r="r" b="b"/>
              <a:pathLst>
                <a:path w="2383790" h="433069">
                  <a:moveTo>
                    <a:pt x="2383536" y="0"/>
                  </a:moveTo>
                  <a:lnTo>
                    <a:pt x="0" y="0"/>
                  </a:lnTo>
                  <a:lnTo>
                    <a:pt x="0" y="432816"/>
                  </a:lnTo>
                  <a:lnTo>
                    <a:pt x="2311400" y="432816"/>
                  </a:lnTo>
                  <a:lnTo>
                    <a:pt x="2383536" y="360680"/>
                  </a:lnTo>
                  <a:lnTo>
                    <a:pt x="2383536" y="0"/>
                  </a:lnTo>
                  <a:close/>
                </a:path>
              </a:pathLst>
            </a:custGeom>
            <a:solidFill>
              <a:srgbClr val="EED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948043" y="3082162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89" h="72389">
                  <a:moveTo>
                    <a:pt x="72136" y="0"/>
                  </a:moveTo>
                  <a:lnTo>
                    <a:pt x="14427" y="14427"/>
                  </a:lnTo>
                  <a:lnTo>
                    <a:pt x="0" y="72136"/>
                  </a:lnTo>
                  <a:lnTo>
                    <a:pt x="72136" y="0"/>
                  </a:lnTo>
                  <a:close/>
                </a:path>
              </a:pathLst>
            </a:custGeom>
            <a:solidFill>
              <a:srgbClr val="C0B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636643" y="2721482"/>
              <a:ext cx="2383790" cy="433070"/>
            </a:xfrm>
            <a:custGeom>
              <a:avLst/>
              <a:gdLst/>
              <a:ahLst/>
              <a:cxnLst/>
              <a:rect l="l" t="t" r="r" b="b"/>
              <a:pathLst>
                <a:path w="2383790" h="433069">
                  <a:moveTo>
                    <a:pt x="2311400" y="432815"/>
                  </a:moveTo>
                  <a:lnTo>
                    <a:pt x="2325827" y="375107"/>
                  </a:lnTo>
                  <a:lnTo>
                    <a:pt x="2383536" y="360679"/>
                  </a:lnTo>
                  <a:lnTo>
                    <a:pt x="2311400" y="432815"/>
                  </a:lnTo>
                  <a:lnTo>
                    <a:pt x="0" y="432815"/>
                  </a:lnTo>
                  <a:lnTo>
                    <a:pt x="0" y="0"/>
                  </a:lnTo>
                  <a:lnTo>
                    <a:pt x="2383536" y="0"/>
                  </a:lnTo>
                  <a:lnTo>
                    <a:pt x="2383536" y="360679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714781" y="2734769"/>
            <a:ext cx="1762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D20343"/>
                </a:solidFill>
                <a:latin typeface="Calibri"/>
                <a:cs typeface="Calibri"/>
              </a:rPr>
              <a:t>Regression</a:t>
            </a:r>
            <a:r>
              <a:rPr sz="1800" b="1" spc="-75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1800" b="1" spc="-30" dirty="0">
                <a:solidFill>
                  <a:srgbClr val="D20343"/>
                </a:solidFill>
                <a:latin typeface="Calibri"/>
                <a:cs typeface="Calibri"/>
              </a:rPr>
              <a:t>Testing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577714" y="1871598"/>
            <a:ext cx="2449195" cy="446405"/>
            <a:chOff x="3577714" y="1871598"/>
            <a:chExt cx="2449195" cy="446405"/>
          </a:xfrm>
        </p:grpSpPr>
        <p:sp>
          <p:nvSpPr>
            <p:cNvPr id="49" name="object 49"/>
            <p:cNvSpPr/>
            <p:nvPr/>
          </p:nvSpPr>
          <p:spPr>
            <a:xfrm>
              <a:off x="3584067" y="1877948"/>
              <a:ext cx="2436495" cy="433705"/>
            </a:xfrm>
            <a:custGeom>
              <a:avLst/>
              <a:gdLst/>
              <a:ahLst/>
              <a:cxnLst/>
              <a:rect l="l" t="t" r="r" b="b"/>
              <a:pathLst>
                <a:path w="2436495" h="433705">
                  <a:moveTo>
                    <a:pt x="2436114" y="0"/>
                  </a:moveTo>
                  <a:lnTo>
                    <a:pt x="0" y="0"/>
                  </a:lnTo>
                  <a:lnTo>
                    <a:pt x="0" y="433578"/>
                  </a:lnTo>
                  <a:lnTo>
                    <a:pt x="2363851" y="433578"/>
                  </a:lnTo>
                  <a:lnTo>
                    <a:pt x="2436114" y="361315"/>
                  </a:lnTo>
                  <a:lnTo>
                    <a:pt x="2436114" y="0"/>
                  </a:lnTo>
                  <a:close/>
                </a:path>
              </a:pathLst>
            </a:custGeom>
            <a:solidFill>
              <a:srgbClr val="EED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947915" y="2239263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89" h="72389">
                  <a:moveTo>
                    <a:pt x="72263" y="0"/>
                  </a:moveTo>
                  <a:lnTo>
                    <a:pt x="14452" y="14452"/>
                  </a:lnTo>
                  <a:lnTo>
                    <a:pt x="0" y="72262"/>
                  </a:lnTo>
                  <a:lnTo>
                    <a:pt x="72263" y="0"/>
                  </a:lnTo>
                  <a:close/>
                </a:path>
              </a:pathLst>
            </a:custGeom>
            <a:solidFill>
              <a:srgbClr val="C0B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584064" y="1877948"/>
              <a:ext cx="2436495" cy="433705"/>
            </a:xfrm>
            <a:custGeom>
              <a:avLst/>
              <a:gdLst/>
              <a:ahLst/>
              <a:cxnLst/>
              <a:rect l="l" t="t" r="r" b="b"/>
              <a:pathLst>
                <a:path w="2436495" h="433705">
                  <a:moveTo>
                    <a:pt x="2363851" y="433577"/>
                  </a:moveTo>
                  <a:lnTo>
                    <a:pt x="2378303" y="375767"/>
                  </a:lnTo>
                  <a:lnTo>
                    <a:pt x="2436114" y="361314"/>
                  </a:lnTo>
                  <a:lnTo>
                    <a:pt x="2363851" y="433577"/>
                  </a:lnTo>
                  <a:lnTo>
                    <a:pt x="0" y="433577"/>
                  </a:lnTo>
                  <a:lnTo>
                    <a:pt x="0" y="0"/>
                  </a:lnTo>
                  <a:lnTo>
                    <a:pt x="2436114" y="0"/>
                  </a:lnTo>
                  <a:lnTo>
                    <a:pt x="2436114" y="361314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9640187" y="3578478"/>
            <a:ext cx="1708150" cy="446405"/>
            <a:chOff x="9640187" y="3578478"/>
            <a:chExt cx="1708150" cy="446405"/>
          </a:xfrm>
        </p:grpSpPr>
        <p:sp>
          <p:nvSpPr>
            <p:cNvPr id="53" name="object 53"/>
            <p:cNvSpPr/>
            <p:nvPr/>
          </p:nvSpPr>
          <p:spPr>
            <a:xfrm>
              <a:off x="9646538" y="3584828"/>
              <a:ext cx="1695450" cy="433705"/>
            </a:xfrm>
            <a:custGeom>
              <a:avLst/>
              <a:gdLst/>
              <a:ahLst/>
              <a:cxnLst/>
              <a:rect l="l" t="t" r="r" b="b"/>
              <a:pathLst>
                <a:path w="1695450" h="433704">
                  <a:moveTo>
                    <a:pt x="1695450" y="0"/>
                  </a:moveTo>
                  <a:lnTo>
                    <a:pt x="0" y="0"/>
                  </a:lnTo>
                  <a:lnTo>
                    <a:pt x="0" y="433578"/>
                  </a:lnTo>
                  <a:lnTo>
                    <a:pt x="1623187" y="433578"/>
                  </a:lnTo>
                  <a:lnTo>
                    <a:pt x="1695450" y="361315"/>
                  </a:lnTo>
                  <a:lnTo>
                    <a:pt x="1695450" y="0"/>
                  </a:lnTo>
                  <a:close/>
                </a:path>
              </a:pathLst>
            </a:custGeom>
            <a:solidFill>
              <a:srgbClr val="EED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269724" y="3946143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72263" y="0"/>
                  </a:moveTo>
                  <a:lnTo>
                    <a:pt x="14452" y="14452"/>
                  </a:lnTo>
                  <a:lnTo>
                    <a:pt x="0" y="72262"/>
                  </a:lnTo>
                  <a:lnTo>
                    <a:pt x="72263" y="0"/>
                  </a:lnTo>
                  <a:close/>
                </a:path>
              </a:pathLst>
            </a:custGeom>
            <a:solidFill>
              <a:srgbClr val="C0B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646537" y="3584828"/>
              <a:ext cx="1695450" cy="433705"/>
            </a:xfrm>
            <a:custGeom>
              <a:avLst/>
              <a:gdLst/>
              <a:ahLst/>
              <a:cxnLst/>
              <a:rect l="l" t="t" r="r" b="b"/>
              <a:pathLst>
                <a:path w="1695450" h="433704">
                  <a:moveTo>
                    <a:pt x="1623187" y="433578"/>
                  </a:moveTo>
                  <a:lnTo>
                    <a:pt x="1637639" y="375767"/>
                  </a:lnTo>
                  <a:lnTo>
                    <a:pt x="1695450" y="361315"/>
                  </a:lnTo>
                  <a:lnTo>
                    <a:pt x="1623187" y="433578"/>
                  </a:lnTo>
                  <a:lnTo>
                    <a:pt x="0" y="433578"/>
                  </a:lnTo>
                  <a:lnTo>
                    <a:pt x="0" y="0"/>
                  </a:lnTo>
                  <a:lnTo>
                    <a:pt x="1695450" y="0"/>
                  </a:lnTo>
                  <a:lnTo>
                    <a:pt x="1695450" y="361315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9724738" y="3598238"/>
            <a:ext cx="914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solidFill>
                  <a:srgbClr val="D20343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D20343"/>
                </a:solidFill>
                <a:latin typeface="Calibri"/>
                <a:cs typeface="Calibri"/>
              </a:rPr>
              <a:t>e</a:t>
            </a:r>
            <a:r>
              <a:rPr sz="1800" b="1" spc="-25" dirty="0">
                <a:solidFill>
                  <a:srgbClr val="D20343"/>
                </a:solidFill>
                <a:latin typeface="Calibri"/>
                <a:cs typeface="Calibri"/>
              </a:rPr>
              <a:t>s</a:t>
            </a:r>
            <a:r>
              <a:rPr sz="1800" b="1" dirty="0">
                <a:solidFill>
                  <a:srgbClr val="D20343"/>
                </a:solidFill>
                <a:latin typeface="Calibri"/>
                <a:cs typeface="Calibri"/>
              </a:rPr>
              <a:t>t</a:t>
            </a:r>
            <a:r>
              <a:rPr sz="1800" b="1" spc="-10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D20343"/>
                </a:solidFill>
                <a:latin typeface="Calibri"/>
                <a:cs typeface="Calibri"/>
              </a:rPr>
              <a:t>s</a:t>
            </a:r>
            <a:r>
              <a:rPr sz="1800" b="1" spc="-5" dirty="0">
                <a:solidFill>
                  <a:srgbClr val="D20343"/>
                </a:solidFill>
                <a:latin typeface="Calibri"/>
                <a:cs typeface="Calibri"/>
              </a:rPr>
              <a:t>u</a:t>
            </a:r>
            <a:r>
              <a:rPr sz="1800" b="1" dirty="0">
                <a:solidFill>
                  <a:srgbClr val="D20343"/>
                </a:solidFill>
                <a:latin typeface="Calibri"/>
                <a:cs typeface="Calibri"/>
              </a:rPr>
              <a:t>i</a:t>
            </a:r>
            <a:r>
              <a:rPr sz="1800" b="1" spc="-25" dirty="0">
                <a:solidFill>
                  <a:srgbClr val="D20343"/>
                </a:solidFill>
                <a:latin typeface="Calibri"/>
                <a:cs typeface="Calibri"/>
              </a:rPr>
              <a:t>t</a:t>
            </a:r>
            <a:r>
              <a:rPr sz="1800" b="1" dirty="0">
                <a:solidFill>
                  <a:srgbClr val="D20343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6551038" y="4399153"/>
            <a:ext cx="2270125" cy="446405"/>
            <a:chOff x="6551038" y="4399153"/>
            <a:chExt cx="2270125" cy="446405"/>
          </a:xfrm>
        </p:grpSpPr>
        <p:sp>
          <p:nvSpPr>
            <p:cNvPr id="58" name="object 58"/>
            <p:cNvSpPr/>
            <p:nvPr/>
          </p:nvSpPr>
          <p:spPr>
            <a:xfrm>
              <a:off x="6557390" y="4405503"/>
              <a:ext cx="2257425" cy="433705"/>
            </a:xfrm>
            <a:custGeom>
              <a:avLst/>
              <a:gdLst/>
              <a:ahLst/>
              <a:cxnLst/>
              <a:rect l="l" t="t" r="r" b="b"/>
              <a:pathLst>
                <a:path w="2257425" h="433704">
                  <a:moveTo>
                    <a:pt x="2257044" y="0"/>
                  </a:moveTo>
                  <a:lnTo>
                    <a:pt x="0" y="0"/>
                  </a:lnTo>
                  <a:lnTo>
                    <a:pt x="0" y="433578"/>
                  </a:lnTo>
                  <a:lnTo>
                    <a:pt x="2184781" y="433578"/>
                  </a:lnTo>
                  <a:lnTo>
                    <a:pt x="2257044" y="361315"/>
                  </a:lnTo>
                  <a:lnTo>
                    <a:pt x="2257044" y="0"/>
                  </a:lnTo>
                  <a:close/>
                </a:path>
              </a:pathLst>
            </a:custGeom>
            <a:solidFill>
              <a:srgbClr val="EED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742169" y="4766818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72263" y="0"/>
                  </a:moveTo>
                  <a:lnTo>
                    <a:pt x="14452" y="14452"/>
                  </a:lnTo>
                  <a:lnTo>
                    <a:pt x="0" y="72262"/>
                  </a:lnTo>
                  <a:lnTo>
                    <a:pt x="72263" y="0"/>
                  </a:lnTo>
                  <a:close/>
                </a:path>
              </a:pathLst>
            </a:custGeom>
            <a:solidFill>
              <a:srgbClr val="C0B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557388" y="4405503"/>
              <a:ext cx="2257425" cy="433705"/>
            </a:xfrm>
            <a:custGeom>
              <a:avLst/>
              <a:gdLst/>
              <a:ahLst/>
              <a:cxnLst/>
              <a:rect l="l" t="t" r="r" b="b"/>
              <a:pathLst>
                <a:path w="2257425" h="433704">
                  <a:moveTo>
                    <a:pt x="2184780" y="433578"/>
                  </a:moveTo>
                  <a:lnTo>
                    <a:pt x="2199233" y="375767"/>
                  </a:lnTo>
                  <a:lnTo>
                    <a:pt x="2257043" y="361315"/>
                  </a:lnTo>
                  <a:lnTo>
                    <a:pt x="2184780" y="433578"/>
                  </a:lnTo>
                  <a:lnTo>
                    <a:pt x="0" y="433578"/>
                  </a:lnTo>
                  <a:lnTo>
                    <a:pt x="0" y="0"/>
                  </a:lnTo>
                  <a:lnTo>
                    <a:pt x="2257043" y="0"/>
                  </a:lnTo>
                  <a:lnTo>
                    <a:pt x="2257043" y="361315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6635414" y="4419486"/>
            <a:ext cx="16725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D20343"/>
                </a:solidFill>
                <a:latin typeface="Calibri"/>
                <a:cs typeface="Calibri"/>
              </a:rPr>
              <a:t>Structural</a:t>
            </a:r>
            <a:r>
              <a:rPr sz="1800" b="1" spc="-90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1800" b="1" spc="-30" dirty="0">
                <a:solidFill>
                  <a:srgbClr val="D20343"/>
                </a:solidFill>
                <a:latin typeface="Calibri"/>
                <a:cs typeface="Calibri"/>
              </a:rPr>
              <a:t>Testing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6545706" y="3557142"/>
            <a:ext cx="1709420" cy="446405"/>
            <a:chOff x="6545706" y="3557142"/>
            <a:chExt cx="1709420" cy="446405"/>
          </a:xfrm>
        </p:grpSpPr>
        <p:sp>
          <p:nvSpPr>
            <p:cNvPr id="63" name="object 63"/>
            <p:cNvSpPr/>
            <p:nvPr/>
          </p:nvSpPr>
          <p:spPr>
            <a:xfrm>
              <a:off x="6552056" y="3563492"/>
              <a:ext cx="1696720" cy="433705"/>
            </a:xfrm>
            <a:custGeom>
              <a:avLst/>
              <a:gdLst/>
              <a:ahLst/>
              <a:cxnLst/>
              <a:rect l="l" t="t" r="r" b="b"/>
              <a:pathLst>
                <a:path w="1696720" h="433704">
                  <a:moveTo>
                    <a:pt x="1696212" y="0"/>
                  </a:moveTo>
                  <a:lnTo>
                    <a:pt x="0" y="0"/>
                  </a:lnTo>
                  <a:lnTo>
                    <a:pt x="0" y="433578"/>
                  </a:lnTo>
                  <a:lnTo>
                    <a:pt x="1623949" y="433578"/>
                  </a:lnTo>
                  <a:lnTo>
                    <a:pt x="1696212" y="361315"/>
                  </a:lnTo>
                  <a:lnTo>
                    <a:pt x="1696212" y="0"/>
                  </a:lnTo>
                  <a:close/>
                </a:path>
              </a:pathLst>
            </a:custGeom>
            <a:solidFill>
              <a:srgbClr val="EED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176005" y="3924807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72263" y="0"/>
                  </a:moveTo>
                  <a:lnTo>
                    <a:pt x="14452" y="14452"/>
                  </a:lnTo>
                  <a:lnTo>
                    <a:pt x="0" y="72263"/>
                  </a:lnTo>
                  <a:lnTo>
                    <a:pt x="72263" y="0"/>
                  </a:lnTo>
                  <a:close/>
                </a:path>
              </a:pathLst>
            </a:custGeom>
            <a:solidFill>
              <a:srgbClr val="C0B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552056" y="3563492"/>
              <a:ext cx="1696720" cy="433705"/>
            </a:xfrm>
            <a:custGeom>
              <a:avLst/>
              <a:gdLst/>
              <a:ahLst/>
              <a:cxnLst/>
              <a:rect l="l" t="t" r="r" b="b"/>
              <a:pathLst>
                <a:path w="1696720" h="433704">
                  <a:moveTo>
                    <a:pt x="1623949" y="433578"/>
                  </a:moveTo>
                  <a:lnTo>
                    <a:pt x="1638401" y="375767"/>
                  </a:lnTo>
                  <a:lnTo>
                    <a:pt x="1696212" y="361315"/>
                  </a:lnTo>
                  <a:lnTo>
                    <a:pt x="1623949" y="433578"/>
                  </a:lnTo>
                  <a:lnTo>
                    <a:pt x="0" y="433578"/>
                  </a:lnTo>
                  <a:lnTo>
                    <a:pt x="0" y="0"/>
                  </a:lnTo>
                  <a:lnTo>
                    <a:pt x="1696212" y="0"/>
                  </a:lnTo>
                  <a:lnTo>
                    <a:pt x="1696212" y="361315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6630651" y="3577352"/>
            <a:ext cx="1302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D20343"/>
                </a:solidFill>
                <a:latin typeface="Calibri"/>
                <a:cs typeface="Calibri"/>
              </a:rPr>
              <a:t>Stress</a:t>
            </a:r>
            <a:r>
              <a:rPr sz="1800" b="1" spc="-80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1800" b="1" spc="-30" dirty="0">
                <a:solidFill>
                  <a:srgbClr val="D20343"/>
                </a:solidFill>
                <a:latin typeface="Calibri"/>
                <a:cs typeface="Calibri"/>
              </a:rPr>
              <a:t>Testing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6545706" y="2715132"/>
            <a:ext cx="2808605" cy="445770"/>
            <a:chOff x="6545706" y="2715132"/>
            <a:chExt cx="2808605" cy="445770"/>
          </a:xfrm>
        </p:grpSpPr>
        <p:sp>
          <p:nvSpPr>
            <p:cNvPr id="68" name="object 68"/>
            <p:cNvSpPr/>
            <p:nvPr/>
          </p:nvSpPr>
          <p:spPr>
            <a:xfrm>
              <a:off x="6552056" y="2721482"/>
              <a:ext cx="2795905" cy="433070"/>
            </a:xfrm>
            <a:custGeom>
              <a:avLst/>
              <a:gdLst/>
              <a:ahLst/>
              <a:cxnLst/>
              <a:rect l="l" t="t" r="r" b="b"/>
              <a:pathLst>
                <a:path w="2795904" h="433069">
                  <a:moveTo>
                    <a:pt x="2795778" y="0"/>
                  </a:moveTo>
                  <a:lnTo>
                    <a:pt x="0" y="0"/>
                  </a:lnTo>
                  <a:lnTo>
                    <a:pt x="0" y="432816"/>
                  </a:lnTo>
                  <a:lnTo>
                    <a:pt x="2723642" y="432816"/>
                  </a:lnTo>
                  <a:lnTo>
                    <a:pt x="2795778" y="360680"/>
                  </a:lnTo>
                  <a:lnTo>
                    <a:pt x="2795778" y="0"/>
                  </a:lnTo>
                  <a:close/>
                </a:path>
              </a:pathLst>
            </a:custGeom>
            <a:solidFill>
              <a:srgbClr val="EED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275698" y="3082162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72136" y="0"/>
                  </a:moveTo>
                  <a:lnTo>
                    <a:pt x="14427" y="14427"/>
                  </a:lnTo>
                  <a:lnTo>
                    <a:pt x="0" y="72136"/>
                  </a:lnTo>
                  <a:lnTo>
                    <a:pt x="72136" y="0"/>
                  </a:lnTo>
                  <a:close/>
                </a:path>
              </a:pathLst>
            </a:custGeom>
            <a:solidFill>
              <a:srgbClr val="C0B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552056" y="2721482"/>
              <a:ext cx="2795905" cy="433070"/>
            </a:xfrm>
            <a:custGeom>
              <a:avLst/>
              <a:gdLst/>
              <a:ahLst/>
              <a:cxnLst/>
              <a:rect l="l" t="t" r="r" b="b"/>
              <a:pathLst>
                <a:path w="2795904" h="433069">
                  <a:moveTo>
                    <a:pt x="2723642" y="432815"/>
                  </a:moveTo>
                  <a:lnTo>
                    <a:pt x="2738069" y="375107"/>
                  </a:lnTo>
                  <a:lnTo>
                    <a:pt x="2795778" y="360679"/>
                  </a:lnTo>
                  <a:lnTo>
                    <a:pt x="2723642" y="432815"/>
                  </a:lnTo>
                  <a:lnTo>
                    <a:pt x="0" y="432815"/>
                  </a:lnTo>
                  <a:lnTo>
                    <a:pt x="0" y="0"/>
                  </a:lnTo>
                  <a:lnTo>
                    <a:pt x="2795778" y="0"/>
                  </a:lnTo>
                  <a:lnTo>
                    <a:pt x="2795778" y="360679"/>
                  </a:lnTo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6630651" y="2734769"/>
            <a:ext cx="2580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D20343"/>
                </a:solidFill>
                <a:latin typeface="Calibri"/>
                <a:cs typeface="Calibri"/>
              </a:rPr>
              <a:t>Specification-based</a:t>
            </a:r>
            <a:r>
              <a:rPr sz="1800" b="1" spc="-85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1800" b="1" spc="-30" dirty="0">
                <a:solidFill>
                  <a:srgbClr val="D20343"/>
                </a:solidFill>
                <a:latin typeface="Calibri"/>
                <a:cs typeface="Calibri"/>
              </a:rPr>
              <a:t>Testing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6493890" y="1871598"/>
            <a:ext cx="1708150" cy="446405"/>
            <a:chOff x="6493890" y="1871598"/>
            <a:chExt cx="1708150" cy="446405"/>
          </a:xfrm>
        </p:grpSpPr>
        <p:sp>
          <p:nvSpPr>
            <p:cNvPr id="73" name="object 73"/>
            <p:cNvSpPr/>
            <p:nvPr/>
          </p:nvSpPr>
          <p:spPr>
            <a:xfrm>
              <a:off x="6500240" y="1877948"/>
              <a:ext cx="1695450" cy="433705"/>
            </a:xfrm>
            <a:custGeom>
              <a:avLst/>
              <a:gdLst/>
              <a:ahLst/>
              <a:cxnLst/>
              <a:rect l="l" t="t" r="r" b="b"/>
              <a:pathLst>
                <a:path w="1695450" h="433705">
                  <a:moveTo>
                    <a:pt x="1695450" y="0"/>
                  </a:moveTo>
                  <a:lnTo>
                    <a:pt x="0" y="0"/>
                  </a:lnTo>
                  <a:lnTo>
                    <a:pt x="0" y="433578"/>
                  </a:lnTo>
                  <a:lnTo>
                    <a:pt x="1623187" y="433578"/>
                  </a:lnTo>
                  <a:lnTo>
                    <a:pt x="1695450" y="361315"/>
                  </a:lnTo>
                  <a:lnTo>
                    <a:pt x="1695450" y="0"/>
                  </a:lnTo>
                  <a:close/>
                </a:path>
              </a:pathLst>
            </a:custGeom>
            <a:solidFill>
              <a:srgbClr val="EED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123426" y="2239263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72263" y="0"/>
                  </a:moveTo>
                  <a:lnTo>
                    <a:pt x="14452" y="14452"/>
                  </a:lnTo>
                  <a:lnTo>
                    <a:pt x="0" y="72262"/>
                  </a:lnTo>
                  <a:lnTo>
                    <a:pt x="72263" y="0"/>
                  </a:lnTo>
                  <a:close/>
                </a:path>
              </a:pathLst>
            </a:custGeom>
            <a:solidFill>
              <a:srgbClr val="C0B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500240" y="1877948"/>
              <a:ext cx="1695450" cy="433705"/>
            </a:xfrm>
            <a:custGeom>
              <a:avLst/>
              <a:gdLst/>
              <a:ahLst/>
              <a:cxnLst/>
              <a:rect l="l" t="t" r="r" b="b"/>
              <a:pathLst>
                <a:path w="1695450" h="433705">
                  <a:moveTo>
                    <a:pt x="1623187" y="433577"/>
                  </a:moveTo>
                  <a:lnTo>
                    <a:pt x="1637639" y="375767"/>
                  </a:lnTo>
                  <a:lnTo>
                    <a:pt x="1695450" y="361314"/>
                  </a:lnTo>
                  <a:lnTo>
                    <a:pt x="1623187" y="433577"/>
                  </a:lnTo>
                  <a:lnTo>
                    <a:pt x="0" y="433577"/>
                  </a:lnTo>
                  <a:lnTo>
                    <a:pt x="0" y="0"/>
                  </a:lnTo>
                  <a:lnTo>
                    <a:pt x="1695450" y="0"/>
                  </a:lnTo>
                  <a:lnTo>
                    <a:pt x="1695450" y="361314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3662395" y="1182735"/>
            <a:ext cx="4420870" cy="1009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8180">
              <a:lnSpc>
                <a:spcPct val="100000"/>
              </a:lnSpc>
              <a:spcBef>
                <a:spcPts val="100"/>
              </a:spcBef>
            </a:pPr>
            <a:r>
              <a:rPr sz="2800" b="1" spc="-20" dirty="0">
                <a:solidFill>
                  <a:srgbClr val="6F2F9F"/>
                </a:solidFill>
                <a:latin typeface="Calibri"/>
                <a:cs typeface="Calibri"/>
              </a:rPr>
              <a:t>Keywords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20"/>
              </a:spcBef>
              <a:tabLst>
                <a:tab pos="2927985" algn="l"/>
              </a:tabLst>
            </a:pPr>
            <a:r>
              <a:rPr sz="1800" b="1" spc="-5" dirty="0">
                <a:solidFill>
                  <a:srgbClr val="D20343"/>
                </a:solidFill>
                <a:latin typeface="Calibri"/>
                <a:cs typeface="Calibri"/>
              </a:rPr>
              <a:t>Maintainability Testing	Security</a:t>
            </a:r>
            <a:r>
              <a:rPr sz="1800" b="1" spc="-60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1800" b="1" spc="-30" dirty="0">
                <a:solidFill>
                  <a:srgbClr val="D20343"/>
                </a:solidFill>
                <a:latin typeface="Calibri"/>
                <a:cs typeface="Calibri"/>
              </a:rPr>
              <a:t>Testing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9659237" y="4399153"/>
            <a:ext cx="2152015" cy="446405"/>
            <a:chOff x="9659237" y="4399153"/>
            <a:chExt cx="2152015" cy="446405"/>
          </a:xfrm>
        </p:grpSpPr>
        <p:sp>
          <p:nvSpPr>
            <p:cNvPr id="78" name="object 78"/>
            <p:cNvSpPr/>
            <p:nvPr/>
          </p:nvSpPr>
          <p:spPr>
            <a:xfrm>
              <a:off x="9665588" y="4405503"/>
              <a:ext cx="2139315" cy="433705"/>
            </a:xfrm>
            <a:custGeom>
              <a:avLst/>
              <a:gdLst/>
              <a:ahLst/>
              <a:cxnLst/>
              <a:rect l="l" t="t" r="r" b="b"/>
              <a:pathLst>
                <a:path w="2139315" h="433704">
                  <a:moveTo>
                    <a:pt x="2138934" y="0"/>
                  </a:moveTo>
                  <a:lnTo>
                    <a:pt x="0" y="0"/>
                  </a:lnTo>
                  <a:lnTo>
                    <a:pt x="0" y="433578"/>
                  </a:lnTo>
                  <a:lnTo>
                    <a:pt x="2066670" y="433578"/>
                  </a:lnTo>
                  <a:lnTo>
                    <a:pt x="2138934" y="361315"/>
                  </a:lnTo>
                  <a:lnTo>
                    <a:pt x="2138934" y="0"/>
                  </a:lnTo>
                  <a:close/>
                </a:path>
              </a:pathLst>
            </a:custGeom>
            <a:solidFill>
              <a:srgbClr val="EED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1732258" y="4766818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72263" y="0"/>
                  </a:moveTo>
                  <a:lnTo>
                    <a:pt x="14452" y="14452"/>
                  </a:lnTo>
                  <a:lnTo>
                    <a:pt x="0" y="72262"/>
                  </a:lnTo>
                  <a:lnTo>
                    <a:pt x="72263" y="0"/>
                  </a:lnTo>
                  <a:close/>
                </a:path>
              </a:pathLst>
            </a:custGeom>
            <a:solidFill>
              <a:srgbClr val="C0B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665587" y="4405503"/>
              <a:ext cx="2139315" cy="433705"/>
            </a:xfrm>
            <a:custGeom>
              <a:avLst/>
              <a:gdLst/>
              <a:ahLst/>
              <a:cxnLst/>
              <a:rect l="l" t="t" r="r" b="b"/>
              <a:pathLst>
                <a:path w="2139315" h="433704">
                  <a:moveTo>
                    <a:pt x="2066671" y="433578"/>
                  </a:moveTo>
                  <a:lnTo>
                    <a:pt x="2081123" y="375767"/>
                  </a:lnTo>
                  <a:lnTo>
                    <a:pt x="2138934" y="361315"/>
                  </a:lnTo>
                  <a:lnTo>
                    <a:pt x="2066671" y="433578"/>
                  </a:lnTo>
                  <a:lnTo>
                    <a:pt x="0" y="433578"/>
                  </a:lnTo>
                  <a:lnTo>
                    <a:pt x="0" y="0"/>
                  </a:lnTo>
                  <a:lnTo>
                    <a:pt x="2138934" y="0"/>
                  </a:lnTo>
                  <a:lnTo>
                    <a:pt x="2138934" y="361315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9743695" y="4419486"/>
            <a:ext cx="1569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D20343"/>
                </a:solidFill>
                <a:latin typeface="Calibri"/>
                <a:cs typeface="Calibri"/>
              </a:rPr>
              <a:t>Usability</a:t>
            </a:r>
            <a:r>
              <a:rPr sz="1800" b="1" spc="-65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1800" b="1" spc="-30" dirty="0">
                <a:solidFill>
                  <a:srgbClr val="D20343"/>
                </a:solidFill>
                <a:latin typeface="Calibri"/>
                <a:cs typeface="Calibri"/>
              </a:rPr>
              <a:t>Testing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234188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80" dirty="0"/>
              <a:t> </a:t>
            </a:r>
            <a:r>
              <a:rPr spc="-35" dirty="0"/>
              <a:t>Türleri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50216" y="2142108"/>
            <a:ext cx="9273540" cy="2113280"/>
            <a:chOff x="1450216" y="2142108"/>
            <a:chExt cx="9273540" cy="2113280"/>
          </a:xfrm>
        </p:grpSpPr>
        <p:sp>
          <p:nvSpPr>
            <p:cNvPr id="4" name="object 4"/>
            <p:cNvSpPr/>
            <p:nvPr/>
          </p:nvSpPr>
          <p:spPr>
            <a:xfrm>
              <a:off x="6096380" y="3642741"/>
              <a:ext cx="4621530" cy="585470"/>
            </a:xfrm>
            <a:custGeom>
              <a:avLst/>
              <a:gdLst/>
              <a:ahLst/>
              <a:cxnLst/>
              <a:rect l="l" t="t" r="r" b="b"/>
              <a:pathLst>
                <a:path w="4621530" h="585470">
                  <a:moveTo>
                    <a:pt x="0" y="0"/>
                  </a:moveTo>
                  <a:lnTo>
                    <a:pt x="0" y="353631"/>
                  </a:lnTo>
                  <a:lnTo>
                    <a:pt x="4620933" y="353631"/>
                  </a:lnTo>
                  <a:lnTo>
                    <a:pt x="4620933" y="585177"/>
                  </a:lnTo>
                </a:path>
                <a:path w="4621530" h="585470">
                  <a:moveTo>
                    <a:pt x="0" y="0"/>
                  </a:moveTo>
                  <a:lnTo>
                    <a:pt x="0" y="353631"/>
                  </a:lnTo>
                  <a:lnTo>
                    <a:pt x="1472450" y="353631"/>
                  </a:lnTo>
                  <a:lnTo>
                    <a:pt x="1472450" y="585177"/>
                  </a:lnTo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71972" y="3642741"/>
              <a:ext cx="1724660" cy="585470"/>
            </a:xfrm>
            <a:custGeom>
              <a:avLst/>
              <a:gdLst/>
              <a:ahLst/>
              <a:cxnLst/>
              <a:rect l="l" t="t" r="r" b="b"/>
              <a:pathLst>
                <a:path w="1724660" h="585470">
                  <a:moveTo>
                    <a:pt x="1724634" y="0"/>
                  </a:moveTo>
                  <a:lnTo>
                    <a:pt x="1724634" y="353631"/>
                  </a:lnTo>
                  <a:lnTo>
                    <a:pt x="0" y="353631"/>
                  </a:lnTo>
                  <a:lnTo>
                    <a:pt x="0" y="585177"/>
                  </a:lnTo>
                </a:path>
              </a:pathLst>
            </a:custGeom>
            <a:ln w="12699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56566" y="3642741"/>
              <a:ext cx="4639945" cy="606425"/>
            </a:xfrm>
            <a:custGeom>
              <a:avLst/>
              <a:gdLst/>
              <a:ahLst/>
              <a:cxnLst/>
              <a:rect l="l" t="t" r="r" b="b"/>
              <a:pathLst>
                <a:path w="4639945" h="606425">
                  <a:moveTo>
                    <a:pt x="4639754" y="0"/>
                  </a:moveTo>
                  <a:lnTo>
                    <a:pt x="4639754" y="374472"/>
                  </a:lnTo>
                  <a:lnTo>
                    <a:pt x="0" y="374472"/>
                  </a:lnTo>
                  <a:lnTo>
                    <a:pt x="0" y="606018"/>
                  </a:lnTo>
                </a:path>
              </a:pathLst>
            </a:custGeom>
            <a:ln w="12699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35505" y="2148458"/>
              <a:ext cx="7922259" cy="1494790"/>
            </a:xfrm>
            <a:custGeom>
              <a:avLst/>
              <a:gdLst/>
              <a:ahLst/>
              <a:cxnLst/>
              <a:rect l="l" t="t" r="r" b="b"/>
              <a:pathLst>
                <a:path w="7922259" h="1494789">
                  <a:moveTo>
                    <a:pt x="7921752" y="0"/>
                  </a:moveTo>
                  <a:lnTo>
                    <a:pt x="0" y="0"/>
                  </a:lnTo>
                  <a:lnTo>
                    <a:pt x="0" y="1494282"/>
                  </a:lnTo>
                  <a:lnTo>
                    <a:pt x="7921752" y="1494282"/>
                  </a:lnTo>
                  <a:lnTo>
                    <a:pt x="7921752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35505" y="2148458"/>
              <a:ext cx="7922259" cy="1494790"/>
            </a:xfrm>
            <a:custGeom>
              <a:avLst/>
              <a:gdLst/>
              <a:ahLst/>
              <a:cxnLst/>
              <a:rect l="l" t="t" r="r" b="b"/>
              <a:pathLst>
                <a:path w="7922259" h="1494789">
                  <a:moveTo>
                    <a:pt x="0" y="0"/>
                  </a:moveTo>
                  <a:lnTo>
                    <a:pt x="7921752" y="0"/>
                  </a:lnTo>
                  <a:lnTo>
                    <a:pt x="7921752" y="1494282"/>
                  </a:lnTo>
                  <a:lnTo>
                    <a:pt x="0" y="14942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886895" y="2516622"/>
            <a:ext cx="24174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40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Calibri"/>
                <a:cs typeface="Calibri"/>
              </a:rPr>
              <a:t>Türleri</a:t>
            </a:r>
            <a:endParaRPr sz="40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05688" y="4242180"/>
            <a:ext cx="2301875" cy="1932939"/>
            <a:chOff x="305688" y="4242180"/>
            <a:chExt cx="2301875" cy="1932939"/>
          </a:xfrm>
        </p:grpSpPr>
        <p:sp>
          <p:nvSpPr>
            <p:cNvPr id="11" name="object 11"/>
            <p:cNvSpPr/>
            <p:nvPr/>
          </p:nvSpPr>
          <p:spPr>
            <a:xfrm>
              <a:off x="312038" y="4248530"/>
              <a:ext cx="2289175" cy="1920239"/>
            </a:xfrm>
            <a:custGeom>
              <a:avLst/>
              <a:gdLst/>
              <a:ahLst/>
              <a:cxnLst/>
              <a:rect l="l" t="t" r="r" b="b"/>
              <a:pathLst>
                <a:path w="2289175" h="1920239">
                  <a:moveTo>
                    <a:pt x="2289048" y="0"/>
                  </a:moveTo>
                  <a:lnTo>
                    <a:pt x="0" y="0"/>
                  </a:lnTo>
                  <a:lnTo>
                    <a:pt x="0" y="1920240"/>
                  </a:lnTo>
                  <a:lnTo>
                    <a:pt x="2289048" y="1920240"/>
                  </a:lnTo>
                  <a:lnTo>
                    <a:pt x="22890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2038" y="4248530"/>
              <a:ext cx="2289175" cy="1920239"/>
            </a:xfrm>
            <a:custGeom>
              <a:avLst/>
              <a:gdLst/>
              <a:ahLst/>
              <a:cxnLst/>
              <a:rect l="l" t="t" r="r" b="b"/>
              <a:pathLst>
                <a:path w="2289175" h="1920239">
                  <a:moveTo>
                    <a:pt x="0" y="0"/>
                  </a:moveTo>
                  <a:lnTo>
                    <a:pt x="2289048" y="0"/>
                  </a:lnTo>
                  <a:lnTo>
                    <a:pt x="2289048" y="1920240"/>
                  </a:lnTo>
                  <a:lnTo>
                    <a:pt x="0" y="1920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92525" y="4808757"/>
            <a:ext cx="1525905" cy="72580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344805" marR="5080" indent="-332740">
              <a:lnSpc>
                <a:spcPts val="2630"/>
              </a:lnSpc>
              <a:spcBef>
                <a:spcPts val="395"/>
              </a:spcBef>
            </a:pPr>
            <a:r>
              <a:rPr sz="2400" b="1" spc="-3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b="1" spc="-2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400" b="1" spc="-3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el  </a:t>
            </a:r>
            <a:r>
              <a:rPr sz="2400" b="1" spc="-40" dirty="0">
                <a:solidFill>
                  <a:srgbClr val="FFFFFF"/>
                </a:solidFill>
                <a:latin typeface="Calibri"/>
                <a:cs typeface="Calibri"/>
              </a:rPr>
              <a:t>Testler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994786" y="4221607"/>
            <a:ext cx="5944235" cy="1938655"/>
            <a:chOff x="2994786" y="4221607"/>
            <a:chExt cx="5944235" cy="1938655"/>
          </a:xfrm>
        </p:grpSpPr>
        <p:sp>
          <p:nvSpPr>
            <p:cNvPr id="15" name="object 15"/>
            <p:cNvSpPr/>
            <p:nvPr/>
          </p:nvSpPr>
          <p:spPr>
            <a:xfrm>
              <a:off x="3001136" y="4227957"/>
              <a:ext cx="2741295" cy="1925955"/>
            </a:xfrm>
            <a:custGeom>
              <a:avLst/>
              <a:gdLst/>
              <a:ahLst/>
              <a:cxnLst/>
              <a:rect l="l" t="t" r="r" b="b"/>
              <a:pathLst>
                <a:path w="2741295" h="1925954">
                  <a:moveTo>
                    <a:pt x="2740914" y="0"/>
                  </a:moveTo>
                  <a:lnTo>
                    <a:pt x="0" y="0"/>
                  </a:lnTo>
                  <a:lnTo>
                    <a:pt x="0" y="1925574"/>
                  </a:lnTo>
                  <a:lnTo>
                    <a:pt x="2740914" y="1925574"/>
                  </a:lnTo>
                  <a:lnTo>
                    <a:pt x="274091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01136" y="4227957"/>
              <a:ext cx="2741295" cy="1925955"/>
            </a:xfrm>
            <a:custGeom>
              <a:avLst/>
              <a:gdLst/>
              <a:ahLst/>
              <a:cxnLst/>
              <a:rect l="l" t="t" r="r" b="b"/>
              <a:pathLst>
                <a:path w="2741295" h="1925954">
                  <a:moveTo>
                    <a:pt x="0" y="0"/>
                  </a:moveTo>
                  <a:lnTo>
                    <a:pt x="2740914" y="0"/>
                  </a:lnTo>
                  <a:lnTo>
                    <a:pt x="2740914" y="1925574"/>
                  </a:lnTo>
                  <a:lnTo>
                    <a:pt x="0" y="192557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05347" y="4227957"/>
              <a:ext cx="2727325" cy="1852930"/>
            </a:xfrm>
            <a:custGeom>
              <a:avLst/>
              <a:gdLst/>
              <a:ahLst/>
              <a:cxnLst/>
              <a:rect l="l" t="t" r="r" b="b"/>
              <a:pathLst>
                <a:path w="2727325" h="1852929">
                  <a:moveTo>
                    <a:pt x="2727198" y="0"/>
                  </a:moveTo>
                  <a:lnTo>
                    <a:pt x="0" y="0"/>
                  </a:lnTo>
                  <a:lnTo>
                    <a:pt x="0" y="1852422"/>
                  </a:lnTo>
                  <a:lnTo>
                    <a:pt x="2727198" y="1852422"/>
                  </a:lnTo>
                  <a:lnTo>
                    <a:pt x="272719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05347" y="4227957"/>
              <a:ext cx="2727325" cy="1852930"/>
            </a:xfrm>
            <a:custGeom>
              <a:avLst/>
              <a:gdLst/>
              <a:ahLst/>
              <a:cxnLst/>
              <a:rect l="l" t="t" r="r" b="b"/>
              <a:pathLst>
                <a:path w="2727325" h="1852929">
                  <a:moveTo>
                    <a:pt x="0" y="0"/>
                  </a:moveTo>
                  <a:lnTo>
                    <a:pt x="2727198" y="0"/>
                  </a:lnTo>
                  <a:lnTo>
                    <a:pt x="2727198" y="1852422"/>
                  </a:lnTo>
                  <a:lnTo>
                    <a:pt x="0" y="1852422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360454" y="4590084"/>
            <a:ext cx="2414905" cy="95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04800">
              <a:lnSpc>
                <a:spcPct val="127099"/>
              </a:lnSpc>
              <a:spcBef>
                <a:spcPts val="100"/>
              </a:spcBef>
            </a:pPr>
            <a:r>
              <a:rPr sz="2400" b="1" spc="-30" dirty="0">
                <a:solidFill>
                  <a:srgbClr val="FFFFFF"/>
                </a:solidFill>
                <a:latin typeface="Calibri"/>
                <a:cs typeface="Calibri"/>
              </a:rPr>
              <a:t>Yapısal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40" dirty="0">
                <a:solidFill>
                  <a:srgbClr val="FFFFFF"/>
                </a:solidFill>
                <a:latin typeface="Calibri"/>
                <a:cs typeface="Calibri"/>
              </a:rPr>
              <a:t>Testler </a:t>
            </a:r>
            <a:r>
              <a:rPr sz="2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(Structural</a:t>
            </a:r>
            <a:r>
              <a:rPr sz="2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35" dirty="0">
                <a:solidFill>
                  <a:srgbClr val="FFFFFF"/>
                </a:solidFill>
                <a:latin typeface="Calibri"/>
                <a:cs typeface="Calibri"/>
              </a:rPr>
              <a:t>Testing)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389491" y="4221607"/>
            <a:ext cx="2656205" cy="1741805"/>
            <a:chOff x="9389491" y="4221607"/>
            <a:chExt cx="2656205" cy="1741805"/>
          </a:xfrm>
        </p:grpSpPr>
        <p:sp>
          <p:nvSpPr>
            <p:cNvPr id="21" name="object 21"/>
            <p:cNvSpPr/>
            <p:nvPr/>
          </p:nvSpPr>
          <p:spPr>
            <a:xfrm>
              <a:off x="9395841" y="4227957"/>
              <a:ext cx="2643505" cy="1729105"/>
            </a:xfrm>
            <a:custGeom>
              <a:avLst/>
              <a:gdLst/>
              <a:ahLst/>
              <a:cxnLst/>
              <a:rect l="l" t="t" r="r" b="b"/>
              <a:pathLst>
                <a:path w="2643504" h="1729104">
                  <a:moveTo>
                    <a:pt x="2643378" y="0"/>
                  </a:moveTo>
                  <a:lnTo>
                    <a:pt x="0" y="0"/>
                  </a:lnTo>
                  <a:lnTo>
                    <a:pt x="0" y="1728978"/>
                  </a:lnTo>
                  <a:lnTo>
                    <a:pt x="2643378" y="1728978"/>
                  </a:lnTo>
                  <a:lnTo>
                    <a:pt x="264337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395841" y="4227957"/>
              <a:ext cx="2643505" cy="1729105"/>
            </a:xfrm>
            <a:custGeom>
              <a:avLst/>
              <a:gdLst/>
              <a:ahLst/>
              <a:cxnLst/>
              <a:rect l="l" t="t" r="r" b="b"/>
              <a:pathLst>
                <a:path w="2643504" h="1729104">
                  <a:moveTo>
                    <a:pt x="0" y="0"/>
                  </a:moveTo>
                  <a:lnTo>
                    <a:pt x="2643378" y="0"/>
                  </a:lnTo>
                  <a:lnTo>
                    <a:pt x="2643378" y="1728978"/>
                  </a:lnTo>
                  <a:lnTo>
                    <a:pt x="0" y="172897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525953" y="4525214"/>
            <a:ext cx="2381885" cy="106108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indent="-635" algn="ctr">
              <a:lnSpc>
                <a:spcPct val="91500"/>
              </a:lnSpc>
              <a:spcBef>
                <a:spcPts val="345"/>
              </a:spcBef>
            </a:pPr>
            <a:r>
              <a:rPr sz="2400" b="1" spc="-20" dirty="0">
                <a:solidFill>
                  <a:srgbClr val="FFFFFF"/>
                </a:solidFill>
                <a:latin typeface="Calibri"/>
                <a:cs typeface="Calibri"/>
              </a:rPr>
              <a:t>Regresyon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ve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30" dirty="0">
                <a:solidFill>
                  <a:srgbClr val="FFFFFF"/>
                </a:solidFill>
                <a:latin typeface="Calibri"/>
                <a:cs typeface="Calibri"/>
              </a:rPr>
              <a:t>Yeniden</a:t>
            </a:r>
            <a:r>
              <a:rPr sz="24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Onaylama </a:t>
            </a:r>
            <a:r>
              <a:rPr sz="2400" b="1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35" dirty="0">
                <a:solidFill>
                  <a:srgbClr val="FFFFFF"/>
                </a:solidFill>
                <a:latin typeface="Calibri"/>
                <a:cs typeface="Calibri"/>
              </a:rPr>
              <a:t>Testleri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38048" y="3956430"/>
            <a:ext cx="1283970" cy="723900"/>
            <a:chOff x="138048" y="3956430"/>
            <a:chExt cx="1283970" cy="723900"/>
          </a:xfrm>
        </p:grpSpPr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398" y="3962780"/>
              <a:ext cx="1271015" cy="71094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44398" y="3962780"/>
              <a:ext cx="1271270" cy="711200"/>
            </a:xfrm>
            <a:custGeom>
              <a:avLst/>
              <a:gdLst/>
              <a:ahLst/>
              <a:cxnLst/>
              <a:rect l="l" t="t" r="r" b="b"/>
              <a:pathLst>
                <a:path w="1271270" h="711200">
                  <a:moveTo>
                    <a:pt x="0" y="118491"/>
                  </a:moveTo>
                  <a:lnTo>
                    <a:pt x="9311" y="72367"/>
                  </a:lnTo>
                  <a:lnTo>
                    <a:pt x="34704" y="34704"/>
                  </a:lnTo>
                  <a:lnTo>
                    <a:pt x="72367" y="9311"/>
                  </a:lnTo>
                  <a:lnTo>
                    <a:pt x="118491" y="0"/>
                  </a:lnTo>
                  <a:lnTo>
                    <a:pt x="1152525" y="0"/>
                  </a:lnTo>
                  <a:lnTo>
                    <a:pt x="1198648" y="9311"/>
                  </a:lnTo>
                  <a:lnTo>
                    <a:pt x="1236311" y="34704"/>
                  </a:lnTo>
                  <a:lnTo>
                    <a:pt x="1261704" y="72367"/>
                  </a:lnTo>
                  <a:lnTo>
                    <a:pt x="1271016" y="118491"/>
                  </a:lnTo>
                  <a:lnTo>
                    <a:pt x="1271016" y="592455"/>
                  </a:lnTo>
                  <a:lnTo>
                    <a:pt x="1261704" y="638578"/>
                  </a:lnTo>
                  <a:lnTo>
                    <a:pt x="1236311" y="676241"/>
                  </a:lnTo>
                  <a:lnTo>
                    <a:pt x="1198648" y="701634"/>
                  </a:lnTo>
                  <a:lnTo>
                    <a:pt x="1152525" y="710946"/>
                  </a:lnTo>
                  <a:lnTo>
                    <a:pt x="118491" y="710946"/>
                  </a:lnTo>
                  <a:lnTo>
                    <a:pt x="72367" y="701634"/>
                  </a:lnTo>
                  <a:lnTo>
                    <a:pt x="34704" y="676241"/>
                  </a:lnTo>
                  <a:lnTo>
                    <a:pt x="9311" y="638578"/>
                  </a:lnTo>
                  <a:lnTo>
                    <a:pt x="0" y="592455"/>
                  </a:lnTo>
                  <a:lnTo>
                    <a:pt x="0" y="11849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16858" y="4153661"/>
            <a:ext cx="920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F3863"/>
                </a:solidFill>
                <a:latin typeface="Calibri"/>
                <a:cs typeface="Calibri"/>
              </a:rPr>
              <a:t>Black</a:t>
            </a:r>
            <a:r>
              <a:rPr sz="1800" b="1" spc="-7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b="1" spc="-30" dirty="0">
                <a:solidFill>
                  <a:srgbClr val="1F3863"/>
                </a:solidFill>
                <a:latin typeface="Calibri"/>
                <a:cs typeface="Calibri"/>
              </a:rPr>
              <a:t>box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080386" y="3295777"/>
            <a:ext cx="2067560" cy="1433830"/>
            <a:chOff x="2080386" y="3295777"/>
            <a:chExt cx="2067560" cy="1433830"/>
          </a:xfrm>
        </p:grpSpPr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1180" y="4012311"/>
              <a:ext cx="1549907" cy="71094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591180" y="4012311"/>
              <a:ext cx="1550035" cy="711200"/>
            </a:xfrm>
            <a:custGeom>
              <a:avLst/>
              <a:gdLst/>
              <a:ahLst/>
              <a:cxnLst/>
              <a:rect l="l" t="t" r="r" b="b"/>
              <a:pathLst>
                <a:path w="1550035" h="711200">
                  <a:moveTo>
                    <a:pt x="0" y="118491"/>
                  </a:moveTo>
                  <a:lnTo>
                    <a:pt x="9311" y="72367"/>
                  </a:lnTo>
                  <a:lnTo>
                    <a:pt x="34704" y="34704"/>
                  </a:lnTo>
                  <a:lnTo>
                    <a:pt x="72367" y="9311"/>
                  </a:lnTo>
                  <a:lnTo>
                    <a:pt x="118491" y="0"/>
                  </a:lnTo>
                  <a:lnTo>
                    <a:pt x="1431417" y="0"/>
                  </a:lnTo>
                  <a:lnTo>
                    <a:pt x="1477540" y="9311"/>
                  </a:lnTo>
                  <a:lnTo>
                    <a:pt x="1515203" y="34704"/>
                  </a:lnTo>
                  <a:lnTo>
                    <a:pt x="1540596" y="72367"/>
                  </a:lnTo>
                  <a:lnTo>
                    <a:pt x="1549908" y="118491"/>
                  </a:lnTo>
                  <a:lnTo>
                    <a:pt x="1549908" y="592455"/>
                  </a:lnTo>
                  <a:lnTo>
                    <a:pt x="1540596" y="638578"/>
                  </a:lnTo>
                  <a:lnTo>
                    <a:pt x="1515203" y="676241"/>
                  </a:lnTo>
                  <a:lnTo>
                    <a:pt x="1477540" y="701634"/>
                  </a:lnTo>
                  <a:lnTo>
                    <a:pt x="1431417" y="710946"/>
                  </a:lnTo>
                  <a:lnTo>
                    <a:pt x="118491" y="710946"/>
                  </a:lnTo>
                  <a:lnTo>
                    <a:pt x="72367" y="701634"/>
                  </a:lnTo>
                  <a:lnTo>
                    <a:pt x="34704" y="676241"/>
                  </a:lnTo>
                  <a:lnTo>
                    <a:pt x="9311" y="638578"/>
                  </a:lnTo>
                  <a:lnTo>
                    <a:pt x="0" y="592455"/>
                  </a:lnTo>
                  <a:lnTo>
                    <a:pt x="0" y="11849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6736" y="3302127"/>
              <a:ext cx="1271015" cy="71170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086736" y="3302127"/>
              <a:ext cx="1271270" cy="711835"/>
            </a:xfrm>
            <a:custGeom>
              <a:avLst/>
              <a:gdLst/>
              <a:ahLst/>
              <a:cxnLst/>
              <a:rect l="l" t="t" r="r" b="b"/>
              <a:pathLst>
                <a:path w="1271270" h="711835">
                  <a:moveTo>
                    <a:pt x="0" y="118617"/>
                  </a:moveTo>
                  <a:lnTo>
                    <a:pt x="9322" y="72448"/>
                  </a:lnTo>
                  <a:lnTo>
                    <a:pt x="34744" y="34744"/>
                  </a:lnTo>
                  <a:lnTo>
                    <a:pt x="72448" y="9322"/>
                  </a:lnTo>
                  <a:lnTo>
                    <a:pt x="118618" y="0"/>
                  </a:lnTo>
                  <a:lnTo>
                    <a:pt x="1152398" y="0"/>
                  </a:lnTo>
                  <a:lnTo>
                    <a:pt x="1198567" y="9322"/>
                  </a:lnTo>
                  <a:lnTo>
                    <a:pt x="1236271" y="34744"/>
                  </a:lnTo>
                  <a:lnTo>
                    <a:pt x="1261693" y="72448"/>
                  </a:lnTo>
                  <a:lnTo>
                    <a:pt x="1271016" y="118617"/>
                  </a:lnTo>
                  <a:lnTo>
                    <a:pt x="1271016" y="593089"/>
                  </a:lnTo>
                  <a:lnTo>
                    <a:pt x="1261693" y="639259"/>
                  </a:lnTo>
                  <a:lnTo>
                    <a:pt x="1236271" y="676963"/>
                  </a:lnTo>
                  <a:lnTo>
                    <a:pt x="1198567" y="702385"/>
                  </a:lnTo>
                  <a:lnTo>
                    <a:pt x="1152398" y="711707"/>
                  </a:lnTo>
                  <a:lnTo>
                    <a:pt x="118618" y="711707"/>
                  </a:lnTo>
                  <a:lnTo>
                    <a:pt x="72448" y="702385"/>
                  </a:lnTo>
                  <a:lnTo>
                    <a:pt x="34744" y="676963"/>
                  </a:lnTo>
                  <a:lnTo>
                    <a:pt x="9322" y="639259"/>
                  </a:lnTo>
                  <a:lnTo>
                    <a:pt x="0" y="593089"/>
                  </a:lnTo>
                  <a:lnTo>
                    <a:pt x="0" y="11861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293430" y="3493261"/>
            <a:ext cx="857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F3863"/>
                </a:solidFill>
                <a:latin typeface="Calibri"/>
                <a:cs typeface="Calibri"/>
              </a:rPr>
              <a:t>Usability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351403" y="3295777"/>
            <a:ext cx="1856739" cy="724535"/>
            <a:chOff x="3351403" y="3295777"/>
            <a:chExt cx="1856739" cy="724535"/>
          </a:xfrm>
        </p:grpSpPr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7753" y="3302127"/>
              <a:ext cx="1844039" cy="71170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357753" y="3302127"/>
              <a:ext cx="1844039" cy="711835"/>
            </a:xfrm>
            <a:custGeom>
              <a:avLst/>
              <a:gdLst/>
              <a:ahLst/>
              <a:cxnLst/>
              <a:rect l="l" t="t" r="r" b="b"/>
              <a:pathLst>
                <a:path w="1844039" h="711835">
                  <a:moveTo>
                    <a:pt x="0" y="118617"/>
                  </a:moveTo>
                  <a:lnTo>
                    <a:pt x="9322" y="72448"/>
                  </a:lnTo>
                  <a:lnTo>
                    <a:pt x="34744" y="34744"/>
                  </a:lnTo>
                  <a:lnTo>
                    <a:pt x="72448" y="9322"/>
                  </a:lnTo>
                  <a:lnTo>
                    <a:pt x="118618" y="0"/>
                  </a:lnTo>
                  <a:lnTo>
                    <a:pt x="1725422" y="0"/>
                  </a:lnTo>
                  <a:lnTo>
                    <a:pt x="1771591" y="9322"/>
                  </a:lnTo>
                  <a:lnTo>
                    <a:pt x="1809295" y="34744"/>
                  </a:lnTo>
                  <a:lnTo>
                    <a:pt x="1834717" y="72448"/>
                  </a:lnTo>
                  <a:lnTo>
                    <a:pt x="1844039" y="118617"/>
                  </a:lnTo>
                  <a:lnTo>
                    <a:pt x="1844039" y="593089"/>
                  </a:lnTo>
                  <a:lnTo>
                    <a:pt x="1834717" y="639259"/>
                  </a:lnTo>
                  <a:lnTo>
                    <a:pt x="1809295" y="676963"/>
                  </a:lnTo>
                  <a:lnTo>
                    <a:pt x="1771591" y="702385"/>
                  </a:lnTo>
                  <a:lnTo>
                    <a:pt x="1725422" y="711707"/>
                  </a:lnTo>
                  <a:lnTo>
                    <a:pt x="118618" y="711707"/>
                  </a:lnTo>
                  <a:lnTo>
                    <a:pt x="72448" y="702385"/>
                  </a:lnTo>
                  <a:lnTo>
                    <a:pt x="34744" y="676963"/>
                  </a:lnTo>
                  <a:lnTo>
                    <a:pt x="9322" y="639259"/>
                  </a:lnTo>
                  <a:lnTo>
                    <a:pt x="0" y="593089"/>
                  </a:lnTo>
                  <a:lnTo>
                    <a:pt x="0" y="11861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540647" y="3493261"/>
            <a:ext cx="1477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F3863"/>
                </a:solidFill>
                <a:latin typeface="Calibri"/>
                <a:cs typeface="Calibri"/>
              </a:rPr>
              <a:t>Maintainability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134739" y="4005960"/>
            <a:ext cx="1283970" cy="723900"/>
            <a:chOff x="4134739" y="4005960"/>
            <a:chExt cx="1283970" cy="723900"/>
          </a:xfrm>
        </p:grpSpPr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41089" y="4012310"/>
              <a:ext cx="1271015" cy="71094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141089" y="4012310"/>
              <a:ext cx="1271270" cy="711200"/>
            </a:xfrm>
            <a:custGeom>
              <a:avLst/>
              <a:gdLst/>
              <a:ahLst/>
              <a:cxnLst/>
              <a:rect l="l" t="t" r="r" b="b"/>
              <a:pathLst>
                <a:path w="1271270" h="711200">
                  <a:moveTo>
                    <a:pt x="0" y="118491"/>
                  </a:moveTo>
                  <a:lnTo>
                    <a:pt x="9311" y="72367"/>
                  </a:lnTo>
                  <a:lnTo>
                    <a:pt x="34704" y="34704"/>
                  </a:lnTo>
                  <a:lnTo>
                    <a:pt x="72367" y="9311"/>
                  </a:lnTo>
                  <a:lnTo>
                    <a:pt x="118491" y="0"/>
                  </a:lnTo>
                  <a:lnTo>
                    <a:pt x="1152525" y="0"/>
                  </a:lnTo>
                  <a:lnTo>
                    <a:pt x="1198648" y="9311"/>
                  </a:lnTo>
                  <a:lnTo>
                    <a:pt x="1236311" y="34704"/>
                  </a:lnTo>
                  <a:lnTo>
                    <a:pt x="1261704" y="72367"/>
                  </a:lnTo>
                  <a:lnTo>
                    <a:pt x="1271016" y="118491"/>
                  </a:lnTo>
                  <a:lnTo>
                    <a:pt x="1271016" y="592455"/>
                  </a:lnTo>
                  <a:lnTo>
                    <a:pt x="1261704" y="638578"/>
                  </a:lnTo>
                  <a:lnTo>
                    <a:pt x="1236311" y="676241"/>
                  </a:lnTo>
                  <a:lnTo>
                    <a:pt x="1198648" y="701634"/>
                  </a:lnTo>
                  <a:lnTo>
                    <a:pt x="1152525" y="710946"/>
                  </a:lnTo>
                  <a:lnTo>
                    <a:pt x="118491" y="710946"/>
                  </a:lnTo>
                  <a:lnTo>
                    <a:pt x="72367" y="701634"/>
                  </a:lnTo>
                  <a:lnTo>
                    <a:pt x="34704" y="676241"/>
                  </a:lnTo>
                  <a:lnTo>
                    <a:pt x="9311" y="638578"/>
                  </a:lnTo>
                  <a:lnTo>
                    <a:pt x="0" y="592455"/>
                  </a:lnTo>
                  <a:lnTo>
                    <a:pt x="0" y="11849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743158" y="4203027"/>
            <a:ext cx="2988945" cy="1313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60830" algn="l"/>
              </a:tabLst>
            </a:pPr>
            <a:r>
              <a:rPr sz="1800" b="1" spc="-10" dirty="0">
                <a:solidFill>
                  <a:srgbClr val="1F3863"/>
                </a:solidFill>
                <a:latin typeface="Calibri"/>
                <a:cs typeface="Calibri"/>
              </a:rPr>
              <a:t>Performance	Reliability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50">
              <a:latin typeface="Calibri"/>
              <a:cs typeface="Calibri"/>
            </a:endParaRPr>
          </a:p>
          <a:p>
            <a:pPr marL="1209675" marR="5080" indent="-929640">
              <a:lnSpc>
                <a:spcPts val="2630"/>
              </a:lnSpc>
              <a:spcBef>
                <a:spcPts val="5"/>
              </a:spcBef>
            </a:pP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Fonksiyonel</a:t>
            </a:r>
            <a:r>
              <a:rPr sz="24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Olmayan </a:t>
            </a:r>
            <a:r>
              <a:rPr sz="2400" b="1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40" dirty="0">
                <a:solidFill>
                  <a:srgbClr val="FFFFFF"/>
                </a:solidFill>
                <a:latin typeface="Calibri"/>
                <a:cs typeface="Calibri"/>
              </a:rPr>
              <a:t>Testler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792095" y="2584069"/>
            <a:ext cx="1283970" cy="723900"/>
            <a:chOff x="2792095" y="2584069"/>
            <a:chExt cx="1283970" cy="723900"/>
          </a:xfrm>
        </p:grpSpPr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98445" y="2590419"/>
              <a:ext cx="1271015" cy="71094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798445" y="2590419"/>
              <a:ext cx="1271270" cy="711200"/>
            </a:xfrm>
            <a:custGeom>
              <a:avLst/>
              <a:gdLst/>
              <a:ahLst/>
              <a:cxnLst/>
              <a:rect l="l" t="t" r="r" b="b"/>
              <a:pathLst>
                <a:path w="1271270" h="711200">
                  <a:moveTo>
                    <a:pt x="0" y="118490"/>
                  </a:moveTo>
                  <a:lnTo>
                    <a:pt x="9311" y="72367"/>
                  </a:lnTo>
                  <a:lnTo>
                    <a:pt x="34704" y="34704"/>
                  </a:lnTo>
                  <a:lnTo>
                    <a:pt x="72367" y="9311"/>
                  </a:lnTo>
                  <a:lnTo>
                    <a:pt x="118491" y="0"/>
                  </a:lnTo>
                  <a:lnTo>
                    <a:pt x="1152525" y="0"/>
                  </a:lnTo>
                  <a:lnTo>
                    <a:pt x="1198648" y="9311"/>
                  </a:lnTo>
                  <a:lnTo>
                    <a:pt x="1236311" y="34704"/>
                  </a:lnTo>
                  <a:lnTo>
                    <a:pt x="1261704" y="72367"/>
                  </a:lnTo>
                  <a:lnTo>
                    <a:pt x="1271016" y="118490"/>
                  </a:lnTo>
                  <a:lnTo>
                    <a:pt x="1271016" y="592454"/>
                  </a:lnTo>
                  <a:lnTo>
                    <a:pt x="1261704" y="638578"/>
                  </a:lnTo>
                  <a:lnTo>
                    <a:pt x="1236311" y="676241"/>
                  </a:lnTo>
                  <a:lnTo>
                    <a:pt x="1198648" y="701634"/>
                  </a:lnTo>
                  <a:lnTo>
                    <a:pt x="1152525" y="710945"/>
                  </a:lnTo>
                  <a:lnTo>
                    <a:pt x="118491" y="710945"/>
                  </a:lnTo>
                  <a:lnTo>
                    <a:pt x="72367" y="701634"/>
                  </a:lnTo>
                  <a:lnTo>
                    <a:pt x="34704" y="676241"/>
                  </a:lnTo>
                  <a:lnTo>
                    <a:pt x="9311" y="638578"/>
                  </a:lnTo>
                  <a:lnTo>
                    <a:pt x="0" y="592454"/>
                  </a:lnTo>
                  <a:lnTo>
                    <a:pt x="0" y="11849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925866" y="2781344"/>
            <a:ext cx="1016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1F3863"/>
                </a:solidFill>
                <a:latin typeface="Calibri"/>
                <a:cs typeface="Calibri"/>
              </a:rPr>
              <a:t>Portability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629270" y="3850513"/>
            <a:ext cx="1283970" cy="723900"/>
            <a:chOff x="7629270" y="3850513"/>
            <a:chExt cx="1283970" cy="723900"/>
          </a:xfrm>
        </p:grpSpPr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35620" y="3856863"/>
              <a:ext cx="1271015" cy="71094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635620" y="3856863"/>
              <a:ext cx="1271270" cy="711200"/>
            </a:xfrm>
            <a:custGeom>
              <a:avLst/>
              <a:gdLst/>
              <a:ahLst/>
              <a:cxnLst/>
              <a:rect l="l" t="t" r="r" b="b"/>
              <a:pathLst>
                <a:path w="1271270" h="711200">
                  <a:moveTo>
                    <a:pt x="0" y="118491"/>
                  </a:moveTo>
                  <a:lnTo>
                    <a:pt x="9311" y="72367"/>
                  </a:lnTo>
                  <a:lnTo>
                    <a:pt x="34704" y="34704"/>
                  </a:lnTo>
                  <a:lnTo>
                    <a:pt x="72367" y="9311"/>
                  </a:lnTo>
                  <a:lnTo>
                    <a:pt x="118491" y="0"/>
                  </a:lnTo>
                  <a:lnTo>
                    <a:pt x="1152525" y="0"/>
                  </a:lnTo>
                  <a:lnTo>
                    <a:pt x="1198648" y="9311"/>
                  </a:lnTo>
                  <a:lnTo>
                    <a:pt x="1236311" y="34704"/>
                  </a:lnTo>
                  <a:lnTo>
                    <a:pt x="1261704" y="72367"/>
                  </a:lnTo>
                  <a:lnTo>
                    <a:pt x="1271016" y="118491"/>
                  </a:lnTo>
                  <a:lnTo>
                    <a:pt x="1271016" y="592455"/>
                  </a:lnTo>
                  <a:lnTo>
                    <a:pt x="1261704" y="638578"/>
                  </a:lnTo>
                  <a:lnTo>
                    <a:pt x="1236311" y="676241"/>
                  </a:lnTo>
                  <a:lnTo>
                    <a:pt x="1198648" y="701634"/>
                  </a:lnTo>
                  <a:lnTo>
                    <a:pt x="1152525" y="710946"/>
                  </a:lnTo>
                  <a:lnTo>
                    <a:pt x="118491" y="710946"/>
                  </a:lnTo>
                  <a:lnTo>
                    <a:pt x="72367" y="701634"/>
                  </a:lnTo>
                  <a:lnTo>
                    <a:pt x="34704" y="676241"/>
                  </a:lnTo>
                  <a:lnTo>
                    <a:pt x="9311" y="638578"/>
                  </a:lnTo>
                  <a:lnTo>
                    <a:pt x="0" y="592455"/>
                  </a:lnTo>
                  <a:lnTo>
                    <a:pt x="0" y="11849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7770052" y="4047659"/>
            <a:ext cx="996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F3863"/>
                </a:solidFill>
                <a:latin typeface="Calibri"/>
                <a:cs typeface="Calibri"/>
              </a:rPr>
              <a:t>White</a:t>
            </a:r>
            <a:r>
              <a:rPr sz="1800" b="1" spc="-7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b="1" spc="-30" dirty="0">
                <a:solidFill>
                  <a:srgbClr val="1F3863"/>
                </a:solidFill>
                <a:latin typeface="Calibri"/>
                <a:cs typeface="Calibri"/>
              </a:rPr>
              <a:t>box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234188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80" dirty="0"/>
              <a:t> </a:t>
            </a:r>
            <a:r>
              <a:rPr spc="-35" dirty="0"/>
              <a:t>Türleri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4887" y="1545817"/>
            <a:ext cx="5768340" cy="187642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800" b="1" spc="-10" dirty="0">
                <a:solidFill>
                  <a:srgbClr val="06A781"/>
                </a:solidFill>
                <a:latin typeface="Calibri"/>
                <a:cs typeface="Calibri"/>
              </a:rPr>
              <a:t>Fonksiyonel</a:t>
            </a:r>
            <a:r>
              <a:rPr sz="2800" b="1" spc="-55" dirty="0">
                <a:solidFill>
                  <a:srgbClr val="06A781"/>
                </a:solidFill>
                <a:latin typeface="Calibri"/>
                <a:cs typeface="Calibri"/>
              </a:rPr>
              <a:t> </a:t>
            </a:r>
            <a:r>
              <a:rPr sz="2800" b="1" spc="-40" dirty="0">
                <a:solidFill>
                  <a:srgbClr val="06A781"/>
                </a:solidFill>
                <a:latin typeface="Calibri"/>
                <a:cs typeface="Calibri"/>
              </a:rPr>
              <a:t>Testler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35"/>
              </a:spcBef>
              <a:buClr>
                <a:srgbClr val="C55A11"/>
              </a:buClr>
              <a:buSzPct val="116666"/>
              <a:buFont typeface="Wingdings"/>
              <a:buChar char=""/>
              <a:tabLst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Fonksiyonlar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edilir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C55A11"/>
              </a:buClr>
              <a:buSzPct val="116666"/>
              <a:buFont typeface="Wingdings"/>
              <a:buChar char=""/>
              <a:tabLst>
                <a:tab pos="419100" algn="l"/>
              </a:tabLst>
            </a:pPr>
            <a:r>
              <a:rPr sz="2400" spc="-25" dirty="0">
                <a:latin typeface="Calibri"/>
                <a:cs typeface="Calibri"/>
              </a:rPr>
              <a:t>“(if...what)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 yapar?”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sorusuna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cevap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verir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C55A11"/>
              </a:buClr>
              <a:buSzPct val="116666"/>
              <a:buFont typeface="Wingdings"/>
              <a:buChar char="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Genelde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Black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box</a:t>
            </a:r>
            <a:r>
              <a:rPr sz="2400" spc="-15" dirty="0">
                <a:latin typeface="Calibri"/>
                <a:cs typeface="Calibri"/>
              </a:rPr>
              <a:t> testlerdir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4887" y="3477182"/>
            <a:ext cx="1025779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18465" marR="5080" indent="-406400">
              <a:lnSpc>
                <a:spcPts val="2590"/>
              </a:lnSpc>
              <a:spcBef>
                <a:spcPts val="425"/>
              </a:spcBef>
              <a:buClr>
                <a:srgbClr val="C55A11"/>
              </a:buClr>
              <a:buSzPct val="116666"/>
              <a:buFont typeface="Wingdings"/>
              <a:buChar char=""/>
              <a:tabLst>
                <a:tab pos="419100" algn="l"/>
              </a:tabLst>
            </a:pPr>
            <a:r>
              <a:rPr sz="2400" spc="-15" dirty="0">
                <a:latin typeface="Calibri"/>
                <a:cs typeface="Calibri"/>
              </a:rPr>
              <a:t>Fonksiyonlara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özelliklere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bunların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belirli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sistemlerle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birlikte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çalışabilirliğine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dayanır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4887" y="4228101"/>
            <a:ext cx="5471160" cy="16675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365"/>
              </a:spcBef>
              <a:buClr>
                <a:srgbClr val="C55A11"/>
              </a:buClr>
              <a:buSzPct val="116666"/>
              <a:buFont typeface="Wingdings"/>
              <a:buChar char=""/>
              <a:tabLst>
                <a:tab pos="419100" algn="l"/>
              </a:tabLst>
            </a:pPr>
            <a:r>
              <a:rPr sz="2400" spc="-55" dirty="0">
                <a:latin typeface="Calibri"/>
                <a:cs typeface="Calibri"/>
              </a:rPr>
              <a:t>Tüm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seviyelerinde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gerçekleştirilebilir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C55A11"/>
              </a:buClr>
              <a:buSzPct val="116666"/>
              <a:buFont typeface="Wingdings"/>
              <a:buChar char=""/>
              <a:tabLst>
                <a:tab pos="419100" algn="l"/>
              </a:tabLst>
            </a:pPr>
            <a:r>
              <a:rPr sz="2400" dirty="0">
                <a:latin typeface="Calibri"/>
                <a:cs typeface="Calibri"/>
              </a:rPr>
              <a:t>İki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farklı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boyutta </a:t>
            </a:r>
            <a:r>
              <a:rPr sz="2400" spc="-5" dirty="0">
                <a:latin typeface="Calibri"/>
                <a:cs typeface="Calibri"/>
              </a:rPr>
              <a:t>incelenebilir</a:t>
            </a:r>
            <a:endParaRPr sz="24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210"/>
              </a:spcBef>
              <a:buClr>
                <a:srgbClr val="538235"/>
              </a:buClr>
              <a:buFont typeface="Wingdings"/>
              <a:buChar char=""/>
              <a:tabLst>
                <a:tab pos="875665" algn="l"/>
                <a:tab pos="876300" algn="l"/>
              </a:tabLst>
            </a:pPr>
            <a:r>
              <a:rPr sz="2400" spc="-10" dirty="0">
                <a:latin typeface="Calibri"/>
                <a:cs typeface="Calibri"/>
              </a:rPr>
              <a:t>Gereksinim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temelli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testler</a:t>
            </a:r>
            <a:endParaRPr sz="2400">
              <a:latin typeface="Calibri"/>
              <a:cs typeface="Calibri"/>
            </a:endParaRPr>
          </a:p>
          <a:p>
            <a:pPr marL="944244" lvl="1" indent="-450215">
              <a:lnSpc>
                <a:spcPct val="100000"/>
              </a:lnSpc>
              <a:spcBef>
                <a:spcPts val="215"/>
              </a:spcBef>
              <a:buClr>
                <a:srgbClr val="538235"/>
              </a:buClr>
              <a:buFont typeface="Wingdings"/>
              <a:buChar char=""/>
              <a:tabLst>
                <a:tab pos="944244" algn="l"/>
                <a:tab pos="944880" algn="l"/>
              </a:tabLst>
            </a:pPr>
            <a:r>
              <a:rPr sz="2400" spc="-10" dirty="0">
                <a:latin typeface="Calibri"/>
                <a:cs typeface="Calibri"/>
              </a:rPr>
              <a:t>İş-süreç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temelli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testler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566025" y="1164465"/>
            <a:ext cx="4241800" cy="2271395"/>
            <a:chOff x="7566025" y="1164465"/>
            <a:chExt cx="4241800" cy="2271395"/>
          </a:xfrm>
        </p:grpSpPr>
        <p:sp>
          <p:nvSpPr>
            <p:cNvPr id="7" name="object 7"/>
            <p:cNvSpPr/>
            <p:nvPr/>
          </p:nvSpPr>
          <p:spPr>
            <a:xfrm>
              <a:off x="7572375" y="1311972"/>
              <a:ext cx="4229100" cy="2117725"/>
            </a:xfrm>
            <a:custGeom>
              <a:avLst/>
              <a:gdLst/>
              <a:ahLst/>
              <a:cxnLst/>
              <a:rect l="l" t="t" r="r" b="b"/>
              <a:pathLst>
                <a:path w="4229100" h="2117725">
                  <a:moveTo>
                    <a:pt x="4229100" y="0"/>
                  </a:moveTo>
                  <a:lnTo>
                    <a:pt x="4221903" y="44619"/>
                  </a:lnTo>
                  <a:lnTo>
                    <a:pt x="4201865" y="83369"/>
                  </a:lnTo>
                  <a:lnTo>
                    <a:pt x="4171309" y="113926"/>
                  </a:lnTo>
                  <a:lnTo>
                    <a:pt x="4132558" y="133964"/>
                  </a:lnTo>
                  <a:lnTo>
                    <a:pt x="4087939" y="141160"/>
                  </a:lnTo>
                  <a:lnTo>
                    <a:pt x="141160" y="141160"/>
                  </a:lnTo>
                  <a:lnTo>
                    <a:pt x="96541" y="148356"/>
                  </a:lnTo>
                  <a:lnTo>
                    <a:pt x="57790" y="168394"/>
                  </a:lnTo>
                  <a:lnTo>
                    <a:pt x="27234" y="198951"/>
                  </a:lnTo>
                  <a:lnTo>
                    <a:pt x="7196" y="237701"/>
                  </a:lnTo>
                  <a:lnTo>
                    <a:pt x="0" y="282321"/>
                  </a:lnTo>
                  <a:lnTo>
                    <a:pt x="0" y="1976247"/>
                  </a:lnTo>
                  <a:lnTo>
                    <a:pt x="7196" y="2020866"/>
                  </a:lnTo>
                  <a:lnTo>
                    <a:pt x="27234" y="2059616"/>
                  </a:lnTo>
                  <a:lnTo>
                    <a:pt x="57790" y="2090173"/>
                  </a:lnTo>
                  <a:lnTo>
                    <a:pt x="96541" y="2110211"/>
                  </a:lnTo>
                  <a:lnTo>
                    <a:pt x="141160" y="2117407"/>
                  </a:lnTo>
                  <a:lnTo>
                    <a:pt x="185779" y="2110211"/>
                  </a:lnTo>
                  <a:lnTo>
                    <a:pt x="224530" y="2090173"/>
                  </a:lnTo>
                  <a:lnTo>
                    <a:pt x="255086" y="2059616"/>
                  </a:lnTo>
                  <a:lnTo>
                    <a:pt x="275124" y="2020866"/>
                  </a:lnTo>
                  <a:lnTo>
                    <a:pt x="282321" y="1976247"/>
                  </a:lnTo>
                  <a:lnTo>
                    <a:pt x="282321" y="1835086"/>
                  </a:lnTo>
                  <a:lnTo>
                    <a:pt x="4087939" y="1835086"/>
                  </a:lnTo>
                  <a:lnTo>
                    <a:pt x="4132558" y="1827890"/>
                  </a:lnTo>
                  <a:lnTo>
                    <a:pt x="4171309" y="1807852"/>
                  </a:lnTo>
                  <a:lnTo>
                    <a:pt x="4201865" y="1777295"/>
                  </a:lnTo>
                  <a:lnTo>
                    <a:pt x="4221903" y="1738545"/>
                  </a:lnTo>
                  <a:lnTo>
                    <a:pt x="4229100" y="1693926"/>
                  </a:lnTo>
                  <a:lnTo>
                    <a:pt x="4229100" y="423481"/>
                  </a:lnTo>
                  <a:lnTo>
                    <a:pt x="141160" y="423481"/>
                  </a:lnTo>
                  <a:lnTo>
                    <a:pt x="141160" y="282321"/>
                  </a:lnTo>
                  <a:lnTo>
                    <a:pt x="146706" y="254850"/>
                  </a:lnTo>
                  <a:lnTo>
                    <a:pt x="161831" y="232417"/>
                  </a:lnTo>
                  <a:lnTo>
                    <a:pt x="184264" y="217293"/>
                  </a:lnTo>
                  <a:lnTo>
                    <a:pt x="211734" y="211747"/>
                  </a:lnTo>
                  <a:lnTo>
                    <a:pt x="4229100" y="211747"/>
                  </a:lnTo>
                  <a:lnTo>
                    <a:pt x="4229100" y="0"/>
                  </a:lnTo>
                  <a:close/>
                </a:path>
                <a:path w="4229100" h="2117725">
                  <a:moveTo>
                    <a:pt x="4229100" y="211747"/>
                  </a:moveTo>
                  <a:lnTo>
                    <a:pt x="211734" y="211747"/>
                  </a:lnTo>
                  <a:lnTo>
                    <a:pt x="239212" y="217293"/>
                  </a:lnTo>
                  <a:lnTo>
                    <a:pt x="261648" y="232417"/>
                  </a:lnTo>
                  <a:lnTo>
                    <a:pt x="276774" y="254850"/>
                  </a:lnTo>
                  <a:lnTo>
                    <a:pt x="282321" y="282321"/>
                  </a:lnTo>
                  <a:lnTo>
                    <a:pt x="275124" y="326940"/>
                  </a:lnTo>
                  <a:lnTo>
                    <a:pt x="255086" y="365690"/>
                  </a:lnTo>
                  <a:lnTo>
                    <a:pt x="224530" y="396247"/>
                  </a:lnTo>
                  <a:lnTo>
                    <a:pt x="185779" y="416285"/>
                  </a:lnTo>
                  <a:lnTo>
                    <a:pt x="141160" y="423481"/>
                  </a:lnTo>
                  <a:lnTo>
                    <a:pt x="4229100" y="423481"/>
                  </a:lnTo>
                  <a:lnTo>
                    <a:pt x="4229100" y="211747"/>
                  </a:lnTo>
                  <a:close/>
                </a:path>
                <a:path w="4229100" h="2117725">
                  <a:moveTo>
                    <a:pt x="3946779" y="0"/>
                  </a:moveTo>
                  <a:lnTo>
                    <a:pt x="3946779" y="141160"/>
                  </a:lnTo>
                  <a:lnTo>
                    <a:pt x="4087939" y="141160"/>
                  </a:lnTo>
                  <a:lnTo>
                    <a:pt x="4087939" y="70586"/>
                  </a:lnTo>
                  <a:lnTo>
                    <a:pt x="4017352" y="70586"/>
                  </a:lnTo>
                  <a:lnTo>
                    <a:pt x="3989882" y="65038"/>
                  </a:lnTo>
                  <a:lnTo>
                    <a:pt x="3967449" y="49909"/>
                  </a:lnTo>
                  <a:lnTo>
                    <a:pt x="3952325" y="27472"/>
                  </a:lnTo>
                  <a:lnTo>
                    <a:pt x="3946779" y="0"/>
                  </a:lnTo>
                  <a:close/>
                </a:path>
                <a:path w="4229100" h="2117725">
                  <a:moveTo>
                    <a:pt x="4087939" y="0"/>
                  </a:moveTo>
                  <a:lnTo>
                    <a:pt x="4082393" y="27472"/>
                  </a:lnTo>
                  <a:lnTo>
                    <a:pt x="4067267" y="49909"/>
                  </a:lnTo>
                  <a:lnTo>
                    <a:pt x="4044830" y="65038"/>
                  </a:lnTo>
                  <a:lnTo>
                    <a:pt x="4017352" y="70586"/>
                  </a:lnTo>
                  <a:lnTo>
                    <a:pt x="4087939" y="70586"/>
                  </a:lnTo>
                  <a:lnTo>
                    <a:pt x="4087939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713534" y="1170814"/>
              <a:ext cx="4088129" cy="565150"/>
            </a:xfrm>
            <a:custGeom>
              <a:avLst/>
              <a:gdLst/>
              <a:ahLst/>
              <a:cxnLst/>
              <a:rect l="l" t="t" r="r" b="b"/>
              <a:pathLst>
                <a:path w="4088129" h="565150">
                  <a:moveTo>
                    <a:pt x="70573" y="352894"/>
                  </a:moveTo>
                  <a:lnTo>
                    <a:pt x="43103" y="358443"/>
                  </a:lnTo>
                  <a:lnTo>
                    <a:pt x="20670" y="373572"/>
                  </a:lnTo>
                  <a:lnTo>
                    <a:pt x="5546" y="396009"/>
                  </a:lnTo>
                  <a:lnTo>
                    <a:pt x="0" y="423481"/>
                  </a:lnTo>
                  <a:lnTo>
                    <a:pt x="0" y="564641"/>
                  </a:lnTo>
                  <a:lnTo>
                    <a:pt x="44619" y="557445"/>
                  </a:lnTo>
                  <a:lnTo>
                    <a:pt x="83369" y="537407"/>
                  </a:lnTo>
                  <a:lnTo>
                    <a:pt x="113926" y="506851"/>
                  </a:lnTo>
                  <a:lnTo>
                    <a:pt x="133964" y="468100"/>
                  </a:lnTo>
                  <a:lnTo>
                    <a:pt x="141160" y="423481"/>
                  </a:lnTo>
                  <a:lnTo>
                    <a:pt x="135614" y="396009"/>
                  </a:lnTo>
                  <a:lnTo>
                    <a:pt x="120488" y="373572"/>
                  </a:lnTo>
                  <a:lnTo>
                    <a:pt x="98051" y="358443"/>
                  </a:lnTo>
                  <a:lnTo>
                    <a:pt x="70573" y="352894"/>
                  </a:lnTo>
                  <a:close/>
                </a:path>
                <a:path w="4088129" h="565150">
                  <a:moveTo>
                    <a:pt x="4087939" y="141160"/>
                  </a:moveTo>
                  <a:lnTo>
                    <a:pt x="3946791" y="141160"/>
                  </a:lnTo>
                  <a:lnTo>
                    <a:pt x="3946779" y="282320"/>
                  </a:lnTo>
                  <a:lnTo>
                    <a:pt x="3991398" y="275123"/>
                  </a:lnTo>
                  <a:lnTo>
                    <a:pt x="4030148" y="255082"/>
                  </a:lnTo>
                  <a:lnTo>
                    <a:pt x="4060705" y="224524"/>
                  </a:lnTo>
                  <a:lnTo>
                    <a:pt x="4080743" y="185774"/>
                  </a:lnTo>
                  <a:lnTo>
                    <a:pt x="4087939" y="141160"/>
                  </a:lnTo>
                  <a:close/>
                </a:path>
                <a:path w="4088129" h="565150">
                  <a:moveTo>
                    <a:pt x="3946779" y="0"/>
                  </a:moveTo>
                  <a:lnTo>
                    <a:pt x="3902164" y="7196"/>
                  </a:lnTo>
                  <a:lnTo>
                    <a:pt x="3863414" y="27234"/>
                  </a:lnTo>
                  <a:lnTo>
                    <a:pt x="3832856" y="57790"/>
                  </a:lnTo>
                  <a:lnTo>
                    <a:pt x="3812815" y="96541"/>
                  </a:lnTo>
                  <a:lnTo>
                    <a:pt x="3805618" y="141160"/>
                  </a:lnTo>
                  <a:lnTo>
                    <a:pt x="3811164" y="168630"/>
                  </a:lnTo>
                  <a:lnTo>
                    <a:pt x="3826290" y="191063"/>
                  </a:lnTo>
                  <a:lnTo>
                    <a:pt x="3848727" y="206188"/>
                  </a:lnTo>
                  <a:lnTo>
                    <a:pt x="3876205" y="211734"/>
                  </a:lnTo>
                  <a:lnTo>
                    <a:pt x="3903677" y="206188"/>
                  </a:lnTo>
                  <a:lnTo>
                    <a:pt x="3926114" y="191063"/>
                  </a:lnTo>
                  <a:lnTo>
                    <a:pt x="3941243" y="168630"/>
                  </a:lnTo>
                  <a:lnTo>
                    <a:pt x="3946791" y="141160"/>
                  </a:lnTo>
                  <a:lnTo>
                    <a:pt x="4087939" y="141160"/>
                  </a:lnTo>
                  <a:lnTo>
                    <a:pt x="4080743" y="96541"/>
                  </a:lnTo>
                  <a:lnTo>
                    <a:pt x="4060705" y="57790"/>
                  </a:lnTo>
                  <a:lnTo>
                    <a:pt x="4030148" y="27234"/>
                  </a:lnTo>
                  <a:lnTo>
                    <a:pt x="3991398" y="7196"/>
                  </a:lnTo>
                  <a:lnTo>
                    <a:pt x="3946779" y="0"/>
                  </a:lnTo>
                  <a:close/>
                </a:path>
              </a:pathLst>
            </a:custGeom>
            <a:solidFill>
              <a:srgbClr val="CDA3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72375" y="1170815"/>
              <a:ext cx="4229100" cy="2258695"/>
            </a:xfrm>
            <a:custGeom>
              <a:avLst/>
              <a:gdLst/>
              <a:ahLst/>
              <a:cxnLst/>
              <a:rect l="l" t="t" r="r" b="b"/>
              <a:pathLst>
                <a:path w="4229100" h="2258695">
                  <a:moveTo>
                    <a:pt x="0" y="423481"/>
                  </a:moveTo>
                  <a:lnTo>
                    <a:pt x="7196" y="378862"/>
                  </a:lnTo>
                  <a:lnTo>
                    <a:pt x="27234" y="340111"/>
                  </a:lnTo>
                  <a:lnTo>
                    <a:pt x="57790" y="309555"/>
                  </a:lnTo>
                  <a:lnTo>
                    <a:pt x="96541" y="289517"/>
                  </a:lnTo>
                  <a:lnTo>
                    <a:pt x="141160" y="282320"/>
                  </a:lnTo>
                  <a:lnTo>
                    <a:pt x="3946779" y="282320"/>
                  </a:lnTo>
                  <a:lnTo>
                    <a:pt x="3946779" y="141160"/>
                  </a:lnTo>
                  <a:lnTo>
                    <a:pt x="3953975" y="96541"/>
                  </a:lnTo>
                  <a:lnTo>
                    <a:pt x="3974013" y="57790"/>
                  </a:lnTo>
                  <a:lnTo>
                    <a:pt x="4004569" y="27234"/>
                  </a:lnTo>
                  <a:lnTo>
                    <a:pt x="4043320" y="7196"/>
                  </a:lnTo>
                  <a:lnTo>
                    <a:pt x="4087939" y="0"/>
                  </a:lnTo>
                  <a:lnTo>
                    <a:pt x="4132558" y="7196"/>
                  </a:lnTo>
                  <a:lnTo>
                    <a:pt x="4171309" y="27234"/>
                  </a:lnTo>
                  <a:lnTo>
                    <a:pt x="4201865" y="57790"/>
                  </a:lnTo>
                  <a:lnTo>
                    <a:pt x="4221903" y="96541"/>
                  </a:lnTo>
                  <a:lnTo>
                    <a:pt x="4229100" y="141160"/>
                  </a:lnTo>
                  <a:lnTo>
                    <a:pt x="4229100" y="1835086"/>
                  </a:lnTo>
                  <a:lnTo>
                    <a:pt x="4221903" y="1879700"/>
                  </a:lnTo>
                  <a:lnTo>
                    <a:pt x="4201865" y="1918450"/>
                  </a:lnTo>
                  <a:lnTo>
                    <a:pt x="4171309" y="1949008"/>
                  </a:lnTo>
                  <a:lnTo>
                    <a:pt x="4132558" y="1969049"/>
                  </a:lnTo>
                  <a:lnTo>
                    <a:pt x="4087939" y="1976246"/>
                  </a:lnTo>
                  <a:lnTo>
                    <a:pt x="282321" y="1976246"/>
                  </a:lnTo>
                  <a:lnTo>
                    <a:pt x="282321" y="2117407"/>
                  </a:lnTo>
                  <a:lnTo>
                    <a:pt x="275124" y="2162026"/>
                  </a:lnTo>
                  <a:lnTo>
                    <a:pt x="255086" y="2200777"/>
                  </a:lnTo>
                  <a:lnTo>
                    <a:pt x="224530" y="2231333"/>
                  </a:lnTo>
                  <a:lnTo>
                    <a:pt x="185779" y="2251371"/>
                  </a:lnTo>
                  <a:lnTo>
                    <a:pt x="141160" y="2258567"/>
                  </a:lnTo>
                  <a:lnTo>
                    <a:pt x="96541" y="2251371"/>
                  </a:lnTo>
                  <a:lnTo>
                    <a:pt x="57790" y="2231333"/>
                  </a:lnTo>
                  <a:lnTo>
                    <a:pt x="27234" y="2200777"/>
                  </a:lnTo>
                  <a:lnTo>
                    <a:pt x="7196" y="2162026"/>
                  </a:lnTo>
                  <a:lnTo>
                    <a:pt x="0" y="2117407"/>
                  </a:lnTo>
                  <a:lnTo>
                    <a:pt x="0" y="423481"/>
                  </a:lnTo>
                  <a:close/>
                </a:path>
                <a:path w="4229100" h="2258695">
                  <a:moveTo>
                    <a:pt x="3946779" y="282320"/>
                  </a:moveTo>
                  <a:lnTo>
                    <a:pt x="4087939" y="282320"/>
                  </a:lnTo>
                  <a:lnTo>
                    <a:pt x="4132558" y="275123"/>
                  </a:lnTo>
                  <a:lnTo>
                    <a:pt x="4171309" y="255082"/>
                  </a:lnTo>
                  <a:lnTo>
                    <a:pt x="4201865" y="224524"/>
                  </a:lnTo>
                  <a:lnTo>
                    <a:pt x="4221903" y="185774"/>
                  </a:lnTo>
                  <a:lnTo>
                    <a:pt x="4229100" y="141160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2803" y="1305626"/>
              <a:ext cx="153860" cy="15386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572375" y="1523710"/>
              <a:ext cx="282575" cy="1623695"/>
            </a:xfrm>
            <a:custGeom>
              <a:avLst/>
              <a:gdLst/>
              <a:ahLst/>
              <a:cxnLst/>
              <a:rect l="l" t="t" r="r" b="b"/>
              <a:pathLst>
                <a:path w="282575" h="1623695">
                  <a:moveTo>
                    <a:pt x="141160" y="211747"/>
                  </a:moveTo>
                  <a:lnTo>
                    <a:pt x="141160" y="70586"/>
                  </a:lnTo>
                  <a:lnTo>
                    <a:pt x="161832" y="20677"/>
                  </a:lnTo>
                  <a:lnTo>
                    <a:pt x="211747" y="0"/>
                  </a:lnTo>
                  <a:lnTo>
                    <a:pt x="239217" y="5548"/>
                  </a:lnTo>
                  <a:lnTo>
                    <a:pt x="261650" y="20677"/>
                  </a:lnTo>
                  <a:lnTo>
                    <a:pt x="276774" y="43114"/>
                  </a:lnTo>
                  <a:lnTo>
                    <a:pt x="282321" y="70586"/>
                  </a:lnTo>
                  <a:lnTo>
                    <a:pt x="275124" y="115205"/>
                  </a:lnTo>
                  <a:lnTo>
                    <a:pt x="255086" y="153956"/>
                  </a:lnTo>
                  <a:lnTo>
                    <a:pt x="224530" y="184512"/>
                  </a:lnTo>
                  <a:lnTo>
                    <a:pt x="185779" y="204551"/>
                  </a:lnTo>
                  <a:lnTo>
                    <a:pt x="141160" y="211747"/>
                  </a:lnTo>
                  <a:lnTo>
                    <a:pt x="96546" y="204551"/>
                  </a:lnTo>
                  <a:lnTo>
                    <a:pt x="57796" y="184512"/>
                  </a:lnTo>
                  <a:lnTo>
                    <a:pt x="27238" y="153956"/>
                  </a:lnTo>
                  <a:lnTo>
                    <a:pt x="7197" y="115205"/>
                  </a:lnTo>
                  <a:lnTo>
                    <a:pt x="0" y="70586"/>
                  </a:lnTo>
                </a:path>
                <a:path w="282575" h="1623695">
                  <a:moveTo>
                    <a:pt x="282321" y="70586"/>
                  </a:moveTo>
                  <a:lnTo>
                    <a:pt x="282321" y="1623352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937709" y="1449740"/>
            <a:ext cx="3639185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Bir</a:t>
            </a:r>
            <a:r>
              <a:rPr sz="1800" spc="-10" dirty="0">
                <a:solidFill>
                  <a:srgbClr val="742389"/>
                </a:solidFill>
                <a:latin typeface="Calibri"/>
                <a:cs typeface="Calibri"/>
              </a:rPr>
              <a:t> sistemin,</a:t>
            </a:r>
            <a:r>
              <a:rPr sz="1800" dirty="0">
                <a:solidFill>
                  <a:srgbClr val="742389"/>
                </a:solidFill>
                <a:latin typeface="Calibri"/>
                <a:cs typeface="Calibri"/>
              </a:rPr>
              <a:t> alt</a:t>
            </a:r>
            <a:r>
              <a:rPr sz="1800" spc="-10" dirty="0">
                <a:solidFill>
                  <a:srgbClr val="742389"/>
                </a:solidFill>
                <a:latin typeface="Calibri"/>
                <a:cs typeface="Calibri"/>
              </a:rPr>
              <a:t> sistemin</a:t>
            </a:r>
            <a:r>
              <a:rPr sz="1800" spc="5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742389"/>
                </a:solidFill>
                <a:latin typeface="Calibri"/>
                <a:cs typeface="Calibri"/>
              </a:rPr>
              <a:t>veya</a:t>
            </a:r>
            <a:r>
              <a:rPr sz="1800" spc="5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bileşenin </a:t>
            </a:r>
            <a:r>
              <a:rPr sz="1800" spc="-395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42389"/>
                </a:solidFill>
                <a:latin typeface="Calibri"/>
                <a:cs typeface="Calibri"/>
              </a:rPr>
              <a:t>gerçekleştirmesi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742389"/>
                </a:solidFill>
                <a:latin typeface="Calibri"/>
                <a:cs typeface="Calibri"/>
              </a:rPr>
              <a:t>gereken</a:t>
            </a:r>
            <a:r>
              <a:rPr sz="1800" spc="20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742389"/>
                </a:solidFill>
                <a:latin typeface="Calibri"/>
                <a:cs typeface="Calibri"/>
              </a:rPr>
              <a:t>fonksiyonlar, </a:t>
            </a:r>
            <a:r>
              <a:rPr sz="1800" spc="-15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742389"/>
                </a:solidFill>
                <a:latin typeface="Calibri"/>
                <a:cs typeface="Calibri"/>
              </a:rPr>
              <a:t>gereksinimler,</a:t>
            </a:r>
            <a:r>
              <a:rPr sz="1800" spc="5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kullanım senaryoları </a:t>
            </a:r>
            <a:r>
              <a:rPr sz="1800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742389"/>
                </a:solidFill>
                <a:latin typeface="Calibri"/>
                <a:cs typeface="Calibri"/>
              </a:rPr>
              <a:t>veya</a:t>
            </a:r>
            <a:r>
              <a:rPr sz="1800" spc="-10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42389"/>
                </a:solidFill>
                <a:latin typeface="Calibri"/>
                <a:cs typeface="Calibri"/>
              </a:rPr>
              <a:t>bir</a:t>
            </a:r>
            <a:r>
              <a:rPr sz="1800" spc="-10" dirty="0">
                <a:solidFill>
                  <a:srgbClr val="742389"/>
                </a:solidFill>
                <a:latin typeface="Calibri"/>
                <a:cs typeface="Calibri"/>
              </a:rPr>
              <a:t> fonksiyonel</a:t>
            </a:r>
            <a:r>
              <a:rPr sz="1800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42389"/>
                </a:solidFill>
                <a:latin typeface="Calibri"/>
                <a:cs typeface="Calibri"/>
              </a:rPr>
              <a:t>spesifikasyon</a:t>
            </a:r>
            <a:r>
              <a:rPr sz="1800" spc="-15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gibi </a:t>
            </a:r>
            <a:r>
              <a:rPr sz="1800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kriterler</a:t>
            </a:r>
            <a:r>
              <a:rPr sz="1800" spc="-10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için</a:t>
            </a:r>
            <a:r>
              <a:rPr sz="1800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742389"/>
                </a:solidFill>
                <a:latin typeface="Calibri"/>
                <a:cs typeface="Calibri"/>
              </a:rPr>
              <a:t>tanımlanabilir.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20" dirty="0">
                <a:solidFill>
                  <a:srgbClr val="742389"/>
                </a:solidFill>
                <a:latin typeface="Calibri"/>
                <a:cs typeface="Calibri"/>
              </a:rPr>
              <a:t>Fonksiyonlar, </a:t>
            </a:r>
            <a:r>
              <a:rPr sz="1800" spc="-10" dirty="0">
                <a:solidFill>
                  <a:srgbClr val="742389"/>
                </a:solidFill>
                <a:latin typeface="Calibri"/>
                <a:cs typeface="Calibri"/>
              </a:rPr>
              <a:t>sistemin</a:t>
            </a:r>
            <a:r>
              <a:rPr sz="1800" spc="-15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"yaptıklarıdır".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182482" y="4396104"/>
            <a:ext cx="3330575" cy="723900"/>
            <a:chOff x="8182482" y="4396104"/>
            <a:chExt cx="3330575" cy="72390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8832" y="4402454"/>
              <a:ext cx="3317747" cy="71094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188832" y="4402454"/>
              <a:ext cx="3317875" cy="711200"/>
            </a:xfrm>
            <a:custGeom>
              <a:avLst/>
              <a:gdLst/>
              <a:ahLst/>
              <a:cxnLst/>
              <a:rect l="l" t="t" r="r" b="b"/>
              <a:pathLst>
                <a:path w="3317875" h="711200">
                  <a:moveTo>
                    <a:pt x="0" y="118491"/>
                  </a:moveTo>
                  <a:lnTo>
                    <a:pt x="9311" y="72367"/>
                  </a:lnTo>
                  <a:lnTo>
                    <a:pt x="34704" y="34704"/>
                  </a:lnTo>
                  <a:lnTo>
                    <a:pt x="72367" y="9311"/>
                  </a:lnTo>
                  <a:lnTo>
                    <a:pt x="118491" y="0"/>
                  </a:lnTo>
                  <a:lnTo>
                    <a:pt x="3199257" y="0"/>
                  </a:lnTo>
                  <a:lnTo>
                    <a:pt x="3245380" y="9311"/>
                  </a:lnTo>
                  <a:lnTo>
                    <a:pt x="3283043" y="34704"/>
                  </a:lnTo>
                  <a:lnTo>
                    <a:pt x="3308436" y="72367"/>
                  </a:lnTo>
                  <a:lnTo>
                    <a:pt x="3317748" y="118491"/>
                  </a:lnTo>
                  <a:lnTo>
                    <a:pt x="3317748" y="592455"/>
                  </a:lnTo>
                  <a:lnTo>
                    <a:pt x="3308436" y="638578"/>
                  </a:lnTo>
                  <a:lnTo>
                    <a:pt x="3283043" y="676241"/>
                  </a:lnTo>
                  <a:lnTo>
                    <a:pt x="3245380" y="701634"/>
                  </a:lnTo>
                  <a:lnTo>
                    <a:pt x="3199257" y="710946"/>
                  </a:lnTo>
                  <a:lnTo>
                    <a:pt x="118491" y="710946"/>
                  </a:lnTo>
                  <a:lnTo>
                    <a:pt x="72367" y="701634"/>
                  </a:lnTo>
                  <a:lnTo>
                    <a:pt x="34704" y="676241"/>
                  </a:lnTo>
                  <a:lnTo>
                    <a:pt x="9311" y="638578"/>
                  </a:lnTo>
                  <a:lnTo>
                    <a:pt x="0" y="592455"/>
                  </a:lnTo>
                  <a:lnTo>
                    <a:pt x="0" y="11849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517618" y="4475324"/>
            <a:ext cx="26593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742389"/>
                </a:solidFill>
                <a:latin typeface="Calibri"/>
                <a:cs typeface="Calibri"/>
              </a:rPr>
              <a:t>Security</a:t>
            </a:r>
            <a:r>
              <a:rPr sz="3200" b="1" spc="-50" dirty="0">
                <a:solidFill>
                  <a:srgbClr val="742389"/>
                </a:solidFill>
                <a:latin typeface="Calibri"/>
                <a:cs typeface="Calibri"/>
              </a:rPr>
              <a:t> Testing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154807" y="5902581"/>
            <a:ext cx="4641850" cy="723900"/>
            <a:chOff x="3154807" y="5902581"/>
            <a:chExt cx="4641850" cy="72390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157" y="5908929"/>
              <a:ext cx="4629149" cy="71094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161157" y="5908931"/>
              <a:ext cx="4629150" cy="711200"/>
            </a:xfrm>
            <a:custGeom>
              <a:avLst/>
              <a:gdLst/>
              <a:ahLst/>
              <a:cxnLst/>
              <a:rect l="l" t="t" r="r" b="b"/>
              <a:pathLst>
                <a:path w="4629150" h="711200">
                  <a:moveTo>
                    <a:pt x="0" y="118491"/>
                  </a:moveTo>
                  <a:lnTo>
                    <a:pt x="9311" y="72367"/>
                  </a:lnTo>
                  <a:lnTo>
                    <a:pt x="34704" y="34704"/>
                  </a:lnTo>
                  <a:lnTo>
                    <a:pt x="72367" y="9311"/>
                  </a:lnTo>
                  <a:lnTo>
                    <a:pt x="118491" y="0"/>
                  </a:lnTo>
                  <a:lnTo>
                    <a:pt x="4510659" y="0"/>
                  </a:lnTo>
                  <a:lnTo>
                    <a:pt x="4556782" y="9311"/>
                  </a:lnTo>
                  <a:lnTo>
                    <a:pt x="4594445" y="34704"/>
                  </a:lnTo>
                  <a:lnTo>
                    <a:pt x="4619838" y="72367"/>
                  </a:lnTo>
                  <a:lnTo>
                    <a:pt x="4629150" y="118491"/>
                  </a:lnTo>
                  <a:lnTo>
                    <a:pt x="4629150" y="592455"/>
                  </a:lnTo>
                  <a:lnTo>
                    <a:pt x="4619838" y="638578"/>
                  </a:lnTo>
                  <a:lnTo>
                    <a:pt x="4594445" y="676241"/>
                  </a:lnTo>
                  <a:lnTo>
                    <a:pt x="4556782" y="701634"/>
                  </a:lnTo>
                  <a:lnTo>
                    <a:pt x="4510659" y="710946"/>
                  </a:lnTo>
                  <a:lnTo>
                    <a:pt x="118491" y="710946"/>
                  </a:lnTo>
                  <a:lnTo>
                    <a:pt x="72367" y="701634"/>
                  </a:lnTo>
                  <a:lnTo>
                    <a:pt x="34704" y="676241"/>
                  </a:lnTo>
                  <a:lnTo>
                    <a:pt x="9311" y="638578"/>
                  </a:lnTo>
                  <a:lnTo>
                    <a:pt x="0" y="592455"/>
                  </a:lnTo>
                  <a:lnTo>
                    <a:pt x="0" y="11849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588665" y="5981451"/>
            <a:ext cx="37725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742389"/>
                </a:solidFill>
                <a:latin typeface="Calibri"/>
                <a:cs typeface="Calibri"/>
              </a:rPr>
              <a:t>Iteroperability</a:t>
            </a:r>
            <a:r>
              <a:rPr sz="3200" b="1" spc="-25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742389"/>
                </a:solidFill>
                <a:latin typeface="Calibri"/>
                <a:cs typeface="Calibri"/>
              </a:rPr>
              <a:t>Testing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8952" y="5293614"/>
            <a:ext cx="3612641" cy="1157477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234188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80" dirty="0"/>
              <a:t> </a:t>
            </a:r>
            <a:r>
              <a:rPr spc="-35" dirty="0"/>
              <a:t>Türleri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2730" y="1837796"/>
            <a:ext cx="42335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06A781"/>
                </a:solidFill>
                <a:latin typeface="Calibri"/>
                <a:cs typeface="Calibri"/>
              </a:rPr>
              <a:t>Fonksiyonel</a:t>
            </a:r>
            <a:r>
              <a:rPr sz="2800" b="1" spc="-55" dirty="0">
                <a:solidFill>
                  <a:srgbClr val="06A781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6A781"/>
                </a:solidFill>
                <a:latin typeface="Calibri"/>
                <a:cs typeface="Calibri"/>
              </a:rPr>
              <a:t>Olmayan</a:t>
            </a:r>
            <a:r>
              <a:rPr sz="2800" b="1" spc="-35" dirty="0">
                <a:solidFill>
                  <a:srgbClr val="06A781"/>
                </a:solidFill>
                <a:latin typeface="Calibri"/>
                <a:cs typeface="Calibri"/>
              </a:rPr>
              <a:t> </a:t>
            </a:r>
            <a:r>
              <a:rPr sz="2800" b="1" spc="-40" dirty="0">
                <a:solidFill>
                  <a:srgbClr val="06A781"/>
                </a:solidFill>
                <a:latin typeface="Calibri"/>
                <a:cs typeface="Calibri"/>
              </a:rPr>
              <a:t>Testler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2730" y="2834843"/>
            <a:ext cx="5944870" cy="218694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365"/>
              </a:spcBef>
              <a:buClr>
                <a:srgbClr val="C55A11"/>
              </a:buClr>
              <a:buSzPct val="116666"/>
              <a:buFont typeface="Wingdings"/>
              <a:buChar char=""/>
              <a:tabLst>
                <a:tab pos="419100" algn="l"/>
              </a:tabLst>
            </a:pPr>
            <a:r>
              <a:rPr sz="2400" spc="-20" dirty="0">
                <a:latin typeface="Calibri"/>
                <a:cs typeface="Calibri"/>
              </a:rPr>
              <a:t>“(if...how)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nasil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yapar?”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sorusuna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cevap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verir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C55A11"/>
              </a:buClr>
              <a:buSzPct val="116666"/>
              <a:buFont typeface="Wingdings"/>
              <a:buChar char="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Genelde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White</a:t>
            </a:r>
            <a:r>
              <a:rPr sz="2400" spc="-20" dirty="0">
                <a:latin typeface="Calibri"/>
                <a:cs typeface="Calibri"/>
              </a:rPr>
              <a:t> box</a:t>
            </a:r>
            <a:r>
              <a:rPr sz="2400" spc="-15" dirty="0">
                <a:latin typeface="Calibri"/>
                <a:cs typeface="Calibri"/>
              </a:rPr>
              <a:t> testlerdir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C55A11"/>
              </a:buClr>
              <a:buSzPct val="116666"/>
              <a:buFont typeface="Wingdings"/>
              <a:buChar char=""/>
              <a:tabLst>
                <a:tab pos="419100" algn="l"/>
              </a:tabLst>
            </a:pPr>
            <a:r>
              <a:rPr sz="2400" spc="-55" dirty="0">
                <a:latin typeface="Calibri"/>
                <a:cs typeface="Calibri"/>
              </a:rPr>
              <a:t>Tüm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seviyelerinde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gerçekleştirilebilir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05"/>
              </a:spcBef>
              <a:buClr>
                <a:srgbClr val="C55A11"/>
              </a:buClr>
              <a:buSzPct val="116666"/>
              <a:buFont typeface="Wingdings"/>
              <a:buChar char="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En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önemli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türleri;</a:t>
            </a:r>
            <a:endParaRPr sz="24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219"/>
              </a:spcBef>
              <a:buClr>
                <a:srgbClr val="538235"/>
              </a:buClr>
              <a:buFont typeface="Wingdings"/>
              <a:buChar char=""/>
              <a:tabLst>
                <a:tab pos="875665" algn="l"/>
                <a:tab pos="876300" algn="l"/>
              </a:tabLst>
            </a:pPr>
            <a:r>
              <a:rPr sz="2400" spc="-15" dirty="0">
                <a:latin typeface="Calibri"/>
                <a:cs typeface="Calibri"/>
              </a:rPr>
              <a:t>Performance, stress,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load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5076" y="4996286"/>
            <a:ext cx="2272665" cy="120396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310"/>
              </a:spcBef>
              <a:buClr>
                <a:srgbClr val="538235"/>
              </a:buClr>
              <a:buFont typeface="Wingdings"/>
              <a:buChar char=""/>
              <a:tabLst>
                <a:tab pos="393065" algn="l"/>
                <a:tab pos="393700" algn="l"/>
              </a:tabLst>
            </a:pPr>
            <a:r>
              <a:rPr sz="2400" spc="-5" dirty="0">
                <a:latin typeface="Calibri"/>
                <a:cs typeface="Calibri"/>
              </a:rPr>
              <a:t>Usability</a:t>
            </a:r>
            <a:endParaRPr sz="2400">
              <a:latin typeface="Calibri"/>
              <a:cs typeface="Calibri"/>
            </a:endParaRPr>
          </a:p>
          <a:p>
            <a:pPr marL="393700" indent="-381000">
              <a:lnSpc>
                <a:spcPct val="100000"/>
              </a:lnSpc>
              <a:spcBef>
                <a:spcPts val="210"/>
              </a:spcBef>
              <a:buClr>
                <a:srgbClr val="538235"/>
              </a:buClr>
              <a:buFont typeface="Wingdings"/>
              <a:buChar char=""/>
              <a:tabLst>
                <a:tab pos="393065" algn="l"/>
                <a:tab pos="393700" algn="l"/>
              </a:tabLst>
            </a:pPr>
            <a:r>
              <a:rPr sz="2400" dirty="0">
                <a:latin typeface="Calibri"/>
                <a:cs typeface="Calibri"/>
              </a:rPr>
              <a:t>Mai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ainabili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  <a:p>
            <a:pPr marL="393700" indent="-381000">
              <a:lnSpc>
                <a:spcPct val="100000"/>
              </a:lnSpc>
              <a:spcBef>
                <a:spcPts val="215"/>
              </a:spcBef>
              <a:buClr>
                <a:srgbClr val="538235"/>
              </a:buClr>
              <a:buFont typeface="Wingdings"/>
              <a:buChar char=""/>
              <a:tabLst>
                <a:tab pos="393065" algn="l"/>
                <a:tab pos="393700" algn="l"/>
              </a:tabLst>
            </a:pPr>
            <a:r>
              <a:rPr sz="2400" spc="-10" dirty="0">
                <a:latin typeface="Calibri"/>
                <a:cs typeface="Calibri"/>
              </a:rPr>
              <a:t>Reliability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84240" y="4794757"/>
            <a:ext cx="191770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29" indent="-240665">
              <a:lnSpc>
                <a:spcPct val="100000"/>
              </a:lnSpc>
              <a:spcBef>
                <a:spcPts val="100"/>
              </a:spcBef>
              <a:buClr>
                <a:srgbClr val="538235"/>
              </a:buClr>
              <a:buSzPct val="95833"/>
              <a:buFont typeface="Wingdings"/>
              <a:buChar char=""/>
              <a:tabLst>
                <a:tab pos="253365" algn="l"/>
              </a:tabLst>
            </a:pPr>
            <a:r>
              <a:rPr sz="2400" spc="-10" dirty="0">
                <a:latin typeface="Calibri"/>
                <a:cs typeface="Calibri"/>
              </a:rPr>
              <a:t>Portability</a:t>
            </a:r>
            <a:endParaRPr sz="2400">
              <a:latin typeface="Calibri"/>
              <a:cs typeface="Calibri"/>
            </a:endParaRPr>
          </a:p>
          <a:p>
            <a:pPr marL="252729" indent="-240665">
              <a:lnSpc>
                <a:spcPct val="100000"/>
              </a:lnSpc>
              <a:buClr>
                <a:srgbClr val="538235"/>
              </a:buClr>
              <a:buSzPct val="95833"/>
              <a:buFont typeface="Wingdings"/>
              <a:buChar char=""/>
              <a:tabLst>
                <a:tab pos="253365" algn="l"/>
              </a:tabLst>
            </a:pPr>
            <a:r>
              <a:rPr sz="2400" spc="-5" dirty="0">
                <a:latin typeface="Calibri"/>
                <a:cs typeface="Calibri"/>
              </a:rPr>
              <a:t>Security</a:t>
            </a:r>
            <a:endParaRPr sz="2400">
              <a:latin typeface="Calibri"/>
              <a:cs typeface="Calibri"/>
            </a:endParaRPr>
          </a:p>
          <a:p>
            <a:pPr marL="252729" indent="-240665">
              <a:lnSpc>
                <a:spcPct val="100000"/>
              </a:lnSpc>
              <a:buClr>
                <a:srgbClr val="538235"/>
              </a:buClr>
              <a:buSzPct val="95833"/>
              <a:buFont typeface="Wingdings"/>
              <a:buChar char=""/>
              <a:tabLst>
                <a:tab pos="253365" algn="l"/>
              </a:tabLst>
            </a:pPr>
            <a:r>
              <a:rPr sz="2400" spc="-5" dirty="0">
                <a:latin typeface="Calibri"/>
                <a:cs typeface="Calibri"/>
              </a:rPr>
              <a:t>Compatibility</a:t>
            </a:r>
            <a:endParaRPr sz="2400">
              <a:latin typeface="Calibri"/>
              <a:cs typeface="Calibri"/>
            </a:endParaRPr>
          </a:p>
          <a:p>
            <a:pPr marL="252729" indent="-240665">
              <a:lnSpc>
                <a:spcPct val="100000"/>
              </a:lnSpc>
              <a:buClr>
                <a:srgbClr val="538235"/>
              </a:buClr>
              <a:buSzPct val="95833"/>
              <a:buFont typeface="Wingdings"/>
              <a:buChar char=""/>
              <a:tabLst>
                <a:tab pos="253365" algn="l"/>
              </a:tabLst>
            </a:pPr>
            <a:r>
              <a:rPr sz="2400" spc="-20" dirty="0">
                <a:latin typeface="Calibri"/>
                <a:cs typeface="Calibri"/>
              </a:rPr>
              <a:t>Volume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566025" y="1204855"/>
            <a:ext cx="4241800" cy="2739390"/>
            <a:chOff x="7566025" y="1204855"/>
            <a:chExt cx="4241800" cy="2739390"/>
          </a:xfrm>
        </p:grpSpPr>
        <p:sp>
          <p:nvSpPr>
            <p:cNvPr id="8" name="object 8"/>
            <p:cNvSpPr/>
            <p:nvPr/>
          </p:nvSpPr>
          <p:spPr>
            <a:xfrm>
              <a:off x="7572375" y="1381602"/>
              <a:ext cx="4229100" cy="2556510"/>
            </a:xfrm>
            <a:custGeom>
              <a:avLst/>
              <a:gdLst/>
              <a:ahLst/>
              <a:cxnLst/>
              <a:rect l="l" t="t" r="r" b="b"/>
              <a:pathLst>
                <a:path w="4229100" h="2556510">
                  <a:moveTo>
                    <a:pt x="3888295" y="0"/>
                  </a:moveTo>
                  <a:lnTo>
                    <a:pt x="3888295" y="170395"/>
                  </a:lnTo>
                  <a:lnTo>
                    <a:pt x="170314" y="170408"/>
                  </a:lnTo>
                  <a:lnTo>
                    <a:pt x="125105" y="176483"/>
                  </a:lnTo>
                  <a:lnTo>
                    <a:pt x="84397" y="193663"/>
                  </a:lnTo>
                  <a:lnTo>
                    <a:pt x="49909" y="220310"/>
                  </a:lnTo>
                  <a:lnTo>
                    <a:pt x="23264" y="254799"/>
                  </a:lnTo>
                  <a:lnTo>
                    <a:pt x="6086" y="295505"/>
                  </a:lnTo>
                  <a:lnTo>
                    <a:pt x="0" y="340804"/>
                  </a:lnTo>
                  <a:lnTo>
                    <a:pt x="0" y="2385631"/>
                  </a:lnTo>
                  <a:lnTo>
                    <a:pt x="6086" y="2430929"/>
                  </a:lnTo>
                  <a:lnTo>
                    <a:pt x="23264" y="2471633"/>
                  </a:lnTo>
                  <a:lnTo>
                    <a:pt x="49909" y="2506119"/>
                  </a:lnTo>
                  <a:lnTo>
                    <a:pt x="84397" y="2532763"/>
                  </a:lnTo>
                  <a:lnTo>
                    <a:pt x="125105" y="2549940"/>
                  </a:lnTo>
                  <a:lnTo>
                    <a:pt x="170408" y="2556027"/>
                  </a:lnTo>
                  <a:lnTo>
                    <a:pt x="215706" y="2549940"/>
                  </a:lnTo>
                  <a:lnTo>
                    <a:pt x="256410" y="2532763"/>
                  </a:lnTo>
                  <a:lnTo>
                    <a:pt x="290896" y="2506119"/>
                  </a:lnTo>
                  <a:lnTo>
                    <a:pt x="317540" y="2471633"/>
                  </a:lnTo>
                  <a:lnTo>
                    <a:pt x="334717" y="2430929"/>
                  </a:lnTo>
                  <a:lnTo>
                    <a:pt x="340804" y="2385631"/>
                  </a:lnTo>
                  <a:lnTo>
                    <a:pt x="340804" y="2215235"/>
                  </a:lnTo>
                  <a:lnTo>
                    <a:pt x="4058691" y="2215235"/>
                  </a:lnTo>
                  <a:lnTo>
                    <a:pt x="4103994" y="2209147"/>
                  </a:lnTo>
                  <a:lnTo>
                    <a:pt x="4144702" y="2191968"/>
                  </a:lnTo>
                  <a:lnTo>
                    <a:pt x="4179190" y="2165321"/>
                  </a:lnTo>
                  <a:lnTo>
                    <a:pt x="4205835" y="2130832"/>
                  </a:lnTo>
                  <a:lnTo>
                    <a:pt x="4223013" y="2090125"/>
                  </a:lnTo>
                  <a:lnTo>
                    <a:pt x="4229100" y="2044827"/>
                  </a:lnTo>
                  <a:lnTo>
                    <a:pt x="4229100" y="511213"/>
                  </a:lnTo>
                  <a:lnTo>
                    <a:pt x="170408" y="511213"/>
                  </a:lnTo>
                  <a:lnTo>
                    <a:pt x="170408" y="340804"/>
                  </a:lnTo>
                  <a:lnTo>
                    <a:pt x="177102" y="307640"/>
                  </a:lnTo>
                  <a:lnTo>
                    <a:pt x="195359" y="280557"/>
                  </a:lnTo>
                  <a:lnTo>
                    <a:pt x="222438" y="262296"/>
                  </a:lnTo>
                  <a:lnTo>
                    <a:pt x="255600" y="255600"/>
                  </a:lnTo>
                  <a:lnTo>
                    <a:pt x="4229100" y="255600"/>
                  </a:lnTo>
                  <a:lnTo>
                    <a:pt x="4229100" y="170408"/>
                  </a:lnTo>
                  <a:lnTo>
                    <a:pt x="4058691" y="170408"/>
                  </a:lnTo>
                  <a:lnTo>
                    <a:pt x="4058691" y="85204"/>
                  </a:lnTo>
                  <a:lnTo>
                    <a:pt x="3973499" y="85204"/>
                  </a:lnTo>
                  <a:lnTo>
                    <a:pt x="3940330" y="78508"/>
                  </a:lnTo>
                  <a:lnTo>
                    <a:pt x="3913247" y="60247"/>
                  </a:lnTo>
                  <a:lnTo>
                    <a:pt x="3894989" y="33163"/>
                  </a:lnTo>
                  <a:lnTo>
                    <a:pt x="3888295" y="0"/>
                  </a:lnTo>
                  <a:close/>
                </a:path>
                <a:path w="4229100" h="2556510">
                  <a:moveTo>
                    <a:pt x="4229100" y="255600"/>
                  </a:moveTo>
                  <a:lnTo>
                    <a:pt x="255600" y="255600"/>
                  </a:lnTo>
                  <a:lnTo>
                    <a:pt x="288769" y="262296"/>
                  </a:lnTo>
                  <a:lnTo>
                    <a:pt x="315852" y="280557"/>
                  </a:lnTo>
                  <a:lnTo>
                    <a:pt x="334110" y="307640"/>
                  </a:lnTo>
                  <a:lnTo>
                    <a:pt x="340804" y="340804"/>
                  </a:lnTo>
                  <a:lnTo>
                    <a:pt x="334717" y="386103"/>
                  </a:lnTo>
                  <a:lnTo>
                    <a:pt x="317540" y="426809"/>
                  </a:lnTo>
                  <a:lnTo>
                    <a:pt x="290896" y="461298"/>
                  </a:lnTo>
                  <a:lnTo>
                    <a:pt x="256410" y="487945"/>
                  </a:lnTo>
                  <a:lnTo>
                    <a:pt x="215706" y="505125"/>
                  </a:lnTo>
                  <a:lnTo>
                    <a:pt x="170408" y="511213"/>
                  </a:lnTo>
                  <a:lnTo>
                    <a:pt x="4229100" y="511213"/>
                  </a:lnTo>
                  <a:lnTo>
                    <a:pt x="4229100" y="255600"/>
                  </a:lnTo>
                  <a:close/>
                </a:path>
                <a:path w="4229100" h="2556510">
                  <a:moveTo>
                    <a:pt x="4229100" y="0"/>
                  </a:moveTo>
                  <a:lnTo>
                    <a:pt x="4223013" y="45298"/>
                  </a:lnTo>
                  <a:lnTo>
                    <a:pt x="4205835" y="86005"/>
                  </a:lnTo>
                  <a:lnTo>
                    <a:pt x="4179190" y="120494"/>
                  </a:lnTo>
                  <a:lnTo>
                    <a:pt x="4144702" y="147141"/>
                  </a:lnTo>
                  <a:lnTo>
                    <a:pt x="4103994" y="164320"/>
                  </a:lnTo>
                  <a:lnTo>
                    <a:pt x="4058691" y="170408"/>
                  </a:lnTo>
                  <a:lnTo>
                    <a:pt x="4229100" y="170408"/>
                  </a:lnTo>
                  <a:lnTo>
                    <a:pt x="4229100" y="0"/>
                  </a:lnTo>
                  <a:close/>
                </a:path>
                <a:path w="4229100" h="2556510">
                  <a:moveTo>
                    <a:pt x="4058691" y="0"/>
                  </a:moveTo>
                  <a:lnTo>
                    <a:pt x="4051997" y="33163"/>
                  </a:lnTo>
                  <a:lnTo>
                    <a:pt x="4033740" y="60247"/>
                  </a:lnTo>
                  <a:lnTo>
                    <a:pt x="4006661" y="78508"/>
                  </a:lnTo>
                  <a:lnTo>
                    <a:pt x="3973499" y="85204"/>
                  </a:lnTo>
                  <a:lnTo>
                    <a:pt x="4058691" y="85204"/>
                  </a:lnTo>
                  <a:lnTo>
                    <a:pt x="4058691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42778" y="1211200"/>
              <a:ext cx="4058920" cy="681990"/>
            </a:xfrm>
            <a:custGeom>
              <a:avLst/>
              <a:gdLst/>
              <a:ahLst/>
              <a:cxnLst/>
              <a:rect l="l" t="t" r="r" b="b"/>
              <a:pathLst>
                <a:path w="4058920" h="681989">
                  <a:moveTo>
                    <a:pt x="85204" y="426008"/>
                  </a:moveTo>
                  <a:lnTo>
                    <a:pt x="52040" y="432703"/>
                  </a:lnTo>
                  <a:lnTo>
                    <a:pt x="24957" y="450959"/>
                  </a:lnTo>
                  <a:lnTo>
                    <a:pt x="6696" y="478038"/>
                  </a:lnTo>
                  <a:lnTo>
                    <a:pt x="0" y="511200"/>
                  </a:lnTo>
                  <a:lnTo>
                    <a:pt x="0" y="681609"/>
                  </a:lnTo>
                  <a:lnTo>
                    <a:pt x="45298" y="675522"/>
                  </a:lnTo>
                  <a:lnTo>
                    <a:pt x="86005" y="658344"/>
                  </a:lnTo>
                  <a:lnTo>
                    <a:pt x="120494" y="631699"/>
                  </a:lnTo>
                  <a:lnTo>
                    <a:pt x="147141" y="597211"/>
                  </a:lnTo>
                  <a:lnTo>
                    <a:pt x="164320" y="556503"/>
                  </a:lnTo>
                  <a:lnTo>
                    <a:pt x="170408" y="511200"/>
                  </a:lnTo>
                  <a:lnTo>
                    <a:pt x="163712" y="478038"/>
                  </a:lnTo>
                  <a:lnTo>
                    <a:pt x="145451" y="450959"/>
                  </a:lnTo>
                  <a:lnTo>
                    <a:pt x="118368" y="432703"/>
                  </a:lnTo>
                  <a:lnTo>
                    <a:pt x="85204" y="426008"/>
                  </a:lnTo>
                  <a:close/>
                </a:path>
                <a:path w="4058920" h="681989">
                  <a:moveTo>
                    <a:pt x="4058691" y="170395"/>
                  </a:moveTo>
                  <a:lnTo>
                    <a:pt x="3888295" y="170395"/>
                  </a:lnTo>
                  <a:lnTo>
                    <a:pt x="3888295" y="340804"/>
                  </a:lnTo>
                  <a:lnTo>
                    <a:pt x="3933593" y="334717"/>
                  </a:lnTo>
                  <a:lnTo>
                    <a:pt x="3974297" y="317539"/>
                  </a:lnTo>
                  <a:lnTo>
                    <a:pt x="4008783" y="290895"/>
                  </a:lnTo>
                  <a:lnTo>
                    <a:pt x="4035427" y="256406"/>
                  </a:lnTo>
                  <a:lnTo>
                    <a:pt x="4052604" y="215699"/>
                  </a:lnTo>
                  <a:lnTo>
                    <a:pt x="4058691" y="170395"/>
                  </a:lnTo>
                  <a:close/>
                </a:path>
                <a:path w="4058920" h="681989">
                  <a:moveTo>
                    <a:pt x="3888295" y="0"/>
                  </a:moveTo>
                  <a:lnTo>
                    <a:pt x="3842992" y="6086"/>
                  </a:lnTo>
                  <a:lnTo>
                    <a:pt x="3802284" y="23264"/>
                  </a:lnTo>
                  <a:lnTo>
                    <a:pt x="3767796" y="49907"/>
                  </a:lnTo>
                  <a:lnTo>
                    <a:pt x="3741151" y="84393"/>
                  </a:lnTo>
                  <a:lnTo>
                    <a:pt x="3723973" y="125097"/>
                  </a:lnTo>
                  <a:lnTo>
                    <a:pt x="3717886" y="170395"/>
                  </a:lnTo>
                  <a:lnTo>
                    <a:pt x="3724583" y="203559"/>
                  </a:lnTo>
                  <a:lnTo>
                    <a:pt x="3742843" y="230643"/>
                  </a:lnTo>
                  <a:lnTo>
                    <a:pt x="3769927" y="248903"/>
                  </a:lnTo>
                  <a:lnTo>
                    <a:pt x="3803091" y="255600"/>
                  </a:lnTo>
                  <a:lnTo>
                    <a:pt x="3836255" y="248903"/>
                  </a:lnTo>
                  <a:lnTo>
                    <a:pt x="3863338" y="230643"/>
                  </a:lnTo>
                  <a:lnTo>
                    <a:pt x="3881599" y="203559"/>
                  </a:lnTo>
                  <a:lnTo>
                    <a:pt x="3888295" y="170395"/>
                  </a:lnTo>
                  <a:lnTo>
                    <a:pt x="4058691" y="170395"/>
                  </a:lnTo>
                  <a:lnTo>
                    <a:pt x="4052604" y="125097"/>
                  </a:lnTo>
                  <a:lnTo>
                    <a:pt x="4035427" y="84393"/>
                  </a:lnTo>
                  <a:lnTo>
                    <a:pt x="4008783" y="49907"/>
                  </a:lnTo>
                  <a:lnTo>
                    <a:pt x="3974297" y="23264"/>
                  </a:lnTo>
                  <a:lnTo>
                    <a:pt x="3933593" y="6086"/>
                  </a:lnTo>
                  <a:lnTo>
                    <a:pt x="3888295" y="0"/>
                  </a:lnTo>
                  <a:close/>
                </a:path>
              </a:pathLst>
            </a:custGeom>
            <a:solidFill>
              <a:srgbClr val="CDA3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72375" y="1211205"/>
              <a:ext cx="4229100" cy="2726690"/>
            </a:xfrm>
            <a:custGeom>
              <a:avLst/>
              <a:gdLst/>
              <a:ahLst/>
              <a:cxnLst/>
              <a:rect l="l" t="t" r="r" b="b"/>
              <a:pathLst>
                <a:path w="4229100" h="2726690">
                  <a:moveTo>
                    <a:pt x="0" y="511200"/>
                  </a:moveTo>
                  <a:lnTo>
                    <a:pt x="6086" y="465901"/>
                  </a:lnTo>
                  <a:lnTo>
                    <a:pt x="23264" y="425195"/>
                  </a:lnTo>
                  <a:lnTo>
                    <a:pt x="49909" y="390705"/>
                  </a:lnTo>
                  <a:lnTo>
                    <a:pt x="84397" y="364059"/>
                  </a:lnTo>
                  <a:lnTo>
                    <a:pt x="125105" y="346879"/>
                  </a:lnTo>
                  <a:lnTo>
                    <a:pt x="170408" y="340791"/>
                  </a:lnTo>
                  <a:lnTo>
                    <a:pt x="3888295" y="340791"/>
                  </a:lnTo>
                  <a:lnTo>
                    <a:pt x="3888295" y="170395"/>
                  </a:lnTo>
                  <a:lnTo>
                    <a:pt x="3894382" y="125097"/>
                  </a:lnTo>
                  <a:lnTo>
                    <a:pt x="3911560" y="84393"/>
                  </a:lnTo>
                  <a:lnTo>
                    <a:pt x="3938204" y="49907"/>
                  </a:lnTo>
                  <a:lnTo>
                    <a:pt x="3972693" y="23264"/>
                  </a:lnTo>
                  <a:lnTo>
                    <a:pt x="4013400" y="6086"/>
                  </a:lnTo>
                  <a:lnTo>
                    <a:pt x="4058704" y="0"/>
                  </a:lnTo>
                  <a:lnTo>
                    <a:pt x="4104002" y="6086"/>
                  </a:lnTo>
                  <a:lnTo>
                    <a:pt x="4144706" y="23264"/>
                  </a:lnTo>
                  <a:lnTo>
                    <a:pt x="4179192" y="49907"/>
                  </a:lnTo>
                  <a:lnTo>
                    <a:pt x="4205835" y="84393"/>
                  </a:lnTo>
                  <a:lnTo>
                    <a:pt x="4223013" y="125097"/>
                  </a:lnTo>
                  <a:lnTo>
                    <a:pt x="4229100" y="170395"/>
                  </a:lnTo>
                  <a:lnTo>
                    <a:pt x="4229100" y="2215222"/>
                  </a:lnTo>
                  <a:lnTo>
                    <a:pt x="4223013" y="2260521"/>
                  </a:lnTo>
                  <a:lnTo>
                    <a:pt x="4205835" y="2301228"/>
                  </a:lnTo>
                  <a:lnTo>
                    <a:pt x="4179190" y="2335717"/>
                  </a:lnTo>
                  <a:lnTo>
                    <a:pt x="4144702" y="2362364"/>
                  </a:lnTo>
                  <a:lnTo>
                    <a:pt x="4103994" y="2379543"/>
                  </a:lnTo>
                  <a:lnTo>
                    <a:pt x="4058691" y="2385631"/>
                  </a:lnTo>
                  <a:lnTo>
                    <a:pt x="340804" y="2385631"/>
                  </a:lnTo>
                  <a:lnTo>
                    <a:pt x="340804" y="2556027"/>
                  </a:lnTo>
                  <a:lnTo>
                    <a:pt x="334717" y="2601326"/>
                  </a:lnTo>
                  <a:lnTo>
                    <a:pt x="317539" y="2642032"/>
                  </a:lnTo>
                  <a:lnTo>
                    <a:pt x="290895" y="2676521"/>
                  </a:lnTo>
                  <a:lnTo>
                    <a:pt x="256406" y="2703168"/>
                  </a:lnTo>
                  <a:lnTo>
                    <a:pt x="215699" y="2720348"/>
                  </a:lnTo>
                  <a:lnTo>
                    <a:pt x="170395" y="2726436"/>
                  </a:lnTo>
                  <a:lnTo>
                    <a:pt x="125097" y="2720348"/>
                  </a:lnTo>
                  <a:lnTo>
                    <a:pt x="84393" y="2703168"/>
                  </a:lnTo>
                  <a:lnTo>
                    <a:pt x="49907" y="2676521"/>
                  </a:lnTo>
                  <a:lnTo>
                    <a:pt x="23264" y="2642032"/>
                  </a:lnTo>
                  <a:lnTo>
                    <a:pt x="6086" y="2601326"/>
                  </a:lnTo>
                  <a:lnTo>
                    <a:pt x="0" y="2556027"/>
                  </a:lnTo>
                  <a:lnTo>
                    <a:pt x="0" y="511200"/>
                  </a:lnTo>
                  <a:close/>
                </a:path>
                <a:path w="4229100" h="2726690">
                  <a:moveTo>
                    <a:pt x="3888295" y="340791"/>
                  </a:moveTo>
                  <a:lnTo>
                    <a:pt x="4058691" y="340791"/>
                  </a:lnTo>
                  <a:lnTo>
                    <a:pt x="4103994" y="334705"/>
                  </a:lnTo>
                  <a:lnTo>
                    <a:pt x="4144702" y="317527"/>
                  </a:lnTo>
                  <a:lnTo>
                    <a:pt x="4179190" y="290883"/>
                  </a:lnTo>
                  <a:lnTo>
                    <a:pt x="4205835" y="256397"/>
                  </a:lnTo>
                  <a:lnTo>
                    <a:pt x="4223013" y="215693"/>
                  </a:lnTo>
                  <a:lnTo>
                    <a:pt x="4229100" y="170395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54320" y="1375251"/>
              <a:ext cx="183095" cy="18309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572375" y="1637201"/>
              <a:ext cx="340995" cy="1960245"/>
            </a:xfrm>
            <a:custGeom>
              <a:avLst/>
              <a:gdLst/>
              <a:ahLst/>
              <a:cxnLst/>
              <a:rect l="l" t="t" r="r" b="b"/>
              <a:pathLst>
                <a:path w="340995" h="1960245">
                  <a:moveTo>
                    <a:pt x="170408" y="255612"/>
                  </a:moveTo>
                  <a:lnTo>
                    <a:pt x="170408" y="85204"/>
                  </a:lnTo>
                  <a:lnTo>
                    <a:pt x="195359" y="24957"/>
                  </a:lnTo>
                  <a:lnTo>
                    <a:pt x="255600" y="0"/>
                  </a:lnTo>
                  <a:lnTo>
                    <a:pt x="288769" y="6696"/>
                  </a:lnTo>
                  <a:lnTo>
                    <a:pt x="315852" y="24957"/>
                  </a:lnTo>
                  <a:lnTo>
                    <a:pt x="334110" y="52040"/>
                  </a:lnTo>
                  <a:lnTo>
                    <a:pt x="340804" y="85204"/>
                  </a:lnTo>
                  <a:lnTo>
                    <a:pt x="334717" y="130503"/>
                  </a:lnTo>
                  <a:lnTo>
                    <a:pt x="317540" y="171209"/>
                  </a:lnTo>
                  <a:lnTo>
                    <a:pt x="290896" y="205698"/>
                  </a:lnTo>
                  <a:lnTo>
                    <a:pt x="256410" y="232345"/>
                  </a:lnTo>
                  <a:lnTo>
                    <a:pt x="215706" y="249525"/>
                  </a:lnTo>
                  <a:lnTo>
                    <a:pt x="170408" y="255612"/>
                  </a:lnTo>
                  <a:lnTo>
                    <a:pt x="125105" y="249525"/>
                  </a:lnTo>
                  <a:lnTo>
                    <a:pt x="84397" y="232345"/>
                  </a:lnTo>
                  <a:lnTo>
                    <a:pt x="49909" y="205698"/>
                  </a:lnTo>
                  <a:lnTo>
                    <a:pt x="23264" y="171209"/>
                  </a:lnTo>
                  <a:lnTo>
                    <a:pt x="6086" y="130503"/>
                  </a:lnTo>
                  <a:lnTo>
                    <a:pt x="0" y="85204"/>
                  </a:lnTo>
                </a:path>
                <a:path w="340995" h="1960245">
                  <a:moveTo>
                    <a:pt x="340804" y="85204"/>
                  </a:moveTo>
                  <a:lnTo>
                    <a:pt x="340804" y="1959635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047162" y="1586628"/>
            <a:ext cx="3449954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15" marR="74930" algn="ctr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742389"/>
                </a:solidFill>
                <a:latin typeface="Calibri"/>
                <a:cs typeface="Calibri"/>
              </a:rPr>
              <a:t>Yazılımın</a:t>
            </a:r>
            <a:r>
              <a:rPr sz="1800" spc="-20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42389"/>
                </a:solidFill>
                <a:latin typeface="Calibri"/>
                <a:cs typeface="Calibri"/>
              </a:rPr>
              <a:t>fonksiyonel</a:t>
            </a:r>
            <a:r>
              <a:rPr sz="1800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742389"/>
                </a:solidFill>
                <a:latin typeface="Calibri"/>
                <a:cs typeface="Calibri"/>
              </a:rPr>
              <a:t>olmayan</a:t>
            </a:r>
            <a:r>
              <a:rPr sz="1800" spc="-10" dirty="0">
                <a:solidFill>
                  <a:srgbClr val="742389"/>
                </a:solidFill>
                <a:latin typeface="Calibri"/>
                <a:cs typeface="Calibri"/>
              </a:rPr>
              <a:t> diğer </a:t>
            </a:r>
            <a:r>
              <a:rPr sz="1800" spc="-390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42389"/>
                </a:solidFill>
                <a:latin typeface="Calibri"/>
                <a:cs typeface="Calibri"/>
              </a:rPr>
              <a:t>kalite 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unsurları </a:t>
            </a:r>
            <a:r>
              <a:rPr sz="1800" spc="-15" dirty="0">
                <a:solidFill>
                  <a:srgbClr val="742389"/>
                </a:solidFill>
                <a:latin typeface="Calibri"/>
                <a:cs typeface="Calibri"/>
              </a:rPr>
              <a:t>test</a:t>
            </a:r>
            <a:r>
              <a:rPr sz="1800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742389"/>
                </a:solidFill>
                <a:latin typeface="Calibri"/>
                <a:cs typeface="Calibri"/>
              </a:rPr>
              <a:t>edilir.</a:t>
            </a:r>
            <a:endParaRPr sz="1800">
              <a:latin typeface="Calibri"/>
              <a:cs typeface="Calibri"/>
            </a:endParaRPr>
          </a:p>
          <a:p>
            <a:pPr marL="12065" marR="5080" algn="ctr">
              <a:lnSpc>
                <a:spcPct val="100000"/>
              </a:lnSpc>
            </a:pPr>
            <a:r>
              <a:rPr sz="1800" spc="-10" dirty="0">
                <a:solidFill>
                  <a:srgbClr val="742389"/>
                </a:solidFill>
                <a:latin typeface="Calibri"/>
                <a:cs typeface="Calibri"/>
              </a:rPr>
              <a:t>Fonksiyonel</a:t>
            </a:r>
            <a:r>
              <a:rPr sz="1800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742389"/>
                </a:solidFill>
                <a:latin typeface="Calibri"/>
                <a:cs typeface="Calibri"/>
              </a:rPr>
              <a:t>olmayan</a:t>
            </a:r>
            <a:r>
              <a:rPr sz="1800" spc="5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742389"/>
                </a:solidFill>
                <a:latin typeface="Calibri"/>
                <a:cs typeface="Calibri"/>
              </a:rPr>
              <a:t>test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 terimi, </a:t>
            </a:r>
            <a:r>
              <a:rPr sz="1800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yazılımın performans </a:t>
            </a:r>
            <a:r>
              <a:rPr sz="1800" spc="-10" dirty="0">
                <a:solidFill>
                  <a:srgbClr val="742389"/>
                </a:solidFill>
                <a:latin typeface="Calibri"/>
                <a:cs typeface="Calibri"/>
              </a:rPr>
              <a:t>testindeki yanıt </a:t>
            </a:r>
            <a:r>
              <a:rPr sz="1800" spc="-395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süreleri</a:t>
            </a:r>
            <a:r>
              <a:rPr sz="1800" spc="5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gibi</a:t>
            </a:r>
            <a:r>
              <a:rPr sz="1800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değişen</a:t>
            </a:r>
            <a:r>
              <a:rPr sz="1800" spc="20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42389"/>
                </a:solidFill>
                <a:latin typeface="Calibri"/>
                <a:cs typeface="Calibri"/>
              </a:rPr>
              <a:t>bir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42389"/>
                </a:solidFill>
                <a:latin typeface="Calibri"/>
                <a:cs typeface="Calibri"/>
              </a:rPr>
              <a:t>skalada 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 ölçülebilen</a:t>
            </a:r>
            <a:r>
              <a:rPr sz="1800" spc="10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42389"/>
                </a:solidFill>
                <a:latin typeface="Calibri"/>
                <a:cs typeface="Calibri"/>
              </a:rPr>
              <a:t>karakteristiklerini</a:t>
            </a:r>
            <a:r>
              <a:rPr sz="1800" spc="-20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ölçmek </a:t>
            </a:r>
            <a:r>
              <a:rPr sz="1800" spc="-395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için</a:t>
            </a:r>
            <a:r>
              <a:rPr sz="1800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742389"/>
                </a:solidFill>
                <a:latin typeface="Calibri"/>
                <a:cs typeface="Calibri"/>
              </a:rPr>
              <a:t>gereken</a:t>
            </a:r>
            <a:r>
              <a:rPr sz="1800" spc="25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42389"/>
                </a:solidFill>
                <a:latin typeface="Calibri"/>
                <a:cs typeface="Calibri"/>
              </a:rPr>
              <a:t>testleri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742389"/>
                </a:solidFill>
                <a:latin typeface="Calibri"/>
                <a:cs typeface="Calibri"/>
              </a:rPr>
              <a:t>tanımlar.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234188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80" dirty="0"/>
              <a:t> </a:t>
            </a:r>
            <a:r>
              <a:rPr spc="-35" dirty="0"/>
              <a:t>Türleri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766" y="1694921"/>
            <a:ext cx="49784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0" dirty="0">
                <a:solidFill>
                  <a:srgbClr val="06A781"/>
                </a:solidFill>
                <a:latin typeface="Calibri"/>
                <a:cs typeface="Calibri"/>
              </a:rPr>
              <a:t>Yapısal</a:t>
            </a:r>
            <a:r>
              <a:rPr sz="2800" b="1" spc="-15" dirty="0">
                <a:solidFill>
                  <a:srgbClr val="06A781"/>
                </a:solidFill>
                <a:latin typeface="Calibri"/>
                <a:cs typeface="Calibri"/>
              </a:rPr>
              <a:t> </a:t>
            </a:r>
            <a:r>
              <a:rPr sz="2800" b="1" spc="-45" dirty="0">
                <a:solidFill>
                  <a:srgbClr val="06A781"/>
                </a:solidFill>
                <a:latin typeface="Calibri"/>
                <a:cs typeface="Calibri"/>
              </a:rPr>
              <a:t>Testler</a:t>
            </a:r>
            <a:r>
              <a:rPr sz="2800" b="1" spc="5" dirty="0">
                <a:solidFill>
                  <a:srgbClr val="06A781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6A781"/>
                </a:solidFill>
                <a:latin typeface="Calibri"/>
                <a:cs typeface="Calibri"/>
              </a:rPr>
              <a:t>(Structural</a:t>
            </a:r>
            <a:r>
              <a:rPr sz="2800" b="1" spc="15" dirty="0">
                <a:solidFill>
                  <a:srgbClr val="06A781"/>
                </a:solidFill>
                <a:latin typeface="Calibri"/>
                <a:cs typeface="Calibri"/>
              </a:rPr>
              <a:t> </a:t>
            </a:r>
            <a:r>
              <a:rPr sz="2800" b="1" spc="-35" dirty="0">
                <a:solidFill>
                  <a:srgbClr val="06A781"/>
                </a:solidFill>
                <a:latin typeface="Calibri"/>
                <a:cs typeface="Calibri"/>
              </a:rPr>
              <a:t>Testing)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1766" y="2637104"/>
            <a:ext cx="5471160" cy="89217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365"/>
              </a:spcBef>
              <a:buClr>
                <a:srgbClr val="C55A11"/>
              </a:buClr>
              <a:buSzPct val="116666"/>
              <a:buFont typeface="Wingdings"/>
              <a:buChar char=""/>
              <a:tabLst>
                <a:tab pos="419100" algn="l"/>
              </a:tabLst>
            </a:pPr>
            <a:r>
              <a:rPr sz="2400" spc="-20" dirty="0">
                <a:latin typeface="Calibri"/>
                <a:cs typeface="Calibri"/>
              </a:rPr>
              <a:t>Yazılımın </a:t>
            </a:r>
            <a:r>
              <a:rPr sz="2400" spc="-10" dirty="0">
                <a:latin typeface="Calibri"/>
                <a:cs typeface="Calibri"/>
              </a:rPr>
              <a:t>yapısı,</a:t>
            </a:r>
            <a:r>
              <a:rPr sz="2400" spc="-5" dirty="0">
                <a:latin typeface="Calibri"/>
                <a:cs typeface="Calibri"/>
              </a:rPr>
              <a:t> mimarisi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-5" dirty="0">
                <a:latin typeface="Calibri"/>
                <a:cs typeface="Calibri"/>
              </a:rPr>
              <a:t> edilir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C55A11"/>
              </a:buClr>
              <a:buSzPct val="116666"/>
              <a:buFont typeface="Wingdings"/>
              <a:buChar char=""/>
              <a:tabLst>
                <a:tab pos="419100" algn="l"/>
              </a:tabLst>
            </a:pPr>
            <a:r>
              <a:rPr sz="2400" spc="-55" dirty="0">
                <a:latin typeface="Calibri"/>
                <a:cs typeface="Calibri"/>
              </a:rPr>
              <a:t>Tüm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seviyelerinde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gerçekleştirilebilir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1766" y="3583919"/>
            <a:ext cx="9660890" cy="274764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18465" marR="5080" indent="-406400">
              <a:lnSpc>
                <a:spcPts val="2590"/>
              </a:lnSpc>
              <a:spcBef>
                <a:spcPts val="425"/>
              </a:spcBef>
              <a:buClr>
                <a:srgbClr val="C55A11"/>
              </a:buClr>
              <a:buSzPct val="116666"/>
              <a:buFont typeface="Wingdings"/>
              <a:buChar char=""/>
              <a:tabLst>
                <a:tab pos="419100" algn="l"/>
              </a:tabLst>
            </a:pPr>
            <a:r>
              <a:rPr sz="2400" spc="-25" dirty="0">
                <a:latin typeface="Calibri"/>
                <a:cs typeface="Calibri"/>
              </a:rPr>
              <a:t>Yapısal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-5" dirty="0">
                <a:latin typeface="Calibri"/>
                <a:cs typeface="Calibri"/>
              </a:rPr>
              <a:t> yaklaşımları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ayrıca</a:t>
            </a:r>
            <a:r>
              <a:rPr sz="2400" spc="-10" dirty="0">
                <a:latin typeface="Calibri"/>
                <a:cs typeface="Calibri"/>
              </a:rPr>
              <a:t> sistem, </a:t>
            </a:r>
            <a:r>
              <a:rPr sz="2400" spc="-15" dirty="0">
                <a:latin typeface="Calibri"/>
                <a:cs typeface="Calibri"/>
              </a:rPr>
              <a:t>sistem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entegrasyonu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veya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kabul </a:t>
            </a:r>
            <a:r>
              <a:rPr sz="2400" spc="-15" dirty="0">
                <a:latin typeface="Calibri"/>
                <a:cs typeface="Calibri"/>
              </a:rPr>
              <a:t>testi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seviyelerinde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uygulanabilir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75"/>
              </a:spcBef>
              <a:buClr>
                <a:srgbClr val="C55A11"/>
              </a:buClr>
              <a:buSzPct val="116666"/>
              <a:buFont typeface="Wingdings"/>
              <a:buChar char=""/>
              <a:tabLst>
                <a:tab pos="419100" algn="l"/>
              </a:tabLst>
            </a:pPr>
            <a:r>
              <a:rPr sz="2400" spc="-15" dirty="0">
                <a:latin typeface="Calibri"/>
                <a:cs typeface="Calibri"/>
              </a:rPr>
              <a:t>White-box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ağırlıklı</a:t>
            </a:r>
            <a:r>
              <a:rPr sz="2400" spc="-15" dirty="0">
                <a:latin typeface="Calibri"/>
                <a:cs typeface="Calibri"/>
              </a:rPr>
              <a:t> testlerdir</a:t>
            </a:r>
            <a:endParaRPr sz="24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215"/>
              </a:spcBef>
              <a:buClr>
                <a:srgbClr val="538235"/>
              </a:buClr>
              <a:buFont typeface="Wingdings"/>
              <a:buChar char=""/>
              <a:tabLst>
                <a:tab pos="875665" algn="l"/>
                <a:tab pos="876300" algn="l"/>
              </a:tabLst>
            </a:pPr>
            <a:r>
              <a:rPr sz="2400" spc="-5" dirty="0">
                <a:latin typeface="Calibri"/>
                <a:cs typeface="Calibri"/>
              </a:rPr>
              <a:t>Code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coverage</a:t>
            </a:r>
            <a:endParaRPr sz="24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210"/>
              </a:spcBef>
              <a:buClr>
                <a:srgbClr val="538235"/>
              </a:buClr>
              <a:buFont typeface="Wingdings"/>
              <a:buChar char=""/>
              <a:tabLst>
                <a:tab pos="875665" algn="l"/>
                <a:tab pos="876300" algn="l"/>
              </a:tabLst>
            </a:pPr>
            <a:r>
              <a:rPr sz="2400" spc="-15" dirty="0">
                <a:latin typeface="Calibri"/>
                <a:cs typeface="Calibri"/>
              </a:rPr>
              <a:t>Statement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coverage</a:t>
            </a:r>
            <a:endParaRPr sz="24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210"/>
              </a:spcBef>
              <a:buClr>
                <a:srgbClr val="538235"/>
              </a:buClr>
              <a:buFont typeface="Wingdings"/>
              <a:buChar char=""/>
              <a:tabLst>
                <a:tab pos="875665" algn="l"/>
                <a:tab pos="876300" algn="l"/>
              </a:tabLst>
            </a:pPr>
            <a:r>
              <a:rPr sz="2400" spc="-5" dirty="0">
                <a:latin typeface="Calibri"/>
                <a:cs typeface="Calibri"/>
              </a:rPr>
              <a:t>Decision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coverage</a:t>
            </a:r>
            <a:endParaRPr sz="24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215"/>
              </a:spcBef>
              <a:buClr>
                <a:srgbClr val="538235"/>
              </a:buClr>
              <a:buFont typeface="Wingdings"/>
              <a:buChar char=""/>
              <a:tabLst>
                <a:tab pos="875665" algn="l"/>
                <a:tab pos="876300" algn="l"/>
              </a:tabLst>
            </a:pPr>
            <a:r>
              <a:rPr sz="2400" spc="-5" dirty="0">
                <a:latin typeface="Calibri"/>
                <a:cs typeface="Calibri"/>
              </a:rPr>
              <a:t>Condition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coverage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499731" y="1109599"/>
            <a:ext cx="4037329" cy="2326640"/>
            <a:chOff x="7499731" y="1109599"/>
            <a:chExt cx="4037329" cy="2326640"/>
          </a:xfrm>
        </p:grpSpPr>
        <p:sp>
          <p:nvSpPr>
            <p:cNvPr id="7" name="object 7"/>
            <p:cNvSpPr/>
            <p:nvPr/>
          </p:nvSpPr>
          <p:spPr>
            <a:xfrm>
              <a:off x="7506081" y="1260538"/>
              <a:ext cx="4024629" cy="2169160"/>
            </a:xfrm>
            <a:custGeom>
              <a:avLst/>
              <a:gdLst/>
              <a:ahLst/>
              <a:cxnLst/>
              <a:rect l="l" t="t" r="r" b="b"/>
              <a:pathLst>
                <a:path w="4024629" h="2169160">
                  <a:moveTo>
                    <a:pt x="4024122" y="0"/>
                  </a:moveTo>
                  <a:lnTo>
                    <a:pt x="4016751" y="45702"/>
                  </a:lnTo>
                  <a:lnTo>
                    <a:pt x="3996225" y="85393"/>
                  </a:lnTo>
                  <a:lnTo>
                    <a:pt x="3964926" y="116692"/>
                  </a:lnTo>
                  <a:lnTo>
                    <a:pt x="3925235" y="137218"/>
                  </a:lnTo>
                  <a:lnTo>
                    <a:pt x="3879532" y="144589"/>
                  </a:lnTo>
                  <a:lnTo>
                    <a:pt x="144589" y="144589"/>
                  </a:lnTo>
                  <a:lnTo>
                    <a:pt x="98886" y="151960"/>
                  </a:lnTo>
                  <a:lnTo>
                    <a:pt x="59195" y="172486"/>
                  </a:lnTo>
                  <a:lnTo>
                    <a:pt x="27896" y="203785"/>
                  </a:lnTo>
                  <a:lnTo>
                    <a:pt x="7370" y="243476"/>
                  </a:lnTo>
                  <a:lnTo>
                    <a:pt x="0" y="289179"/>
                  </a:lnTo>
                  <a:lnTo>
                    <a:pt x="0" y="2024252"/>
                  </a:lnTo>
                  <a:lnTo>
                    <a:pt x="7370" y="2069955"/>
                  </a:lnTo>
                  <a:lnTo>
                    <a:pt x="27896" y="2109646"/>
                  </a:lnTo>
                  <a:lnTo>
                    <a:pt x="59195" y="2140945"/>
                  </a:lnTo>
                  <a:lnTo>
                    <a:pt x="98886" y="2161471"/>
                  </a:lnTo>
                  <a:lnTo>
                    <a:pt x="144589" y="2168842"/>
                  </a:lnTo>
                  <a:lnTo>
                    <a:pt x="190292" y="2161471"/>
                  </a:lnTo>
                  <a:lnTo>
                    <a:pt x="229983" y="2140945"/>
                  </a:lnTo>
                  <a:lnTo>
                    <a:pt x="261282" y="2109646"/>
                  </a:lnTo>
                  <a:lnTo>
                    <a:pt x="281808" y="2069955"/>
                  </a:lnTo>
                  <a:lnTo>
                    <a:pt x="289179" y="2024252"/>
                  </a:lnTo>
                  <a:lnTo>
                    <a:pt x="289179" y="1879663"/>
                  </a:lnTo>
                  <a:lnTo>
                    <a:pt x="3879532" y="1879663"/>
                  </a:lnTo>
                  <a:lnTo>
                    <a:pt x="3925235" y="1872292"/>
                  </a:lnTo>
                  <a:lnTo>
                    <a:pt x="3964926" y="1851766"/>
                  </a:lnTo>
                  <a:lnTo>
                    <a:pt x="3996225" y="1820467"/>
                  </a:lnTo>
                  <a:lnTo>
                    <a:pt x="4016751" y="1780776"/>
                  </a:lnTo>
                  <a:lnTo>
                    <a:pt x="4024122" y="1735074"/>
                  </a:lnTo>
                  <a:lnTo>
                    <a:pt x="4024122" y="433768"/>
                  </a:lnTo>
                  <a:lnTo>
                    <a:pt x="144589" y="433768"/>
                  </a:lnTo>
                  <a:lnTo>
                    <a:pt x="144589" y="289179"/>
                  </a:lnTo>
                  <a:lnTo>
                    <a:pt x="165760" y="238055"/>
                  </a:lnTo>
                  <a:lnTo>
                    <a:pt x="216877" y="216877"/>
                  </a:lnTo>
                  <a:lnTo>
                    <a:pt x="4024122" y="216877"/>
                  </a:lnTo>
                  <a:lnTo>
                    <a:pt x="4024122" y="0"/>
                  </a:lnTo>
                  <a:close/>
                </a:path>
                <a:path w="4024629" h="2169160">
                  <a:moveTo>
                    <a:pt x="4024122" y="216877"/>
                  </a:moveTo>
                  <a:lnTo>
                    <a:pt x="216877" y="216877"/>
                  </a:lnTo>
                  <a:lnTo>
                    <a:pt x="245019" y="222559"/>
                  </a:lnTo>
                  <a:lnTo>
                    <a:pt x="268001" y="238055"/>
                  </a:lnTo>
                  <a:lnTo>
                    <a:pt x="283496" y="261036"/>
                  </a:lnTo>
                  <a:lnTo>
                    <a:pt x="289179" y="289179"/>
                  </a:lnTo>
                  <a:lnTo>
                    <a:pt x="281808" y="334881"/>
                  </a:lnTo>
                  <a:lnTo>
                    <a:pt x="261282" y="374572"/>
                  </a:lnTo>
                  <a:lnTo>
                    <a:pt x="229983" y="405871"/>
                  </a:lnTo>
                  <a:lnTo>
                    <a:pt x="190292" y="426397"/>
                  </a:lnTo>
                  <a:lnTo>
                    <a:pt x="144589" y="433768"/>
                  </a:lnTo>
                  <a:lnTo>
                    <a:pt x="4024122" y="433768"/>
                  </a:lnTo>
                  <a:lnTo>
                    <a:pt x="4024122" y="216877"/>
                  </a:lnTo>
                  <a:close/>
                </a:path>
                <a:path w="4024629" h="2169160">
                  <a:moveTo>
                    <a:pt x="3734943" y="0"/>
                  </a:moveTo>
                  <a:lnTo>
                    <a:pt x="3734943" y="144589"/>
                  </a:lnTo>
                  <a:lnTo>
                    <a:pt x="3879532" y="144589"/>
                  </a:lnTo>
                  <a:lnTo>
                    <a:pt x="3879532" y="72301"/>
                  </a:lnTo>
                  <a:lnTo>
                    <a:pt x="3807231" y="72301"/>
                  </a:lnTo>
                  <a:lnTo>
                    <a:pt x="3779091" y="66619"/>
                  </a:lnTo>
                  <a:lnTo>
                    <a:pt x="3756113" y="51123"/>
                  </a:lnTo>
                  <a:lnTo>
                    <a:pt x="3740623" y="28142"/>
                  </a:lnTo>
                  <a:lnTo>
                    <a:pt x="3734943" y="0"/>
                  </a:lnTo>
                  <a:close/>
                </a:path>
                <a:path w="4024629" h="2169160">
                  <a:moveTo>
                    <a:pt x="3879532" y="0"/>
                  </a:moveTo>
                  <a:lnTo>
                    <a:pt x="3873850" y="28142"/>
                  </a:lnTo>
                  <a:lnTo>
                    <a:pt x="3858355" y="51123"/>
                  </a:lnTo>
                  <a:lnTo>
                    <a:pt x="3835373" y="66619"/>
                  </a:lnTo>
                  <a:lnTo>
                    <a:pt x="3807231" y="72301"/>
                  </a:lnTo>
                  <a:lnTo>
                    <a:pt x="3879532" y="72301"/>
                  </a:lnTo>
                  <a:lnTo>
                    <a:pt x="3879532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50670" y="1115949"/>
              <a:ext cx="3879850" cy="578485"/>
            </a:xfrm>
            <a:custGeom>
              <a:avLst/>
              <a:gdLst/>
              <a:ahLst/>
              <a:cxnLst/>
              <a:rect l="l" t="t" r="r" b="b"/>
              <a:pathLst>
                <a:path w="3879850" h="578485">
                  <a:moveTo>
                    <a:pt x="72288" y="361467"/>
                  </a:moveTo>
                  <a:lnTo>
                    <a:pt x="44148" y="367149"/>
                  </a:lnTo>
                  <a:lnTo>
                    <a:pt x="21170" y="382644"/>
                  </a:lnTo>
                  <a:lnTo>
                    <a:pt x="5680" y="405626"/>
                  </a:lnTo>
                  <a:lnTo>
                    <a:pt x="0" y="433768"/>
                  </a:lnTo>
                  <a:lnTo>
                    <a:pt x="0" y="578358"/>
                  </a:lnTo>
                  <a:lnTo>
                    <a:pt x="45702" y="570987"/>
                  </a:lnTo>
                  <a:lnTo>
                    <a:pt x="85393" y="550461"/>
                  </a:lnTo>
                  <a:lnTo>
                    <a:pt x="116692" y="519162"/>
                  </a:lnTo>
                  <a:lnTo>
                    <a:pt x="137218" y="479471"/>
                  </a:lnTo>
                  <a:lnTo>
                    <a:pt x="144589" y="433768"/>
                  </a:lnTo>
                  <a:lnTo>
                    <a:pt x="138907" y="405626"/>
                  </a:lnTo>
                  <a:lnTo>
                    <a:pt x="123412" y="382644"/>
                  </a:lnTo>
                  <a:lnTo>
                    <a:pt x="100430" y="367149"/>
                  </a:lnTo>
                  <a:lnTo>
                    <a:pt x="72288" y="361467"/>
                  </a:lnTo>
                  <a:close/>
                </a:path>
                <a:path w="3879850" h="578485">
                  <a:moveTo>
                    <a:pt x="3879532" y="144589"/>
                  </a:moveTo>
                  <a:lnTo>
                    <a:pt x="3734942" y="144589"/>
                  </a:lnTo>
                  <a:lnTo>
                    <a:pt x="3734942" y="289179"/>
                  </a:lnTo>
                  <a:lnTo>
                    <a:pt x="3780645" y="281808"/>
                  </a:lnTo>
                  <a:lnTo>
                    <a:pt x="3820336" y="261282"/>
                  </a:lnTo>
                  <a:lnTo>
                    <a:pt x="3851635" y="229983"/>
                  </a:lnTo>
                  <a:lnTo>
                    <a:pt x="3872161" y="190292"/>
                  </a:lnTo>
                  <a:lnTo>
                    <a:pt x="3879532" y="144589"/>
                  </a:lnTo>
                  <a:close/>
                </a:path>
                <a:path w="3879850" h="578485">
                  <a:moveTo>
                    <a:pt x="3734942" y="0"/>
                  </a:moveTo>
                  <a:lnTo>
                    <a:pt x="3689240" y="7370"/>
                  </a:lnTo>
                  <a:lnTo>
                    <a:pt x="3649549" y="27896"/>
                  </a:lnTo>
                  <a:lnTo>
                    <a:pt x="3618250" y="59195"/>
                  </a:lnTo>
                  <a:lnTo>
                    <a:pt x="3597724" y="98886"/>
                  </a:lnTo>
                  <a:lnTo>
                    <a:pt x="3590353" y="144589"/>
                  </a:lnTo>
                  <a:lnTo>
                    <a:pt x="3596035" y="172731"/>
                  </a:lnTo>
                  <a:lnTo>
                    <a:pt x="3611530" y="195713"/>
                  </a:lnTo>
                  <a:lnTo>
                    <a:pt x="3634512" y="211208"/>
                  </a:lnTo>
                  <a:lnTo>
                    <a:pt x="3662654" y="216890"/>
                  </a:lnTo>
                  <a:lnTo>
                    <a:pt x="3690794" y="211208"/>
                  </a:lnTo>
                  <a:lnTo>
                    <a:pt x="3713772" y="195713"/>
                  </a:lnTo>
                  <a:lnTo>
                    <a:pt x="3729262" y="172731"/>
                  </a:lnTo>
                  <a:lnTo>
                    <a:pt x="3734942" y="144589"/>
                  </a:lnTo>
                  <a:lnTo>
                    <a:pt x="3879532" y="144589"/>
                  </a:lnTo>
                  <a:lnTo>
                    <a:pt x="3872161" y="98886"/>
                  </a:lnTo>
                  <a:lnTo>
                    <a:pt x="3851635" y="59195"/>
                  </a:lnTo>
                  <a:lnTo>
                    <a:pt x="3820336" y="27896"/>
                  </a:lnTo>
                  <a:lnTo>
                    <a:pt x="3780645" y="7370"/>
                  </a:lnTo>
                  <a:lnTo>
                    <a:pt x="3734942" y="0"/>
                  </a:lnTo>
                  <a:close/>
                </a:path>
              </a:pathLst>
            </a:custGeom>
            <a:solidFill>
              <a:srgbClr val="CDA3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06081" y="1115949"/>
              <a:ext cx="4024629" cy="2313940"/>
            </a:xfrm>
            <a:custGeom>
              <a:avLst/>
              <a:gdLst/>
              <a:ahLst/>
              <a:cxnLst/>
              <a:rect l="l" t="t" r="r" b="b"/>
              <a:pathLst>
                <a:path w="4024629" h="2313940">
                  <a:moveTo>
                    <a:pt x="0" y="433768"/>
                  </a:moveTo>
                  <a:lnTo>
                    <a:pt x="7370" y="388065"/>
                  </a:lnTo>
                  <a:lnTo>
                    <a:pt x="27896" y="348374"/>
                  </a:lnTo>
                  <a:lnTo>
                    <a:pt x="59195" y="317075"/>
                  </a:lnTo>
                  <a:lnTo>
                    <a:pt x="98886" y="296549"/>
                  </a:lnTo>
                  <a:lnTo>
                    <a:pt x="144589" y="289178"/>
                  </a:lnTo>
                  <a:lnTo>
                    <a:pt x="3734942" y="289178"/>
                  </a:lnTo>
                  <a:lnTo>
                    <a:pt x="3734942" y="144589"/>
                  </a:lnTo>
                  <a:lnTo>
                    <a:pt x="3742313" y="98886"/>
                  </a:lnTo>
                  <a:lnTo>
                    <a:pt x="3762839" y="59195"/>
                  </a:lnTo>
                  <a:lnTo>
                    <a:pt x="3794138" y="27896"/>
                  </a:lnTo>
                  <a:lnTo>
                    <a:pt x="3833829" y="7370"/>
                  </a:lnTo>
                  <a:lnTo>
                    <a:pt x="3879532" y="0"/>
                  </a:lnTo>
                  <a:lnTo>
                    <a:pt x="3925235" y="7370"/>
                  </a:lnTo>
                  <a:lnTo>
                    <a:pt x="3964926" y="27896"/>
                  </a:lnTo>
                  <a:lnTo>
                    <a:pt x="3996225" y="59195"/>
                  </a:lnTo>
                  <a:lnTo>
                    <a:pt x="4016751" y="98886"/>
                  </a:lnTo>
                  <a:lnTo>
                    <a:pt x="4024122" y="144589"/>
                  </a:lnTo>
                  <a:lnTo>
                    <a:pt x="4024122" y="1879663"/>
                  </a:lnTo>
                  <a:lnTo>
                    <a:pt x="4016751" y="1925366"/>
                  </a:lnTo>
                  <a:lnTo>
                    <a:pt x="3996225" y="1965057"/>
                  </a:lnTo>
                  <a:lnTo>
                    <a:pt x="3964926" y="1996356"/>
                  </a:lnTo>
                  <a:lnTo>
                    <a:pt x="3925235" y="2016882"/>
                  </a:lnTo>
                  <a:lnTo>
                    <a:pt x="3879532" y="2024252"/>
                  </a:lnTo>
                  <a:lnTo>
                    <a:pt x="289179" y="2024252"/>
                  </a:lnTo>
                  <a:lnTo>
                    <a:pt x="289179" y="2168842"/>
                  </a:lnTo>
                  <a:lnTo>
                    <a:pt x="281808" y="2214545"/>
                  </a:lnTo>
                  <a:lnTo>
                    <a:pt x="261282" y="2254236"/>
                  </a:lnTo>
                  <a:lnTo>
                    <a:pt x="229983" y="2285535"/>
                  </a:lnTo>
                  <a:lnTo>
                    <a:pt x="190292" y="2306061"/>
                  </a:lnTo>
                  <a:lnTo>
                    <a:pt x="144589" y="2313431"/>
                  </a:lnTo>
                  <a:lnTo>
                    <a:pt x="98886" y="2306061"/>
                  </a:lnTo>
                  <a:lnTo>
                    <a:pt x="59195" y="2285535"/>
                  </a:lnTo>
                  <a:lnTo>
                    <a:pt x="27896" y="2254236"/>
                  </a:lnTo>
                  <a:lnTo>
                    <a:pt x="7370" y="2214545"/>
                  </a:lnTo>
                  <a:lnTo>
                    <a:pt x="0" y="2168842"/>
                  </a:lnTo>
                  <a:lnTo>
                    <a:pt x="0" y="433768"/>
                  </a:lnTo>
                  <a:close/>
                </a:path>
                <a:path w="4024629" h="2313940">
                  <a:moveTo>
                    <a:pt x="3734942" y="289178"/>
                  </a:moveTo>
                  <a:lnTo>
                    <a:pt x="3879532" y="289178"/>
                  </a:lnTo>
                  <a:lnTo>
                    <a:pt x="3925235" y="281808"/>
                  </a:lnTo>
                  <a:lnTo>
                    <a:pt x="3964926" y="261282"/>
                  </a:lnTo>
                  <a:lnTo>
                    <a:pt x="3996225" y="229983"/>
                  </a:lnTo>
                  <a:lnTo>
                    <a:pt x="4016751" y="190292"/>
                  </a:lnTo>
                  <a:lnTo>
                    <a:pt x="4024122" y="144589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34674" y="1254188"/>
              <a:ext cx="157289" cy="15728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506081" y="1477416"/>
              <a:ext cx="289560" cy="1663064"/>
            </a:xfrm>
            <a:custGeom>
              <a:avLst/>
              <a:gdLst/>
              <a:ahLst/>
              <a:cxnLst/>
              <a:rect l="l" t="t" r="r" b="b"/>
              <a:pathLst>
                <a:path w="289559" h="1663064">
                  <a:moveTo>
                    <a:pt x="144589" y="216890"/>
                  </a:moveTo>
                  <a:lnTo>
                    <a:pt x="144589" y="72301"/>
                  </a:lnTo>
                  <a:lnTo>
                    <a:pt x="165766" y="21177"/>
                  </a:lnTo>
                  <a:lnTo>
                    <a:pt x="216890" y="0"/>
                  </a:lnTo>
                  <a:lnTo>
                    <a:pt x="245030" y="5682"/>
                  </a:lnTo>
                  <a:lnTo>
                    <a:pt x="268008" y="21177"/>
                  </a:lnTo>
                  <a:lnTo>
                    <a:pt x="283498" y="44159"/>
                  </a:lnTo>
                  <a:lnTo>
                    <a:pt x="289179" y="72301"/>
                  </a:lnTo>
                  <a:lnTo>
                    <a:pt x="281808" y="118003"/>
                  </a:lnTo>
                  <a:lnTo>
                    <a:pt x="261282" y="157695"/>
                  </a:lnTo>
                  <a:lnTo>
                    <a:pt x="229983" y="188994"/>
                  </a:lnTo>
                  <a:lnTo>
                    <a:pt x="190292" y="209519"/>
                  </a:lnTo>
                  <a:lnTo>
                    <a:pt x="144589" y="216890"/>
                  </a:lnTo>
                  <a:lnTo>
                    <a:pt x="98891" y="209519"/>
                  </a:lnTo>
                  <a:lnTo>
                    <a:pt x="59200" y="188994"/>
                  </a:lnTo>
                  <a:lnTo>
                    <a:pt x="27900" y="157695"/>
                  </a:lnTo>
                  <a:lnTo>
                    <a:pt x="7372" y="118003"/>
                  </a:lnTo>
                  <a:lnTo>
                    <a:pt x="0" y="72301"/>
                  </a:lnTo>
                </a:path>
                <a:path w="289559" h="1663064">
                  <a:moveTo>
                    <a:pt x="289179" y="72301"/>
                  </a:moveTo>
                  <a:lnTo>
                    <a:pt x="289179" y="1662785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047804" y="1559218"/>
            <a:ext cx="308546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742389"/>
                </a:solidFill>
                <a:latin typeface="Calibri"/>
                <a:cs typeface="Calibri"/>
              </a:rPr>
              <a:t>Yapısal</a:t>
            </a:r>
            <a:r>
              <a:rPr sz="1800" spc="-10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tekniklerin </a:t>
            </a:r>
            <a:r>
              <a:rPr sz="1800" spc="-15" dirty="0">
                <a:solidFill>
                  <a:srgbClr val="742389"/>
                </a:solidFill>
                <a:latin typeface="Calibri"/>
                <a:cs typeface="Calibri"/>
              </a:rPr>
              <a:t>test</a:t>
            </a:r>
            <a:r>
              <a:rPr sz="1800" spc="-10" dirty="0">
                <a:solidFill>
                  <a:srgbClr val="742389"/>
                </a:solidFill>
                <a:latin typeface="Calibri"/>
                <a:cs typeface="Calibri"/>
              </a:rPr>
              <a:t> kapsamını </a:t>
            </a:r>
            <a:r>
              <a:rPr sz="1800" spc="-395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42389"/>
                </a:solidFill>
                <a:latin typeface="Calibri"/>
                <a:cs typeface="Calibri"/>
              </a:rPr>
              <a:t>tamamlamaya yardımcı 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olması </a:t>
            </a:r>
            <a:r>
              <a:rPr sz="1800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amacıyla</a:t>
            </a:r>
            <a:r>
              <a:rPr sz="1800" spc="-10" dirty="0">
                <a:solidFill>
                  <a:srgbClr val="742389"/>
                </a:solidFill>
                <a:latin typeface="Calibri"/>
                <a:cs typeface="Calibri"/>
              </a:rPr>
              <a:t> gereksinim</a:t>
            </a:r>
            <a:r>
              <a:rPr sz="1800" spc="5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42389"/>
                </a:solidFill>
                <a:latin typeface="Calibri"/>
                <a:cs typeface="Calibri"/>
              </a:rPr>
              <a:t>bazlı </a:t>
            </a:r>
            <a:r>
              <a:rPr sz="1800" spc="5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42389"/>
                </a:solidFill>
                <a:latin typeface="Calibri"/>
                <a:cs typeface="Calibri"/>
              </a:rPr>
              <a:t>tekniklerden</a:t>
            </a:r>
            <a:r>
              <a:rPr sz="1800" spc="10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42389"/>
                </a:solidFill>
                <a:latin typeface="Calibri"/>
                <a:cs typeface="Calibri"/>
              </a:rPr>
              <a:t>sonra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 kullanılması </a:t>
            </a:r>
            <a:r>
              <a:rPr sz="1800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742389"/>
                </a:solidFill>
                <a:latin typeface="Calibri"/>
                <a:cs typeface="Calibri"/>
              </a:rPr>
              <a:t>önerilir.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381063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Yazılım</a:t>
            </a:r>
            <a:r>
              <a:rPr spc="-90" dirty="0"/>
              <a:t> </a:t>
            </a:r>
            <a:r>
              <a:rPr spc="-20" dirty="0"/>
              <a:t>Felaketleri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585319"/>
            <a:ext cx="6883400" cy="4566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spc="-5" dirty="0">
                <a:solidFill>
                  <a:srgbClr val="6F2F9F"/>
                </a:solidFill>
                <a:latin typeface="Calibri"/>
                <a:cs typeface="Calibri"/>
              </a:rPr>
              <a:t>Aşırı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6F2F9F"/>
                </a:solidFill>
                <a:latin typeface="Calibri"/>
                <a:cs typeface="Calibri"/>
              </a:rPr>
              <a:t>dozda</a:t>
            </a:r>
            <a:r>
              <a:rPr sz="2800" b="1" spc="-1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6F2F9F"/>
                </a:solidFill>
                <a:latin typeface="Calibri"/>
                <a:cs typeface="Calibri"/>
              </a:rPr>
              <a:t>radyasyon</a:t>
            </a:r>
            <a:r>
              <a:rPr sz="2800" b="1" spc="-1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30" dirty="0">
                <a:solidFill>
                  <a:srgbClr val="6F2F9F"/>
                </a:solidFill>
                <a:latin typeface="Calibri"/>
                <a:cs typeface="Calibri"/>
              </a:rPr>
              <a:t>yayan</a:t>
            </a:r>
            <a:r>
              <a:rPr sz="2800" b="1" spc="-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6F2F9F"/>
                </a:solidFill>
                <a:latin typeface="Calibri"/>
                <a:cs typeface="Calibri"/>
              </a:rPr>
              <a:t>Therac-25</a:t>
            </a:r>
            <a:endParaRPr sz="2800">
              <a:latin typeface="Calibri"/>
              <a:cs typeface="Calibri"/>
            </a:endParaRPr>
          </a:p>
          <a:p>
            <a:pPr marL="84455" marR="5080">
              <a:lnSpc>
                <a:spcPct val="100000"/>
              </a:lnSpc>
              <a:spcBef>
                <a:spcPts val="2150"/>
              </a:spcBef>
            </a:pP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Therac-25</a:t>
            </a:r>
            <a:r>
              <a:rPr sz="18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olarak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bahsedilen</a:t>
            </a:r>
            <a:r>
              <a:rPr sz="1800" spc="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makine,</a:t>
            </a:r>
            <a:r>
              <a:rPr sz="18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kanser</a:t>
            </a:r>
            <a:r>
              <a:rPr sz="18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hastalarının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tedavisinde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 kullanılmak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yapılması için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tasarlanmıştı.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Önceki</a:t>
            </a:r>
            <a:r>
              <a:rPr sz="1800" spc="-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modelini</a:t>
            </a:r>
            <a:r>
              <a:rPr sz="18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temel</a:t>
            </a:r>
            <a:r>
              <a:rPr sz="18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alan </a:t>
            </a:r>
            <a:r>
              <a:rPr sz="18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Therac-25’te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212121"/>
                </a:solidFill>
                <a:latin typeface="Calibri"/>
                <a:cs typeface="Calibri"/>
              </a:rPr>
              <a:t>“geliştirilmiş”</a:t>
            </a:r>
            <a:r>
              <a:rPr sz="1800" i="1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bir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12121"/>
                </a:solidFill>
                <a:latin typeface="Calibri"/>
                <a:cs typeface="Calibri"/>
              </a:rPr>
              <a:t>terapi</a:t>
            </a:r>
            <a:r>
              <a:rPr sz="18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sistemi</a:t>
            </a:r>
            <a:r>
              <a:rPr sz="18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bulunuyordu</a:t>
            </a:r>
            <a:r>
              <a:rPr sz="18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ve</a:t>
            </a:r>
            <a:r>
              <a:rPr sz="18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bu</a:t>
            </a:r>
            <a:r>
              <a:rPr sz="18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sistem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iki </a:t>
            </a:r>
            <a:r>
              <a:rPr sz="1800" spc="-39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farklı türde</a:t>
            </a:r>
            <a:r>
              <a:rPr sz="1800" spc="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12121"/>
                </a:solidFill>
                <a:latin typeface="Calibri"/>
                <a:cs typeface="Calibri"/>
              </a:rPr>
              <a:t>radyasyon</a:t>
            </a:r>
            <a:r>
              <a:rPr sz="18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12121"/>
                </a:solidFill>
                <a:latin typeface="Calibri"/>
                <a:cs typeface="Calibri"/>
              </a:rPr>
              <a:t>yayabiliyordu.</a:t>
            </a:r>
            <a:r>
              <a:rPr sz="18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Birincisi, düşük</a:t>
            </a:r>
            <a:r>
              <a:rPr sz="18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güçte</a:t>
            </a:r>
            <a:r>
              <a:rPr sz="1800" spc="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elektron</a:t>
            </a:r>
            <a:r>
              <a:rPr sz="1800" spc="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ışını 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(beta</a:t>
            </a:r>
            <a:r>
              <a:rPr sz="18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parçacıkları), 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bir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diğeri</a:t>
            </a:r>
            <a:r>
              <a:rPr sz="18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ise</a:t>
            </a:r>
            <a:r>
              <a:rPr sz="18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212121"/>
                </a:solidFill>
                <a:latin typeface="Calibri"/>
                <a:cs typeface="Calibri"/>
              </a:rPr>
              <a:t>çok daha</a:t>
            </a:r>
            <a:r>
              <a:rPr sz="1800" b="1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212121"/>
                </a:solidFill>
                <a:latin typeface="Calibri"/>
                <a:cs typeface="Calibri"/>
              </a:rPr>
              <a:t>güçlü</a:t>
            </a:r>
            <a:r>
              <a:rPr sz="1800" b="1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elektronlar</a:t>
            </a:r>
            <a:r>
              <a:rPr sz="18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12121"/>
                </a:solidFill>
                <a:latin typeface="Calibri"/>
                <a:cs typeface="Calibri"/>
              </a:rPr>
              <a:t>yayan</a:t>
            </a:r>
            <a:r>
              <a:rPr sz="18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X </a:t>
            </a:r>
            <a:r>
              <a:rPr sz="18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ışınları.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84455" marR="271780">
              <a:lnSpc>
                <a:spcPct val="100000"/>
              </a:lnSpc>
            </a:pP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Therac-25,</a:t>
            </a:r>
            <a:r>
              <a:rPr sz="18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X</a:t>
            </a:r>
            <a:r>
              <a:rPr sz="18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ışınlarını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 elektron</a:t>
            </a:r>
            <a:r>
              <a:rPr sz="1800" spc="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tabancası</a:t>
            </a:r>
            <a:r>
              <a:rPr sz="18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ve</a:t>
            </a:r>
            <a:r>
              <a:rPr sz="18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hastanın</a:t>
            </a:r>
            <a:r>
              <a:rPr sz="18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arasında</a:t>
            </a:r>
            <a:r>
              <a:rPr sz="18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bulunan </a:t>
            </a:r>
            <a:r>
              <a:rPr sz="1800" spc="-39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metal</a:t>
            </a:r>
            <a:r>
              <a:rPr sz="18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bir</a:t>
            </a:r>
            <a:r>
              <a:rPr sz="18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plakayla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parçacıkları </a:t>
            </a:r>
            <a:r>
              <a:rPr sz="1800" spc="-15" dirty="0">
                <a:solidFill>
                  <a:srgbClr val="212121"/>
                </a:solidFill>
                <a:latin typeface="Calibri"/>
                <a:cs typeface="Calibri"/>
              </a:rPr>
              <a:t>çarpıştırarak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tedaviyi</a:t>
            </a:r>
            <a:r>
              <a:rPr sz="18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uyguluyordu.</a:t>
            </a:r>
            <a:r>
              <a:rPr sz="18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Bir 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diğer</a:t>
            </a:r>
            <a:r>
              <a:rPr sz="18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geliştirme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ise</a:t>
            </a:r>
            <a:r>
              <a:rPr sz="18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12121"/>
                </a:solidFill>
                <a:latin typeface="Calibri"/>
                <a:cs typeface="Calibri"/>
              </a:rPr>
              <a:t>Therac-20’de</a:t>
            </a:r>
            <a:r>
              <a:rPr sz="18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güvenlik</a:t>
            </a:r>
            <a:r>
              <a:rPr sz="18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önlemi</a:t>
            </a:r>
            <a:r>
              <a:rPr sz="18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olarak 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bulunan </a:t>
            </a:r>
            <a:r>
              <a:rPr sz="18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elektromekanik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güvenlik</a:t>
            </a:r>
            <a:r>
              <a:rPr sz="18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kilitlerinin</a:t>
            </a:r>
            <a:r>
              <a:rPr sz="18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12121"/>
                </a:solidFill>
                <a:latin typeface="Calibri"/>
                <a:cs typeface="Calibri"/>
              </a:rPr>
              <a:t>yazılımsal güvenlik</a:t>
            </a:r>
            <a:endParaRPr sz="1800">
              <a:latin typeface="Calibri"/>
              <a:cs typeface="Calibri"/>
            </a:endParaRPr>
          </a:p>
          <a:p>
            <a:pPr marL="85090" marR="18415" algn="just">
              <a:lnSpc>
                <a:spcPct val="100000"/>
              </a:lnSpc>
            </a:pPr>
            <a:r>
              <a:rPr sz="1800" b="1" spc="-5" dirty="0">
                <a:solidFill>
                  <a:srgbClr val="212121"/>
                </a:solidFill>
                <a:latin typeface="Calibri"/>
                <a:cs typeface="Calibri"/>
              </a:rPr>
              <a:t>önlemleriyle </a:t>
            </a:r>
            <a:r>
              <a:rPr sz="1800" b="1" spc="-10" dirty="0">
                <a:solidFill>
                  <a:srgbClr val="212121"/>
                </a:solidFill>
                <a:latin typeface="Calibri"/>
                <a:cs typeface="Calibri"/>
              </a:rPr>
              <a:t>değiştirilmesiydi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. 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Ne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yazık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ki gelişim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olarak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görülen 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bu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hata, </a:t>
            </a:r>
            <a:r>
              <a:rPr sz="1800" spc="-39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Therac-20’nin kodlarında 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bulunan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ancak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fark edilemeyen hatanın Therac- </a:t>
            </a:r>
            <a:r>
              <a:rPr sz="1800" spc="-39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Calibri"/>
                <a:cs typeface="Calibri"/>
              </a:rPr>
              <a:t>25’te</a:t>
            </a:r>
            <a:r>
              <a:rPr sz="18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12121"/>
                </a:solidFill>
                <a:latin typeface="Calibri"/>
                <a:cs typeface="Calibri"/>
              </a:rPr>
              <a:t>ortaya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çıkmasına sebep</a:t>
            </a:r>
            <a:r>
              <a:rPr sz="18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Calibri"/>
                <a:cs typeface="Calibri"/>
              </a:rPr>
              <a:t>oldu.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0257" y="2151126"/>
            <a:ext cx="3370325" cy="3359657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24174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Test</a:t>
            </a:r>
            <a:r>
              <a:rPr spc="-85" dirty="0"/>
              <a:t> </a:t>
            </a:r>
            <a:r>
              <a:rPr spc="-5" dirty="0"/>
              <a:t>Türleri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4887" y="1482957"/>
            <a:ext cx="99148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0" dirty="0">
                <a:solidFill>
                  <a:srgbClr val="06A781"/>
                </a:solidFill>
                <a:latin typeface="Calibri"/>
                <a:cs typeface="Calibri"/>
              </a:rPr>
              <a:t>Regresyon</a:t>
            </a:r>
            <a:r>
              <a:rPr sz="2800" b="1" spc="-5" dirty="0">
                <a:solidFill>
                  <a:srgbClr val="06A781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6A781"/>
                </a:solidFill>
                <a:latin typeface="Calibri"/>
                <a:cs typeface="Calibri"/>
              </a:rPr>
              <a:t>ve</a:t>
            </a:r>
            <a:r>
              <a:rPr sz="2800" b="1" spc="5" dirty="0">
                <a:solidFill>
                  <a:srgbClr val="06A781"/>
                </a:solidFill>
                <a:latin typeface="Calibri"/>
                <a:cs typeface="Calibri"/>
              </a:rPr>
              <a:t> </a:t>
            </a:r>
            <a:r>
              <a:rPr sz="2800" b="1" spc="-35" dirty="0">
                <a:solidFill>
                  <a:srgbClr val="06A781"/>
                </a:solidFill>
                <a:latin typeface="Calibri"/>
                <a:cs typeface="Calibri"/>
              </a:rPr>
              <a:t>Yeniden</a:t>
            </a:r>
            <a:r>
              <a:rPr sz="2800" b="1" spc="-20" dirty="0">
                <a:solidFill>
                  <a:srgbClr val="06A781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6A781"/>
                </a:solidFill>
                <a:latin typeface="Calibri"/>
                <a:cs typeface="Calibri"/>
              </a:rPr>
              <a:t>Onaylama </a:t>
            </a:r>
            <a:r>
              <a:rPr sz="2800" b="1" spc="-15" dirty="0">
                <a:solidFill>
                  <a:srgbClr val="06A781"/>
                </a:solidFill>
                <a:latin typeface="Calibri"/>
                <a:cs typeface="Calibri"/>
              </a:rPr>
              <a:t>Testleri(Regression-Confirmation </a:t>
            </a:r>
            <a:r>
              <a:rPr sz="2800" b="1" dirty="0">
                <a:solidFill>
                  <a:srgbClr val="06A781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4887" y="2425142"/>
            <a:ext cx="6489065" cy="408686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365"/>
              </a:spcBef>
              <a:buClr>
                <a:srgbClr val="C55A11"/>
              </a:buClr>
              <a:buSzPct val="116666"/>
              <a:buFont typeface="Wingdings"/>
              <a:buChar char="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Değişikliğe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bağlı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testlerdir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C55A11"/>
              </a:buClr>
              <a:buSzPct val="116666"/>
              <a:buFont typeface="Wingdings"/>
              <a:buChar char=""/>
              <a:tabLst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Onaylama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testi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(re-test,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confirmation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test)</a:t>
            </a:r>
            <a:endParaRPr sz="24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210"/>
              </a:spcBef>
              <a:buClr>
                <a:srgbClr val="538235"/>
              </a:buClr>
              <a:buFont typeface="Wingdings"/>
              <a:buChar char=""/>
              <a:tabLst>
                <a:tab pos="875665" algn="l"/>
                <a:tab pos="876300" algn="l"/>
              </a:tabLst>
            </a:pPr>
            <a:r>
              <a:rPr sz="2400" spc="-5" dirty="0">
                <a:latin typeface="Calibri"/>
                <a:cs typeface="Calibri"/>
              </a:rPr>
              <a:t>Saptanmış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hatanın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kontrolü</a:t>
            </a:r>
            <a:endParaRPr sz="24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215"/>
              </a:spcBef>
              <a:buClr>
                <a:srgbClr val="538235"/>
              </a:buClr>
              <a:buFont typeface="Wingdings"/>
              <a:buChar char=""/>
              <a:tabLst>
                <a:tab pos="875665" algn="l"/>
                <a:tab pos="876300" algn="l"/>
              </a:tabLst>
            </a:pPr>
            <a:r>
              <a:rPr sz="2400" spc="-45" dirty="0">
                <a:latin typeface="Calibri"/>
                <a:cs typeface="Calibri"/>
              </a:rPr>
              <a:t>Yerel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testtir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C55A11"/>
              </a:buClr>
              <a:buSzPct val="116666"/>
              <a:buFont typeface="Wingdings"/>
              <a:buChar char=""/>
              <a:tabLst>
                <a:tab pos="419100" algn="l"/>
              </a:tabLst>
            </a:pPr>
            <a:r>
              <a:rPr sz="2400" spc="-20" dirty="0">
                <a:latin typeface="Calibri"/>
                <a:cs typeface="Calibri"/>
              </a:rPr>
              <a:t>Regresyon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testleri</a:t>
            </a:r>
            <a:endParaRPr sz="24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215"/>
              </a:spcBef>
              <a:buClr>
                <a:srgbClr val="538235"/>
              </a:buClr>
              <a:buFont typeface="Wingdings"/>
              <a:buChar char=""/>
              <a:tabLst>
                <a:tab pos="875665" algn="l"/>
                <a:tab pos="876300" algn="l"/>
              </a:tabLst>
            </a:pPr>
            <a:r>
              <a:rPr sz="2400" spc="-5" dirty="0">
                <a:latin typeface="Calibri"/>
                <a:cs typeface="Calibri"/>
              </a:rPr>
              <a:t>İlgili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bölümler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edilir</a:t>
            </a:r>
            <a:endParaRPr sz="24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210"/>
              </a:spcBef>
              <a:buClr>
                <a:srgbClr val="538235"/>
              </a:buClr>
              <a:buFont typeface="Wingdings"/>
              <a:buChar char=""/>
              <a:tabLst>
                <a:tab pos="875665" algn="l"/>
                <a:tab pos="876300" algn="l"/>
              </a:tabLst>
            </a:pPr>
            <a:r>
              <a:rPr sz="2400" spc="-5" dirty="0">
                <a:latin typeface="Calibri"/>
                <a:cs typeface="Calibri"/>
              </a:rPr>
              <a:t>Genel</a:t>
            </a:r>
            <a:r>
              <a:rPr sz="2400" spc="-15" dirty="0">
                <a:latin typeface="Calibri"/>
                <a:cs typeface="Calibri"/>
              </a:rPr>
              <a:t> testlerdir</a:t>
            </a:r>
            <a:endParaRPr sz="24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210"/>
              </a:spcBef>
              <a:buClr>
                <a:srgbClr val="538235"/>
              </a:buClr>
              <a:buFont typeface="Wingdings"/>
              <a:buChar char=""/>
              <a:tabLst>
                <a:tab pos="875665" algn="l"/>
                <a:tab pos="876300" algn="l"/>
              </a:tabLst>
            </a:pPr>
            <a:r>
              <a:rPr sz="2400" spc="-10" dirty="0">
                <a:latin typeface="Calibri"/>
                <a:cs typeface="Calibri"/>
              </a:rPr>
              <a:t>Sistemde </a:t>
            </a:r>
            <a:r>
              <a:rPr sz="2400" spc="-5" dirty="0">
                <a:latin typeface="Calibri"/>
                <a:cs typeface="Calibri"/>
              </a:rPr>
              <a:t>oluşabilecek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etkiler </a:t>
            </a:r>
            <a:r>
              <a:rPr sz="2400" spc="-10" dirty="0">
                <a:latin typeface="Calibri"/>
                <a:cs typeface="Calibri"/>
              </a:rPr>
              <a:t>saptanır</a:t>
            </a:r>
            <a:endParaRPr sz="24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215"/>
              </a:spcBef>
              <a:buClr>
                <a:srgbClr val="538235"/>
              </a:buClr>
              <a:buFont typeface="Wingdings"/>
              <a:buChar char=""/>
              <a:tabLst>
                <a:tab pos="875665" algn="l"/>
                <a:tab pos="876300" algn="l"/>
              </a:tabLst>
            </a:pPr>
            <a:r>
              <a:rPr sz="2400" spc="-15" dirty="0">
                <a:latin typeface="Calibri"/>
                <a:cs typeface="Calibri"/>
              </a:rPr>
              <a:t>Otomasyona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uygundur</a:t>
            </a:r>
            <a:endParaRPr sz="24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210"/>
              </a:spcBef>
              <a:buClr>
                <a:srgbClr val="538235"/>
              </a:buClr>
              <a:buFont typeface="Wingdings"/>
              <a:buChar char=""/>
              <a:tabLst>
                <a:tab pos="875665" algn="l"/>
                <a:tab pos="876300" algn="l"/>
              </a:tabLst>
            </a:pPr>
            <a:r>
              <a:rPr sz="2400" spc="-20" dirty="0">
                <a:latin typeface="Calibri"/>
                <a:cs typeface="Calibri"/>
              </a:rPr>
              <a:t>Yazılımda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her güncelleme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sonrası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yapılmalıdır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827896" y="2036192"/>
            <a:ext cx="1580515" cy="723900"/>
            <a:chOff x="8827896" y="2036192"/>
            <a:chExt cx="1580515" cy="7239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34246" y="2042540"/>
              <a:ext cx="1567433" cy="71094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834246" y="2042542"/>
              <a:ext cx="1567815" cy="711200"/>
            </a:xfrm>
            <a:custGeom>
              <a:avLst/>
              <a:gdLst/>
              <a:ahLst/>
              <a:cxnLst/>
              <a:rect l="l" t="t" r="r" b="b"/>
              <a:pathLst>
                <a:path w="1567815" h="711200">
                  <a:moveTo>
                    <a:pt x="0" y="118490"/>
                  </a:moveTo>
                  <a:lnTo>
                    <a:pt x="9311" y="72367"/>
                  </a:lnTo>
                  <a:lnTo>
                    <a:pt x="34704" y="34704"/>
                  </a:lnTo>
                  <a:lnTo>
                    <a:pt x="72367" y="9311"/>
                  </a:lnTo>
                  <a:lnTo>
                    <a:pt x="118491" y="0"/>
                  </a:lnTo>
                  <a:lnTo>
                    <a:pt x="1448943" y="0"/>
                  </a:lnTo>
                  <a:lnTo>
                    <a:pt x="1495066" y="9311"/>
                  </a:lnTo>
                  <a:lnTo>
                    <a:pt x="1532729" y="34704"/>
                  </a:lnTo>
                  <a:lnTo>
                    <a:pt x="1558122" y="72367"/>
                  </a:lnTo>
                  <a:lnTo>
                    <a:pt x="1567434" y="118490"/>
                  </a:lnTo>
                  <a:lnTo>
                    <a:pt x="1567434" y="592454"/>
                  </a:lnTo>
                  <a:lnTo>
                    <a:pt x="1558122" y="638578"/>
                  </a:lnTo>
                  <a:lnTo>
                    <a:pt x="1532729" y="676241"/>
                  </a:lnTo>
                  <a:lnTo>
                    <a:pt x="1495066" y="701634"/>
                  </a:lnTo>
                  <a:lnTo>
                    <a:pt x="1448943" y="710945"/>
                  </a:lnTo>
                  <a:lnTo>
                    <a:pt x="118491" y="710945"/>
                  </a:lnTo>
                  <a:lnTo>
                    <a:pt x="72367" y="701634"/>
                  </a:lnTo>
                  <a:lnTo>
                    <a:pt x="34704" y="676241"/>
                  </a:lnTo>
                  <a:lnTo>
                    <a:pt x="9311" y="638578"/>
                  </a:lnTo>
                  <a:lnTo>
                    <a:pt x="0" y="592454"/>
                  </a:lnTo>
                  <a:lnTo>
                    <a:pt x="0" y="11849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010057" y="2115437"/>
            <a:ext cx="12153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5" dirty="0">
                <a:solidFill>
                  <a:srgbClr val="742389"/>
                </a:solidFill>
                <a:latin typeface="Calibri"/>
                <a:cs typeface="Calibri"/>
              </a:rPr>
              <a:t>Re-test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771003" y="3150235"/>
            <a:ext cx="4037329" cy="2326640"/>
            <a:chOff x="7771003" y="3150235"/>
            <a:chExt cx="4037329" cy="2326640"/>
          </a:xfrm>
        </p:grpSpPr>
        <p:sp>
          <p:nvSpPr>
            <p:cNvPr id="10" name="object 10"/>
            <p:cNvSpPr/>
            <p:nvPr/>
          </p:nvSpPr>
          <p:spPr>
            <a:xfrm>
              <a:off x="7777353" y="3301174"/>
              <a:ext cx="4024629" cy="2169160"/>
            </a:xfrm>
            <a:custGeom>
              <a:avLst/>
              <a:gdLst/>
              <a:ahLst/>
              <a:cxnLst/>
              <a:rect l="l" t="t" r="r" b="b"/>
              <a:pathLst>
                <a:path w="4024629" h="2169160">
                  <a:moveTo>
                    <a:pt x="4024122" y="0"/>
                  </a:moveTo>
                  <a:lnTo>
                    <a:pt x="4016751" y="45702"/>
                  </a:lnTo>
                  <a:lnTo>
                    <a:pt x="3996225" y="85393"/>
                  </a:lnTo>
                  <a:lnTo>
                    <a:pt x="3964926" y="116692"/>
                  </a:lnTo>
                  <a:lnTo>
                    <a:pt x="3925235" y="137218"/>
                  </a:lnTo>
                  <a:lnTo>
                    <a:pt x="3879532" y="144589"/>
                  </a:lnTo>
                  <a:lnTo>
                    <a:pt x="144589" y="144589"/>
                  </a:lnTo>
                  <a:lnTo>
                    <a:pt x="98886" y="151960"/>
                  </a:lnTo>
                  <a:lnTo>
                    <a:pt x="59195" y="172486"/>
                  </a:lnTo>
                  <a:lnTo>
                    <a:pt x="27896" y="203785"/>
                  </a:lnTo>
                  <a:lnTo>
                    <a:pt x="7370" y="243476"/>
                  </a:lnTo>
                  <a:lnTo>
                    <a:pt x="0" y="289179"/>
                  </a:lnTo>
                  <a:lnTo>
                    <a:pt x="0" y="2024252"/>
                  </a:lnTo>
                  <a:lnTo>
                    <a:pt x="7370" y="2069955"/>
                  </a:lnTo>
                  <a:lnTo>
                    <a:pt x="27896" y="2109646"/>
                  </a:lnTo>
                  <a:lnTo>
                    <a:pt x="59195" y="2140945"/>
                  </a:lnTo>
                  <a:lnTo>
                    <a:pt x="98886" y="2161471"/>
                  </a:lnTo>
                  <a:lnTo>
                    <a:pt x="144589" y="2168842"/>
                  </a:lnTo>
                  <a:lnTo>
                    <a:pt x="190292" y="2161471"/>
                  </a:lnTo>
                  <a:lnTo>
                    <a:pt x="229983" y="2140945"/>
                  </a:lnTo>
                  <a:lnTo>
                    <a:pt x="261282" y="2109646"/>
                  </a:lnTo>
                  <a:lnTo>
                    <a:pt x="281808" y="2069955"/>
                  </a:lnTo>
                  <a:lnTo>
                    <a:pt x="289179" y="2024252"/>
                  </a:lnTo>
                  <a:lnTo>
                    <a:pt x="289179" y="1879663"/>
                  </a:lnTo>
                  <a:lnTo>
                    <a:pt x="3879532" y="1879663"/>
                  </a:lnTo>
                  <a:lnTo>
                    <a:pt x="3925235" y="1872292"/>
                  </a:lnTo>
                  <a:lnTo>
                    <a:pt x="3964926" y="1851766"/>
                  </a:lnTo>
                  <a:lnTo>
                    <a:pt x="3996225" y="1820467"/>
                  </a:lnTo>
                  <a:lnTo>
                    <a:pt x="4016751" y="1780776"/>
                  </a:lnTo>
                  <a:lnTo>
                    <a:pt x="4024122" y="1735074"/>
                  </a:lnTo>
                  <a:lnTo>
                    <a:pt x="4024122" y="433768"/>
                  </a:lnTo>
                  <a:lnTo>
                    <a:pt x="144589" y="433768"/>
                  </a:lnTo>
                  <a:lnTo>
                    <a:pt x="144589" y="289179"/>
                  </a:lnTo>
                  <a:lnTo>
                    <a:pt x="165760" y="238055"/>
                  </a:lnTo>
                  <a:lnTo>
                    <a:pt x="216877" y="216877"/>
                  </a:lnTo>
                  <a:lnTo>
                    <a:pt x="4024122" y="216877"/>
                  </a:lnTo>
                  <a:lnTo>
                    <a:pt x="4024122" y="0"/>
                  </a:lnTo>
                  <a:close/>
                </a:path>
                <a:path w="4024629" h="2169160">
                  <a:moveTo>
                    <a:pt x="4024122" y="216877"/>
                  </a:moveTo>
                  <a:lnTo>
                    <a:pt x="216877" y="216877"/>
                  </a:lnTo>
                  <a:lnTo>
                    <a:pt x="245019" y="222559"/>
                  </a:lnTo>
                  <a:lnTo>
                    <a:pt x="268001" y="238055"/>
                  </a:lnTo>
                  <a:lnTo>
                    <a:pt x="283496" y="261036"/>
                  </a:lnTo>
                  <a:lnTo>
                    <a:pt x="289179" y="289179"/>
                  </a:lnTo>
                  <a:lnTo>
                    <a:pt x="281808" y="334881"/>
                  </a:lnTo>
                  <a:lnTo>
                    <a:pt x="261282" y="374572"/>
                  </a:lnTo>
                  <a:lnTo>
                    <a:pt x="229983" y="405871"/>
                  </a:lnTo>
                  <a:lnTo>
                    <a:pt x="190292" y="426397"/>
                  </a:lnTo>
                  <a:lnTo>
                    <a:pt x="144589" y="433768"/>
                  </a:lnTo>
                  <a:lnTo>
                    <a:pt x="4024122" y="433768"/>
                  </a:lnTo>
                  <a:lnTo>
                    <a:pt x="4024122" y="216877"/>
                  </a:lnTo>
                  <a:close/>
                </a:path>
                <a:path w="4024629" h="2169160">
                  <a:moveTo>
                    <a:pt x="3734943" y="0"/>
                  </a:moveTo>
                  <a:lnTo>
                    <a:pt x="3734943" y="144589"/>
                  </a:lnTo>
                  <a:lnTo>
                    <a:pt x="3879532" y="144589"/>
                  </a:lnTo>
                  <a:lnTo>
                    <a:pt x="3879532" y="72301"/>
                  </a:lnTo>
                  <a:lnTo>
                    <a:pt x="3807231" y="72301"/>
                  </a:lnTo>
                  <a:lnTo>
                    <a:pt x="3779091" y="66619"/>
                  </a:lnTo>
                  <a:lnTo>
                    <a:pt x="3756113" y="51123"/>
                  </a:lnTo>
                  <a:lnTo>
                    <a:pt x="3740623" y="28142"/>
                  </a:lnTo>
                  <a:lnTo>
                    <a:pt x="3734943" y="0"/>
                  </a:lnTo>
                  <a:close/>
                </a:path>
                <a:path w="4024629" h="2169160">
                  <a:moveTo>
                    <a:pt x="3879532" y="0"/>
                  </a:moveTo>
                  <a:lnTo>
                    <a:pt x="3873850" y="28142"/>
                  </a:lnTo>
                  <a:lnTo>
                    <a:pt x="3858355" y="51123"/>
                  </a:lnTo>
                  <a:lnTo>
                    <a:pt x="3835373" y="66619"/>
                  </a:lnTo>
                  <a:lnTo>
                    <a:pt x="3807231" y="72301"/>
                  </a:lnTo>
                  <a:lnTo>
                    <a:pt x="3879532" y="72301"/>
                  </a:lnTo>
                  <a:lnTo>
                    <a:pt x="3879532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921942" y="3156585"/>
              <a:ext cx="3879850" cy="578485"/>
            </a:xfrm>
            <a:custGeom>
              <a:avLst/>
              <a:gdLst/>
              <a:ahLst/>
              <a:cxnLst/>
              <a:rect l="l" t="t" r="r" b="b"/>
              <a:pathLst>
                <a:path w="3879850" h="578485">
                  <a:moveTo>
                    <a:pt x="72288" y="361467"/>
                  </a:moveTo>
                  <a:lnTo>
                    <a:pt x="44148" y="367149"/>
                  </a:lnTo>
                  <a:lnTo>
                    <a:pt x="21170" y="382644"/>
                  </a:lnTo>
                  <a:lnTo>
                    <a:pt x="5680" y="405626"/>
                  </a:lnTo>
                  <a:lnTo>
                    <a:pt x="0" y="433768"/>
                  </a:lnTo>
                  <a:lnTo>
                    <a:pt x="0" y="578357"/>
                  </a:lnTo>
                  <a:lnTo>
                    <a:pt x="45702" y="570987"/>
                  </a:lnTo>
                  <a:lnTo>
                    <a:pt x="85393" y="550461"/>
                  </a:lnTo>
                  <a:lnTo>
                    <a:pt x="116692" y="519162"/>
                  </a:lnTo>
                  <a:lnTo>
                    <a:pt x="137218" y="479471"/>
                  </a:lnTo>
                  <a:lnTo>
                    <a:pt x="144589" y="433768"/>
                  </a:lnTo>
                  <a:lnTo>
                    <a:pt x="138907" y="405626"/>
                  </a:lnTo>
                  <a:lnTo>
                    <a:pt x="123412" y="382644"/>
                  </a:lnTo>
                  <a:lnTo>
                    <a:pt x="100430" y="367149"/>
                  </a:lnTo>
                  <a:lnTo>
                    <a:pt x="72288" y="361467"/>
                  </a:lnTo>
                  <a:close/>
                </a:path>
                <a:path w="3879850" h="578485">
                  <a:moveTo>
                    <a:pt x="3879532" y="144589"/>
                  </a:moveTo>
                  <a:lnTo>
                    <a:pt x="3734942" y="144589"/>
                  </a:lnTo>
                  <a:lnTo>
                    <a:pt x="3734942" y="289178"/>
                  </a:lnTo>
                  <a:lnTo>
                    <a:pt x="3780645" y="281808"/>
                  </a:lnTo>
                  <a:lnTo>
                    <a:pt x="3820336" y="261282"/>
                  </a:lnTo>
                  <a:lnTo>
                    <a:pt x="3851635" y="229983"/>
                  </a:lnTo>
                  <a:lnTo>
                    <a:pt x="3872161" y="190292"/>
                  </a:lnTo>
                  <a:lnTo>
                    <a:pt x="3879532" y="144589"/>
                  </a:lnTo>
                  <a:close/>
                </a:path>
                <a:path w="3879850" h="578485">
                  <a:moveTo>
                    <a:pt x="3734942" y="0"/>
                  </a:moveTo>
                  <a:lnTo>
                    <a:pt x="3689240" y="7370"/>
                  </a:lnTo>
                  <a:lnTo>
                    <a:pt x="3649549" y="27896"/>
                  </a:lnTo>
                  <a:lnTo>
                    <a:pt x="3618250" y="59195"/>
                  </a:lnTo>
                  <a:lnTo>
                    <a:pt x="3597724" y="98886"/>
                  </a:lnTo>
                  <a:lnTo>
                    <a:pt x="3590353" y="144589"/>
                  </a:lnTo>
                  <a:lnTo>
                    <a:pt x="3596035" y="172731"/>
                  </a:lnTo>
                  <a:lnTo>
                    <a:pt x="3611530" y="195713"/>
                  </a:lnTo>
                  <a:lnTo>
                    <a:pt x="3634512" y="211208"/>
                  </a:lnTo>
                  <a:lnTo>
                    <a:pt x="3662654" y="216890"/>
                  </a:lnTo>
                  <a:lnTo>
                    <a:pt x="3690794" y="211208"/>
                  </a:lnTo>
                  <a:lnTo>
                    <a:pt x="3713772" y="195713"/>
                  </a:lnTo>
                  <a:lnTo>
                    <a:pt x="3729262" y="172731"/>
                  </a:lnTo>
                  <a:lnTo>
                    <a:pt x="3734942" y="144589"/>
                  </a:lnTo>
                  <a:lnTo>
                    <a:pt x="3879532" y="144589"/>
                  </a:lnTo>
                  <a:lnTo>
                    <a:pt x="3872161" y="98886"/>
                  </a:lnTo>
                  <a:lnTo>
                    <a:pt x="3851635" y="59195"/>
                  </a:lnTo>
                  <a:lnTo>
                    <a:pt x="3820336" y="27896"/>
                  </a:lnTo>
                  <a:lnTo>
                    <a:pt x="3780645" y="7370"/>
                  </a:lnTo>
                  <a:lnTo>
                    <a:pt x="3734942" y="0"/>
                  </a:lnTo>
                  <a:close/>
                </a:path>
              </a:pathLst>
            </a:custGeom>
            <a:solidFill>
              <a:srgbClr val="CDA3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77353" y="3156585"/>
              <a:ext cx="4024629" cy="2313940"/>
            </a:xfrm>
            <a:custGeom>
              <a:avLst/>
              <a:gdLst/>
              <a:ahLst/>
              <a:cxnLst/>
              <a:rect l="l" t="t" r="r" b="b"/>
              <a:pathLst>
                <a:path w="4024629" h="2313940">
                  <a:moveTo>
                    <a:pt x="0" y="433768"/>
                  </a:moveTo>
                  <a:lnTo>
                    <a:pt x="7370" y="388065"/>
                  </a:lnTo>
                  <a:lnTo>
                    <a:pt x="27896" y="348374"/>
                  </a:lnTo>
                  <a:lnTo>
                    <a:pt x="59195" y="317075"/>
                  </a:lnTo>
                  <a:lnTo>
                    <a:pt x="98886" y="296549"/>
                  </a:lnTo>
                  <a:lnTo>
                    <a:pt x="144589" y="289179"/>
                  </a:lnTo>
                  <a:lnTo>
                    <a:pt x="3734942" y="289179"/>
                  </a:lnTo>
                  <a:lnTo>
                    <a:pt x="3734942" y="144589"/>
                  </a:lnTo>
                  <a:lnTo>
                    <a:pt x="3742313" y="98886"/>
                  </a:lnTo>
                  <a:lnTo>
                    <a:pt x="3762839" y="59195"/>
                  </a:lnTo>
                  <a:lnTo>
                    <a:pt x="3794138" y="27896"/>
                  </a:lnTo>
                  <a:lnTo>
                    <a:pt x="3833829" y="7370"/>
                  </a:lnTo>
                  <a:lnTo>
                    <a:pt x="3879532" y="0"/>
                  </a:lnTo>
                  <a:lnTo>
                    <a:pt x="3925235" y="7370"/>
                  </a:lnTo>
                  <a:lnTo>
                    <a:pt x="3964926" y="27896"/>
                  </a:lnTo>
                  <a:lnTo>
                    <a:pt x="3996225" y="59195"/>
                  </a:lnTo>
                  <a:lnTo>
                    <a:pt x="4016751" y="98886"/>
                  </a:lnTo>
                  <a:lnTo>
                    <a:pt x="4024122" y="144589"/>
                  </a:lnTo>
                  <a:lnTo>
                    <a:pt x="4024122" y="1879663"/>
                  </a:lnTo>
                  <a:lnTo>
                    <a:pt x="4016751" y="1925366"/>
                  </a:lnTo>
                  <a:lnTo>
                    <a:pt x="3996225" y="1965057"/>
                  </a:lnTo>
                  <a:lnTo>
                    <a:pt x="3964926" y="1996356"/>
                  </a:lnTo>
                  <a:lnTo>
                    <a:pt x="3925235" y="2016882"/>
                  </a:lnTo>
                  <a:lnTo>
                    <a:pt x="3879532" y="2024253"/>
                  </a:lnTo>
                  <a:lnTo>
                    <a:pt x="289179" y="2024253"/>
                  </a:lnTo>
                  <a:lnTo>
                    <a:pt x="289179" y="2168842"/>
                  </a:lnTo>
                  <a:lnTo>
                    <a:pt x="281808" y="2214545"/>
                  </a:lnTo>
                  <a:lnTo>
                    <a:pt x="261282" y="2254236"/>
                  </a:lnTo>
                  <a:lnTo>
                    <a:pt x="229983" y="2285535"/>
                  </a:lnTo>
                  <a:lnTo>
                    <a:pt x="190292" y="2306061"/>
                  </a:lnTo>
                  <a:lnTo>
                    <a:pt x="144589" y="2313432"/>
                  </a:lnTo>
                  <a:lnTo>
                    <a:pt x="98886" y="2306061"/>
                  </a:lnTo>
                  <a:lnTo>
                    <a:pt x="59195" y="2285535"/>
                  </a:lnTo>
                  <a:lnTo>
                    <a:pt x="27896" y="2254236"/>
                  </a:lnTo>
                  <a:lnTo>
                    <a:pt x="7370" y="2214545"/>
                  </a:lnTo>
                  <a:lnTo>
                    <a:pt x="0" y="2168842"/>
                  </a:lnTo>
                  <a:lnTo>
                    <a:pt x="0" y="433768"/>
                  </a:lnTo>
                  <a:close/>
                </a:path>
                <a:path w="4024629" h="2313940">
                  <a:moveTo>
                    <a:pt x="3734942" y="289179"/>
                  </a:moveTo>
                  <a:lnTo>
                    <a:pt x="3879532" y="289179"/>
                  </a:lnTo>
                  <a:lnTo>
                    <a:pt x="3925235" y="281808"/>
                  </a:lnTo>
                  <a:lnTo>
                    <a:pt x="3964926" y="261282"/>
                  </a:lnTo>
                  <a:lnTo>
                    <a:pt x="3996225" y="229983"/>
                  </a:lnTo>
                  <a:lnTo>
                    <a:pt x="4016751" y="190292"/>
                  </a:lnTo>
                  <a:lnTo>
                    <a:pt x="4024122" y="144589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05946" y="3294824"/>
              <a:ext cx="157289" cy="15728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777353" y="3518052"/>
              <a:ext cx="289560" cy="1663064"/>
            </a:xfrm>
            <a:custGeom>
              <a:avLst/>
              <a:gdLst/>
              <a:ahLst/>
              <a:cxnLst/>
              <a:rect l="l" t="t" r="r" b="b"/>
              <a:pathLst>
                <a:path w="289559" h="1663064">
                  <a:moveTo>
                    <a:pt x="144589" y="216890"/>
                  </a:moveTo>
                  <a:lnTo>
                    <a:pt x="144589" y="72301"/>
                  </a:lnTo>
                  <a:lnTo>
                    <a:pt x="165766" y="21177"/>
                  </a:lnTo>
                  <a:lnTo>
                    <a:pt x="216890" y="0"/>
                  </a:lnTo>
                  <a:lnTo>
                    <a:pt x="245030" y="5682"/>
                  </a:lnTo>
                  <a:lnTo>
                    <a:pt x="268008" y="21177"/>
                  </a:lnTo>
                  <a:lnTo>
                    <a:pt x="283498" y="44159"/>
                  </a:lnTo>
                  <a:lnTo>
                    <a:pt x="289179" y="72301"/>
                  </a:lnTo>
                  <a:lnTo>
                    <a:pt x="281808" y="118003"/>
                  </a:lnTo>
                  <a:lnTo>
                    <a:pt x="261282" y="157695"/>
                  </a:lnTo>
                  <a:lnTo>
                    <a:pt x="229983" y="188994"/>
                  </a:lnTo>
                  <a:lnTo>
                    <a:pt x="190292" y="209519"/>
                  </a:lnTo>
                  <a:lnTo>
                    <a:pt x="144589" y="216890"/>
                  </a:lnTo>
                  <a:lnTo>
                    <a:pt x="98891" y="209519"/>
                  </a:lnTo>
                  <a:lnTo>
                    <a:pt x="59200" y="188994"/>
                  </a:lnTo>
                  <a:lnTo>
                    <a:pt x="27900" y="157695"/>
                  </a:lnTo>
                  <a:lnTo>
                    <a:pt x="7372" y="118003"/>
                  </a:lnTo>
                  <a:lnTo>
                    <a:pt x="0" y="72301"/>
                  </a:lnTo>
                </a:path>
                <a:path w="289559" h="1663064">
                  <a:moveTo>
                    <a:pt x="289179" y="72301"/>
                  </a:moveTo>
                  <a:lnTo>
                    <a:pt x="289179" y="1662785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291514" y="3599982"/>
            <a:ext cx="313880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742389"/>
                </a:solidFill>
                <a:latin typeface="Calibri"/>
                <a:cs typeface="Calibri"/>
              </a:rPr>
              <a:t>Regresyon,</a:t>
            </a:r>
            <a:r>
              <a:rPr sz="1800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yapılan değişiklikler </a:t>
            </a:r>
            <a:r>
              <a:rPr sz="1800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sonucunda</a:t>
            </a:r>
            <a:r>
              <a:rPr sz="1800" spc="5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oluşan</a:t>
            </a:r>
            <a:r>
              <a:rPr sz="1800" spc="5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42389"/>
                </a:solidFill>
                <a:latin typeface="Calibri"/>
                <a:cs typeface="Calibri"/>
              </a:rPr>
              <a:t>yeni</a:t>
            </a:r>
            <a:r>
              <a:rPr sz="1800" spc="10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42389"/>
                </a:solidFill>
                <a:latin typeface="Calibri"/>
                <a:cs typeface="Calibri"/>
              </a:rPr>
              <a:t>hataları 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742389"/>
                </a:solidFill>
                <a:latin typeface="Calibri"/>
                <a:cs typeface="Calibri"/>
              </a:rPr>
              <a:t>keşfetmek</a:t>
            </a:r>
            <a:r>
              <a:rPr sz="1800" spc="10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amacıyla</a:t>
            </a:r>
            <a:r>
              <a:rPr sz="1800" spc="-10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742389"/>
                </a:solidFill>
                <a:latin typeface="Calibri"/>
                <a:cs typeface="Calibri"/>
              </a:rPr>
              <a:t>zaten</a:t>
            </a:r>
            <a:r>
              <a:rPr sz="1800" spc="5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742389"/>
                </a:solidFill>
                <a:latin typeface="Calibri"/>
                <a:cs typeface="Calibri"/>
              </a:rPr>
              <a:t>test </a:t>
            </a:r>
            <a:r>
              <a:rPr sz="1800" spc="-10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edilmiş olan </a:t>
            </a:r>
            <a:r>
              <a:rPr sz="1800" dirty="0">
                <a:solidFill>
                  <a:srgbClr val="742389"/>
                </a:solidFill>
                <a:latin typeface="Calibri"/>
                <a:cs typeface="Calibri"/>
              </a:rPr>
              <a:t>bir </a:t>
            </a:r>
            <a:r>
              <a:rPr sz="1800" spc="-10" dirty="0">
                <a:solidFill>
                  <a:srgbClr val="742389"/>
                </a:solidFill>
                <a:latin typeface="Calibri"/>
                <a:cs typeface="Calibri"/>
              </a:rPr>
              <a:t>programı 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yeniden </a:t>
            </a:r>
            <a:r>
              <a:rPr sz="1800" spc="-395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742389"/>
                </a:solidFill>
                <a:latin typeface="Calibri"/>
                <a:cs typeface="Calibri"/>
              </a:rPr>
              <a:t>test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 etme</a:t>
            </a:r>
            <a:r>
              <a:rPr sz="1800" spc="10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742389"/>
                </a:solidFill>
                <a:latin typeface="Calibri"/>
                <a:cs typeface="Calibri"/>
              </a:rPr>
              <a:t>işlemidir.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86495" y="4624063"/>
            <a:ext cx="28968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6F2F9F"/>
                </a:solidFill>
              </a:rPr>
              <a:t>Bakım</a:t>
            </a:r>
            <a:r>
              <a:rPr sz="4800" spc="-90" dirty="0">
                <a:solidFill>
                  <a:srgbClr val="6F2F9F"/>
                </a:solidFill>
              </a:rPr>
              <a:t> </a:t>
            </a:r>
            <a:r>
              <a:rPr sz="4800" spc="-95" dirty="0">
                <a:solidFill>
                  <a:srgbClr val="6F2F9F"/>
                </a:solidFill>
              </a:rPr>
              <a:t>Testi</a:t>
            </a:r>
            <a:endParaRPr sz="4800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241871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Bakım</a:t>
            </a:r>
            <a:r>
              <a:rPr spc="-90" dirty="0"/>
              <a:t> </a:t>
            </a:r>
            <a:r>
              <a:rPr spc="-85" dirty="0"/>
              <a:t>Testi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07132" y="1395127"/>
            <a:ext cx="5935980" cy="277495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800" b="1" dirty="0">
                <a:solidFill>
                  <a:srgbClr val="4471C4"/>
                </a:solidFill>
                <a:latin typeface="Calibri"/>
                <a:cs typeface="Calibri"/>
              </a:rPr>
              <a:t>Bakım</a:t>
            </a:r>
            <a:r>
              <a:rPr sz="2800" b="1" spc="-10" dirty="0">
                <a:solidFill>
                  <a:srgbClr val="4471C4"/>
                </a:solidFill>
                <a:latin typeface="Calibri"/>
                <a:cs typeface="Calibri"/>
              </a:rPr>
              <a:t> testleri</a:t>
            </a:r>
            <a:r>
              <a:rPr sz="2800" b="1" spc="-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4471C4"/>
                </a:solidFill>
                <a:latin typeface="Calibri"/>
                <a:cs typeface="Calibri"/>
              </a:rPr>
              <a:t>neden</a:t>
            </a:r>
            <a:r>
              <a:rPr sz="2800" b="1" spc="-3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4471C4"/>
                </a:solidFill>
                <a:latin typeface="Calibri"/>
                <a:cs typeface="Calibri"/>
              </a:rPr>
              <a:t>gereklidir?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35"/>
              </a:spcBef>
              <a:buClr>
                <a:srgbClr val="EF3DF4"/>
              </a:buClr>
              <a:buSzPct val="120833"/>
              <a:buFont typeface="Wingdings"/>
              <a:buChar char=""/>
              <a:tabLst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Kalitenin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devamlılığı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EF3DF4"/>
              </a:buClr>
              <a:buSzPct val="120833"/>
              <a:buFont typeface="Wingdings"/>
              <a:buChar char=""/>
              <a:tabLst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Kullanıcı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istekleri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EF3DF4"/>
              </a:buClr>
              <a:buSzPct val="120833"/>
              <a:buFont typeface="Wingdings"/>
              <a:buChar char=""/>
              <a:tabLst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Kullanıcı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ortamdaki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değişiklikler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EF3DF4"/>
              </a:buClr>
              <a:buSzPct val="120833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Değişen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yasalar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EF3DF4"/>
              </a:buClr>
              <a:buSzPct val="120833"/>
              <a:buFont typeface="Wingdings"/>
              <a:buChar char=""/>
              <a:tabLst>
                <a:tab pos="419100" algn="l"/>
              </a:tabLst>
            </a:pPr>
            <a:r>
              <a:rPr sz="2400" spc="-15" dirty="0">
                <a:latin typeface="Calibri"/>
                <a:cs typeface="Calibri"/>
              </a:rPr>
              <a:t>Performans,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güvenlik,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uyumluluk,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...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eksikleri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252081" y="1737485"/>
            <a:ext cx="4718050" cy="724535"/>
            <a:chOff x="7252081" y="1737485"/>
            <a:chExt cx="4718050" cy="7245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58431" y="1743837"/>
              <a:ext cx="4705349" cy="7117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258431" y="1743835"/>
              <a:ext cx="4705350" cy="711835"/>
            </a:xfrm>
            <a:custGeom>
              <a:avLst/>
              <a:gdLst/>
              <a:ahLst/>
              <a:cxnLst/>
              <a:rect l="l" t="t" r="r" b="b"/>
              <a:pathLst>
                <a:path w="4705350" h="711835">
                  <a:moveTo>
                    <a:pt x="0" y="118617"/>
                  </a:moveTo>
                  <a:lnTo>
                    <a:pt x="9322" y="72448"/>
                  </a:lnTo>
                  <a:lnTo>
                    <a:pt x="34744" y="34744"/>
                  </a:lnTo>
                  <a:lnTo>
                    <a:pt x="72448" y="9322"/>
                  </a:lnTo>
                  <a:lnTo>
                    <a:pt x="118618" y="0"/>
                  </a:lnTo>
                  <a:lnTo>
                    <a:pt x="4586732" y="0"/>
                  </a:lnTo>
                  <a:lnTo>
                    <a:pt x="4632901" y="9322"/>
                  </a:lnTo>
                  <a:lnTo>
                    <a:pt x="4670605" y="34744"/>
                  </a:lnTo>
                  <a:lnTo>
                    <a:pt x="4696027" y="72448"/>
                  </a:lnTo>
                  <a:lnTo>
                    <a:pt x="4705350" y="118617"/>
                  </a:lnTo>
                  <a:lnTo>
                    <a:pt x="4705350" y="593089"/>
                  </a:lnTo>
                  <a:lnTo>
                    <a:pt x="4696027" y="639259"/>
                  </a:lnTo>
                  <a:lnTo>
                    <a:pt x="4670605" y="676963"/>
                  </a:lnTo>
                  <a:lnTo>
                    <a:pt x="4632901" y="702385"/>
                  </a:lnTo>
                  <a:lnTo>
                    <a:pt x="4586732" y="711707"/>
                  </a:lnTo>
                  <a:lnTo>
                    <a:pt x="118618" y="711707"/>
                  </a:lnTo>
                  <a:lnTo>
                    <a:pt x="72448" y="702385"/>
                  </a:lnTo>
                  <a:lnTo>
                    <a:pt x="34744" y="676963"/>
                  </a:lnTo>
                  <a:lnTo>
                    <a:pt x="9322" y="639259"/>
                  </a:lnTo>
                  <a:lnTo>
                    <a:pt x="0" y="593089"/>
                  </a:lnTo>
                  <a:lnTo>
                    <a:pt x="0" y="11861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828024" y="1816987"/>
            <a:ext cx="35661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742389"/>
                </a:solidFill>
                <a:latin typeface="Calibri"/>
                <a:cs typeface="Calibri"/>
              </a:rPr>
              <a:t>Maintanence</a:t>
            </a:r>
            <a:r>
              <a:rPr sz="3200" b="1" spc="-55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742389"/>
                </a:solidFill>
                <a:latin typeface="Calibri"/>
                <a:cs typeface="Calibri"/>
              </a:rPr>
              <a:t>Testing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775575" y="3704971"/>
            <a:ext cx="4037329" cy="2326640"/>
            <a:chOff x="7775575" y="3704971"/>
            <a:chExt cx="4037329" cy="2326640"/>
          </a:xfrm>
        </p:grpSpPr>
        <p:sp>
          <p:nvSpPr>
            <p:cNvPr id="9" name="object 9"/>
            <p:cNvSpPr/>
            <p:nvPr/>
          </p:nvSpPr>
          <p:spPr>
            <a:xfrm>
              <a:off x="7781925" y="3855910"/>
              <a:ext cx="4024629" cy="2169160"/>
            </a:xfrm>
            <a:custGeom>
              <a:avLst/>
              <a:gdLst/>
              <a:ahLst/>
              <a:cxnLst/>
              <a:rect l="l" t="t" r="r" b="b"/>
              <a:pathLst>
                <a:path w="4024629" h="2169160">
                  <a:moveTo>
                    <a:pt x="4024122" y="0"/>
                  </a:moveTo>
                  <a:lnTo>
                    <a:pt x="4016751" y="45702"/>
                  </a:lnTo>
                  <a:lnTo>
                    <a:pt x="3996225" y="85393"/>
                  </a:lnTo>
                  <a:lnTo>
                    <a:pt x="3964926" y="116692"/>
                  </a:lnTo>
                  <a:lnTo>
                    <a:pt x="3925235" y="137218"/>
                  </a:lnTo>
                  <a:lnTo>
                    <a:pt x="3879532" y="144589"/>
                  </a:lnTo>
                  <a:lnTo>
                    <a:pt x="144589" y="144589"/>
                  </a:lnTo>
                  <a:lnTo>
                    <a:pt x="98886" y="151960"/>
                  </a:lnTo>
                  <a:lnTo>
                    <a:pt x="59195" y="172486"/>
                  </a:lnTo>
                  <a:lnTo>
                    <a:pt x="27896" y="203785"/>
                  </a:lnTo>
                  <a:lnTo>
                    <a:pt x="7370" y="243476"/>
                  </a:lnTo>
                  <a:lnTo>
                    <a:pt x="0" y="289179"/>
                  </a:lnTo>
                  <a:lnTo>
                    <a:pt x="0" y="2024252"/>
                  </a:lnTo>
                  <a:lnTo>
                    <a:pt x="7370" y="2069955"/>
                  </a:lnTo>
                  <a:lnTo>
                    <a:pt x="27896" y="2109646"/>
                  </a:lnTo>
                  <a:lnTo>
                    <a:pt x="59195" y="2140945"/>
                  </a:lnTo>
                  <a:lnTo>
                    <a:pt x="98886" y="2161471"/>
                  </a:lnTo>
                  <a:lnTo>
                    <a:pt x="144589" y="2168842"/>
                  </a:lnTo>
                  <a:lnTo>
                    <a:pt x="190292" y="2161471"/>
                  </a:lnTo>
                  <a:lnTo>
                    <a:pt x="229983" y="2140945"/>
                  </a:lnTo>
                  <a:lnTo>
                    <a:pt x="261282" y="2109646"/>
                  </a:lnTo>
                  <a:lnTo>
                    <a:pt x="281808" y="2069955"/>
                  </a:lnTo>
                  <a:lnTo>
                    <a:pt x="289179" y="2024252"/>
                  </a:lnTo>
                  <a:lnTo>
                    <a:pt x="289179" y="1879663"/>
                  </a:lnTo>
                  <a:lnTo>
                    <a:pt x="3879532" y="1879663"/>
                  </a:lnTo>
                  <a:lnTo>
                    <a:pt x="3925235" y="1872292"/>
                  </a:lnTo>
                  <a:lnTo>
                    <a:pt x="3964926" y="1851766"/>
                  </a:lnTo>
                  <a:lnTo>
                    <a:pt x="3996225" y="1820467"/>
                  </a:lnTo>
                  <a:lnTo>
                    <a:pt x="4016751" y="1780776"/>
                  </a:lnTo>
                  <a:lnTo>
                    <a:pt x="4024122" y="1735074"/>
                  </a:lnTo>
                  <a:lnTo>
                    <a:pt x="4024122" y="433768"/>
                  </a:lnTo>
                  <a:lnTo>
                    <a:pt x="144589" y="433768"/>
                  </a:lnTo>
                  <a:lnTo>
                    <a:pt x="144589" y="289179"/>
                  </a:lnTo>
                  <a:lnTo>
                    <a:pt x="165760" y="238055"/>
                  </a:lnTo>
                  <a:lnTo>
                    <a:pt x="216877" y="216877"/>
                  </a:lnTo>
                  <a:lnTo>
                    <a:pt x="4024122" y="216877"/>
                  </a:lnTo>
                  <a:lnTo>
                    <a:pt x="4024122" y="0"/>
                  </a:lnTo>
                  <a:close/>
                </a:path>
                <a:path w="4024629" h="2169160">
                  <a:moveTo>
                    <a:pt x="4024122" y="216877"/>
                  </a:moveTo>
                  <a:lnTo>
                    <a:pt x="216877" y="216877"/>
                  </a:lnTo>
                  <a:lnTo>
                    <a:pt x="245019" y="222559"/>
                  </a:lnTo>
                  <a:lnTo>
                    <a:pt x="268001" y="238055"/>
                  </a:lnTo>
                  <a:lnTo>
                    <a:pt x="283496" y="261036"/>
                  </a:lnTo>
                  <a:lnTo>
                    <a:pt x="289179" y="289179"/>
                  </a:lnTo>
                  <a:lnTo>
                    <a:pt x="281808" y="334881"/>
                  </a:lnTo>
                  <a:lnTo>
                    <a:pt x="261282" y="374572"/>
                  </a:lnTo>
                  <a:lnTo>
                    <a:pt x="229983" y="405871"/>
                  </a:lnTo>
                  <a:lnTo>
                    <a:pt x="190292" y="426397"/>
                  </a:lnTo>
                  <a:lnTo>
                    <a:pt x="144589" y="433768"/>
                  </a:lnTo>
                  <a:lnTo>
                    <a:pt x="4024122" y="433768"/>
                  </a:lnTo>
                  <a:lnTo>
                    <a:pt x="4024122" y="216877"/>
                  </a:lnTo>
                  <a:close/>
                </a:path>
                <a:path w="4024629" h="2169160">
                  <a:moveTo>
                    <a:pt x="3734943" y="0"/>
                  </a:moveTo>
                  <a:lnTo>
                    <a:pt x="3734943" y="144589"/>
                  </a:lnTo>
                  <a:lnTo>
                    <a:pt x="3879532" y="144589"/>
                  </a:lnTo>
                  <a:lnTo>
                    <a:pt x="3879532" y="72301"/>
                  </a:lnTo>
                  <a:lnTo>
                    <a:pt x="3807231" y="72301"/>
                  </a:lnTo>
                  <a:lnTo>
                    <a:pt x="3779091" y="66619"/>
                  </a:lnTo>
                  <a:lnTo>
                    <a:pt x="3756113" y="51123"/>
                  </a:lnTo>
                  <a:lnTo>
                    <a:pt x="3740623" y="28142"/>
                  </a:lnTo>
                  <a:lnTo>
                    <a:pt x="3734943" y="0"/>
                  </a:lnTo>
                  <a:close/>
                </a:path>
                <a:path w="4024629" h="2169160">
                  <a:moveTo>
                    <a:pt x="3879532" y="0"/>
                  </a:moveTo>
                  <a:lnTo>
                    <a:pt x="3873850" y="28142"/>
                  </a:lnTo>
                  <a:lnTo>
                    <a:pt x="3858355" y="51123"/>
                  </a:lnTo>
                  <a:lnTo>
                    <a:pt x="3835373" y="66619"/>
                  </a:lnTo>
                  <a:lnTo>
                    <a:pt x="3807231" y="72301"/>
                  </a:lnTo>
                  <a:lnTo>
                    <a:pt x="3879532" y="72301"/>
                  </a:lnTo>
                  <a:lnTo>
                    <a:pt x="3879532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926514" y="3711321"/>
              <a:ext cx="3879850" cy="578485"/>
            </a:xfrm>
            <a:custGeom>
              <a:avLst/>
              <a:gdLst/>
              <a:ahLst/>
              <a:cxnLst/>
              <a:rect l="l" t="t" r="r" b="b"/>
              <a:pathLst>
                <a:path w="3879850" h="578485">
                  <a:moveTo>
                    <a:pt x="72288" y="361467"/>
                  </a:moveTo>
                  <a:lnTo>
                    <a:pt x="44148" y="367149"/>
                  </a:lnTo>
                  <a:lnTo>
                    <a:pt x="21170" y="382644"/>
                  </a:lnTo>
                  <a:lnTo>
                    <a:pt x="5680" y="405626"/>
                  </a:lnTo>
                  <a:lnTo>
                    <a:pt x="0" y="433768"/>
                  </a:lnTo>
                  <a:lnTo>
                    <a:pt x="0" y="578357"/>
                  </a:lnTo>
                  <a:lnTo>
                    <a:pt x="45702" y="570987"/>
                  </a:lnTo>
                  <a:lnTo>
                    <a:pt x="85393" y="550461"/>
                  </a:lnTo>
                  <a:lnTo>
                    <a:pt x="116692" y="519162"/>
                  </a:lnTo>
                  <a:lnTo>
                    <a:pt x="137218" y="479471"/>
                  </a:lnTo>
                  <a:lnTo>
                    <a:pt x="144589" y="433768"/>
                  </a:lnTo>
                  <a:lnTo>
                    <a:pt x="138907" y="405626"/>
                  </a:lnTo>
                  <a:lnTo>
                    <a:pt x="123412" y="382644"/>
                  </a:lnTo>
                  <a:lnTo>
                    <a:pt x="100430" y="367149"/>
                  </a:lnTo>
                  <a:lnTo>
                    <a:pt x="72288" y="361467"/>
                  </a:lnTo>
                  <a:close/>
                </a:path>
                <a:path w="3879850" h="578485">
                  <a:moveTo>
                    <a:pt x="3879532" y="144589"/>
                  </a:moveTo>
                  <a:lnTo>
                    <a:pt x="3734942" y="144589"/>
                  </a:lnTo>
                  <a:lnTo>
                    <a:pt x="3734942" y="289178"/>
                  </a:lnTo>
                  <a:lnTo>
                    <a:pt x="3780645" y="281808"/>
                  </a:lnTo>
                  <a:lnTo>
                    <a:pt x="3820336" y="261282"/>
                  </a:lnTo>
                  <a:lnTo>
                    <a:pt x="3851635" y="229983"/>
                  </a:lnTo>
                  <a:lnTo>
                    <a:pt x="3872161" y="190292"/>
                  </a:lnTo>
                  <a:lnTo>
                    <a:pt x="3879532" y="144589"/>
                  </a:lnTo>
                  <a:close/>
                </a:path>
                <a:path w="3879850" h="578485">
                  <a:moveTo>
                    <a:pt x="3734942" y="0"/>
                  </a:moveTo>
                  <a:lnTo>
                    <a:pt x="3689240" y="7370"/>
                  </a:lnTo>
                  <a:lnTo>
                    <a:pt x="3649549" y="27896"/>
                  </a:lnTo>
                  <a:lnTo>
                    <a:pt x="3618250" y="59195"/>
                  </a:lnTo>
                  <a:lnTo>
                    <a:pt x="3597724" y="98886"/>
                  </a:lnTo>
                  <a:lnTo>
                    <a:pt x="3590353" y="144589"/>
                  </a:lnTo>
                  <a:lnTo>
                    <a:pt x="3596035" y="172731"/>
                  </a:lnTo>
                  <a:lnTo>
                    <a:pt x="3611530" y="195713"/>
                  </a:lnTo>
                  <a:lnTo>
                    <a:pt x="3634512" y="211208"/>
                  </a:lnTo>
                  <a:lnTo>
                    <a:pt x="3662654" y="216890"/>
                  </a:lnTo>
                  <a:lnTo>
                    <a:pt x="3690794" y="211208"/>
                  </a:lnTo>
                  <a:lnTo>
                    <a:pt x="3713772" y="195713"/>
                  </a:lnTo>
                  <a:lnTo>
                    <a:pt x="3729262" y="172731"/>
                  </a:lnTo>
                  <a:lnTo>
                    <a:pt x="3734942" y="144589"/>
                  </a:lnTo>
                  <a:lnTo>
                    <a:pt x="3879532" y="144589"/>
                  </a:lnTo>
                  <a:lnTo>
                    <a:pt x="3872161" y="98886"/>
                  </a:lnTo>
                  <a:lnTo>
                    <a:pt x="3851635" y="59195"/>
                  </a:lnTo>
                  <a:lnTo>
                    <a:pt x="3820336" y="27896"/>
                  </a:lnTo>
                  <a:lnTo>
                    <a:pt x="3780645" y="7370"/>
                  </a:lnTo>
                  <a:lnTo>
                    <a:pt x="3734942" y="0"/>
                  </a:lnTo>
                  <a:close/>
                </a:path>
              </a:pathLst>
            </a:custGeom>
            <a:solidFill>
              <a:srgbClr val="CDA3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81925" y="3711321"/>
              <a:ext cx="4024629" cy="2313940"/>
            </a:xfrm>
            <a:custGeom>
              <a:avLst/>
              <a:gdLst/>
              <a:ahLst/>
              <a:cxnLst/>
              <a:rect l="l" t="t" r="r" b="b"/>
              <a:pathLst>
                <a:path w="4024629" h="2313940">
                  <a:moveTo>
                    <a:pt x="0" y="433768"/>
                  </a:moveTo>
                  <a:lnTo>
                    <a:pt x="7370" y="388065"/>
                  </a:lnTo>
                  <a:lnTo>
                    <a:pt x="27896" y="348374"/>
                  </a:lnTo>
                  <a:lnTo>
                    <a:pt x="59195" y="317075"/>
                  </a:lnTo>
                  <a:lnTo>
                    <a:pt x="98886" y="296549"/>
                  </a:lnTo>
                  <a:lnTo>
                    <a:pt x="144589" y="289178"/>
                  </a:lnTo>
                  <a:lnTo>
                    <a:pt x="3734942" y="289178"/>
                  </a:lnTo>
                  <a:lnTo>
                    <a:pt x="3734942" y="144589"/>
                  </a:lnTo>
                  <a:lnTo>
                    <a:pt x="3742313" y="98886"/>
                  </a:lnTo>
                  <a:lnTo>
                    <a:pt x="3762839" y="59195"/>
                  </a:lnTo>
                  <a:lnTo>
                    <a:pt x="3794138" y="27896"/>
                  </a:lnTo>
                  <a:lnTo>
                    <a:pt x="3833829" y="7370"/>
                  </a:lnTo>
                  <a:lnTo>
                    <a:pt x="3879532" y="0"/>
                  </a:lnTo>
                  <a:lnTo>
                    <a:pt x="3925235" y="7370"/>
                  </a:lnTo>
                  <a:lnTo>
                    <a:pt x="3964926" y="27896"/>
                  </a:lnTo>
                  <a:lnTo>
                    <a:pt x="3996225" y="59195"/>
                  </a:lnTo>
                  <a:lnTo>
                    <a:pt x="4016751" y="98886"/>
                  </a:lnTo>
                  <a:lnTo>
                    <a:pt x="4024122" y="144589"/>
                  </a:lnTo>
                  <a:lnTo>
                    <a:pt x="4024122" y="1879663"/>
                  </a:lnTo>
                  <a:lnTo>
                    <a:pt x="4016751" y="1925366"/>
                  </a:lnTo>
                  <a:lnTo>
                    <a:pt x="3996225" y="1965057"/>
                  </a:lnTo>
                  <a:lnTo>
                    <a:pt x="3964926" y="1996356"/>
                  </a:lnTo>
                  <a:lnTo>
                    <a:pt x="3925235" y="2016882"/>
                  </a:lnTo>
                  <a:lnTo>
                    <a:pt x="3879532" y="2024252"/>
                  </a:lnTo>
                  <a:lnTo>
                    <a:pt x="289179" y="2024252"/>
                  </a:lnTo>
                  <a:lnTo>
                    <a:pt x="289179" y="2168842"/>
                  </a:lnTo>
                  <a:lnTo>
                    <a:pt x="281808" y="2214545"/>
                  </a:lnTo>
                  <a:lnTo>
                    <a:pt x="261282" y="2254236"/>
                  </a:lnTo>
                  <a:lnTo>
                    <a:pt x="229983" y="2285535"/>
                  </a:lnTo>
                  <a:lnTo>
                    <a:pt x="190292" y="2306061"/>
                  </a:lnTo>
                  <a:lnTo>
                    <a:pt x="144589" y="2313431"/>
                  </a:lnTo>
                  <a:lnTo>
                    <a:pt x="98886" y="2306061"/>
                  </a:lnTo>
                  <a:lnTo>
                    <a:pt x="59195" y="2285535"/>
                  </a:lnTo>
                  <a:lnTo>
                    <a:pt x="27896" y="2254236"/>
                  </a:lnTo>
                  <a:lnTo>
                    <a:pt x="7370" y="2214545"/>
                  </a:lnTo>
                  <a:lnTo>
                    <a:pt x="0" y="2168842"/>
                  </a:lnTo>
                  <a:lnTo>
                    <a:pt x="0" y="433768"/>
                  </a:lnTo>
                  <a:close/>
                </a:path>
                <a:path w="4024629" h="2313940">
                  <a:moveTo>
                    <a:pt x="3734942" y="289178"/>
                  </a:moveTo>
                  <a:lnTo>
                    <a:pt x="3879532" y="289178"/>
                  </a:lnTo>
                  <a:lnTo>
                    <a:pt x="3925235" y="281808"/>
                  </a:lnTo>
                  <a:lnTo>
                    <a:pt x="3964926" y="261282"/>
                  </a:lnTo>
                  <a:lnTo>
                    <a:pt x="3996225" y="229983"/>
                  </a:lnTo>
                  <a:lnTo>
                    <a:pt x="4016751" y="190292"/>
                  </a:lnTo>
                  <a:lnTo>
                    <a:pt x="4024122" y="144589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0517" y="3849560"/>
              <a:ext cx="157289" cy="15728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781925" y="4072788"/>
              <a:ext cx="289560" cy="1663064"/>
            </a:xfrm>
            <a:custGeom>
              <a:avLst/>
              <a:gdLst/>
              <a:ahLst/>
              <a:cxnLst/>
              <a:rect l="l" t="t" r="r" b="b"/>
              <a:pathLst>
                <a:path w="289559" h="1663064">
                  <a:moveTo>
                    <a:pt x="144589" y="216890"/>
                  </a:moveTo>
                  <a:lnTo>
                    <a:pt x="144589" y="72301"/>
                  </a:lnTo>
                  <a:lnTo>
                    <a:pt x="165766" y="21177"/>
                  </a:lnTo>
                  <a:lnTo>
                    <a:pt x="216890" y="0"/>
                  </a:lnTo>
                  <a:lnTo>
                    <a:pt x="245030" y="5682"/>
                  </a:lnTo>
                  <a:lnTo>
                    <a:pt x="268008" y="21177"/>
                  </a:lnTo>
                  <a:lnTo>
                    <a:pt x="283498" y="44159"/>
                  </a:lnTo>
                  <a:lnTo>
                    <a:pt x="289179" y="72301"/>
                  </a:lnTo>
                  <a:lnTo>
                    <a:pt x="281808" y="118003"/>
                  </a:lnTo>
                  <a:lnTo>
                    <a:pt x="261282" y="157695"/>
                  </a:lnTo>
                  <a:lnTo>
                    <a:pt x="229983" y="188994"/>
                  </a:lnTo>
                  <a:lnTo>
                    <a:pt x="190292" y="209519"/>
                  </a:lnTo>
                  <a:lnTo>
                    <a:pt x="144589" y="216890"/>
                  </a:lnTo>
                  <a:lnTo>
                    <a:pt x="98891" y="209519"/>
                  </a:lnTo>
                  <a:lnTo>
                    <a:pt x="59200" y="188994"/>
                  </a:lnTo>
                  <a:lnTo>
                    <a:pt x="27900" y="157695"/>
                  </a:lnTo>
                  <a:lnTo>
                    <a:pt x="7372" y="118003"/>
                  </a:lnTo>
                  <a:lnTo>
                    <a:pt x="0" y="72301"/>
                  </a:lnTo>
                </a:path>
                <a:path w="289559" h="1663064">
                  <a:moveTo>
                    <a:pt x="289179" y="72301"/>
                  </a:moveTo>
                  <a:lnTo>
                    <a:pt x="289179" y="1662785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426297" y="4154678"/>
            <a:ext cx="288417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055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Bakım </a:t>
            </a:r>
            <a:r>
              <a:rPr sz="1800" spc="-10" dirty="0">
                <a:solidFill>
                  <a:srgbClr val="742389"/>
                </a:solidFill>
                <a:latin typeface="Calibri"/>
                <a:cs typeface="Calibri"/>
              </a:rPr>
              <a:t>testleri, 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yazılım </a:t>
            </a:r>
            <a:r>
              <a:rPr sz="1800" spc="-15" dirty="0">
                <a:solidFill>
                  <a:srgbClr val="742389"/>
                </a:solidFill>
                <a:latin typeface="Calibri"/>
                <a:cs typeface="Calibri"/>
              </a:rPr>
              <a:t>devreye </a:t>
            </a:r>
            <a:r>
              <a:rPr sz="1800" spc="-395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alındıktan</a:t>
            </a:r>
            <a:r>
              <a:rPr sz="1800" spc="5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42389"/>
                </a:solidFill>
                <a:latin typeface="Calibri"/>
                <a:cs typeface="Calibri"/>
              </a:rPr>
              <a:t>sonra</a:t>
            </a:r>
            <a:endParaRPr sz="1800">
              <a:latin typeface="Calibri"/>
              <a:cs typeface="Calibri"/>
            </a:endParaRPr>
          </a:p>
          <a:p>
            <a:pPr marL="12700" marR="10795" indent="-635" algn="ctr">
              <a:lnSpc>
                <a:spcPct val="100000"/>
              </a:lnSpc>
            </a:pP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bakım </a:t>
            </a:r>
            <a:r>
              <a:rPr sz="1800" spc="-10" dirty="0">
                <a:solidFill>
                  <a:srgbClr val="742389"/>
                </a:solidFill>
                <a:latin typeface="Calibri"/>
                <a:cs typeface="Calibri"/>
              </a:rPr>
              <a:t>gerektirdiği 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durumlarda </a:t>
            </a:r>
            <a:r>
              <a:rPr sz="1800" spc="-395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42389"/>
                </a:solidFill>
                <a:latin typeface="Calibri"/>
                <a:cs typeface="Calibri"/>
              </a:rPr>
              <a:t>güncelleme sonrasında yapılan </a:t>
            </a:r>
            <a:r>
              <a:rPr sz="1800" spc="-395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742389"/>
                </a:solidFill>
                <a:latin typeface="Calibri"/>
                <a:cs typeface="Calibri"/>
              </a:rPr>
              <a:t>testlerdir..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28850" y="4442459"/>
            <a:ext cx="3505199" cy="2028443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241871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Bakım</a:t>
            </a:r>
            <a:r>
              <a:rPr spc="-90" dirty="0"/>
              <a:t> </a:t>
            </a:r>
            <a:r>
              <a:rPr spc="-85" dirty="0"/>
              <a:t>Testi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806974"/>
            <a:ext cx="5718810" cy="428688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800" b="1" dirty="0">
                <a:solidFill>
                  <a:srgbClr val="4471C4"/>
                </a:solidFill>
                <a:latin typeface="Calibri"/>
                <a:cs typeface="Calibri"/>
              </a:rPr>
              <a:t>Bakım</a:t>
            </a:r>
            <a:r>
              <a:rPr sz="2800" b="1" spc="-1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800" b="1" spc="-60" dirty="0">
                <a:solidFill>
                  <a:srgbClr val="4471C4"/>
                </a:solidFill>
                <a:latin typeface="Calibri"/>
                <a:cs typeface="Calibri"/>
              </a:rPr>
              <a:t>Testi</a:t>
            </a:r>
            <a:r>
              <a:rPr sz="2800" b="1" spc="-5" dirty="0">
                <a:solidFill>
                  <a:srgbClr val="4471C4"/>
                </a:solidFill>
                <a:latin typeface="Calibri"/>
                <a:cs typeface="Calibri"/>
              </a:rPr>
              <a:t> Nasıl</a:t>
            </a:r>
            <a:r>
              <a:rPr sz="2800" b="1" spc="-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4471C4"/>
                </a:solidFill>
                <a:latin typeface="Calibri"/>
                <a:cs typeface="Calibri"/>
              </a:rPr>
              <a:t>Yapılır?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35"/>
              </a:spcBef>
              <a:buClr>
                <a:srgbClr val="F580F8"/>
              </a:buClr>
              <a:buSzPct val="118750"/>
              <a:buFont typeface="Wingdings"/>
              <a:buChar char="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Planı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yapılmalıdır</a:t>
            </a:r>
            <a:endParaRPr sz="2400">
              <a:latin typeface="Calibri"/>
              <a:cs typeface="Calibri"/>
            </a:endParaRPr>
          </a:p>
          <a:p>
            <a:pPr marL="944880">
              <a:lnSpc>
                <a:spcPct val="100000"/>
              </a:lnSpc>
              <a:spcBef>
                <a:spcPts val="710"/>
              </a:spcBef>
              <a:tabLst>
                <a:tab pos="3395345" algn="l"/>
              </a:tabLst>
            </a:pPr>
            <a:r>
              <a:rPr sz="2400" dirty="0">
                <a:solidFill>
                  <a:srgbClr val="EF3DF4"/>
                </a:solidFill>
                <a:latin typeface="Calibri"/>
                <a:cs typeface="Calibri"/>
              </a:rPr>
              <a:t>*</a:t>
            </a:r>
            <a:r>
              <a:rPr sz="2400" spc="-5" dirty="0">
                <a:solidFill>
                  <a:srgbClr val="EF3DF4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Herkes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bilmeli	</a:t>
            </a:r>
            <a:r>
              <a:rPr sz="2400" dirty="0">
                <a:solidFill>
                  <a:srgbClr val="EF3DF4"/>
                </a:solidFill>
                <a:latin typeface="Calibri"/>
                <a:cs typeface="Calibri"/>
              </a:rPr>
              <a:t>*</a:t>
            </a:r>
            <a:r>
              <a:rPr sz="2400" spc="-35" dirty="0">
                <a:solidFill>
                  <a:srgbClr val="EF3DF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Hazırlık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yapılmalı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F580F8"/>
              </a:buClr>
              <a:buSzPct val="118750"/>
              <a:buFont typeface="Wingdings"/>
              <a:buChar char=""/>
              <a:tabLst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Etki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analizi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yapılmalıdır</a:t>
            </a:r>
            <a:endParaRPr sz="2400">
              <a:latin typeface="Calibri"/>
              <a:cs typeface="Calibri"/>
            </a:endParaRPr>
          </a:p>
          <a:p>
            <a:pPr marL="1193165" lvl="1" indent="-288925">
              <a:lnSpc>
                <a:spcPct val="100000"/>
              </a:lnSpc>
              <a:spcBef>
                <a:spcPts val="215"/>
              </a:spcBef>
              <a:buClr>
                <a:srgbClr val="EF3DF4"/>
              </a:buClr>
              <a:buChar char="*"/>
              <a:tabLst>
                <a:tab pos="1193165" algn="l"/>
                <a:tab pos="1193800" algn="l"/>
              </a:tabLst>
            </a:pPr>
            <a:r>
              <a:rPr sz="2400" spc="-5" dirty="0">
                <a:latin typeface="Calibri"/>
                <a:cs typeface="Calibri"/>
              </a:rPr>
              <a:t>Değişikliğin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etkisi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bilinmeli</a:t>
            </a:r>
            <a:endParaRPr sz="2400">
              <a:latin typeface="Calibri"/>
              <a:cs typeface="Calibri"/>
            </a:endParaRPr>
          </a:p>
          <a:p>
            <a:pPr marL="1193165" lvl="1" indent="-288925">
              <a:lnSpc>
                <a:spcPct val="100000"/>
              </a:lnSpc>
              <a:spcBef>
                <a:spcPts val="215"/>
              </a:spcBef>
              <a:buClr>
                <a:srgbClr val="EF3DF4"/>
              </a:buClr>
              <a:buChar char="*"/>
              <a:tabLst>
                <a:tab pos="1193165" algn="l"/>
                <a:tab pos="1193800" algn="l"/>
              </a:tabLst>
            </a:pPr>
            <a:r>
              <a:rPr sz="2400" spc="-10" dirty="0">
                <a:latin typeface="Calibri"/>
                <a:cs typeface="Calibri"/>
              </a:rPr>
              <a:t>Nereler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</a:t>
            </a:r>
            <a:r>
              <a:rPr sz="2400" spc="-10" dirty="0">
                <a:latin typeface="Calibri"/>
                <a:cs typeface="Calibri"/>
              </a:rPr>
              <a:t> kadar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 </a:t>
            </a:r>
            <a:r>
              <a:rPr sz="2400" spc="-5" dirty="0">
                <a:latin typeface="Calibri"/>
                <a:cs typeface="Calibri"/>
              </a:rPr>
              <a:t>edilecek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05"/>
              </a:spcBef>
              <a:buClr>
                <a:srgbClr val="F580F8"/>
              </a:buClr>
              <a:buSzPct val="118750"/>
              <a:buFont typeface="Wingdings"/>
              <a:buChar char=""/>
              <a:tabLst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Gereksinimler </a:t>
            </a:r>
            <a:r>
              <a:rPr sz="2400" spc="-5" dirty="0">
                <a:latin typeface="Calibri"/>
                <a:cs typeface="Calibri"/>
              </a:rPr>
              <a:t>belirlenmeli</a:t>
            </a:r>
            <a:endParaRPr sz="2400">
              <a:latin typeface="Calibri"/>
              <a:cs typeface="Calibri"/>
            </a:endParaRPr>
          </a:p>
          <a:p>
            <a:pPr marL="875665" indent="-381635">
              <a:lnSpc>
                <a:spcPct val="100000"/>
              </a:lnSpc>
              <a:spcBef>
                <a:spcPts val="215"/>
              </a:spcBef>
              <a:buClr>
                <a:srgbClr val="F580F8"/>
              </a:buClr>
              <a:buSzPct val="118750"/>
              <a:buFont typeface="Arial MT"/>
              <a:buChar char="•"/>
              <a:tabLst>
                <a:tab pos="875665" algn="l"/>
                <a:tab pos="876300" algn="l"/>
              </a:tabLst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spc="-5" dirty="0">
                <a:latin typeface="Calibri"/>
                <a:cs typeface="Calibri"/>
              </a:rPr>
              <a:t> sonuçları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karşılaştırılmalı</a:t>
            </a:r>
            <a:endParaRPr sz="2400">
              <a:latin typeface="Calibri"/>
              <a:cs typeface="Calibri"/>
            </a:endParaRPr>
          </a:p>
          <a:p>
            <a:pPr marL="944244" indent="-450215">
              <a:lnSpc>
                <a:spcPct val="100000"/>
              </a:lnSpc>
              <a:spcBef>
                <a:spcPts val="210"/>
              </a:spcBef>
              <a:buClr>
                <a:srgbClr val="F580F8"/>
              </a:buClr>
              <a:buSzPct val="118750"/>
              <a:buFont typeface="Arial MT"/>
              <a:buChar char="•"/>
              <a:tabLst>
                <a:tab pos="944244" algn="l"/>
                <a:tab pos="944880" algn="l"/>
              </a:tabLst>
            </a:pPr>
            <a:r>
              <a:rPr sz="2400" spc="-10" dirty="0">
                <a:latin typeface="Calibri"/>
                <a:cs typeface="Calibri"/>
              </a:rPr>
              <a:t>Hatalı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durumlar</a:t>
            </a:r>
            <a:r>
              <a:rPr sz="2400" spc="-10" dirty="0">
                <a:latin typeface="Calibri"/>
                <a:cs typeface="Calibri"/>
              </a:rPr>
              <a:t> raporlanmalı</a:t>
            </a:r>
            <a:endParaRPr sz="2400">
              <a:latin typeface="Calibri"/>
              <a:cs typeface="Calibri"/>
            </a:endParaRPr>
          </a:p>
          <a:p>
            <a:pPr marL="875665" indent="-381635">
              <a:lnSpc>
                <a:spcPct val="100000"/>
              </a:lnSpc>
              <a:spcBef>
                <a:spcPts val="210"/>
              </a:spcBef>
              <a:buClr>
                <a:srgbClr val="F580F8"/>
              </a:buClr>
              <a:buSzPct val="118750"/>
              <a:buFont typeface="Arial MT"/>
              <a:buChar char="•"/>
              <a:tabLst>
                <a:tab pos="875665" algn="l"/>
                <a:tab pos="876300" algn="l"/>
              </a:tabLst>
            </a:pPr>
            <a:r>
              <a:rPr sz="2400" spc="-10" dirty="0">
                <a:latin typeface="Calibri"/>
                <a:cs typeface="Calibri"/>
              </a:rPr>
              <a:t>Gereksinim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listesi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güncellenmeli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3358" y="1478280"/>
            <a:ext cx="5486399" cy="316687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79557" y="4727447"/>
            <a:ext cx="2012440" cy="16733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62700" y="4771644"/>
            <a:ext cx="3619487" cy="1852409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86495" y="4624063"/>
            <a:ext cx="32829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0" dirty="0">
                <a:solidFill>
                  <a:srgbClr val="6F2F9F"/>
                </a:solidFill>
              </a:rPr>
              <a:t>Statik</a:t>
            </a:r>
            <a:r>
              <a:rPr sz="4800" spc="-80" dirty="0">
                <a:solidFill>
                  <a:srgbClr val="6F2F9F"/>
                </a:solidFill>
              </a:rPr>
              <a:t> </a:t>
            </a:r>
            <a:r>
              <a:rPr sz="4800" spc="-70" dirty="0">
                <a:solidFill>
                  <a:srgbClr val="6F2F9F"/>
                </a:solidFill>
              </a:rPr>
              <a:t>Testler</a:t>
            </a:r>
            <a:endParaRPr sz="4800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280225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Statik</a:t>
            </a:r>
            <a:r>
              <a:rPr spc="-45" dirty="0"/>
              <a:t> </a:t>
            </a:r>
            <a:r>
              <a:rPr spc="-5" dirty="0"/>
              <a:t>Testler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3882241"/>
            <a:ext cx="14693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0" dirty="0">
                <a:solidFill>
                  <a:srgbClr val="6F2F9F"/>
                </a:solidFill>
                <a:latin typeface="Calibri"/>
                <a:cs typeface="Calibri"/>
              </a:rPr>
              <a:t>Keywords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14389" y="1360025"/>
            <a:ext cx="9100185" cy="5170170"/>
            <a:chOff x="2414389" y="1360025"/>
            <a:chExt cx="9100185" cy="5170170"/>
          </a:xfrm>
        </p:grpSpPr>
        <p:sp>
          <p:nvSpPr>
            <p:cNvPr id="5" name="object 5"/>
            <p:cNvSpPr/>
            <p:nvPr/>
          </p:nvSpPr>
          <p:spPr>
            <a:xfrm>
              <a:off x="2420739" y="1366375"/>
              <a:ext cx="1083310" cy="5157470"/>
            </a:xfrm>
            <a:custGeom>
              <a:avLst/>
              <a:gdLst/>
              <a:ahLst/>
              <a:cxnLst/>
              <a:rect l="l" t="t" r="r" b="b"/>
              <a:pathLst>
                <a:path w="1083310" h="5157470">
                  <a:moveTo>
                    <a:pt x="15265" y="0"/>
                  </a:moveTo>
                  <a:lnTo>
                    <a:pt x="49169" y="34346"/>
                  </a:lnTo>
                  <a:lnTo>
                    <a:pt x="82526" y="69027"/>
                  </a:lnTo>
                  <a:lnTo>
                    <a:pt x="115337" y="104037"/>
                  </a:lnTo>
                  <a:lnTo>
                    <a:pt x="147600" y="139370"/>
                  </a:lnTo>
                  <a:lnTo>
                    <a:pt x="179317" y="175021"/>
                  </a:lnTo>
                  <a:lnTo>
                    <a:pt x="210487" y="210985"/>
                  </a:lnTo>
                  <a:lnTo>
                    <a:pt x="241110" y="247256"/>
                  </a:lnTo>
                  <a:lnTo>
                    <a:pt x="271186" y="283828"/>
                  </a:lnTo>
                  <a:lnTo>
                    <a:pt x="300716" y="320697"/>
                  </a:lnTo>
                  <a:lnTo>
                    <a:pt x="329698" y="357857"/>
                  </a:lnTo>
                  <a:lnTo>
                    <a:pt x="358134" y="395302"/>
                  </a:lnTo>
                  <a:lnTo>
                    <a:pt x="386023" y="433027"/>
                  </a:lnTo>
                  <a:lnTo>
                    <a:pt x="413365" y="471027"/>
                  </a:lnTo>
                  <a:lnTo>
                    <a:pt x="440160" y="509296"/>
                  </a:lnTo>
                  <a:lnTo>
                    <a:pt x="466408" y="547828"/>
                  </a:lnTo>
                  <a:lnTo>
                    <a:pt x="492110" y="586619"/>
                  </a:lnTo>
                  <a:lnTo>
                    <a:pt x="517264" y="625662"/>
                  </a:lnTo>
                  <a:lnTo>
                    <a:pt x="541872" y="664953"/>
                  </a:lnTo>
                  <a:lnTo>
                    <a:pt x="565933" y="704486"/>
                  </a:lnTo>
                  <a:lnTo>
                    <a:pt x="589447" y="744255"/>
                  </a:lnTo>
                  <a:lnTo>
                    <a:pt x="612415" y="784255"/>
                  </a:lnTo>
                  <a:lnTo>
                    <a:pt x="634835" y="824481"/>
                  </a:lnTo>
                  <a:lnTo>
                    <a:pt x="656709" y="864927"/>
                  </a:lnTo>
                  <a:lnTo>
                    <a:pt x="678036" y="905588"/>
                  </a:lnTo>
                  <a:lnTo>
                    <a:pt x="698815" y="946458"/>
                  </a:lnTo>
                  <a:lnTo>
                    <a:pt x="719049" y="987532"/>
                  </a:lnTo>
                  <a:lnTo>
                    <a:pt x="738735" y="1028804"/>
                  </a:lnTo>
                  <a:lnTo>
                    <a:pt x="757874" y="1070269"/>
                  </a:lnTo>
                  <a:lnTo>
                    <a:pt x="776467" y="1111922"/>
                  </a:lnTo>
                  <a:lnTo>
                    <a:pt x="794513" y="1153757"/>
                  </a:lnTo>
                  <a:lnTo>
                    <a:pt x="812011" y="1195769"/>
                  </a:lnTo>
                  <a:lnTo>
                    <a:pt x="828964" y="1237952"/>
                  </a:lnTo>
                  <a:lnTo>
                    <a:pt x="845369" y="1280300"/>
                  </a:lnTo>
                  <a:lnTo>
                    <a:pt x="861227" y="1322809"/>
                  </a:lnTo>
                  <a:lnTo>
                    <a:pt x="876539" y="1365473"/>
                  </a:lnTo>
                  <a:lnTo>
                    <a:pt x="891303" y="1408287"/>
                  </a:lnTo>
                  <a:lnTo>
                    <a:pt x="905521" y="1451244"/>
                  </a:lnTo>
                  <a:lnTo>
                    <a:pt x="919192" y="1494341"/>
                  </a:lnTo>
                  <a:lnTo>
                    <a:pt x="932316" y="1537570"/>
                  </a:lnTo>
                  <a:lnTo>
                    <a:pt x="944894" y="1580927"/>
                  </a:lnTo>
                  <a:lnTo>
                    <a:pt x="956924" y="1624407"/>
                  </a:lnTo>
                  <a:lnTo>
                    <a:pt x="968408" y="1668003"/>
                  </a:lnTo>
                  <a:lnTo>
                    <a:pt x="979345" y="1711711"/>
                  </a:lnTo>
                  <a:lnTo>
                    <a:pt x="989735" y="1755524"/>
                  </a:lnTo>
                  <a:lnTo>
                    <a:pt x="999578" y="1799439"/>
                  </a:lnTo>
                  <a:lnTo>
                    <a:pt x="1008874" y="1843448"/>
                  </a:lnTo>
                  <a:lnTo>
                    <a:pt x="1017623" y="1887547"/>
                  </a:lnTo>
                  <a:lnTo>
                    <a:pt x="1025826" y="1931731"/>
                  </a:lnTo>
                  <a:lnTo>
                    <a:pt x="1033482" y="1975993"/>
                  </a:lnTo>
                  <a:lnTo>
                    <a:pt x="1040591" y="2020329"/>
                  </a:lnTo>
                  <a:lnTo>
                    <a:pt x="1047153" y="2064732"/>
                  </a:lnTo>
                  <a:lnTo>
                    <a:pt x="1053168" y="2109198"/>
                  </a:lnTo>
                  <a:lnTo>
                    <a:pt x="1058636" y="2153722"/>
                  </a:lnTo>
                  <a:lnTo>
                    <a:pt x="1063558" y="2198296"/>
                  </a:lnTo>
                  <a:lnTo>
                    <a:pt x="1067933" y="2242918"/>
                  </a:lnTo>
                  <a:lnTo>
                    <a:pt x="1071761" y="2287579"/>
                  </a:lnTo>
                  <a:lnTo>
                    <a:pt x="1075042" y="2332276"/>
                  </a:lnTo>
                  <a:lnTo>
                    <a:pt x="1077776" y="2377004"/>
                  </a:lnTo>
                  <a:lnTo>
                    <a:pt x="1079963" y="2421755"/>
                  </a:lnTo>
                  <a:lnTo>
                    <a:pt x="1081604" y="2466526"/>
                  </a:lnTo>
                  <a:lnTo>
                    <a:pt x="1082697" y="2511310"/>
                  </a:lnTo>
                  <a:lnTo>
                    <a:pt x="1083244" y="2556102"/>
                  </a:lnTo>
                  <a:lnTo>
                    <a:pt x="1083244" y="2600897"/>
                  </a:lnTo>
                  <a:lnTo>
                    <a:pt x="1082697" y="2645689"/>
                  </a:lnTo>
                  <a:lnTo>
                    <a:pt x="1081604" y="2690473"/>
                  </a:lnTo>
                  <a:lnTo>
                    <a:pt x="1079963" y="2735244"/>
                  </a:lnTo>
                  <a:lnTo>
                    <a:pt x="1077776" y="2779996"/>
                  </a:lnTo>
                  <a:lnTo>
                    <a:pt x="1075042" y="2824723"/>
                  </a:lnTo>
                  <a:lnTo>
                    <a:pt x="1071761" y="2869420"/>
                  </a:lnTo>
                  <a:lnTo>
                    <a:pt x="1067933" y="2914082"/>
                  </a:lnTo>
                  <a:lnTo>
                    <a:pt x="1063558" y="2958703"/>
                  </a:lnTo>
                  <a:lnTo>
                    <a:pt x="1058636" y="3003277"/>
                  </a:lnTo>
                  <a:lnTo>
                    <a:pt x="1053168" y="3047801"/>
                  </a:lnTo>
                  <a:lnTo>
                    <a:pt x="1047153" y="3092267"/>
                  </a:lnTo>
                  <a:lnTo>
                    <a:pt x="1040591" y="3136670"/>
                  </a:lnTo>
                  <a:lnTo>
                    <a:pt x="1033482" y="3181006"/>
                  </a:lnTo>
                  <a:lnTo>
                    <a:pt x="1025826" y="3225268"/>
                  </a:lnTo>
                  <a:lnTo>
                    <a:pt x="1017623" y="3269452"/>
                  </a:lnTo>
                  <a:lnTo>
                    <a:pt x="1008874" y="3313551"/>
                  </a:lnTo>
                  <a:lnTo>
                    <a:pt x="999578" y="3357560"/>
                  </a:lnTo>
                  <a:lnTo>
                    <a:pt x="989735" y="3401475"/>
                  </a:lnTo>
                  <a:lnTo>
                    <a:pt x="979345" y="3445288"/>
                  </a:lnTo>
                  <a:lnTo>
                    <a:pt x="968408" y="3488996"/>
                  </a:lnTo>
                  <a:lnTo>
                    <a:pt x="956924" y="3532593"/>
                  </a:lnTo>
                  <a:lnTo>
                    <a:pt x="944894" y="3576072"/>
                  </a:lnTo>
                  <a:lnTo>
                    <a:pt x="932316" y="3619429"/>
                  </a:lnTo>
                  <a:lnTo>
                    <a:pt x="919192" y="3662658"/>
                  </a:lnTo>
                  <a:lnTo>
                    <a:pt x="905521" y="3705755"/>
                  </a:lnTo>
                  <a:lnTo>
                    <a:pt x="891303" y="3748712"/>
                  </a:lnTo>
                  <a:lnTo>
                    <a:pt x="876539" y="3791526"/>
                  </a:lnTo>
                  <a:lnTo>
                    <a:pt x="861227" y="3834190"/>
                  </a:lnTo>
                  <a:lnTo>
                    <a:pt x="845369" y="3876699"/>
                  </a:lnTo>
                  <a:lnTo>
                    <a:pt x="828964" y="3919047"/>
                  </a:lnTo>
                  <a:lnTo>
                    <a:pt x="812011" y="3961230"/>
                  </a:lnTo>
                  <a:lnTo>
                    <a:pt x="794513" y="4003242"/>
                  </a:lnTo>
                  <a:lnTo>
                    <a:pt x="776467" y="4045077"/>
                  </a:lnTo>
                  <a:lnTo>
                    <a:pt x="757874" y="4086730"/>
                  </a:lnTo>
                  <a:lnTo>
                    <a:pt x="738735" y="4128195"/>
                  </a:lnTo>
                  <a:lnTo>
                    <a:pt x="719049" y="4169467"/>
                  </a:lnTo>
                  <a:lnTo>
                    <a:pt x="698815" y="4210541"/>
                  </a:lnTo>
                  <a:lnTo>
                    <a:pt x="678036" y="4251411"/>
                  </a:lnTo>
                  <a:lnTo>
                    <a:pt x="656709" y="4292072"/>
                  </a:lnTo>
                  <a:lnTo>
                    <a:pt x="634835" y="4332518"/>
                  </a:lnTo>
                  <a:lnTo>
                    <a:pt x="612415" y="4372744"/>
                  </a:lnTo>
                  <a:lnTo>
                    <a:pt x="589447" y="4412744"/>
                  </a:lnTo>
                  <a:lnTo>
                    <a:pt x="565933" y="4452513"/>
                  </a:lnTo>
                  <a:lnTo>
                    <a:pt x="541872" y="4492046"/>
                  </a:lnTo>
                  <a:lnTo>
                    <a:pt x="517264" y="4531337"/>
                  </a:lnTo>
                  <a:lnTo>
                    <a:pt x="492110" y="4570380"/>
                  </a:lnTo>
                  <a:lnTo>
                    <a:pt x="466408" y="4609171"/>
                  </a:lnTo>
                  <a:lnTo>
                    <a:pt x="440160" y="4647703"/>
                  </a:lnTo>
                  <a:lnTo>
                    <a:pt x="413365" y="4685972"/>
                  </a:lnTo>
                  <a:lnTo>
                    <a:pt x="386023" y="4723972"/>
                  </a:lnTo>
                  <a:lnTo>
                    <a:pt x="358134" y="4761697"/>
                  </a:lnTo>
                  <a:lnTo>
                    <a:pt x="329698" y="4799142"/>
                  </a:lnTo>
                  <a:lnTo>
                    <a:pt x="300716" y="4836302"/>
                  </a:lnTo>
                  <a:lnTo>
                    <a:pt x="271186" y="4873171"/>
                  </a:lnTo>
                  <a:lnTo>
                    <a:pt x="241110" y="4909743"/>
                  </a:lnTo>
                  <a:lnTo>
                    <a:pt x="210487" y="4946014"/>
                  </a:lnTo>
                  <a:lnTo>
                    <a:pt x="179317" y="4981978"/>
                  </a:lnTo>
                  <a:lnTo>
                    <a:pt x="147600" y="5017629"/>
                  </a:lnTo>
                  <a:lnTo>
                    <a:pt x="115337" y="5052963"/>
                  </a:lnTo>
                  <a:lnTo>
                    <a:pt x="82526" y="5087972"/>
                  </a:lnTo>
                  <a:lnTo>
                    <a:pt x="49169" y="5122653"/>
                  </a:lnTo>
                  <a:lnTo>
                    <a:pt x="15265" y="5157000"/>
                  </a:lnTo>
                  <a:lnTo>
                    <a:pt x="0" y="5141734"/>
                  </a:lnTo>
                  <a:lnTo>
                    <a:pt x="33972" y="5107314"/>
                  </a:lnTo>
                  <a:lnTo>
                    <a:pt x="67393" y="5072557"/>
                  </a:lnTo>
                  <a:lnTo>
                    <a:pt x="100261" y="5037467"/>
                  </a:lnTo>
                  <a:lnTo>
                    <a:pt x="132577" y="5002051"/>
                  </a:lnTo>
                  <a:lnTo>
                    <a:pt x="164340" y="4966314"/>
                  </a:lnTo>
                  <a:lnTo>
                    <a:pt x="195551" y="4930261"/>
                  </a:lnTo>
                  <a:lnTo>
                    <a:pt x="226210" y="4893898"/>
                  </a:lnTo>
                  <a:lnTo>
                    <a:pt x="256316" y="4857230"/>
                  </a:lnTo>
                  <a:lnTo>
                    <a:pt x="285869" y="4820264"/>
                  </a:lnTo>
                  <a:lnTo>
                    <a:pt x="314871" y="4783004"/>
                  </a:lnTo>
                  <a:lnTo>
                    <a:pt x="343319" y="4745457"/>
                  </a:lnTo>
                  <a:lnTo>
                    <a:pt x="371216" y="4707627"/>
                  </a:lnTo>
                  <a:lnTo>
                    <a:pt x="398560" y="4669520"/>
                  </a:lnTo>
                  <a:lnTo>
                    <a:pt x="425352" y="4631142"/>
                  </a:lnTo>
                  <a:lnTo>
                    <a:pt x="451591" y="4592498"/>
                  </a:lnTo>
                  <a:lnTo>
                    <a:pt x="477278" y="4553594"/>
                  </a:lnTo>
                  <a:lnTo>
                    <a:pt x="502412" y="4514436"/>
                  </a:lnTo>
                  <a:lnTo>
                    <a:pt x="526994" y="4475028"/>
                  </a:lnTo>
                  <a:lnTo>
                    <a:pt x="551024" y="4435377"/>
                  </a:lnTo>
                  <a:lnTo>
                    <a:pt x="574501" y="4395487"/>
                  </a:lnTo>
                  <a:lnTo>
                    <a:pt x="597426" y="4355365"/>
                  </a:lnTo>
                  <a:lnTo>
                    <a:pt x="619798" y="4315017"/>
                  </a:lnTo>
                  <a:lnTo>
                    <a:pt x="641618" y="4274446"/>
                  </a:lnTo>
                  <a:lnTo>
                    <a:pt x="662886" y="4233660"/>
                  </a:lnTo>
                  <a:lnTo>
                    <a:pt x="683601" y="4192664"/>
                  </a:lnTo>
                  <a:lnTo>
                    <a:pt x="703764" y="4151463"/>
                  </a:lnTo>
                  <a:lnTo>
                    <a:pt x="723374" y="4110062"/>
                  </a:lnTo>
                  <a:lnTo>
                    <a:pt x="742432" y="4068468"/>
                  </a:lnTo>
                  <a:lnTo>
                    <a:pt x="760938" y="4026685"/>
                  </a:lnTo>
                  <a:lnTo>
                    <a:pt x="778891" y="3984720"/>
                  </a:lnTo>
                  <a:lnTo>
                    <a:pt x="796292" y="3942577"/>
                  </a:lnTo>
                  <a:lnTo>
                    <a:pt x="813140" y="3900263"/>
                  </a:lnTo>
                  <a:lnTo>
                    <a:pt x="829436" y="3857783"/>
                  </a:lnTo>
                  <a:lnTo>
                    <a:pt x="845180" y="3815142"/>
                  </a:lnTo>
                  <a:lnTo>
                    <a:pt x="860371" y="3772347"/>
                  </a:lnTo>
                  <a:lnTo>
                    <a:pt x="875010" y="3729402"/>
                  </a:lnTo>
                  <a:lnTo>
                    <a:pt x="889096" y="3686312"/>
                  </a:lnTo>
                  <a:lnTo>
                    <a:pt x="902630" y="3643085"/>
                  </a:lnTo>
                  <a:lnTo>
                    <a:pt x="915611" y="3599725"/>
                  </a:lnTo>
                  <a:lnTo>
                    <a:pt x="928041" y="3556237"/>
                  </a:lnTo>
                  <a:lnTo>
                    <a:pt x="939917" y="3512628"/>
                  </a:lnTo>
                  <a:lnTo>
                    <a:pt x="951242" y="3468902"/>
                  </a:lnTo>
                  <a:lnTo>
                    <a:pt x="962014" y="3425065"/>
                  </a:lnTo>
                  <a:lnTo>
                    <a:pt x="972233" y="3381124"/>
                  </a:lnTo>
                  <a:lnTo>
                    <a:pt x="981900" y="3337083"/>
                  </a:lnTo>
                  <a:lnTo>
                    <a:pt x="991015" y="3292947"/>
                  </a:lnTo>
                  <a:lnTo>
                    <a:pt x="999577" y="3248723"/>
                  </a:lnTo>
                  <a:lnTo>
                    <a:pt x="1007587" y="3204416"/>
                  </a:lnTo>
                  <a:lnTo>
                    <a:pt x="1015044" y="3160032"/>
                  </a:lnTo>
                  <a:lnTo>
                    <a:pt x="1021949" y="3115575"/>
                  </a:lnTo>
                  <a:lnTo>
                    <a:pt x="1028302" y="3071052"/>
                  </a:lnTo>
                  <a:lnTo>
                    <a:pt x="1034102" y="3026469"/>
                  </a:lnTo>
                  <a:lnTo>
                    <a:pt x="1039350" y="2981830"/>
                  </a:lnTo>
                  <a:lnTo>
                    <a:pt x="1044046" y="2937141"/>
                  </a:lnTo>
                  <a:lnTo>
                    <a:pt x="1048189" y="2892407"/>
                  </a:lnTo>
                  <a:lnTo>
                    <a:pt x="1051779" y="2847635"/>
                  </a:lnTo>
                  <a:lnTo>
                    <a:pt x="1054818" y="2802830"/>
                  </a:lnTo>
                  <a:lnTo>
                    <a:pt x="1057303" y="2757997"/>
                  </a:lnTo>
                  <a:lnTo>
                    <a:pt x="1059237" y="2713142"/>
                  </a:lnTo>
                  <a:lnTo>
                    <a:pt x="1060618" y="2668271"/>
                  </a:lnTo>
                  <a:lnTo>
                    <a:pt x="1061446" y="2623388"/>
                  </a:lnTo>
                  <a:lnTo>
                    <a:pt x="1061723" y="2578500"/>
                  </a:lnTo>
                  <a:lnTo>
                    <a:pt x="1061446" y="2533611"/>
                  </a:lnTo>
                  <a:lnTo>
                    <a:pt x="1060618" y="2488729"/>
                  </a:lnTo>
                  <a:lnTo>
                    <a:pt x="1059237" y="2443857"/>
                  </a:lnTo>
                  <a:lnTo>
                    <a:pt x="1057303" y="2399002"/>
                  </a:lnTo>
                  <a:lnTo>
                    <a:pt x="1054818" y="2354169"/>
                  </a:lnTo>
                  <a:lnTo>
                    <a:pt x="1051779" y="2309364"/>
                  </a:lnTo>
                  <a:lnTo>
                    <a:pt x="1048189" y="2264592"/>
                  </a:lnTo>
                  <a:lnTo>
                    <a:pt x="1044046" y="2219859"/>
                  </a:lnTo>
                  <a:lnTo>
                    <a:pt x="1039350" y="2175170"/>
                  </a:lnTo>
                  <a:lnTo>
                    <a:pt x="1034102" y="2130530"/>
                  </a:lnTo>
                  <a:lnTo>
                    <a:pt x="1028302" y="2085947"/>
                  </a:lnTo>
                  <a:lnTo>
                    <a:pt x="1021949" y="2041424"/>
                  </a:lnTo>
                  <a:lnTo>
                    <a:pt x="1015044" y="1996967"/>
                  </a:lnTo>
                  <a:lnTo>
                    <a:pt x="1007587" y="1952583"/>
                  </a:lnTo>
                  <a:lnTo>
                    <a:pt x="999577" y="1908276"/>
                  </a:lnTo>
                  <a:lnTo>
                    <a:pt x="991015" y="1864052"/>
                  </a:lnTo>
                  <a:lnTo>
                    <a:pt x="981900" y="1819917"/>
                  </a:lnTo>
                  <a:lnTo>
                    <a:pt x="972233" y="1775875"/>
                  </a:lnTo>
                  <a:lnTo>
                    <a:pt x="962014" y="1731934"/>
                  </a:lnTo>
                  <a:lnTo>
                    <a:pt x="951242" y="1688097"/>
                  </a:lnTo>
                  <a:lnTo>
                    <a:pt x="939917" y="1644372"/>
                  </a:lnTo>
                  <a:lnTo>
                    <a:pt x="928041" y="1600762"/>
                  </a:lnTo>
                  <a:lnTo>
                    <a:pt x="915611" y="1557274"/>
                  </a:lnTo>
                  <a:lnTo>
                    <a:pt x="902630" y="1513914"/>
                  </a:lnTo>
                  <a:lnTo>
                    <a:pt x="889096" y="1470687"/>
                  </a:lnTo>
                  <a:lnTo>
                    <a:pt x="875010" y="1427598"/>
                  </a:lnTo>
                  <a:lnTo>
                    <a:pt x="860371" y="1384652"/>
                  </a:lnTo>
                  <a:lnTo>
                    <a:pt x="845180" y="1341857"/>
                  </a:lnTo>
                  <a:lnTo>
                    <a:pt x="829436" y="1299216"/>
                  </a:lnTo>
                  <a:lnTo>
                    <a:pt x="813140" y="1256736"/>
                  </a:lnTo>
                  <a:lnTo>
                    <a:pt x="796292" y="1214422"/>
                  </a:lnTo>
                  <a:lnTo>
                    <a:pt x="778891" y="1172279"/>
                  </a:lnTo>
                  <a:lnTo>
                    <a:pt x="760938" y="1130314"/>
                  </a:lnTo>
                  <a:lnTo>
                    <a:pt x="742432" y="1088532"/>
                  </a:lnTo>
                  <a:lnTo>
                    <a:pt x="723374" y="1046937"/>
                  </a:lnTo>
                  <a:lnTo>
                    <a:pt x="703764" y="1005537"/>
                  </a:lnTo>
                  <a:lnTo>
                    <a:pt x="683601" y="964335"/>
                  </a:lnTo>
                  <a:lnTo>
                    <a:pt x="662886" y="923339"/>
                  </a:lnTo>
                  <a:lnTo>
                    <a:pt x="641618" y="882553"/>
                  </a:lnTo>
                  <a:lnTo>
                    <a:pt x="619798" y="841982"/>
                  </a:lnTo>
                  <a:lnTo>
                    <a:pt x="597426" y="801634"/>
                  </a:lnTo>
                  <a:lnTo>
                    <a:pt x="574501" y="761512"/>
                  </a:lnTo>
                  <a:lnTo>
                    <a:pt x="551024" y="721622"/>
                  </a:lnTo>
                  <a:lnTo>
                    <a:pt x="526994" y="681971"/>
                  </a:lnTo>
                  <a:lnTo>
                    <a:pt x="502412" y="642564"/>
                  </a:lnTo>
                  <a:lnTo>
                    <a:pt x="477278" y="603405"/>
                  </a:lnTo>
                  <a:lnTo>
                    <a:pt x="451591" y="564501"/>
                  </a:lnTo>
                  <a:lnTo>
                    <a:pt x="425352" y="525857"/>
                  </a:lnTo>
                  <a:lnTo>
                    <a:pt x="398560" y="487479"/>
                  </a:lnTo>
                  <a:lnTo>
                    <a:pt x="371216" y="449373"/>
                  </a:lnTo>
                  <a:lnTo>
                    <a:pt x="343319" y="411543"/>
                  </a:lnTo>
                  <a:lnTo>
                    <a:pt x="314871" y="373995"/>
                  </a:lnTo>
                  <a:lnTo>
                    <a:pt x="285869" y="336735"/>
                  </a:lnTo>
                  <a:lnTo>
                    <a:pt x="256316" y="299769"/>
                  </a:lnTo>
                  <a:lnTo>
                    <a:pt x="226210" y="263101"/>
                  </a:lnTo>
                  <a:lnTo>
                    <a:pt x="195551" y="226739"/>
                  </a:lnTo>
                  <a:lnTo>
                    <a:pt x="164340" y="190686"/>
                  </a:lnTo>
                  <a:lnTo>
                    <a:pt x="132577" y="154948"/>
                  </a:lnTo>
                  <a:lnTo>
                    <a:pt x="100261" y="119532"/>
                  </a:lnTo>
                  <a:lnTo>
                    <a:pt x="67393" y="84442"/>
                  </a:lnTo>
                  <a:lnTo>
                    <a:pt x="33972" y="49685"/>
                  </a:lnTo>
                  <a:lnTo>
                    <a:pt x="0" y="15265"/>
                  </a:lnTo>
                  <a:lnTo>
                    <a:pt x="15265" y="0"/>
                  </a:lnTo>
                  <a:close/>
                </a:path>
              </a:pathLst>
            </a:custGeom>
            <a:ln w="12700">
              <a:solidFill>
                <a:srgbClr val="3458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40583" y="1777365"/>
              <a:ext cx="8368030" cy="1083945"/>
            </a:xfrm>
            <a:custGeom>
              <a:avLst/>
              <a:gdLst/>
              <a:ahLst/>
              <a:cxnLst/>
              <a:rect l="l" t="t" r="r" b="b"/>
              <a:pathLst>
                <a:path w="8368030" h="1083945">
                  <a:moveTo>
                    <a:pt x="8367522" y="0"/>
                  </a:moveTo>
                  <a:lnTo>
                    <a:pt x="0" y="0"/>
                  </a:lnTo>
                  <a:lnTo>
                    <a:pt x="0" y="1083564"/>
                  </a:lnTo>
                  <a:lnTo>
                    <a:pt x="8367522" y="1083564"/>
                  </a:lnTo>
                  <a:lnTo>
                    <a:pt x="8367522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40583" y="1777365"/>
              <a:ext cx="8368030" cy="1083945"/>
            </a:xfrm>
            <a:custGeom>
              <a:avLst/>
              <a:gdLst/>
              <a:ahLst/>
              <a:cxnLst/>
              <a:rect l="l" t="t" r="r" b="b"/>
              <a:pathLst>
                <a:path w="8368030" h="1083945">
                  <a:moveTo>
                    <a:pt x="0" y="0"/>
                  </a:moveTo>
                  <a:lnTo>
                    <a:pt x="8367522" y="0"/>
                  </a:lnTo>
                  <a:lnTo>
                    <a:pt x="8367522" y="1083564"/>
                  </a:lnTo>
                  <a:lnTo>
                    <a:pt x="0" y="108356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987363" y="1940168"/>
            <a:ext cx="579056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0" dirty="0">
                <a:solidFill>
                  <a:srgbClr val="FFFFFF"/>
                </a:solidFill>
                <a:latin typeface="Calibri"/>
                <a:cs typeface="Calibri"/>
              </a:rPr>
              <a:t>Statik</a:t>
            </a:r>
            <a:r>
              <a:rPr sz="4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6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4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15" dirty="0">
                <a:solidFill>
                  <a:srgbClr val="FFFFFF"/>
                </a:solidFill>
                <a:latin typeface="Calibri"/>
                <a:cs typeface="Calibri"/>
              </a:rPr>
              <a:t>(Statik</a:t>
            </a:r>
            <a:r>
              <a:rPr sz="4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55" dirty="0">
                <a:solidFill>
                  <a:srgbClr val="FFFFFF"/>
                </a:solidFill>
                <a:latin typeface="Calibri"/>
                <a:cs typeface="Calibri"/>
              </a:rPr>
              <a:t>Testler)</a:t>
            </a:r>
            <a:endParaRPr sz="4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04236" y="1635379"/>
            <a:ext cx="8978900" cy="2884170"/>
            <a:chOff x="2404236" y="1635379"/>
            <a:chExt cx="8978900" cy="2884170"/>
          </a:xfrm>
        </p:grpSpPr>
        <p:sp>
          <p:nvSpPr>
            <p:cNvPr id="10" name="object 10"/>
            <p:cNvSpPr/>
            <p:nvPr/>
          </p:nvSpPr>
          <p:spPr>
            <a:xfrm>
              <a:off x="2410586" y="1641729"/>
              <a:ext cx="1355090" cy="1355090"/>
            </a:xfrm>
            <a:custGeom>
              <a:avLst/>
              <a:gdLst/>
              <a:ahLst/>
              <a:cxnLst/>
              <a:rect l="l" t="t" r="r" b="b"/>
              <a:pathLst>
                <a:path w="1355089" h="1355089">
                  <a:moveTo>
                    <a:pt x="677418" y="0"/>
                  </a:moveTo>
                  <a:lnTo>
                    <a:pt x="629039" y="1700"/>
                  </a:lnTo>
                  <a:lnTo>
                    <a:pt x="581578" y="6727"/>
                  </a:lnTo>
                  <a:lnTo>
                    <a:pt x="535151" y="14963"/>
                  </a:lnTo>
                  <a:lnTo>
                    <a:pt x="489870" y="26296"/>
                  </a:lnTo>
                  <a:lnTo>
                    <a:pt x="445852" y="40611"/>
                  </a:lnTo>
                  <a:lnTo>
                    <a:pt x="403210" y="57792"/>
                  </a:lnTo>
                  <a:lnTo>
                    <a:pt x="362060" y="77725"/>
                  </a:lnTo>
                  <a:lnTo>
                    <a:pt x="322515" y="100296"/>
                  </a:lnTo>
                  <a:lnTo>
                    <a:pt x="284691" y="125390"/>
                  </a:lnTo>
                  <a:lnTo>
                    <a:pt x="248702" y="152892"/>
                  </a:lnTo>
                  <a:lnTo>
                    <a:pt x="214663" y="182688"/>
                  </a:lnTo>
                  <a:lnTo>
                    <a:pt x="182688" y="214663"/>
                  </a:lnTo>
                  <a:lnTo>
                    <a:pt x="152892" y="248702"/>
                  </a:lnTo>
                  <a:lnTo>
                    <a:pt x="125390" y="284691"/>
                  </a:lnTo>
                  <a:lnTo>
                    <a:pt x="100296" y="322515"/>
                  </a:lnTo>
                  <a:lnTo>
                    <a:pt x="77725" y="362060"/>
                  </a:lnTo>
                  <a:lnTo>
                    <a:pt x="57792" y="403210"/>
                  </a:lnTo>
                  <a:lnTo>
                    <a:pt x="40611" y="445852"/>
                  </a:lnTo>
                  <a:lnTo>
                    <a:pt x="26296" y="489870"/>
                  </a:lnTo>
                  <a:lnTo>
                    <a:pt x="14963" y="535151"/>
                  </a:lnTo>
                  <a:lnTo>
                    <a:pt x="6727" y="581578"/>
                  </a:lnTo>
                  <a:lnTo>
                    <a:pt x="1700" y="629039"/>
                  </a:lnTo>
                  <a:lnTo>
                    <a:pt x="0" y="677418"/>
                  </a:lnTo>
                  <a:lnTo>
                    <a:pt x="1700" y="725796"/>
                  </a:lnTo>
                  <a:lnTo>
                    <a:pt x="6727" y="773257"/>
                  </a:lnTo>
                  <a:lnTo>
                    <a:pt x="14963" y="819684"/>
                  </a:lnTo>
                  <a:lnTo>
                    <a:pt x="26296" y="864965"/>
                  </a:lnTo>
                  <a:lnTo>
                    <a:pt x="40611" y="908983"/>
                  </a:lnTo>
                  <a:lnTo>
                    <a:pt x="57792" y="951625"/>
                  </a:lnTo>
                  <a:lnTo>
                    <a:pt x="77725" y="992775"/>
                  </a:lnTo>
                  <a:lnTo>
                    <a:pt x="100296" y="1032320"/>
                  </a:lnTo>
                  <a:lnTo>
                    <a:pt x="125390" y="1070144"/>
                  </a:lnTo>
                  <a:lnTo>
                    <a:pt x="152892" y="1106133"/>
                  </a:lnTo>
                  <a:lnTo>
                    <a:pt x="182688" y="1140172"/>
                  </a:lnTo>
                  <a:lnTo>
                    <a:pt x="214663" y="1172147"/>
                  </a:lnTo>
                  <a:lnTo>
                    <a:pt x="248702" y="1201943"/>
                  </a:lnTo>
                  <a:lnTo>
                    <a:pt x="284691" y="1229445"/>
                  </a:lnTo>
                  <a:lnTo>
                    <a:pt x="322515" y="1254539"/>
                  </a:lnTo>
                  <a:lnTo>
                    <a:pt x="362060" y="1277110"/>
                  </a:lnTo>
                  <a:lnTo>
                    <a:pt x="403210" y="1297043"/>
                  </a:lnTo>
                  <a:lnTo>
                    <a:pt x="445852" y="1314224"/>
                  </a:lnTo>
                  <a:lnTo>
                    <a:pt x="489870" y="1328539"/>
                  </a:lnTo>
                  <a:lnTo>
                    <a:pt x="535151" y="1339872"/>
                  </a:lnTo>
                  <a:lnTo>
                    <a:pt x="581578" y="1348108"/>
                  </a:lnTo>
                  <a:lnTo>
                    <a:pt x="629039" y="1353135"/>
                  </a:lnTo>
                  <a:lnTo>
                    <a:pt x="677418" y="1354836"/>
                  </a:lnTo>
                  <a:lnTo>
                    <a:pt x="725796" y="1353135"/>
                  </a:lnTo>
                  <a:lnTo>
                    <a:pt x="773257" y="1348108"/>
                  </a:lnTo>
                  <a:lnTo>
                    <a:pt x="819684" y="1339872"/>
                  </a:lnTo>
                  <a:lnTo>
                    <a:pt x="864965" y="1328539"/>
                  </a:lnTo>
                  <a:lnTo>
                    <a:pt x="908983" y="1314224"/>
                  </a:lnTo>
                  <a:lnTo>
                    <a:pt x="951625" y="1297043"/>
                  </a:lnTo>
                  <a:lnTo>
                    <a:pt x="992775" y="1277110"/>
                  </a:lnTo>
                  <a:lnTo>
                    <a:pt x="1032320" y="1254539"/>
                  </a:lnTo>
                  <a:lnTo>
                    <a:pt x="1070144" y="1229445"/>
                  </a:lnTo>
                  <a:lnTo>
                    <a:pt x="1106133" y="1201943"/>
                  </a:lnTo>
                  <a:lnTo>
                    <a:pt x="1140172" y="1172147"/>
                  </a:lnTo>
                  <a:lnTo>
                    <a:pt x="1172147" y="1140172"/>
                  </a:lnTo>
                  <a:lnTo>
                    <a:pt x="1201943" y="1106133"/>
                  </a:lnTo>
                  <a:lnTo>
                    <a:pt x="1229445" y="1070144"/>
                  </a:lnTo>
                  <a:lnTo>
                    <a:pt x="1254539" y="1032320"/>
                  </a:lnTo>
                  <a:lnTo>
                    <a:pt x="1277110" y="992775"/>
                  </a:lnTo>
                  <a:lnTo>
                    <a:pt x="1297043" y="951625"/>
                  </a:lnTo>
                  <a:lnTo>
                    <a:pt x="1314224" y="908983"/>
                  </a:lnTo>
                  <a:lnTo>
                    <a:pt x="1328539" y="864965"/>
                  </a:lnTo>
                  <a:lnTo>
                    <a:pt x="1339872" y="819684"/>
                  </a:lnTo>
                  <a:lnTo>
                    <a:pt x="1348108" y="773257"/>
                  </a:lnTo>
                  <a:lnTo>
                    <a:pt x="1353135" y="725796"/>
                  </a:lnTo>
                  <a:lnTo>
                    <a:pt x="1354836" y="677418"/>
                  </a:lnTo>
                  <a:lnTo>
                    <a:pt x="1353135" y="629039"/>
                  </a:lnTo>
                  <a:lnTo>
                    <a:pt x="1348108" y="581578"/>
                  </a:lnTo>
                  <a:lnTo>
                    <a:pt x="1339872" y="535151"/>
                  </a:lnTo>
                  <a:lnTo>
                    <a:pt x="1328539" y="489870"/>
                  </a:lnTo>
                  <a:lnTo>
                    <a:pt x="1314224" y="445852"/>
                  </a:lnTo>
                  <a:lnTo>
                    <a:pt x="1297043" y="403210"/>
                  </a:lnTo>
                  <a:lnTo>
                    <a:pt x="1277110" y="362060"/>
                  </a:lnTo>
                  <a:lnTo>
                    <a:pt x="1254539" y="322515"/>
                  </a:lnTo>
                  <a:lnTo>
                    <a:pt x="1229445" y="284691"/>
                  </a:lnTo>
                  <a:lnTo>
                    <a:pt x="1201943" y="248702"/>
                  </a:lnTo>
                  <a:lnTo>
                    <a:pt x="1172147" y="214663"/>
                  </a:lnTo>
                  <a:lnTo>
                    <a:pt x="1140172" y="182688"/>
                  </a:lnTo>
                  <a:lnTo>
                    <a:pt x="1106133" y="152892"/>
                  </a:lnTo>
                  <a:lnTo>
                    <a:pt x="1070144" y="125390"/>
                  </a:lnTo>
                  <a:lnTo>
                    <a:pt x="1032320" y="100296"/>
                  </a:lnTo>
                  <a:lnTo>
                    <a:pt x="992775" y="77725"/>
                  </a:lnTo>
                  <a:lnTo>
                    <a:pt x="951625" y="57792"/>
                  </a:lnTo>
                  <a:lnTo>
                    <a:pt x="908983" y="40611"/>
                  </a:lnTo>
                  <a:lnTo>
                    <a:pt x="864965" y="26296"/>
                  </a:lnTo>
                  <a:lnTo>
                    <a:pt x="819684" y="14963"/>
                  </a:lnTo>
                  <a:lnTo>
                    <a:pt x="773257" y="6727"/>
                  </a:lnTo>
                  <a:lnTo>
                    <a:pt x="725796" y="1700"/>
                  </a:lnTo>
                  <a:lnTo>
                    <a:pt x="6774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10586" y="1641729"/>
              <a:ext cx="1355090" cy="1355090"/>
            </a:xfrm>
            <a:custGeom>
              <a:avLst/>
              <a:gdLst/>
              <a:ahLst/>
              <a:cxnLst/>
              <a:rect l="l" t="t" r="r" b="b"/>
              <a:pathLst>
                <a:path w="1355089" h="1355089">
                  <a:moveTo>
                    <a:pt x="0" y="677418"/>
                  </a:moveTo>
                  <a:lnTo>
                    <a:pt x="1700" y="629039"/>
                  </a:lnTo>
                  <a:lnTo>
                    <a:pt x="6727" y="581578"/>
                  </a:lnTo>
                  <a:lnTo>
                    <a:pt x="14963" y="535151"/>
                  </a:lnTo>
                  <a:lnTo>
                    <a:pt x="26296" y="489870"/>
                  </a:lnTo>
                  <a:lnTo>
                    <a:pt x="40611" y="445852"/>
                  </a:lnTo>
                  <a:lnTo>
                    <a:pt x="57792" y="403210"/>
                  </a:lnTo>
                  <a:lnTo>
                    <a:pt x="77725" y="362060"/>
                  </a:lnTo>
                  <a:lnTo>
                    <a:pt x="100296" y="322515"/>
                  </a:lnTo>
                  <a:lnTo>
                    <a:pt x="125390" y="284691"/>
                  </a:lnTo>
                  <a:lnTo>
                    <a:pt x="152892" y="248702"/>
                  </a:lnTo>
                  <a:lnTo>
                    <a:pt x="182688" y="214663"/>
                  </a:lnTo>
                  <a:lnTo>
                    <a:pt x="214663" y="182688"/>
                  </a:lnTo>
                  <a:lnTo>
                    <a:pt x="248702" y="152892"/>
                  </a:lnTo>
                  <a:lnTo>
                    <a:pt x="284691" y="125390"/>
                  </a:lnTo>
                  <a:lnTo>
                    <a:pt x="322515" y="100296"/>
                  </a:lnTo>
                  <a:lnTo>
                    <a:pt x="362060" y="77725"/>
                  </a:lnTo>
                  <a:lnTo>
                    <a:pt x="403210" y="57792"/>
                  </a:lnTo>
                  <a:lnTo>
                    <a:pt x="445852" y="40611"/>
                  </a:lnTo>
                  <a:lnTo>
                    <a:pt x="489870" y="26296"/>
                  </a:lnTo>
                  <a:lnTo>
                    <a:pt x="535151" y="14963"/>
                  </a:lnTo>
                  <a:lnTo>
                    <a:pt x="581578" y="6727"/>
                  </a:lnTo>
                  <a:lnTo>
                    <a:pt x="629039" y="1700"/>
                  </a:lnTo>
                  <a:lnTo>
                    <a:pt x="677418" y="0"/>
                  </a:lnTo>
                  <a:lnTo>
                    <a:pt x="725796" y="1700"/>
                  </a:lnTo>
                  <a:lnTo>
                    <a:pt x="773257" y="6727"/>
                  </a:lnTo>
                  <a:lnTo>
                    <a:pt x="819684" y="14963"/>
                  </a:lnTo>
                  <a:lnTo>
                    <a:pt x="864965" y="26296"/>
                  </a:lnTo>
                  <a:lnTo>
                    <a:pt x="908983" y="40611"/>
                  </a:lnTo>
                  <a:lnTo>
                    <a:pt x="951625" y="57792"/>
                  </a:lnTo>
                  <a:lnTo>
                    <a:pt x="992775" y="77725"/>
                  </a:lnTo>
                  <a:lnTo>
                    <a:pt x="1032320" y="100296"/>
                  </a:lnTo>
                  <a:lnTo>
                    <a:pt x="1070144" y="125390"/>
                  </a:lnTo>
                  <a:lnTo>
                    <a:pt x="1106133" y="152892"/>
                  </a:lnTo>
                  <a:lnTo>
                    <a:pt x="1140172" y="182688"/>
                  </a:lnTo>
                  <a:lnTo>
                    <a:pt x="1172147" y="214663"/>
                  </a:lnTo>
                  <a:lnTo>
                    <a:pt x="1201943" y="248702"/>
                  </a:lnTo>
                  <a:lnTo>
                    <a:pt x="1229445" y="284691"/>
                  </a:lnTo>
                  <a:lnTo>
                    <a:pt x="1254539" y="322515"/>
                  </a:lnTo>
                  <a:lnTo>
                    <a:pt x="1277110" y="362060"/>
                  </a:lnTo>
                  <a:lnTo>
                    <a:pt x="1297043" y="403210"/>
                  </a:lnTo>
                  <a:lnTo>
                    <a:pt x="1314224" y="445852"/>
                  </a:lnTo>
                  <a:lnTo>
                    <a:pt x="1328539" y="489870"/>
                  </a:lnTo>
                  <a:lnTo>
                    <a:pt x="1339872" y="535151"/>
                  </a:lnTo>
                  <a:lnTo>
                    <a:pt x="1348108" y="581578"/>
                  </a:lnTo>
                  <a:lnTo>
                    <a:pt x="1353135" y="629039"/>
                  </a:lnTo>
                  <a:lnTo>
                    <a:pt x="1354836" y="677418"/>
                  </a:lnTo>
                  <a:lnTo>
                    <a:pt x="1353135" y="725796"/>
                  </a:lnTo>
                  <a:lnTo>
                    <a:pt x="1348108" y="773257"/>
                  </a:lnTo>
                  <a:lnTo>
                    <a:pt x="1339872" y="819684"/>
                  </a:lnTo>
                  <a:lnTo>
                    <a:pt x="1328539" y="864965"/>
                  </a:lnTo>
                  <a:lnTo>
                    <a:pt x="1314224" y="908983"/>
                  </a:lnTo>
                  <a:lnTo>
                    <a:pt x="1297043" y="951625"/>
                  </a:lnTo>
                  <a:lnTo>
                    <a:pt x="1277110" y="992775"/>
                  </a:lnTo>
                  <a:lnTo>
                    <a:pt x="1254539" y="1032320"/>
                  </a:lnTo>
                  <a:lnTo>
                    <a:pt x="1229445" y="1070144"/>
                  </a:lnTo>
                  <a:lnTo>
                    <a:pt x="1201943" y="1106133"/>
                  </a:lnTo>
                  <a:lnTo>
                    <a:pt x="1172147" y="1140172"/>
                  </a:lnTo>
                  <a:lnTo>
                    <a:pt x="1140172" y="1172147"/>
                  </a:lnTo>
                  <a:lnTo>
                    <a:pt x="1106133" y="1201943"/>
                  </a:lnTo>
                  <a:lnTo>
                    <a:pt x="1070144" y="1229445"/>
                  </a:lnTo>
                  <a:lnTo>
                    <a:pt x="1032320" y="1254539"/>
                  </a:lnTo>
                  <a:lnTo>
                    <a:pt x="992775" y="1277110"/>
                  </a:lnTo>
                  <a:lnTo>
                    <a:pt x="951625" y="1297043"/>
                  </a:lnTo>
                  <a:lnTo>
                    <a:pt x="908983" y="1314224"/>
                  </a:lnTo>
                  <a:lnTo>
                    <a:pt x="864965" y="1328539"/>
                  </a:lnTo>
                  <a:lnTo>
                    <a:pt x="819684" y="1339872"/>
                  </a:lnTo>
                  <a:lnTo>
                    <a:pt x="773257" y="1348108"/>
                  </a:lnTo>
                  <a:lnTo>
                    <a:pt x="725796" y="1353135"/>
                  </a:lnTo>
                  <a:lnTo>
                    <a:pt x="677418" y="1354836"/>
                  </a:lnTo>
                  <a:lnTo>
                    <a:pt x="629039" y="1353135"/>
                  </a:lnTo>
                  <a:lnTo>
                    <a:pt x="581578" y="1348108"/>
                  </a:lnTo>
                  <a:lnTo>
                    <a:pt x="535151" y="1339872"/>
                  </a:lnTo>
                  <a:lnTo>
                    <a:pt x="489870" y="1328539"/>
                  </a:lnTo>
                  <a:lnTo>
                    <a:pt x="445852" y="1314224"/>
                  </a:lnTo>
                  <a:lnTo>
                    <a:pt x="403210" y="1297043"/>
                  </a:lnTo>
                  <a:lnTo>
                    <a:pt x="362060" y="1277110"/>
                  </a:lnTo>
                  <a:lnTo>
                    <a:pt x="322515" y="1254539"/>
                  </a:lnTo>
                  <a:lnTo>
                    <a:pt x="284691" y="1229445"/>
                  </a:lnTo>
                  <a:lnTo>
                    <a:pt x="248702" y="1201943"/>
                  </a:lnTo>
                  <a:lnTo>
                    <a:pt x="214663" y="1172147"/>
                  </a:lnTo>
                  <a:lnTo>
                    <a:pt x="182688" y="1140172"/>
                  </a:lnTo>
                  <a:lnTo>
                    <a:pt x="152892" y="1106133"/>
                  </a:lnTo>
                  <a:lnTo>
                    <a:pt x="125390" y="1070144"/>
                  </a:lnTo>
                  <a:lnTo>
                    <a:pt x="100296" y="1032320"/>
                  </a:lnTo>
                  <a:lnTo>
                    <a:pt x="77725" y="992775"/>
                  </a:lnTo>
                  <a:lnTo>
                    <a:pt x="57792" y="951625"/>
                  </a:lnTo>
                  <a:lnTo>
                    <a:pt x="40611" y="908983"/>
                  </a:lnTo>
                  <a:lnTo>
                    <a:pt x="26296" y="864965"/>
                  </a:lnTo>
                  <a:lnTo>
                    <a:pt x="14963" y="819684"/>
                  </a:lnTo>
                  <a:lnTo>
                    <a:pt x="6727" y="773257"/>
                  </a:lnTo>
                  <a:lnTo>
                    <a:pt x="1700" y="725796"/>
                  </a:lnTo>
                  <a:lnTo>
                    <a:pt x="0" y="67741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02711" y="3429380"/>
              <a:ext cx="7973695" cy="1083945"/>
            </a:xfrm>
            <a:custGeom>
              <a:avLst/>
              <a:gdLst/>
              <a:ahLst/>
              <a:cxnLst/>
              <a:rect l="l" t="t" r="r" b="b"/>
              <a:pathLst>
                <a:path w="7973695" h="1083945">
                  <a:moveTo>
                    <a:pt x="7973567" y="0"/>
                  </a:moveTo>
                  <a:lnTo>
                    <a:pt x="0" y="0"/>
                  </a:lnTo>
                  <a:lnTo>
                    <a:pt x="0" y="1083564"/>
                  </a:lnTo>
                  <a:lnTo>
                    <a:pt x="7973567" y="1083564"/>
                  </a:lnTo>
                  <a:lnTo>
                    <a:pt x="7973567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02711" y="3429380"/>
              <a:ext cx="7973695" cy="1083945"/>
            </a:xfrm>
            <a:custGeom>
              <a:avLst/>
              <a:gdLst/>
              <a:ahLst/>
              <a:cxnLst/>
              <a:rect l="l" t="t" r="r" b="b"/>
              <a:pathLst>
                <a:path w="7973695" h="1083945">
                  <a:moveTo>
                    <a:pt x="0" y="0"/>
                  </a:moveTo>
                  <a:lnTo>
                    <a:pt x="7973567" y="0"/>
                  </a:lnTo>
                  <a:lnTo>
                    <a:pt x="7973567" y="1083564"/>
                  </a:lnTo>
                  <a:lnTo>
                    <a:pt x="0" y="108356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249498" y="3592244"/>
            <a:ext cx="6966584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Dynamic</a:t>
            </a:r>
            <a:r>
              <a:rPr sz="4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6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4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(Dinamik</a:t>
            </a:r>
            <a:r>
              <a:rPr sz="4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55" dirty="0">
                <a:solidFill>
                  <a:srgbClr val="FFFFFF"/>
                </a:solidFill>
                <a:latin typeface="Calibri"/>
                <a:cs typeface="Calibri"/>
              </a:rPr>
              <a:t>Testler)</a:t>
            </a:r>
            <a:endParaRPr sz="4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798191" y="3260725"/>
            <a:ext cx="8664575" cy="2858135"/>
            <a:chOff x="2798191" y="3260725"/>
            <a:chExt cx="8664575" cy="2858135"/>
          </a:xfrm>
        </p:grpSpPr>
        <p:sp>
          <p:nvSpPr>
            <p:cNvPr id="16" name="object 16"/>
            <p:cNvSpPr/>
            <p:nvPr/>
          </p:nvSpPr>
          <p:spPr>
            <a:xfrm>
              <a:off x="2804541" y="3267075"/>
              <a:ext cx="1355090" cy="1355090"/>
            </a:xfrm>
            <a:custGeom>
              <a:avLst/>
              <a:gdLst/>
              <a:ahLst/>
              <a:cxnLst/>
              <a:rect l="l" t="t" r="r" b="b"/>
              <a:pathLst>
                <a:path w="1355089" h="1355089">
                  <a:moveTo>
                    <a:pt x="677418" y="0"/>
                  </a:moveTo>
                  <a:lnTo>
                    <a:pt x="629039" y="1700"/>
                  </a:lnTo>
                  <a:lnTo>
                    <a:pt x="581578" y="6727"/>
                  </a:lnTo>
                  <a:lnTo>
                    <a:pt x="535151" y="14963"/>
                  </a:lnTo>
                  <a:lnTo>
                    <a:pt x="489870" y="26296"/>
                  </a:lnTo>
                  <a:lnTo>
                    <a:pt x="445852" y="40611"/>
                  </a:lnTo>
                  <a:lnTo>
                    <a:pt x="403210" y="57792"/>
                  </a:lnTo>
                  <a:lnTo>
                    <a:pt x="362060" y="77725"/>
                  </a:lnTo>
                  <a:lnTo>
                    <a:pt x="322515" y="100296"/>
                  </a:lnTo>
                  <a:lnTo>
                    <a:pt x="284691" y="125390"/>
                  </a:lnTo>
                  <a:lnTo>
                    <a:pt x="248702" y="152892"/>
                  </a:lnTo>
                  <a:lnTo>
                    <a:pt x="214663" y="182688"/>
                  </a:lnTo>
                  <a:lnTo>
                    <a:pt x="182688" y="214663"/>
                  </a:lnTo>
                  <a:lnTo>
                    <a:pt x="152892" y="248702"/>
                  </a:lnTo>
                  <a:lnTo>
                    <a:pt x="125390" y="284691"/>
                  </a:lnTo>
                  <a:lnTo>
                    <a:pt x="100296" y="322515"/>
                  </a:lnTo>
                  <a:lnTo>
                    <a:pt x="77725" y="362060"/>
                  </a:lnTo>
                  <a:lnTo>
                    <a:pt x="57792" y="403210"/>
                  </a:lnTo>
                  <a:lnTo>
                    <a:pt x="40611" y="445852"/>
                  </a:lnTo>
                  <a:lnTo>
                    <a:pt x="26296" y="489870"/>
                  </a:lnTo>
                  <a:lnTo>
                    <a:pt x="14963" y="535151"/>
                  </a:lnTo>
                  <a:lnTo>
                    <a:pt x="6727" y="581578"/>
                  </a:lnTo>
                  <a:lnTo>
                    <a:pt x="1700" y="629039"/>
                  </a:lnTo>
                  <a:lnTo>
                    <a:pt x="0" y="677418"/>
                  </a:lnTo>
                  <a:lnTo>
                    <a:pt x="1700" y="725796"/>
                  </a:lnTo>
                  <a:lnTo>
                    <a:pt x="6727" y="773257"/>
                  </a:lnTo>
                  <a:lnTo>
                    <a:pt x="14963" y="819684"/>
                  </a:lnTo>
                  <a:lnTo>
                    <a:pt x="26296" y="864965"/>
                  </a:lnTo>
                  <a:lnTo>
                    <a:pt x="40611" y="908983"/>
                  </a:lnTo>
                  <a:lnTo>
                    <a:pt x="57792" y="951625"/>
                  </a:lnTo>
                  <a:lnTo>
                    <a:pt x="77725" y="992775"/>
                  </a:lnTo>
                  <a:lnTo>
                    <a:pt x="100296" y="1032320"/>
                  </a:lnTo>
                  <a:lnTo>
                    <a:pt x="125390" y="1070144"/>
                  </a:lnTo>
                  <a:lnTo>
                    <a:pt x="152892" y="1106133"/>
                  </a:lnTo>
                  <a:lnTo>
                    <a:pt x="182688" y="1140172"/>
                  </a:lnTo>
                  <a:lnTo>
                    <a:pt x="214663" y="1172147"/>
                  </a:lnTo>
                  <a:lnTo>
                    <a:pt x="248702" y="1201943"/>
                  </a:lnTo>
                  <a:lnTo>
                    <a:pt x="284691" y="1229445"/>
                  </a:lnTo>
                  <a:lnTo>
                    <a:pt x="322515" y="1254539"/>
                  </a:lnTo>
                  <a:lnTo>
                    <a:pt x="362060" y="1277110"/>
                  </a:lnTo>
                  <a:lnTo>
                    <a:pt x="403210" y="1297043"/>
                  </a:lnTo>
                  <a:lnTo>
                    <a:pt x="445852" y="1314224"/>
                  </a:lnTo>
                  <a:lnTo>
                    <a:pt x="489870" y="1328539"/>
                  </a:lnTo>
                  <a:lnTo>
                    <a:pt x="535151" y="1339872"/>
                  </a:lnTo>
                  <a:lnTo>
                    <a:pt x="581578" y="1348108"/>
                  </a:lnTo>
                  <a:lnTo>
                    <a:pt x="629039" y="1353135"/>
                  </a:lnTo>
                  <a:lnTo>
                    <a:pt x="677418" y="1354836"/>
                  </a:lnTo>
                  <a:lnTo>
                    <a:pt x="725796" y="1353135"/>
                  </a:lnTo>
                  <a:lnTo>
                    <a:pt x="773257" y="1348108"/>
                  </a:lnTo>
                  <a:lnTo>
                    <a:pt x="819684" y="1339872"/>
                  </a:lnTo>
                  <a:lnTo>
                    <a:pt x="864965" y="1328539"/>
                  </a:lnTo>
                  <a:lnTo>
                    <a:pt x="908983" y="1314224"/>
                  </a:lnTo>
                  <a:lnTo>
                    <a:pt x="951625" y="1297043"/>
                  </a:lnTo>
                  <a:lnTo>
                    <a:pt x="992775" y="1277110"/>
                  </a:lnTo>
                  <a:lnTo>
                    <a:pt x="1032320" y="1254539"/>
                  </a:lnTo>
                  <a:lnTo>
                    <a:pt x="1070144" y="1229445"/>
                  </a:lnTo>
                  <a:lnTo>
                    <a:pt x="1106133" y="1201943"/>
                  </a:lnTo>
                  <a:lnTo>
                    <a:pt x="1140172" y="1172147"/>
                  </a:lnTo>
                  <a:lnTo>
                    <a:pt x="1172147" y="1140172"/>
                  </a:lnTo>
                  <a:lnTo>
                    <a:pt x="1201943" y="1106133"/>
                  </a:lnTo>
                  <a:lnTo>
                    <a:pt x="1229445" y="1070144"/>
                  </a:lnTo>
                  <a:lnTo>
                    <a:pt x="1254539" y="1032320"/>
                  </a:lnTo>
                  <a:lnTo>
                    <a:pt x="1277110" y="992775"/>
                  </a:lnTo>
                  <a:lnTo>
                    <a:pt x="1297043" y="951625"/>
                  </a:lnTo>
                  <a:lnTo>
                    <a:pt x="1314224" y="908983"/>
                  </a:lnTo>
                  <a:lnTo>
                    <a:pt x="1328539" y="864965"/>
                  </a:lnTo>
                  <a:lnTo>
                    <a:pt x="1339872" y="819684"/>
                  </a:lnTo>
                  <a:lnTo>
                    <a:pt x="1348108" y="773257"/>
                  </a:lnTo>
                  <a:lnTo>
                    <a:pt x="1353135" y="725796"/>
                  </a:lnTo>
                  <a:lnTo>
                    <a:pt x="1354836" y="677418"/>
                  </a:lnTo>
                  <a:lnTo>
                    <a:pt x="1353135" y="629039"/>
                  </a:lnTo>
                  <a:lnTo>
                    <a:pt x="1348108" y="581578"/>
                  </a:lnTo>
                  <a:lnTo>
                    <a:pt x="1339872" y="535151"/>
                  </a:lnTo>
                  <a:lnTo>
                    <a:pt x="1328539" y="489870"/>
                  </a:lnTo>
                  <a:lnTo>
                    <a:pt x="1314224" y="445852"/>
                  </a:lnTo>
                  <a:lnTo>
                    <a:pt x="1297043" y="403210"/>
                  </a:lnTo>
                  <a:lnTo>
                    <a:pt x="1277110" y="362060"/>
                  </a:lnTo>
                  <a:lnTo>
                    <a:pt x="1254539" y="322515"/>
                  </a:lnTo>
                  <a:lnTo>
                    <a:pt x="1229445" y="284691"/>
                  </a:lnTo>
                  <a:lnTo>
                    <a:pt x="1201943" y="248702"/>
                  </a:lnTo>
                  <a:lnTo>
                    <a:pt x="1172147" y="214663"/>
                  </a:lnTo>
                  <a:lnTo>
                    <a:pt x="1140172" y="182688"/>
                  </a:lnTo>
                  <a:lnTo>
                    <a:pt x="1106133" y="152892"/>
                  </a:lnTo>
                  <a:lnTo>
                    <a:pt x="1070144" y="125390"/>
                  </a:lnTo>
                  <a:lnTo>
                    <a:pt x="1032320" y="100296"/>
                  </a:lnTo>
                  <a:lnTo>
                    <a:pt x="992775" y="77725"/>
                  </a:lnTo>
                  <a:lnTo>
                    <a:pt x="951625" y="57792"/>
                  </a:lnTo>
                  <a:lnTo>
                    <a:pt x="908983" y="40611"/>
                  </a:lnTo>
                  <a:lnTo>
                    <a:pt x="864965" y="26296"/>
                  </a:lnTo>
                  <a:lnTo>
                    <a:pt x="819684" y="14963"/>
                  </a:lnTo>
                  <a:lnTo>
                    <a:pt x="773257" y="6727"/>
                  </a:lnTo>
                  <a:lnTo>
                    <a:pt x="725796" y="1700"/>
                  </a:lnTo>
                  <a:lnTo>
                    <a:pt x="6774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04541" y="3267075"/>
              <a:ext cx="1355090" cy="1355090"/>
            </a:xfrm>
            <a:custGeom>
              <a:avLst/>
              <a:gdLst/>
              <a:ahLst/>
              <a:cxnLst/>
              <a:rect l="l" t="t" r="r" b="b"/>
              <a:pathLst>
                <a:path w="1355089" h="1355089">
                  <a:moveTo>
                    <a:pt x="0" y="677418"/>
                  </a:moveTo>
                  <a:lnTo>
                    <a:pt x="1700" y="629039"/>
                  </a:lnTo>
                  <a:lnTo>
                    <a:pt x="6727" y="581578"/>
                  </a:lnTo>
                  <a:lnTo>
                    <a:pt x="14963" y="535151"/>
                  </a:lnTo>
                  <a:lnTo>
                    <a:pt x="26296" y="489870"/>
                  </a:lnTo>
                  <a:lnTo>
                    <a:pt x="40611" y="445852"/>
                  </a:lnTo>
                  <a:lnTo>
                    <a:pt x="57792" y="403210"/>
                  </a:lnTo>
                  <a:lnTo>
                    <a:pt x="77725" y="362060"/>
                  </a:lnTo>
                  <a:lnTo>
                    <a:pt x="100296" y="322515"/>
                  </a:lnTo>
                  <a:lnTo>
                    <a:pt x="125390" y="284691"/>
                  </a:lnTo>
                  <a:lnTo>
                    <a:pt x="152892" y="248702"/>
                  </a:lnTo>
                  <a:lnTo>
                    <a:pt x="182688" y="214663"/>
                  </a:lnTo>
                  <a:lnTo>
                    <a:pt x="214663" y="182688"/>
                  </a:lnTo>
                  <a:lnTo>
                    <a:pt x="248702" y="152892"/>
                  </a:lnTo>
                  <a:lnTo>
                    <a:pt x="284691" y="125390"/>
                  </a:lnTo>
                  <a:lnTo>
                    <a:pt x="322515" y="100296"/>
                  </a:lnTo>
                  <a:lnTo>
                    <a:pt x="362060" y="77725"/>
                  </a:lnTo>
                  <a:lnTo>
                    <a:pt x="403210" y="57792"/>
                  </a:lnTo>
                  <a:lnTo>
                    <a:pt x="445852" y="40611"/>
                  </a:lnTo>
                  <a:lnTo>
                    <a:pt x="489870" y="26296"/>
                  </a:lnTo>
                  <a:lnTo>
                    <a:pt x="535151" y="14963"/>
                  </a:lnTo>
                  <a:lnTo>
                    <a:pt x="581578" y="6727"/>
                  </a:lnTo>
                  <a:lnTo>
                    <a:pt x="629039" y="1700"/>
                  </a:lnTo>
                  <a:lnTo>
                    <a:pt x="677418" y="0"/>
                  </a:lnTo>
                  <a:lnTo>
                    <a:pt x="725796" y="1700"/>
                  </a:lnTo>
                  <a:lnTo>
                    <a:pt x="773257" y="6727"/>
                  </a:lnTo>
                  <a:lnTo>
                    <a:pt x="819684" y="14963"/>
                  </a:lnTo>
                  <a:lnTo>
                    <a:pt x="864965" y="26296"/>
                  </a:lnTo>
                  <a:lnTo>
                    <a:pt x="908983" y="40611"/>
                  </a:lnTo>
                  <a:lnTo>
                    <a:pt x="951625" y="57792"/>
                  </a:lnTo>
                  <a:lnTo>
                    <a:pt x="992775" y="77725"/>
                  </a:lnTo>
                  <a:lnTo>
                    <a:pt x="1032320" y="100296"/>
                  </a:lnTo>
                  <a:lnTo>
                    <a:pt x="1070144" y="125390"/>
                  </a:lnTo>
                  <a:lnTo>
                    <a:pt x="1106133" y="152892"/>
                  </a:lnTo>
                  <a:lnTo>
                    <a:pt x="1140172" y="182688"/>
                  </a:lnTo>
                  <a:lnTo>
                    <a:pt x="1172147" y="214663"/>
                  </a:lnTo>
                  <a:lnTo>
                    <a:pt x="1201943" y="248702"/>
                  </a:lnTo>
                  <a:lnTo>
                    <a:pt x="1229445" y="284691"/>
                  </a:lnTo>
                  <a:lnTo>
                    <a:pt x="1254539" y="322515"/>
                  </a:lnTo>
                  <a:lnTo>
                    <a:pt x="1277110" y="362060"/>
                  </a:lnTo>
                  <a:lnTo>
                    <a:pt x="1297043" y="403210"/>
                  </a:lnTo>
                  <a:lnTo>
                    <a:pt x="1314224" y="445852"/>
                  </a:lnTo>
                  <a:lnTo>
                    <a:pt x="1328539" y="489870"/>
                  </a:lnTo>
                  <a:lnTo>
                    <a:pt x="1339872" y="535151"/>
                  </a:lnTo>
                  <a:lnTo>
                    <a:pt x="1348108" y="581578"/>
                  </a:lnTo>
                  <a:lnTo>
                    <a:pt x="1353135" y="629039"/>
                  </a:lnTo>
                  <a:lnTo>
                    <a:pt x="1354836" y="677418"/>
                  </a:lnTo>
                  <a:lnTo>
                    <a:pt x="1353135" y="725796"/>
                  </a:lnTo>
                  <a:lnTo>
                    <a:pt x="1348108" y="773257"/>
                  </a:lnTo>
                  <a:lnTo>
                    <a:pt x="1339872" y="819684"/>
                  </a:lnTo>
                  <a:lnTo>
                    <a:pt x="1328539" y="864965"/>
                  </a:lnTo>
                  <a:lnTo>
                    <a:pt x="1314224" y="908983"/>
                  </a:lnTo>
                  <a:lnTo>
                    <a:pt x="1297043" y="951625"/>
                  </a:lnTo>
                  <a:lnTo>
                    <a:pt x="1277110" y="992775"/>
                  </a:lnTo>
                  <a:lnTo>
                    <a:pt x="1254539" y="1032320"/>
                  </a:lnTo>
                  <a:lnTo>
                    <a:pt x="1229445" y="1070144"/>
                  </a:lnTo>
                  <a:lnTo>
                    <a:pt x="1201943" y="1106133"/>
                  </a:lnTo>
                  <a:lnTo>
                    <a:pt x="1172147" y="1140172"/>
                  </a:lnTo>
                  <a:lnTo>
                    <a:pt x="1140172" y="1172147"/>
                  </a:lnTo>
                  <a:lnTo>
                    <a:pt x="1106133" y="1201943"/>
                  </a:lnTo>
                  <a:lnTo>
                    <a:pt x="1070144" y="1229445"/>
                  </a:lnTo>
                  <a:lnTo>
                    <a:pt x="1032320" y="1254539"/>
                  </a:lnTo>
                  <a:lnTo>
                    <a:pt x="992775" y="1277110"/>
                  </a:lnTo>
                  <a:lnTo>
                    <a:pt x="951625" y="1297043"/>
                  </a:lnTo>
                  <a:lnTo>
                    <a:pt x="908983" y="1314224"/>
                  </a:lnTo>
                  <a:lnTo>
                    <a:pt x="864965" y="1328539"/>
                  </a:lnTo>
                  <a:lnTo>
                    <a:pt x="819684" y="1339872"/>
                  </a:lnTo>
                  <a:lnTo>
                    <a:pt x="773257" y="1348108"/>
                  </a:lnTo>
                  <a:lnTo>
                    <a:pt x="725796" y="1353135"/>
                  </a:lnTo>
                  <a:lnTo>
                    <a:pt x="677418" y="1354836"/>
                  </a:lnTo>
                  <a:lnTo>
                    <a:pt x="629039" y="1353135"/>
                  </a:lnTo>
                  <a:lnTo>
                    <a:pt x="581578" y="1348108"/>
                  </a:lnTo>
                  <a:lnTo>
                    <a:pt x="535151" y="1339872"/>
                  </a:lnTo>
                  <a:lnTo>
                    <a:pt x="489870" y="1328539"/>
                  </a:lnTo>
                  <a:lnTo>
                    <a:pt x="445852" y="1314224"/>
                  </a:lnTo>
                  <a:lnTo>
                    <a:pt x="403210" y="1297043"/>
                  </a:lnTo>
                  <a:lnTo>
                    <a:pt x="362060" y="1277110"/>
                  </a:lnTo>
                  <a:lnTo>
                    <a:pt x="322515" y="1254539"/>
                  </a:lnTo>
                  <a:lnTo>
                    <a:pt x="284691" y="1229445"/>
                  </a:lnTo>
                  <a:lnTo>
                    <a:pt x="248702" y="1201943"/>
                  </a:lnTo>
                  <a:lnTo>
                    <a:pt x="214663" y="1172147"/>
                  </a:lnTo>
                  <a:lnTo>
                    <a:pt x="182688" y="1140172"/>
                  </a:lnTo>
                  <a:lnTo>
                    <a:pt x="152892" y="1106133"/>
                  </a:lnTo>
                  <a:lnTo>
                    <a:pt x="125390" y="1070144"/>
                  </a:lnTo>
                  <a:lnTo>
                    <a:pt x="100296" y="1032320"/>
                  </a:lnTo>
                  <a:lnTo>
                    <a:pt x="77725" y="992775"/>
                  </a:lnTo>
                  <a:lnTo>
                    <a:pt x="57792" y="951625"/>
                  </a:lnTo>
                  <a:lnTo>
                    <a:pt x="40611" y="908983"/>
                  </a:lnTo>
                  <a:lnTo>
                    <a:pt x="26296" y="864965"/>
                  </a:lnTo>
                  <a:lnTo>
                    <a:pt x="14963" y="819684"/>
                  </a:lnTo>
                  <a:lnTo>
                    <a:pt x="6727" y="773257"/>
                  </a:lnTo>
                  <a:lnTo>
                    <a:pt x="1700" y="725796"/>
                  </a:lnTo>
                  <a:lnTo>
                    <a:pt x="0" y="67741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88005" y="5028819"/>
              <a:ext cx="8368665" cy="1083945"/>
            </a:xfrm>
            <a:custGeom>
              <a:avLst/>
              <a:gdLst/>
              <a:ahLst/>
              <a:cxnLst/>
              <a:rect l="l" t="t" r="r" b="b"/>
              <a:pathLst>
                <a:path w="8368665" h="1083945">
                  <a:moveTo>
                    <a:pt x="8368283" y="0"/>
                  </a:moveTo>
                  <a:lnTo>
                    <a:pt x="0" y="0"/>
                  </a:lnTo>
                  <a:lnTo>
                    <a:pt x="0" y="1083563"/>
                  </a:lnTo>
                  <a:lnTo>
                    <a:pt x="8368283" y="1083563"/>
                  </a:lnTo>
                  <a:lnTo>
                    <a:pt x="8368283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88005" y="5028819"/>
              <a:ext cx="8368665" cy="1083945"/>
            </a:xfrm>
            <a:custGeom>
              <a:avLst/>
              <a:gdLst/>
              <a:ahLst/>
              <a:cxnLst/>
              <a:rect l="l" t="t" r="r" b="b"/>
              <a:pathLst>
                <a:path w="8368665" h="1083945">
                  <a:moveTo>
                    <a:pt x="0" y="0"/>
                  </a:moveTo>
                  <a:lnTo>
                    <a:pt x="8368283" y="0"/>
                  </a:lnTo>
                  <a:lnTo>
                    <a:pt x="8368283" y="1083563"/>
                  </a:lnTo>
                  <a:lnTo>
                    <a:pt x="0" y="108356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935063" y="5191368"/>
            <a:ext cx="553275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5" dirty="0">
                <a:solidFill>
                  <a:srgbClr val="FFFFFF"/>
                </a:solidFill>
                <a:latin typeface="Calibri"/>
                <a:cs typeface="Calibri"/>
              </a:rPr>
              <a:t>Reviews</a:t>
            </a:r>
            <a:r>
              <a:rPr sz="4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25" dirty="0">
                <a:solidFill>
                  <a:srgbClr val="FFFFFF"/>
                </a:solidFill>
                <a:latin typeface="Calibri"/>
                <a:cs typeface="Calibri"/>
              </a:rPr>
              <a:t>(Gözden</a:t>
            </a:r>
            <a:r>
              <a:rPr sz="4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dirty="0">
                <a:solidFill>
                  <a:srgbClr val="FFFFFF"/>
                </a:solidFill>
                <a:latin typeface="Calibri"/>
                <a:cs typeface="Calibri"/>
              </a:rPr>
              <a:t>Geçirme)</a:t>
            </a:r>
            <a:endParaRPr sz="4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04236" y="4886833"/>
            <a:ext cx="1367790" cy="1367790"/>
            <a:chOff x="2404236" y="4886833"/>
            <a:chExt cx="1367790" cy="1367790"/>
          </a:xfrm>
        </p:grpSpPr>
        <p:sp>
          <p:nvSpPr>
            <p:cNvPr id="22" name="object 22"/>
            <p:cNvSpPr/>
            <p:nvPr/>
          </p:nvSpPr>
          <p:spPr>
            <a:xfrm>
              <a:off x="2410586" y="4893183"/>
              <a:ext cx="1355090" cy="1355090"/>
            </a:xfrm>
            <a:custGeom>
              <a:avLst/>
              <a:gdLst/>
              <a:ahLst/>
              <a:cxnLst/>
              <a:rect l="l" t="t" r="r" b="b"/>
              <a:pathLst>
                <a:path w="1355089" h="1355089">
                  <a:moveTo>
                    <a:pt x="677418" y="0"/>
                  </a:moveTo>
                  <a:lnTo>
                    <a:pt x="629039" y="1700"/>
                  </a:lnTo>
                  <a:lnTo>
                    <a:pt x="581578" y="6727"/>
                  </a:lnTo>
                  <a:lnTo>
                    <a:pt x="535151" y="14963"/>
                  </a:lnTo>
                  <a:lnTo>
                    <a:pt x="489870" y="26296"/>
                  </a:lnTo>
                  <a:lnTo>
                    <a:pt x="445852" y="40611"/>
                  </a:lnTo>
                  <a:lnTo>
                    <a:pt x="403210" y="57792"/>
                  </a:lnTo>
                  <a:lnTo>
                    <a:pt x="362060" y="77725"/>
                  </a:lnTo>
                  <a:lnTo>
                    <a:pt x="322515" y="100296"/>
                  </a:lnTo>
                  <a:lnTo>
                    <a:pt x="284691" y="125390"/>
                  </a:lnTo>
                  <a:lnTo>
                    <a:pt x="248702" y="152892"/>
                  </a:lnTo>
                  <a:lnTo>
                    <a:pt x="214663" y="182688"/>
                  </a:lnTo>
                  <a:lnTo>
                    <a:pt x="182688" y="214663"/>
                  </a:lnTo>
                  <a:lnTo>
                    <a:pt x="152892" y="248702"/>
                  </a:lnTo>
                  <a:lnTo>
                    <a:pt x="125390" y="284691"/>
                  </a:lnTo>
                  <a:lnTo>
                    <a:pt x="100296" y="322515"/>
                  </a:lnTo>
                  <a:lnTo>
                    <a:pt x="77725" y="362060"/>
                  </a:lnTo>
                  <a:lnTo>
                    <a:pt x="57792" y="403210"/>
                  </a:lnTo>
                  <a:lnTo>
                    <a:pt x="40611" y="445852"/>
                  </a:lnTo>
                  <a:lnTo>
                    <a:pt x="26296" y="489870"/>
                  </a:lnTo>
                  <a:lnTo>
                    <a:pt x="14963" y="535151"/>
                  </a:lnTo>
                  <a:lnTo>
                    <a:pt x="6727" y="581578"/>
                  </a:lnTo>
                  <a:lnTo>
                    <a:pt x="1700" y="629039"/>
                  </a:lnTo>
                  <a:lnTo>
                    <a:pt x="0" y="677418"/>
                  </a:lnTo>
                  <a:lnTo>
                    <a:pt x="1700" y="725796"/>
                  </a:lnTo>
                  <a:lnTo>
                    <a:pt x="6727" y="773257"/>
                  </a:lnTo>
                  <a:lnTo>
                    <a:pt x="14963" y="819684"/>
                  </a:lnTo>
                  <a:lnTo>
                    <a:pt x="26296" y="864965"/>
                  </a:lnTo>
                  <a:lnTo>
                    <a:pt x="40611" y="908983"/>
                  </a:lnTo>
                  <a:lnTo>
                    <a:pt x="57792" y="951625"/>
                  </a:lnTo>
                  <a:lnTo>
                    <a:pt x="77725" y="992775"/>
                  </a:lnTo>
                  <a:lnTo>
                    <a:pt x="100296" y="1032320"/>
                  </a:lnTo>
                  <a:lnTo>
                    <a:pt x="125390" y="1070144"/>
                  </a:lnTo>
                  <a:lnTo>
                    <a:pt x="152892" y="1106133"/>
                  </a:lnTo>
                  <a:lnTo>
                    <a:pt x="182688" y="1140172"/>
                  </a:lnTo>
                  <a:lnTo>
                    <a:pt x="214663" y="1172147"/>
                  </a:lnTo>
                  <a:lnTo>
                    <a:pt x="248702" y="1201943"/>
                  </a:lnTo>
                  <a:lnTo>
                    <a:pt x="284691" y="1229445"/>
                  </a:lnTo>
                  <a:lnTo>
                    <a:pt x="322515" y="1254539"/>
                  </a:lnTo>
                  <a:lnTo>
                    <a:pt x="362060" y="1277110"/>
                  </a:lnTo>
                  <a:lnTo>
                    <a:pt x="403210" y="1297043"/>
                  </a:lnTo>
                  <a:lnTo>
                    <a:pt x="445852" y="1314224"/>
                  </a:lnTo>
                  <a:lnTo>
                    <a:pt x="489870" y="1328539"/>
                  </a:lnTo>
                  <a:lnTo>
                    <a:pt x="535151" y="1339872"/>
                  </a:lnTo>
                  <a:lnTo>
                    <a:pt x="581578" y="1348108"/>
                  </a:lnTo>
                  <a:lnTo>
                    <a:pt x="629039" y="1353135"/>
                  </a:lnTo>
                  <a:lnTo>
                    <a:pt x="677418" y="1354836"/>
                  </a:lnTo>
                  <a:lnTo>
                    <a:pt x="725796" y="1353135"/>
                  </a:lnTo>
                  <a:lnTo>
                    <a:pt x="773257" y="1348108"/>
                  </a:lnTo>
                  <a:lnTo>
                    <a:pt x="819684" y="1339872"/>
                  </a:lnTo>
                  <a:lnTo>
                    <a:pt x="864965" y="1328539"/>
                  </a:lnTo>
                  <a:lnTo>
                    <a:pt x="908983" y="1314224"/>
                  </a:lnTo>
                  <a:lnTo>
                    <a:pt x="951625" y="1297043"/>
                  </a:lnTo>
                  <a:lnTo>
                    <a:pt x="992775" y="1277110"/>
                  </a:lnTo>
                  <a:lnTo>
                    <a:pt x="1032320" y="1254539"/>
                  </a:lnTo>
                  <a:lnTo>
                    <a:pt x="1070144" y="1229445"/>
                  </a:lnTo>
                  <a:lnTo>
                    <a:pt x="1106133" y="1201943"/>
                  </a:lnTo>
                  <a:lnTo>
                    <a:pt x="1140172" y="1172147"/>
                  </a:lnTo>
                  <a:lnTo>
                    <a:pt x="1172147" y="1140172"/>
                  </a:lnTo>
                  <a:lnTo>
                    <a:pt x="1201943" y="1106133"/>
                  </a:lnTo>
                  <a:lnTo>
                    <a:pt x="1229445" y="1070144"/>
                  </a:lnTo>
                  <a:lnTo>
                    <a:pt x="1254539" y="1032320"/>
                  </a:lnTo>
                  <a:lnTo>
                    <a:pt x="1277110" y="992775"/>
                  </a:lnTo>
                  <a:lnTo>
                    <a:pt x="1297043" y="951625"/>
                  </a:lnTo>
                  <a:lnTo>
                    <a:pt x="1314224" y="908983"/>
                  </a:lnTo>
                  <a:lnTo>
                    <a:pt x="1328539" y="864965"/>
                  </a:lnTo>
                  <a:lnTo>
                    <a:pt x="1339872" y="819684"/>
                  </a:lnTo>
                  <a:lnTo>
                    <a:pt x="1348108" y="773257"/>
                  </a:lnTo>
                  <a:lnTo>
                    <a:pt x="1353135" y="725796"/>
                  </a:lnTo>
                  <a:lnTo>
                    <a:pt x="1354836" y="677418"/>
                  </a:lnTo>
                  <a:lnTo>
                    <a:pt x="1353135" y="629039"/>
                  </a:lnTo>
                  <a:lnTo>
                    <a:pt x="1348108" y="581578"/>
                  </a:lnTo>
                  <a:lnTo>
                    <a:pt x="1339872" y="535151"/>
                  </a:lnTo>
                  <a:lnTo>
                    <a:pt x="1328539" y="489870"/>
                  </a:lnTo>
                  <a:lnTo>
                    <a:pt x="1314224" y="445852"/>
                  </a:lnTo>
                  <a:lnTo>
                    <a:pt x="1297043" y="403210"/>
                  </a:lnTo>
                  <a:lnTo>
                    <a:pt x="1277110" y="362060"/>
                  </a:lnTo>
                  <a:lnTo>
                    <a:pt x="1254539" y="322515"/>
                  </a:lnTo>
                  <a:lnTo>
                    <a:pt x="1229445" y="284691"/>
                  </a:lnTo>
                  <a:lnTo>
                    <a:pt x="1201943" y="248702"/>
                  </a:lnTo>
                  <a:lnTo>
                    <a:pt x="1172147" y="214663"/>
                  </a:lnTo>
                  <a:lnTo>
                    <a:pt x="1140172" y="182688"/>
                  </a:lnTo>
                  <a:lnTo>
                    <a:pt x="1106133" y="152892"/>
                  </a:lnTo>
                  <a:lnTo>
                    <a:pt x="1070144" y="125390"/>
                  </a:lnTo>
                  <a:lnTo>
                    <a:pt x="1032320" y="100296"/>
                  </a:lnTo>
                  <a:lnTo>
                    <a:pt x="992775" y="77725"/>
                  </a:lnTo>
                  <a:lnTo>
                    <a:pt x="951625" y="57792"/>
                  </a:lnTo>
                  <a:lnTo>
                    <a:pt x="908983" y="40611"/>
                  </a:lnTo>
                  <a:lnTo>
                    <a:pt x="864965" y="26296"/>
                  </a:lnTo>
                  <a:lnTo>
                    <a:pt x="819684" y="14963"/>
                  </a:lnTo>
                  <a:lnTo>
                    <a:pt x="773257" y="6727"/>
                  </a:lnTo>
                  <a:lnTo>
                    <a:pt x="725796" y="1700"/>
                  </a:lnTo>
                  <a:lnTo>
                    <a:pt x="6774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410586" y="4893183"/>
              <a:ext cx="1355090" cy="1355090"/>
            </a:xfrm>
            <a:custGeom>
              <a:avLst/>
              <a:gdLst/>
              <a:ahLst/>
              <a:cxnLst/>
              <a:rect l="l" t="t" r="r" b="b"/>
              <a:pathLst>
                <a:path w="1355089" h="1355089">
                  <a:moveTo>
                    <a:pt x="0" y="677418"/>
                  </a:moveTo>
                  <a:lnTo>
                    <a:pt x="1700" y="629039"/>
                  </a:lnTo>
                  <a:lnTo>
                    <a:pt x="6727" y="581578"/>
                  </a:lnTo>
                  <a:lnTo>
                    <a:pt x="14963" y="535151"/>
                  </a:lnTo>
                  <a:lnTo>
                    <a:pt x="26296" y="489870"/>
                  </a:lnTo>
                  <a:lnTo>
                    <a:pt x="40611" y="445852"/>
                  </a:lnTo>
                  <a:lnTo>
                    <a:pt x="57792" y="403210"/>
                  </a:lnTo>
                  <a:lnTo>
                    <a:pt x="77725" y="362060"/>
                  </a:lnTo>
                  <a:lnTo>
                    <a:pt x="100296" y="322515"/>
                  </a:lnTo>
                  <a:lnTo>
                    <a:pt x="125390" y="284691"/>
                  </a:lnTo>
                  <a:lnTo>
                    <a:pt x="152892" y="248702"/>
                  </a:lnTo>
                  <a:lnTo>
                    <a:pt x="182688" y="214663"/>
                  </a:lnTo>
                  <a:lnTo>
                    <a:pt x="214663" y="182688"/>
                  </a:lnTo>
                  <a:lnTo>
                    <a:pt x="248702" y="152892"/>
                  </a:lnTo>
                  <a:lnTo>
                    <a:pt x="284691" y="125390"/>
                  </a:lnTo>
                  <a:lnTo>
                    <a:pt x="322515" y="100296"/>
                  </a:lnTo>
                  <a:lnTo>
                    <a:pt x="362060" y="77725"/>
                  </a:lnTo>
                  <a:lnTo>
                    <a:pt x="403210" y="57792"/>
                  </a:lnTo>
                  <a:lnTo>
                    <a:pt x="445852" y="40611"/>
                  </a:lnTo>
                  <a:lnTo>
                    <a:pt x="489870" y="26296"/>
                  </a:lnTo>
                  <a:lnTo>
                    <a:pt x="535151" y="14963"/>
                  </a:lnTo>
                  <a:lnTo>
                    <a:pt x="581578" y="6727"/>
                  </a:lnTo>
                  <a:lnTo>
                    <a:pt x="629039" y="1700"/>
                  </a:lnTo>
                  <a:lnTo>
                    <a:pt x="677418" y="0"/>
                  </a:lnTo>
                  <a:lnTo>
                    <a:pt x="725796" y="1700"/>
                  </a:lnTo>
                  <a:lnTo>
                    <a:pt x="773257" y="6727"/>
                  </a:lnTo>
                  <a:lnTo>
                    <a:pt x="819684" y="14963"/>
                  </a:lnTo>
                  <a:lnTo>
                    <a:pt x="864965" y="26296"/>
                  </a:lnTo>
                  <a:lnTo>
                    <a:pt x="908983" y="40611"/>
                  </a:lnTo>
                  <a:lnTo>
                    <a:pt x="951625" y="57792"/>
                  </a:lnTo>
                  <a:lnTo>
                    <a:pt x="992775" y="77725"/>
                  </a:lnTo>
                  <a:lnTo>
                    <a:pt x="1032320" y="100296"/>
                  </a:lnTo>
                  <a:lnTo>
                    <a:pt x="1070144" y="125390"/>
                  </a:lnTo>
                  <a:lnTo>
                    <a:pt x="1106133" y="152892"/>
                  </a:lnTo>
                  <a:lnTo>
                    <a:pt x="1140172" y="182688"/>
                  </a:lnTo>
                  <a:lnTo>
                    <a:pt x="1172147" y="214663"/>
                  </a:lnTo>
                  <a:lnTo>
                    <a:pt x="1201943" y="248702"/>
                  </a:lnTo>
                  <a:lnTo>
                    <a:pt x="1229445" y="284691"/>
                  </a:lnTo>
                  <a:lnTo>
                    <a:pt x="1254539" y="322515"/>
                  </a:lnTo>
                  <a:lnTo>
                    <a:pt x="1277110" y="362060"/>
                  </a:lnTo>
                  <a:lnTo>
                    <a:pt x="1297043" y="403210"/>
                  </a:lnTo>
                  <a:lnTo>
                    <a:pt x="1314224" y="445852"/>
                  </a:lnTo>
                  <a:lnTo>
                    <a:pt x="1328539" y="489870"/>
                  </a:lnTo>
                  <a:lnTo>
                    <a:pt x="1339872" y="535151"/>
                  </a:lnTo>
                  <a:lnTo>
                    <a:pt x="1348108" y="581578"/>
                  </a:lnTo>
                  <a:lnTo>
                    <a:pt x="1353135" y="629039"/>
                  </a:lnTo>
                  <a:lnTo>
                    <a:pt x="1354836" y="677418"/>
                  </a:lnTo>
                  <a:lnTo>
                    <a:pt x="1353135" y="725796"/>
                  </a:lnTo>
                  <a:lnTo>
                    <a:pt x="1348108" y="773257"/>
                  </a:lnTo>
                  <a:lnTo>
                    <a:pt x="1339872" y="819684"/>
                  </a:lnTo>
                  <a:lnTo>
                    <a:pt x="1328539" y="864965"/>
                  </a:lnTo>
                  <a:lnTo>
                    <a:pt x="1314224" y="908983"/>
                  </a:lnTo>
                  <a:lnTo>
                    <a:pt x="1297043" y="951625"/>
                  </a:lnTo>
                  <a:lnTo>
                    <a:pt x="1277110" y="992775"/>
                  </a:lnTo>
                  <a:lnTo>
                    <a:pt x="1254539" y="1032320"/>
                  </a:lnTo>
                  <a:lnTo>
                    <a:pt x="1229445" y="1070144"/>
                  </a:lnTo>
                  <a:lnTo>
                    <a:pt x="1201943" y="1106133"/>
                  </a:lnTo>
                  <a:lnTo>
                    <a:pt x="1172147" y="1140172"/>
                  </a:lnTo>
                  <a:lnTo>
                    <a:pt x="1140172" y="1172147"/>
                  </a:lnTo>
                  <a:lnTo>
                    <a:pt x="1106133" y="1201943"/>
                  </a:lnTo>
                  <a:lnTo>
                    <a:pt x="1070144" y="1229445"/>
                  </a:lnTo>
                  <a:lnTo>
                    <a:pt x="1032320" y="1254539"/>
                  </a:lnTo>
                  <a:lnTo>
                    <a:pt x="992775" y="1277110"/>
                  </a:lnTo>
                  <a:lnTo>
                    <a:pt x="951625" y="1297043"/>
                  </a:lnTo>
                  <a:lnTo>
                    <a:pt x="908983" y="1314224"/>
                  </a:lnTo>
                  <a:lnTo>
                    <a:pt x="864965" y="1328539"/>
                  </a:lnTo>
                  <a:lnTo>
                    <a:pt x="819684" y="1339872"/>
                  </a:lnTo>
                  <a:lnTo>
                    <a:pt x="773257" y="1348108"/>
                  </a:lnTo>
                  <a:lnTo>
                    <a:pt x="725796" y="1353135"/>
                  </a:lnTo>
                  <a:lnTo>
                    <a:pt x="677418" y="1354836"/>
                  </a:lnTo>
                  <a:lnTo>
                    <a:pt x="629039" y="1353135"/>
                  </a:lnTo>
                  <a:lnTo>
                    <a:pt x="581578" y="1348108"/>
                  </a:lnTo>
                  <a:lnTo>
                    <a:pt x="535151" y="1339872"/>
                  </a:lnTo>
                  <a:lnTo>
                    <a:pt x="489870" y="1328539"/>
                  </a:lnTo>
                  <a:lnTo>
                    <a:pt x="445852" y="1314224"/>
                  </a:lnTo>
                  <a:lnTo>
                    <a:pt x="403210" y="1297043"/>
                  </a:lnTo>
                  <a:lnTo>
                    <a:pt x="362060" y="1277110"/>
                  </a:lnTo>
                  <a:lnTo>
                    <a:pt x="322515" y="1254539"/>
                  </a:lnTo>
                  <a:lnTo>
                    <a:pt x="284691" y="1229445"/>
                  </a:lnTo>
                  <a:lnTo>
                    <a:pt x="248702" y="1201943"/>
                  </a:lnTo>
                  <a:lnTo>
                    <a:pt x="214663" y="1172147"/>
                  </a:lnTo>
                  <a:lnTo>
                    <a:pt x="182688" y="1140172"/>
                  </a:lnTo>
                  <a:lnTo>
                    <a:pt x="152892" y="1106133"/>
                  </a:lnTo>
                  <a:lnTo>
                    <a:pt x="125390" y="1070144"/>
                  </a:lnTo>
                  <a:lnTo>
                    <a:pt x="100296" y="1032320"/>
                  </a:lnTo>
                  <a:lnTo>
                    <a:pt x="77725" y="992775"/>
                  </a:lnTo>
                  <a:lnTo>
                    <a:pt x="57792" y="951625"/>
                  </a:lnTo>
                  <a:lnTo>
                    <a:pt x="40611" y="908983"/>
                  </a:lnTo>
                  <a:lnTo>
                    <a:pt x="26296" y="864965"/>
                  </a:lnTo>
                  <a:lnTo>
                    <a:pt x="14963" y="819684"/>
                  </a:lnTo>
                  <a:lnTo>
                    <a:pt x="6727" y="773257"/>
                  </a:lnTo>
                  <a:lnTo>
                    <a:pt x="1700" y="725796"/>
                  </a:lnTo>
                  <a:lnTo>
                    <a:pt x="0" y="67741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274193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Statik</a:t>
            </a:r>
            <a:r>
              <a:rPr spc="-70" dirty="0"/>
              <a:t> </a:t>
            </a:r>
            <a:r>
              <a:rPr spc="-60" dirty="0"/>
              <a:t>Testler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3640" y="1622414"/>
            <a:ext cx="11284585" cy="35433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18465" marR="5080" indent="-406400">
              <a:lnSpc>
                <a:spcPts val="2590"/>
              </a:lnSpc>
              <a:spcBef>
                <a:spcPts val="425"/>
              </a:spcBef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spc="-25" dirty="0">
                <a:latin typeface="Calibri"/>
                <a:cs typeface="Calibri"/>
              </a:rPr>
              <a:t>Yazılım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geliştirme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boyunca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kod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seviyesine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inen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geliştirme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yapan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mühendislere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destek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vererek</a:t>
            </a:r>
            <a:r>
              <a:rPr sz="2400" b="1" spc="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hataları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önceden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kestirmelerine</a:t>
            </a:r>
            <a:r>
              <a:rPr sz="2400" b="1" spc="2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yardımcı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olabilen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yazılım </a:t>
            </a:r>
            <a:r>
              <a:rPr sz="2400" spc="-15" dirty="0">
                <a:latin typeface="Calibri"/>
                <a:cs typeface="Calibri"/>
              </a:rPr>
              <a:t>destek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teknikleridir.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80"/>
              </a:spcBef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Statik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testlerde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yazılımın</a:t>
            </a:r>
            <a:r>
              <a:rPr sz="2400" b="1" spc="-5" dirty="0">
                <a:latin typeface="Calibri"/>
                <a:cs typeface="Calibri"/>
              </a:rPr>
              <a:t> doğruluğu</a:t>
            </a:r>
            <a:r>
              <a:rPr sz="2400" b="1" spc="-20" dirty="0">
                <a:latin typeface="Calibri"/>
                <a:cs typeface="Calibri"/>
              </a:rPr>
              <a:t> kontrol </a:t>
            </a:r>
            <a:r>
              <a:rPr sz="2400" spc="-40" dirty="0">
                <a:latin typeface="Calibri"/>
                <a:cs typeface="Calibri"/>
              </a:rPr>
              <a:t>edilir.</a:t>
            </a:r>
            <a:endParaRPr sz="2400">
              <a:latin typeface="Calibri"/>
              <a:cs typeface="Calibri"/>
            </a:endParaRPr>
          </a:p>
          <a:p>
            <a:pPr marL="418465" marR="478790" indent="-406400">
              <a:lnSpc>
                <a:spcPts val="2590"/>
              </a:lnSpc>
              <a:spcBef>
                <a:spcPts val="1035"/>
              </a:spcBef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dirty="0">
                <a:latin typeface="Calibri"/>
                <a:cs typeface="Calibri"/>
              </a:rPr>
              <a:t>Bu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yüzden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herhangi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bir </a:t>
            </a:r>
            <a:r>
              <a:rPr sz="2400" b="1" spc="-25" dirty="0">
                <a:latin typeface="Calibri"/>
                <a:cs typeface="Calibri"/>
              </a:rPr>
              <a:t>kod</a:t>
            </a:r>
            <a:r>
              <a:rPr sz="2400" b="1" spc="-10" dirty="0">
                <a:latin typeface="Calibri"/>
                <a:cs typeface="Calibri"/>
              </a:rPr>
              <a:t> çalıştırması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olmaz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yazılı </a:t>
            </a:r>
            <a:r>
              <a:rPr sz="2400" spc="-5" dirty="0">
                <a:latin typeface="Calibri"/>
                <a:cs typeface="Calibri"/>
              </a:rPr>
              <a:t>olan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her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şey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gözden</a:t>
            </a:r>
            <a:r>
              <a:rPr sz="2400" b="1" spc="-10" dirty="0">
                <a:latin typeface="Calibri"/>
                <a:cs typeface="Calibri"/>
              </a:rPr>
              <a:t> geçirme </a:t>
            </a:r>
            <a:r>
              <a:rPr sz="2400" b="1" spc="-5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sürecine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dahil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edilerek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çıktılar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üzerindeki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hatalar </a:t>
            </a:r>
            <a:r>
              <a:rPr sz="2400" spc="-5" dirty="0">
                <a:latin typeface="Calibri"/>
                <a:cs typeface="Calibri"/>
              </a:rPr>
              <a:t>önceden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kestirilir,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yani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kodun 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çalıştırılması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yerine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yazılan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kod</a:t>
            </a:r>
            <a:r>
              <a:rPr sz="2400" b="1" spc="-15" dirty="0">
                <a:latin typeface="Calibri"/>
                <a:cs typeface="Calibri"/>
              </a:rPr>
              <a:t> hata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bulmak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amaçlı </a:t>
            </a:r>
            <a:r>
              <a:rPr sz="2400" b="1" spc="-40" dirty="0">
                <a:latin typeface="Calibri"/>
                <a:cs typeface="Calibri"/>
              </a:rPr>
              <a:t>okunur.</a:t>
            </a:r>
            <a:endParaRPr sz="2400">
              <a:latin typeface="Calibri"/>
              <a:cs typeface="Calibri"/>
            </a:endParaRPr>
          </a:p>
          <a:p>
            <a:pPr marL="419100" marR="592455" indent="-407034">
              <a:lnSpc>
                <a:spcPts val="2590"/>
              </a:lnSpc>
              <a:spcBef>
                <a:spcPts val="1010"/>
              </a:spcBef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Statik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testlerin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önemi,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hataların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yazılım yaşam</a:t>
            </a:r>
            <a:r>
              <a:rPr sz="2400" spc="-5" dirty="0">
                <a:latin typeface="Calibri"/>
                <a:cs typeface="Calibri"/>
              </a:rPr>
              <a:t> döngüsü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içerisinde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erken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safhalarda </a:t>
            </a:r>
            <a:r>
              <a:rPr sz="2400" b="1" spc="-5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yakalanmasını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sağlamasıdır.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75"/>
              </a:spcBef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Statik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testler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temel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tipte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oluşur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00277" y="5652642"/>
            <a:ext cx="3696335" cy="821690"/>
            <a:chOff x="1200277" y="5652642"/>
            <a:chExt cx="3696335" cy="821690"/>
          </a:xfrm>
        </p:grpSpPr>
        <p:sp>
          <p:nvSpPr>
            <p:cNvPr id="5" name="object 5"/>
            <p:cNvSpPr/>
            <p:nvPr/>
          </p:nvSpPr>
          <p:spPr>
            <a:xfrm>
              <a:off x="1206627" y="5658992"/>
              <a:ext cx="3683635" cy="808990"/>
            </a:xfrm>
            <a:custGeom>
              <a:avLst/>
              <a:gdLst/>
              <a:ahLst/>
              <a:cxnLst/>
              <a:rect l="l" t="t" r="r" b="b"/>
              <a:pathLst>
                <a:path w="3683635" h="808989">
                  <a:moveTo>
                    <a:pt x="3548761" y="0"/>
                  </a:moveTo>
                  <a:lnTo>
                    <a:pt x="0" y="0"/>
                  </a:lnTo>
                  <a:lnTo>
                    <a:pt x="0" y="673734"/>
                  </a:lnTo>
                  <a:lnTo>
                    <a:pt x="134747" y="808481"/>
                  </a:lnTo>
                  <a:lnTo>
                    <a:pt x="3683508" y="808481"/>
                  </a:lnTo>
                  <a:lnTo>
                    <a:pt x="3683508" y="134746"/>
                  </a:lnTo>
                  <a:lnTo>
                    <a:pt x="3548761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06627" y="5658992"/>
              <a:ext cx="3683635" cy="808990"/>
            </a:xfrm>
            <a:custGeom>
              <a:avLst/>
              <a:gdLst/>
              <a:ahLst/>
              <a:cxnLst/>
              <a:rect l="l" t="t" r="r" b="b"/>
              <a:pathLst>
                <a:path w="3683635" h="808989">
                  <a:moveTo>
                    <a:pt x="0" y="0"/>
                  </a:moveTo>
                  <a:lnTo>
                    <a:pt x="3548761" y="0"/>
                  </a:lnTo>
                  <a:lnTo>
                    <a:pt x="3683508" y="134746"/>
                  </a:lnTo>
                  <a:lnTo>
                    <a:pt x="3683508" y="808481"/>
                  </a:lnTo>
                  <a:lnTo>
                    <a:pt x="134747" y="808481"/>
                  </a:lnTo>
                  <a:lnTo>
                    <a:pt x="0" y="67373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52054" y="5780421"/>
            <a:ext cx="32461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0" dirty="0">
                <a:solidFill>
                  <a:srgbClr val="2D75B6"/>
                </a:solidFill>
                <a:latin typeface="Calibri"/>
                <a:cs typeface="Calibri"/>
              </a:rPr>
              <a:t>Gözden</a:t>
            </a:r>
            <a:r>
              <a:rPr sz="3200" b="1" spc="-60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2D75B6"/>
                </a:solidFill>
                <a:latin typeface="Calibri"/>
                <a:cs typeface="Calibri"/>
              </a:rPr>
              <a:t>Geçirmeler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296277" y="5632830"/>
            <a:ext cx="3855720" cy="821690"/>
            <a:chOff x="7296277" y="5632830"/>
            <a:chExt cx="3855720" cy="821690"/>
          </a:xfrm>
        </p:grpSpPr>
        <p:sp>
          <p:nvSpPr>
            <p:cNvPr id="9" name="object 9"/>
            <p:cNvSpPr/>
            <p:nvPr/>
          </p:nvSpPr>
          <p:spPr>
            <a:xfrm>
              <a:off x="7302627" y="5639180"/>
              <a:ext cx="3843020" cy="808990"/>
            </a:xfrm>
            <a:custGeom>
              <a:avLst/>
              <a:gdLst/>
              <a:ahLst/>
              <a:cxnLst/>
              <a:rect l="l" t="t" r="r" b="b"/>
              <a:pathLst>
                <a:path w="3843020" h="808989">
                  <a:moveTo>
                    <a:pt x="3708019" y="0"/>
                  </a:moveTo>
                  <a:lnTo>
                    <a:pt x="0" y="0"/>
                  </a:lnTo>
                  <a:lnTo>
                    <a:pt x="0" y="673735"/>
                  </a:lnTo>
                  <a:lnTo>
                    <a:pt x="134747" y="808482"/>
                  </a:lnTo>
                  <a:lnTo>
                    <a:pt x="3842766" y="808482"/>
                  </a:lnTo>
                  <a:lnTo>
                    <a:pt x="3842766" y="134747"/>
                  </a:lnTo>
                  <a:lnTo>
                    <a:pt x="3708019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02627" y="5639180"/>
              <a:ext cx="3843020" cy="808990"/>
            </a:xfrm>
            <a:custGeom>
              <a:avLst/>
              <a:gdLst/>
              <a:ahLst/>
              <a:cxnLst/>
              <a:rect l="l" t="t" r="r" b="b"/>
              <a:pathLst>
                <a:path w="3843020" h="808989">
                  <a:moveTo>
                    <a:pt x="0" y="0"/>
                  </a:moveTo>
                  <a:lnTo>
                    <a:pt x="3708019" y="0"/>
                  </a:lnTo>
                  <a:lnTo>
                    <a:pt x="3842766" y="134747"/>
                  </a:lnTo>
                  <a:lnTo>
                    <a:pt x="3842766" y="808482"/>
                  </a:lnTo>
                  <a:lnTo>
                    <a:pt x="134747" y="808482"/>
                  </a:lnTo>
                  <a:lnTo>
                    <a:pt x="0" y="6737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517267" y="5760543"/>
            <a:ext cx="34143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2D75B6"/>
                </a:solidFill>
                <a:latin typeface="Calibri"/>
                <a:cs typeface="Calibri"/>
              </a:rPr>
              <a:t>Statik</a:t>
            </a:r>
            <a:r>
              <a:rPr sz="3200" b="1" spc="-10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2D75B6"/>
                </a:solidFill>
                <a:latin typeface="Calibri"/>
                <a:cs typeface="Calibri"/>
              </a:rPr>
              <a:t>Kod</a:t>
            </a:r>
            <a:r>
              <a:rPr sz="3200" b="1" spc="-10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2D75B6"/>
                </a:solidFill>
                <a:latin typeface="Calibri"/>
                <a:cs typeface="Calibri"/>
              </a:rPr>
              <a:t>Analizleri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715518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Statik</a:t>
            </a:r>
            <a:r>
              <a:rPr dirty="0"/>
              <a:t> </a:t>
            </a:r>
            <a:r>
              <a:rPr spc="-60" dirty="0"/>
              <a:t>Testler</a:t>
            </a:r>
            <a:r>
              <a:rPr spc="-15" dirty="0"/>
              <a:t> </a:t>
            </a:r>
            <a:r>
              <a:rPr dirty="0"/>
              <a:t>-</a:t>
            </a:r>
            <a:r>
              <a:rPr spc="-25" dirty="0"/>
              <a:t> </a:t>
            </a:r>
            <a:r>
              <a:rPr spc="-20" dirty="0"/>
              <a:t>Gözden </a:t>
            </a:r>
            <a:r>
              <a:rPr spc="-5" dirty="0"/>
              <a:t>Geçirmeler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813762"/>
            <a:ext cx="10841355" cy="376936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418465" indent="-406400" algn="just">
              <a:lnSpc>
                <a:spcPct val="100000"/>
              </a:lnSpc>
              <a:spcBef>
                <a:spcPts val="365"/>
              </a:spcBef>
              <a:buClr>
                <a:srgbClr val="000000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Proje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dökümanlarının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manuel olarak</a:t>
            </a:r>
            <a:r>
              <a:rPr sz="2400" b="1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incelenmesine</a:t>
            </a:r>
            <a:r>
              <a:rPr sz="2400" b="1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C55A11"/>
                </a:solidFill>
                <a:latin typeface="Calibri"/>
                <a:cs typeface="Calibri"/>
              </a:rPr>
              <a:t>gözden</a:t>
            </a:r>
            <a:r>
              <a:rPr sz="2400" b="1" i="1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C55A11"/>
                </a:solidFill>
                <a:latin typeface="Calibri"/>
                <a:cs typeface="Calibri"/>
              </a:rPr>
              <a:t>geçirme</a:t>
            </a:r>
            <a:r>
              <a:rPr sz="2400" b="1" i="1" spc="-1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C55A11"/>
                </a:solidFill>
                <a:latin typeface="Calibri"/>
                <a:cs typeface="Calibri"/>
              </a:rPr>
              <a:t>(review)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denir.</a:t>
            </a:r>
            <a:endParaRPr sz="2400">
              <a:latin typeface="Calibri"/>
              <a:cs typeface="Calibri"/>
            </a:endParaRPr>
          </a:p>
          <a:p>
            <a:pPr marL="418465" marR="733425" indent="-406400" algn="just">
              <a:lnSpc>
                <a:spcPts val="2590"/>
              </a:lnSpc>
              <a:spcBef>
                <a:spcPts val="1045"/>
              </a:spcBef>
              <a:buClr>
                <a:srgbClr val="000000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Yazılımı yürütmeden kontrol edebildiğimiz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bir yazılım test tekniğidir. Diğer bir </a:t>
            </a:r>
            <a:r>
              <a:rPr sz="2400" spc="-5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tanımla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kod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çalıştırılarak uygulamayı kontrol eden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dinamik testin tamamlayıcı </a:t>
            </a:r>
            <a:r>
              <a:rPr sz="2400" b="1" spc="-5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yanı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dır.</a:t>
            </a:r>
            <a:endParaRPr sz="2400">
              <a:latin typeface="Calibri"/>
              <a:cs typeface="Calibri"/>
            </a:endParaRPr>
          </a:p>
          <a:p>
            <a:pPr marL="418465" marR="335915" indent="-406400">
              <a:lnSpc>
                <a:spcPts val="2590"/>
              </a:lnSpc>
              <a:spcBef>
                <a:spcPts val="1000"/>
              </a:spcBef>
              <a:buClr>
                <a:srgbClr val="000000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Gözden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geçirme,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yazılımın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tasarımındaki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olası</a:t>
            </a:r>
            <a:r>
              <a:rPr sz="24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hataları</a:t>
            </a:r>
            <a:r>
              <a:rPr sz="2400" b="1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bulmak için yapılan </a:t>
            </a:r>
            <a:r>
              <a:rPr sz="24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işlemler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dir.</a:t>
            </a:r>
            <a:r>
              <a:rPr sz="2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Yazılımı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etmenin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bir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yoludur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 ve</a:t>
            </a:r>
            <a:r>
              <a:rPr sz="24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dinamik</a:t>
            </a:r>
            <a:r>
              <a:rPr sz="24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testler</a:t>
            </a:r>
            <a:r>
              <a:rPr sz="2400" b="1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yapılmadan</a:t>
            </a:r>
            <a:r>
              <a:rPr sz="2400" b="1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önce </a:t>
            </a:r>
            <a:r>
              <a:rPr sz="2400" b="1" spc="-5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gerçekleştirilebilir.</a:t>
            </a:r>
            <a:endParaRPr sz="2400">
              <a:latin typeface="Calibri"/>
              <a:cs typeface="Calibri"/>
            </a:endParaRPr>
          </a:p>
          <a:p>
            <a:pPr marL="418465" marR="212090" indent="-406400">
              <a:lnSpc>
                <a:spcPts val="2590"/>
              </a:lnSpc>
              <a:spcBef>
                <a:spcPts val="1010"/>
              </a:spcBef>
              <a:buClr>
                <a:srgbClr val="000000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Gereksinimler,</a:t>
            </a:r>
            <a:r>
              <a:rPr sz="2400" b="1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tasarımlar,</a:t>
            </a:r>
            <a:r>
              <a:rPr sz="2400" b="1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kod,</a:t>
            </a:r>
            <a:r>
              <a:rPr sz="2400" b="1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400" b="1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planları,</a:t>
            </a:r>
            <a:r>
              <a:rPr sz="2400" b="1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400" b="1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gereksinimleri,</a:t>
            </a:r>
            <a:r>
              <a:rPr sz="2400" b="1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400" b="1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senaryoları, </a:t>
            </a:r>
            <a:r>
              <a:rPr sz="2400" b="1" spc="-5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400" b="1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komut dosyaları,</a:t>
            </a:r>
            <a:r>
              <a:rPr sz="2400" b="1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kullanım kılavuzları veya</a:t>
            </a:r>
            <a:r>
              <a:rPr sz="2400" b="1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web</a:t>
            </a:r>
            <a:r>
              <a:rPr sz="24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sayfaları</a:t>
            </a:r>
            <a:r>
              <a:rPr sz="2400" b="1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gibi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tüm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yazılım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ürünlerinin</a:t>
            </a:r>
            <a:r>
              <a:rPr sz="2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gözden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geçirilmesidir.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75418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5" dirty="0">
                <a:latin typeface="Verdana"/>
                <a:cs typeface="Verdana"/>
              </a:rPr>
              <a:t>Stati</a:t>
            </a:r>
            <a:r>
              <a:rPr spc="-570" dirty="0">
                <a:latin typeface="Verdana"/>
                <a:cs typeface="Verdana"/>
              </a:rPr>
              <a:t>k</a:t>
            </a:r>
            <a:r>
              <a:rPr spc="-250" dirty="0">
                <a:latin typeface="Verdana"/>
                <a:cs typeface="Verdana"/>
              </a:rPr>
              <a:t> </a:t>
            </a:r>
            <a:r>
              <a:rPr spc="-610" dirty="0">
                <a:latin typeface="Verdana"/>
                <a:cs typeface="Verdana"/>
              </a:rPr>
              <a:t>Te</a:t>
            </a:r>
            <a:r>
              <a:rPr spc="-545" dirty="0">
                <a:latin typeface="Verdana"/>
                <a:cs typeface="Verdana"/>
              </a:rPr>
              <a:t>s</a:t>
            </a:r>
            <a:r>
              <a:rPr spc="-459" dirty="0">
                <a:latin typeface="Verdana"/>
                <a:cs typeface="Verdana"/>
              </a:rPr>
              <a:t>tler</a:t>
            </a:r>
            <a:r>
              <a:rPr spc="-250" dirty="0">
                <a:latin typeface="Verdana"/>
                <a:cs typeface="Verdana"/>
              </a:rPr>
              <a:t> </a:t>
            </a:r>
            <a:r>
              <a:rPr spc="-45" dirty="0">
                <a:latin typeface="Tahoma"/>
                <a:cs typeface="Tahoma"/>
              </a:rPr>
              <a:t>-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/>
              <a:t>G</a:t>
            </a:r>
            <a:r>
              <a:rPr spc="-45" dirty="0"/>
              <a:t>ö</a:t>
            </a:r>
            <a:r>
              <a:rPr spc="-75" dirty="0"/>
              <a:t>z</a:t>
            </a:r>
            <a:r>
              <a:rPr dirty="0"/>
              <a:t>den</a:t>
            </a:r>
            <a:r>
              <a:rPr spc="-10" dirty="0"/>
              <a:t> </a:t>
            </a:r>
            <a:r>
              <a:rPr spc="-5" dirty="0"/>
              <a:t>G</a:t>
            </a:r>
            <a:r>
              <a:rPr dirty="0"/>
              <a:t>e</a:t>
            </a:r>
            <a:r>
              <a:rPr spc="-5" dirty="0"/>
              <a:t>çir</a:t>
            </a:r>
            <a:r>
              <a:rPr dirty="0"/>
              <a:t>meler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58370" y="2021288"/>
            <a:ext cx="6294755" cy="137922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spc="-5" dirty="0">
                <a:latin typeface="Calibri"/>
                <a:cs typeface="Calibri"/>
              </a:rPr>
              <a:t>yazılımcının </a:t>
            </a:r>
            <a:r>
              <a:rPr sz="2400" spc="-15" dirty="0">
                <a:latin typeface="Calibri"/>
                <a:cs typeface="Calibri"/>
              </a:rPr>
              <a:t>kendisinin </a:t>
            </a:r>
            <a:r>
              <a:rPr sz="2400" spc="-10" dirty="0">
                <a:latin typeface="Calibri"/>
                <a:cs typeface="Calibri"/>
              </a:rPr>
              <a:t>yaptığı </a:t>
            </a:r>
            <a:r>
              <a:rPr sz="2400" spc="-20" dirty="0">
                <a:latin typeface="Calibri"/>
                <a:cs typeface="Calibri"/>
              </a:rPr>
              <a:t>test </a:t>
            </a:r>
            <a:r>
              <a:rPr sz="2400" spc="-25" dirty="0">
                <a:latin typeface="Calibri"/>
                <a:cs typeface="Calibri"/>
              </a:rPr>
              <a:t>yöntemleridir. 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 </a:t>
            </a:r>
            <a:r>
              <a:rPr sz="2400" spc="-10" dirty="0">
                <a:latin typeface="Calibri"/>
                <a:cs typeface="Calibri"/>
              </a:rPr>
              <a:t>yöntemlerle </a:t>
            </a:r>
            <a:r>
              <a:rPr sz="2400" spc="-5" dirty="0">
                <a:latin typeface="Calibri"/>
                <a:cs typeface="Calibri"/>
              </a:rPr>
              <a:t>grup </a:t>
            </a:r>
            <a:r>
              <a:rPr sz="2400" spc="-20" dirty="0">
                <a:latin typeface="Calibri"/>
                <a:cs typeface="Calibri"/>
              </a:rPr>
              <a:t>gözden </a:t>
            </a:r>
            <a:r>
              <a:rPr sz="2400" spc="-5" dirty="0">
                <a:latin typeface="Calibri"/>
                <a:cs typeface="Calibri"/>
              </a:rPr>
              <a:t>geçirmeleri öncesinde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kendi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hatalarını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azaltarak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daha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olgun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kod 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ortaya </a:t>
            </a:r>
            <a:r>
              <a:rPr sz="2400" spc="-35" dirty="0">
                <a:latin typeface="Calibri"/>
                <a:cs typeface="Calibri"/>
              </a:rPr>
              <a:t>çıkartır.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58370" y="4377392"/>
            <a:ext cx="6124575" cy="170815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spc="-20" dirty="0">
                <a:latin typeface="Calibri"/>
                <a:cs typeface="Calibri"/>
              </a:rPr>
              <a:t>konuda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uzmanlaşmış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kişiler </a:t>
            </a:r>
            <a:r>
              <a:rPr sz="2400" spc="-15" dirty="0">
                <a:latin typeface="Calibri"/>
                <a:cs typeface="Calibri"/>
              </a:rPr>
              <a:t>tarafından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yapılır. 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Burada </a:t>
            </a:r>
            <a:r>
              <a:rPr sz="2400" dirty="0">
                <a:latin typeface="Calibri"/>
                <a:cs typeface="Calibri"/>
              </a:rPr>
              <a:t>amaç </a:t>
            </a:r>
            <a:r>
              <a:rPr sz="2400" spc="-10" dirty="0">
                <a:latin typeface="Calibri"/>
                <a:cs typeface="Calibri"/>
              </a:rPr>
              <a:t>sistematik </a:t>
            </a:r>
            <a:r>
              <a:rPr sz="2400" spc="-5" dirty="0">
                <a:latin typeface="Calibri"/>
                <a:cs typeface="Calibri"/>
              </a:rPr>
              <a:t>bir şekilde </a:t>
            </a:r>
            <a:r>
              <a:rPr sz="2400" dirty="0">
                <a:latin typeface="Calibri"/>
                <a:cs typeface="Calibri"/>
              </a:rPr>
              <a:t>ön </a:t>
            </a:r>
            <a:r>
              <a:rPr sz="2400" spc="-15" dirty="0">
                <a:latin typeface="Calibri"/>
                <a:cs typeface="Calibri"/>
              </a:rPr>
              <a:t>yargılardan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uzaklaşarak</a:t>
            </a:r>
            <a:r>
              <a:rPr sz="2400" spc="-15" dirty="0">
                <a:latin typeface="Calibri"/>
                <a:cs typeface="Calibri"/>
              </a:rPr>
              <a:t> başka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kişilerin </a:t>
            </a:r>
            <a:r>
              <a:rPr sz="2400" spc="-15" dirty="0">
                <a:latin typeface="Calibri"/>
                <a:cs typeface="Calibri"/>
              </a:rPr>
              <a:t>yakalayabileceği hata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veya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hataya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sebep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verebilecek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zayıf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yapıları </a:t>
            </a:r>
            <a:r>
              <a:rPr sz="2400" spc="-5" dirty="0">
                <a:latin typeface="Calibri"/>
                <a:cs typeface="Calibri"/>
              </a:rPr>
              <a:t> ortadan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kaldırmak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amaçlanır.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16406" y="2004186"/>
            <a:ext cx="4240530" cy="1679575"/>
            <a:chOff x="716406" y="2004186"/>
            <a:chExt cx="4240530" cy="1679575"/>
          </a:xfrm>
        </p:grpSpPr>
        <p:sp>
          <p:nvSpPr>
            <p:cNvPr id="6" name="object 6"/>
            <p:cNvSpPr/>
            <p:nvPr/>
          </p:nvSpPr>
          <p:spPr>
            <a:xfrm>
              <a:off x="722756" y="2010536"/>
              <a:ext cx="4227830" cy="1666875"/>
            </a:xfrm>
            <a:custGeom>
              <a:avLst/>
              <a:gdLst/>
              <a:ahLst/>
              <a:cxnLst/>
              <a:rect l="l" t="t" r="r" b="b"/>
              <a:pathLst>
                <a:path w="4227830" h="1666875">
                  <a:moveTo>
                    <a:pt x="3949814" y="0"/>
                  </a:moveTo>
                  <a:lnTo>
                    <a:pt x="0" y="0"/>
                  </a:lnTo>
                  <a:lnTo>
                    <a:pt x="0" y="1388732"/>
                  </a:lnTo>
                  <a:lnTo>
                    <a:pt x="277761" y="1666494"/>
                  </a:lnTo>
                  <a:lnTo>
                    <a:pt x="4227576" y="1666494"/>
                  </a:lnTo>
                  <a:lnTo>
                    <a:pt x="4227576" y="277761"/>
                  </a:lnTo>
                  <a:lnTo>
                    <a:pt x="3949814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2756" y="2010536"/>
              <a:ext cx="4227830" cy="1666875"/>
            </a:xfrm>
            <a:custGeom>
              <a:avLst/>
              <a:gdLst/>
              <a:ahLst/>
              <a:cxnLst/>
              <a:rect l="l" t="t" r="r" b="b"/>
              <a:pathLst>
                <a:path w="4227830" h="1666875">
                  <a:moveTo>
                    <a:pt x="0" y="0"/>
                  </a:moveTo>
                  <a:lnTo>
                    <a:pt x="3949814" y="0"/>
                  </a:lnTo>
                  <a:lnTo>
                    <a:pt x="4227576" y="277761"/>
                  </a:lnTo>
                  <a:lnTo>
                    <a:pt x="4227576" y="1666494"/>
                  </a:lnTo>
                  <a:lnTo>
                    <a:pt x="277761" y="1666494"/>
                  </a:lnTo>
                  <a:lnTo>
                    <a:pt x="0" y="138873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40330" y="2445144"/>
            <a:ext cx="34442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6F2F9F"/>
                </a:solidFill>
                <a:latin typeface="Calibri"/>
                <a:cs typeface="Calibri"/>
              </a:rPr>
              <a:t>Bireysel</a:t>
            </a:r>
            <a:r>
              <a:rPr sz="2400" b="1" spc="1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6F2F9F"/>
                </a:solidFill>
                <a:latin typeface="Calibri"/>
                <a:cs typeface="Calibri"/>
              </a:rPr>
              <a:t>olarak</a:t>
            </a:r>
            <a:r>
              <a:rPr sz="2400" b="1" spc="-10" dirty="0">
                <a:solidFill>
                  <a:srgbClr val="6F2F9F"/>
                </a:solidFill>
                <a:latin typeface="Calibri"/>
                <a:cs typeface="Calibri"/>
              </a:rPr>
              <a:t> yapılan </a:t>
            </a:r>
            <a:r>
              <a:rPr sz="2400" b="1" spc="-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6F2F9F"/>
                </a:solidFill>
                <a:latin typeface="Calibri"/>
                <a:cs typeface="Calibri"/>
              </a:rPr>
              <a:t>gözden</a:t>
            </a: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6F2F9F"/>
                </a:solidFill>
                <a:latin typeface="Calibri"/>
                <a:cs typeface="Calibri"/>
              </a:rPr>
              <a:t>geçirme</a:t>
            </a:r>
            <a:r>
              <a:rPr sz="2400" b="1" spc="-2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6F2F9F"/>
                </a:solidFill>
                <a:latin typeface="Calibri"/>
                <a:cs typeface="Calibri"/>
              </a:rPr>
              <a:t>yöntemleri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38098" y="4506595"/>
            <a:ext cx="4240530" cy="1679575"/>
            <a:chOff x="538098" y="4506595"/>
            <a:chExt cx="4240530" cy="1679575"/>
          </a:xfrm>
        </p:grpSpPr>
        <p:sp>
          <p:nvSpPr>
            <p:cNvPr id="10" name="object 10"/>
            <p:cNvSpPr/>
            <p:nvPr/>
          </p:nvSpPr>
          <p:spPr>
            <a:xfrm>
              <a:off x="544448" y="4512945"/>
              <a:ext cx="4227830" cy="1666875"/>
            </a:xfrm>
            <a:custGeom>
              <a:avLst/>
              <a:gdLst/>
              <a:ahLst/>
              <a:cxnLst/>
              <a:rect l="l" t="t" r="r" b="b"/>
              <a:pathLst>
                <a:path w="4227830" h="1666875">
                  <a:moveTo>
                    <a:pt x="3949814" y="0"/>
                  </a:moveTo>
                  <a:lnTo>
                    <a:pt x="0" y="0"/>
                  </a:lnTo>
                  <a:lnTo>
                    <a:pt x="0" y="1388732"/>
                  </a:lnTo>
                  <a:lnTo>
                    <a:pt x="277761" y="1666493"/>
                  </a:lnTo>
                  <a:lnTo>
                    <a:pt x="4227576" y="1666493"/>
                  </a:lnTo>
                  <a:lnTo>
                    <a:pt x="4227576" y="277761"/>
                  </a:lnTo>
                  <a:lnTo>
                    <a:pt x="3949814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4448" y="4512945"/>
              <a:ext cx="4227830" cy="1666875"/>
            </a:xfrm>
            <a:custGeom>
              <a:avLst/>
              <a:gdLst/>
              <a:ahLst/>
              <a:cxnLst/>
              <a:rect l="l" t="t" r="r" b="b"/>
              <a:pathLst>
                <a:path w="4227830" h="1666875">
                  <a:moveTo>
                    <a:pt x="0" y="0"/>
                  </a:moveTo>
                  <a:lnTo>
                    <a:pt x="3949814" y="0"/>
                  </a:lnTo>
                  <a:lnTo>
                    <a:pt x="4227576" y="277761"/>
                  </a:lnTo>
                  <a:lnTo>
                    <a:pt x="4227576" y="1666493"/>
                  </a:lnTo>
                  <a:lnTo>
                    <a:pt x="277761" y="1666493"/>
                  </a:lnTo>
                  <a:lnTo>
                    <a:pt x="0" y="138873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61899" y="4947322"/>
            <a:ext cx="346265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6F2F9F"/>
                </a:solidFill>
                <a:latin typeface="Calibri"/>
                <a:cs typeface="Calibri"/>
              </a:rPr>
              <a:t>Grup </a:t>
            </a:r>
            <a:r>
              <a:rPr sz="2400" b="1" spc="-15" dirty="0">
                <a:solidFill>
                  <a:srgbClr val="6F2F9F"/>
                </a:solidFill>
                <a:latin typeface="Calibri"/>
                <a:cs typeface="Calibri"/>
              </a:rPr>
              <a:t>olarak </a:t>
            </a:r>
            <a:r>
              <a:rPr sz="2400" b="1" spc="-10" dirty="0">
                <a:solidFill>
                  <a:srgbClr val="6F2F9F"/>
                </a:solidFill>
                <a:latin typeface="Calibri"/>
                <a:cs typeface="Calibri"/>
              </a:rPr>
              <a:t>yapılan </a:t>
            </a:r>
            <a:r>
              <a:rPr sz="2400" b="1" spc="-20" dirty="0">
                <a:solidFill>
                  <a:srgbClr val="6F2F9F"/>
                </a:solidFill>
                <a:latin typeface="Calibri"/>
                <a:cs typeface="Calibri"/>
              </a:rPr>
              <a:t>gözden </a:t>
            </a:r>
            <a:r>
              <a:rPr sz="2400" b="1" spc="-53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6F2F9F"/>
                </a:solidFill>
                <a:latin typeface="Calibri"/>
                <a:cs typeface="Calibri"/>
              </a:rPr>
              <a:t>geçirmeler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40557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Gözden</a:t>
            </a:r>
            <a:r>
              <a:rPr spc="-70" dirty="0"/>
              <a:t> </a:t>
            </a:r>
            <a:r>
              <a:rPr spc="-5" dirty="0"/>
              <a:t>Geçirmeler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37682" y="1735968"/>
            <a:ext cx="6736080" cy="3870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b="1" spc="-5" dirty="0">
                <a:solidFill>
                  <a:srgbClr val="6F2F9F"/>
                </a:solidFill>
                <a:latin typeface="Calibri"/>
                <a:cs typeface="Calibri"/>
              </a:rPr>
              <a:t>Bireysel</a:t>
            </a:r>
            <a:r>
              <a:rPr sz="2400" b="1" spc="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F2F9F"/>
                </a:solidFill>
                <a:latin typeface="Calibri"/>
                <a:cs typeface="Calibri"/>
              </a:rPr>
              <a:t>olarak yapılan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F2F9F"/>
                </a:solidFill>
                <a:latin typeface="Calibri"/>
                <a:cs typeface="Calibri"/>
              </a:rPr>
              <a:t>gözden</a:t>
            </a:r>
            <a:r>
              <a:rPr sz="2400" b="1" spc="-2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F2F9F"/>
                </a:solidFill>
                <a:latin typeface="Calibri"/>
                <a:cs typeface="Calibri"/>
              </a:rPr>
              <a:t>geçirme</a:t>
            </a:r>
            <a:r>
              <a:rPr sz="2400" b="1" spc="-1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F2F9F"/>
                </a:solidFill>
                <a:latin typeface="Calibri"/>
                <a:cs typeface="Calibri"/>
              </a:rPr>
              <a:t>yöntemleri</a:t>
            </a:r>
            <a:endParaRPr sz="2400">
              <a:latin typeface="Calibri"/>
              <a:cs typeface="Calibri"/>
            </a:endParaRPr>
          </a:p>
          <a:p>
            <a:pPr marL="424180" indent="-411480">
              <a:lnSpc>
                <a:spcPct val="100000"/>
              </a:lnSpc>
              <a:buFont typeface="Wingdings"/>
              <a:buChar char=""/>
              <a:tabLst>
                <a:tab pos="423545" algn="l"/>
                <a:tab pos="424180" algn="l"/>
              </a:tabLst>
            </a:pPr>
            <a:r>
              <a:rPr sz="2400" spc="-5" dirty="0">
                <a:latin typeface="Calibri"/>
                <a:cs typeface="Calibri"/>
              </a:rPr>
              <a:t>Desk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Checking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(masada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kontrol)</a:t>
            </a:r>
            <a:endParaRPr sz="2400">
              <a:latin typeface="Calibri"/>
              <a:cs typeface="Calibri"/>
            </a:endParaRPr>
          </a:p>
          <a:p>
            <a:pPr marL="469900" lvl="1" indent="-406400">
              <a:lnSpc>
                <a:spcPct val="100000"/>
              </a:lnSpc>
              <a:spcBef>
                <a:spcPts val="710"/>
              </a:spcBef>
              <a:buSzPct val="116666"/>
              <a:buFont typeface="Wingdings"/>
              <a:buChar char=""/>
              <a:tabLst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Proof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Reading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(uzman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deneyimi)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b="1" spc="-5" dirty="0">
                <a:solidFill>
                  <a:srgbClr val="6F2F9F"/>
                </a:solidFill>
                <a:latin typeface="Calibri"/>
                <a:cs typeface="Calibri"/>
              </a:rPr>
              <a:t>Grup</a:t>
            </a: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F2F9F"/>
                </a:solidFill>
                <a:latin typeface="Calibri"/>
                <a:cs typeface="Calibri"/>
              </a:rPr>
              <a:t>olarak</a:t>
            </a:r>
            <a:r>
              <a:rPr sz="2400" b="1" spc="-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F2F9F"/>
                </a:solidFill>
                <a:latin typeface="Calibri"/>
                <a:cs typeface="Calibri"/>
              </a:rPr>
              <a:t>yapılan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F2F9F"/>
                </a:solidFill>
                <a:latin typeface="Calibri"/>
                <a:cs typeface="Calibri"/>
              </a:rPr>
              <a:t>gözden</a:t>
            </a:r>
            <a:r>
              <a:rPr sz="2400" b="1" spc="-2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F2F9F"/>
                </a:solidFill>
                <a:latin typeface="Calibri"/>
                <a:cs typeface="Calibri"/>
              </a:rPr>
              <a:t>geçirmeler</a:t>
            </a:r>
            <a:endParaRPr sz="2400">
              <a:latin typeface="Calibri"/>
              <a:cs typeface="Calibri"/>
            </a:endParaRPr>
          </a:p>
          <a:p>
            <a:pPr marL="469900" lvl="1" indent="-406400">
              <a:lnSpc>
                <a:spcPct val="100000"/>
              </a:lnSpc>
              <a:spcBef>
                <a:spcPts val="710"/>
              </a:spcBef>
              <a:buSzPct val="116666"/>
              <a:buFont typeface="Wingdings"/>
              <a:buChar char=""/>
              <a:tabLst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Reviews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(Gözden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geçirme)</a:t>
            </a:r>
            <a:endParaRPr sz="2400">
              <a:latin typeface="Calibri"/>
              <a:cs typeface="Calibri"/>
            </a:endParaRPr>
          </a:p>
          <a:p>
            <a:pPr marL="469900" lvl="1" indent="-406400">
              <a:lnSpc>
                <a:spcPct val="100000"/>
              </a:lnSpc>
              <a:spcBef>
                <a:spcPts val="715"/>
              </a:spcBef>
              <a:buSzPct val="116666"/>
              <a:buFont typeface="Wingdings"/>
              <a:buChar char=""/>
              <a:tabLst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Walkthrough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(üzerinden geçme)</a:t>
            </a:r>
            <a:endParaRPr sz="2400">
              <a:latin typeface="Calibri"/>
              <a:cs typeface="Calibri"/>
            </a:endParaRPr>
          </a:p>
          <a:p>
            <a:pPr marL="469900" lvl="1" indent="-406400">
              <a:lnSpc>
                <a:spcPct val="100000"/>
              </a:lnSpc>
              <a:spcBef>
                <a:spcPts val="710"/>
              </a:spcBef>
              <a:buSzPct val="116666"/>
              <a:buFont typeface="Wingdings"/>
              <a:buChar char=""/>
              <a:tabLst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Inspection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(inceleme-teftiş)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381063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Yazılım</a:t>
            </a:r>
            <a:r>
              <a:rPr spc="-90" dirty="0"/>
              <a:t> </a:t>
            </a:r>
            <a:r>
              <a:rPr spc="-20" dirty="0"/>
              <a:t>Felaketleri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6291" y="1679478"/>
            <a:ext cx="7049134" cy="3874135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1235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spc="-5" dirty="0">
                <a:solidFill>
                  <a:srgbClr val="6F2F9F"/>
                </a:solidFill>
                <a:latin typeface="Calibri"/>
                <a:cs typeface="Calibri"/>
              </a:rPr>
              <a:t>Dakikalar</a:t>
            </a:r>
            <a:r>
              <a:rPr sz="2800" b="1" spc="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içinde</a:t>
            </a:r>
            <a:r>
              <a:rPr sz="2800" b="1" spc="-1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6F2F9F"/>
                </a:solidFill>
                <a:latin typeface="Calibri"/>
                <a:cs typeface="Calibri"/>
              </a:rPr>
              <a:t>kaybedilen</a:t>
            </a:r>
            <a:r>
              <a:rPr sz="2800" b="1" spc="-2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460</a:t>
            </a:r>
            <a:r>
              <a:rPr sz="2800" b="1" spc="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6F2F9F"/>
                </a:solidFill>
                <a:latin typeface="Calibri"/>
                <a:cs typeface="Calibri"/>
              </a:rPr>
              <a:t>milyon</a:t>
            </a:r>
            <a:r>
              <a:rPr sz="2800" b="1" spc="-3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6F2F9F"/>
                </a:solidFill>
                <a:latin typeface="Calibri"/>
                <a:cs typeface="Calibri"/>
              </a:rPr>
              <a:t>dolar</a:t>
            </a:r>
            <a:endParaRPr sz="2800">
              <a:latin typeface="Calibri"/>
              <a:cs typeface="Calibri"/>
            </a:endParaRPr>
          </a:p>
          <a:p>
            <a:pPr marL="12700" marR="240665" indent="-635">
              <a:lnSpc>
                <a:spcPts val="2160"/>
              </a:lnSpc>
              <a:spcBef>
                <a:spcPts val="1075"/>
              </a:spcBef>
            </a:pP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Knight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Capital</a:t>
            </a:r>
            <a:r>
              <a:rPr sz="2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Group,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 1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Ağustos</a:t>
            </a:r>
            <a:r>
              <a:rPr sz="2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12121"/>
                </a:solidFill>
                <a:latin typeface="Calibri"/>
                <a:cs typeface="Calibri"/>
              </a:rPr>
              <a:t>2012’de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yeni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bir</a:t>
            </a:r>
            <a:r>
              <a:rPr sz="20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yazılım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 güncellemesi</a:t>
            </a:r>
            <a:r>
              <a:rPr sz="2000" spc="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yapma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12121"/>
                </a:solidFill>
                <a:latin typeface="Calibri"/>
                <a:cs typeface="Calibri"/>
              </a:rPr>
              <a:t>kararı</a:t>
            </a:r>
            <a:r>
              <a:rPr sz="2000" spc="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aldı.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12121"/>
                </a:solidFill>
                <a:latin typeface="Calibri"/>
                <a:cs typeface="Calibri"/>
              </a:rPr>
              <a:t>Yaptıkları</a:t>
            </a:r>
            <a:r>
              <a:rPr sz="2000" spc="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yazılım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güncellemesiyle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otomatik</a:t>
            </a:r>
            <a:r>
              <a:rPr sz="20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olarak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stok</a:t>
            </a:r>
            <a:r>
              <a:rPr sz="2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alım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satımı</a:t>
            </a:r>
            <a:r>
              <a:rPr sz="2000" spc="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yapmayı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planlayan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12121"/>
                </a:solidFill>
                <a:latin typeface="Calibri"/>
                <a:cs typeface="Calibri"/>
              </a:rPr>
              <a:t>şirket</a:t>
            </a:r>
            <a:r>
              <a:rPr sz="2000" spc="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bir</a:t>
            </a:r>
            <a:r>
              <a:rPr sz="2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anda </a:t>
            </a:r>
            <a:r>
              <a:rPr sz="2000" spc="-434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kendisini</a:t>
            </a:r>
            <a:r>
              <a:rPr sz="2000" spc="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hiç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ummadığı</a:t>
            </a:r>
            <a:r>
              <a:rPr sz="2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şekilde</a:t>
            </a:r>
            <a:r>
              <a:rPr sz="2000" spc="4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12121"/>
                </a:solidFill>
                <a:latin typeface="Calibri"/>
                <a:cs typeface="Calibri"/>
              </a:rPr>
              <a:t>iflasın eşiğinde</a:t>
            </a:r>
            <a:r>
              <a:rPr sz="2000" b="1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buldu.</a:t>
            </a:r>
            <a:endParaRPr sz="2000">
              <a:latin typeface="Calibri"/>
              <a:cs typeface="Calibri"/>
            </a:endParaRPr>
          </a:p>
          <a:p>
            <a:pPr marL="12700" marR="47625">
              <a:lnSpc>
                <a:spcPts val="2160"/>
              </a:lnSpc>
              <a:spcBef>
                <a:spcPts val="1005"/>
              </a:spcBef>
            </a:pP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Saat</a:t>
            </a:r>
            <a:r>
              <a:rPr sz="2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09.00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sularında</a:t>
            </a:r>
            <a:r>
              <a:rPr sz="2000" spc="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New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212121"/>
                </a:solidFill>
                <a:latin typeface="Calibri"/>
                <a:cs typeface="Calibri"/>
              </a:rPr>
              <a:t>York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Borsası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işlemler</a:t>
            </a:r>
            <a:r>
              <a:rPr sz="2000" spc="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için</a:t>
            </a:r>
            <a:r>
              <a:rPr sz="2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açıldı</a:t>
            </a:r>
            <a:r>
              <a:rPr sz="20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ve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Knight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Capital’ın</a:t>
            </a:r>
            <a:r>
              <a:rPr sz="2000" spc="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ilk</a:t>
            </a:r>
            <a:r>
              <a:rPr sz="2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perakende</a:t>
            </a:r>
            <a:r>
              <a:rPr sz="20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yatırımcısı</a:t>
            </a:r>
            <a:r>
              <a:rPr sz="20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varlıklarını</a:t>
            </a:r>
            <a:r>
              <a:rPr sz="2000" spc="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satın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almak</a:t>
            </a:r>
            <a:r>
              <a:rPr sz="2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12121"/>
                </a:solidFill>
                <a:latin typeface="Calibri"/>
                <a:cs typeface="Calibri"/>
              </a:rPr>
              <a:t>veya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satmak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için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talimat</a:t>
            </a:r>
            <a:r>
              <a:rPr sz="2000" spc="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verdi.</a:t>
            </a:r>
            <a:r>
              <a:rPr sz="2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212121"/>
                </a:solidFill>
                <a:latin typeface="Calibri"/>
                <a:cs typeface="Calibri"/>
              </a:rPr>
              <a:t>Yalnızca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45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dakika</a:t>
            </a:r>
            <a:r>
              <a:rPr sz="20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sonra</a:t>
            </a:r>
            <a:r>
              <a:rPr sz="2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Knight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Capital’ın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 sunucuları</a:t>
            </a:r>
            <a:r>
              <a:rPr sz="2000" spc="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4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milyon</a:t>
            </a:r>
            <a:r>
              <a:rPr sz="20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işlem</a:t>
            </a:r>
            <a:r>
              <a:rPr sz="2000" spc="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gerçekleştirdi</a:t>
            </a:r>
            <a:r>
              <a:rPr sz="2000" spc="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ve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12121"/>
                </a:solidFill>
                <a:latin typeface="Calibri"/>
                <a:cs typeface="Calibri"/>
              </a:rPr>
              <a:t>şirkete</a:t>
            </a:r>
            <a:r>
              <a:rPr sz="2000" spc="4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12121"/>
                </a:solidFill>
                <a:latin typeface="Calibri"/>
                <a:cs typeface="Calibri"/>
              </a:rPr>
              <a:t>460 </a:t>
            </a:r>
            <a:r>
              <a:rPr sz="2000" b="1" spc="-10" dirty="0">
                <a:solidFill>
                  <a:srgbClr val="212121"/>
                </a:solidFill>
                <a:latin typeface="Calibri"/>
                <a:cs typeface="Calibri"/>
              </a:rPr>
              <a:t>milyon</a:t>
            </a:r>
            <a:r>
              <a:rPr sz="2000" b="1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12121"/>
                </a:solidFill>
                <a:latin typeface="Calibri"/>
                <a:cs typeface="Calibri"/>
              </a:rPr>
              <a:t>dolar </a:t>
            </a:r>
            <a:r>
              <a:rPr sz="2000" b="1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212121"/>
                </a:solidFill>
                <a:latin typeface="Calibri"/>
                <a:cs typeface="Calibri"/>
              </a:rPr>
              <a:t>kaybettirerek</a:t>
            </a:r>
            <a:r>
              <a:rPr sz="2000" b="1" spc="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iflasın</a:t>
            </a:r>
            <a:r>
              <a:rPr sz="2000" spc="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eşiğine</a:t>
            </a:r>
            <a:r>
              <a:rPr sz="2000" spc="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getirdi.</a:t>
            </a:r>
            <a:r>
              <a:rPr sz="2000" spc="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12121"/>
                </a:solidFill>
                <a:latin typeface="Calibri"/>
                <a:cs typeface="Calibri"/>
              </a:rPr>
              <a:t>NYSE’deki</a:t>
            </a:r>
            <a:r>
              <a:rPr sz="2000" spc="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bazı</a:t>
            </a:r>
            <a:r>
              <a:rPr sz="20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hisseler</a:t>
            </a:r>
            <a:r>
              <a:rPr sz="2000" spc="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%300’ün </a:t>
            </a:r>
            <a:r>
              <a:rPr sz="2000" spc="-44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üzerinde</a:t>
            </a:r>
            <a:r>
              <a:rPr sz="2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arttı.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Bunun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sebebi,</a:t>
            </a:r>
            <a:r>
              <a:rPr sz="2000" spc="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diğer</a:t>
            </a:r>
            <a:r>
              <a:rPr sz="20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firmaların</a:t>
            </a:r>
            <a:r>
              <a:rPr sz="2000" spc="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algoritmaları</a:t>
            </a:r>
            <a:r>
              <a:rPr sz="2000" spc="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Knight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Capital’</a:t>
            </a:r>
            <a:r>
              <a:rPr sz="2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ın bu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hatasını</a:t>
            </a:r>
            <a:r>
              <a:rPr sz="2000" spc="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sömürmeye</a:t>
            </a:r>
            <a:r>
              <a:rPr sz="2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başladı.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84335" y="2089404"/>
            <a:ext cx="3016757" cy="3398519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609663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Gözden</a:t>
            </a:r>
            <a:r>
              <a:rPr spc="-25" dirty="0"/>
              <a:t> </a:t>
            </a:r>
            <a:r>
              <a:rPr spc="-5" dirty="0"/>
              <a:t>Geçirmeler</a:t>
            </a:r>
            <a:r>
              <a:rPr spc="-25" dirty="0"/>
              <a:t> </a:t>
            </a:r>
            <a:r>
              <a:rPr dirty="0"/>
              <a:t>-</a:t>
            </a:r>
            <a:r>
              <a:rPr spc="-20" dirty="0"/>
              <a:t> </a:t>
            </a:r>
            <a:r>
              <a:rPr spc="-15" dirty="0"/>
              <a:t>Bireysel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755042"/>
            <a:ext cx="6701155" cy="309435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b="1" spc="-5" dirty="0">
                <a:solidFill>
                  <a:srgbClr val="D14A97"/>
                </a:solidFill>
                <a:latin typeface="Calibri"/>
                <a:cs typeface="Calibri"/>
              </a:rPr>
              <a:t>Desk</a:t>
            </a:r>
            <a:r>
              <a:rPr sz="2800" b="1" spc="5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D14A97"/>
                </a:solidFill>
                <a:latin typeface="Calibri"/>
                <a:cs typeface="Calibri"/>
              </a:rPr>
              <a:t>Checking</a:t>
            </a:r>
            <a:r>
              <a:rPr sz="2800" b="1" spc="10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D14A97"/>
                </a:solidFill>
                <a:latin typeface="Calibri"/>
                <a:cs typeface="Calibri"/>
              </a:rPr>
              <a:t>(masada kontrol):</a:t>
            </a:r>
            <a:endParaRPr sz="2800">
              <a:latin typeface="Calibri"/>
              <a:cs typeface="Calibri"/>
            </a:endParaRPr>
          </a:p>
          <a:p>
            <a:pPr marL="418465" marR="5080" indent="-406400">
              <a:lnSpc>
                <a:spcPts val="3020"/>
              </a:lnSpc>
              <a:spcBef>
                <a:spcPts val="1040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Yazılan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kodun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çıktısı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alınır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 </a:t>
            </a:r>
            <a:r>
              <a:rPr sz="2800" spc="-5" dirty="0">
                <a:latin typeface="Calibri"/>
                <a:cs typeface="Calibri"/>
              </a:rPr>
              <a:t>yazılımcı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masa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başında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bilgisayardan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yardım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almadan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satır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satır kod üzerinden geçerek olayı simule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etmiş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olur.</a:t>
            </a:r>
            <a:endParaRPr sz="2800">
              <a:latin typeface="Calibri"/>
              <a:cs typeface="Calibri"/>
            </a:endParaRPr>
          </a:p>
          <a:p>
            <a:pPr marL="418465" marR="313690" indent="-406400">
              <a:lnSpc>
                <a:spcPts val="3020"/>
              </a:lnSpc>
              <a:spcBef>
                <a:spcPts val="1019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Yazılımcı mantık sorguları kontrol eder </a:t>
            </a:r>
            <a:r>
              <a:rPr sz="2800" dirty="0">
                <a:latin typeface="Calibri"/>
                <a:cs typeface="Calibri"/>
              </a:rPr>
              <a:t>ve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hataları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kendi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bulur.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3304" y="2655570"/>
            <a:ext cx="3148572" cy="3188968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609663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Gözden</a:t>
            </a:r>
            <a:r>
              <a:rPr spc="-25" dirty="0"/>
              <a:t> </a:t>
            </a:r>
            <a:r>
              <a:rPr spc="-5" dirty="0"/>
              <a:t>Geçirmeler</a:t>
            </a:r>
            <a:r>
              <a:rPr spc="-25" dirty="0"/>
              <a:t> </a:t>
            </a:r>
            <a:r>
              <a:rPr dirty="0"/>
              <a:t>-</a:t>
            </a:r>
            <a:r>
              <a:rPr spc="-20" dirty="0"/>
              <a:t> </a:t>
            </a:r>
            <a:r>
              <a:rPr spc="-15" dirty="0"/>
              <a:t>Bireysel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2582004"/>
            <a:ext cx="5887085" cy="283718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800" b="1" spc="-10" dirty="0">
                <a:solidFill>
                  <a:srgbClr val="D14A97"/>
                </a:solidFill>
                <a:latin typeface="Calibri"/>
                <a:cs typeface="Calibri"/>
              </a:rPr>
              <a:t>Proof</a:t>
            </a:r>
            <a:r>
              <a:rPr sz="2800" b="1" spc="-25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D14A97"/>
                </a:solidFill>
                <a:latin typeface="Calibri"/>
                <a:cs typeface="Calibri"/>
              </a:rPr>
              <a:t>Reading</a:t>
            </a:r>
            <a:r>
              <a:rPr sz="2800" b="1" spc="-25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D14A97"/>
                </a:solidFill>
                <a:latin typeface="Calibri"/>
                <a:cs typeface="Calibri"/>
              </a:rPr>
              <a:t>(uzman</a:t>
            </a:r>
            <a:r>
              <a:rPr sz="2800" b="1" spc="-25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D14A97"/>
                </a:solidFill>
                <a:latin typeface="Calibri"/>
                <a:cs typeface="Calibri"/>
              </a:rPr>
              <a:t>deneyimi):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ts val="3460"/>
              </a:lnSpc>
              <a:spcBef>
                <a:spcPts val="1019"/>
              </a:spcBef>
            </a:pPr>
            <a:r>
              <a:rPr sz="3200" spc="-5" dirty="0">
                <a:latin typeface="Calibri"/>
                <a:cs typeface="Calibri"/>
              </a:rPr>
              <a:t>Daha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önceden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yapılmış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ve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sorunsuz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çalışan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uzmanlar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tarafından 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hazırlanmış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kod,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algoritma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vb.,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dökümanları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okuyarak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kendi 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çıktılarını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test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edilir.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2988" y="2553461"/>
            <a:ext cx="4240529" cy="3449573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8316" y="305028"/>
            <a:ext cx="963866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Gözden</a:t>
            </a:r>
            <a:r>
              <a:rPr spc="-15" dirty="0"/>
              <a:t> </a:t>
            </a:r>
            <a:r>
              <a:rPr spc="-5" dirty="0"/>
              <a:t>Geçirmeler</a:t>
            </a:r>
            <a:r>
              <a:rPr spc="-10" dirty="0"/>
              <a:t> </a:t>
            </a:r>
            <a:r>
              <a:rPr dirty="0"/>
              <a:t>–</a:t>
            </a:r>
            <a:r>
              <a:rPr spc="-10" dirty="0"/>
              <a:t> </a:t>
            </a:r>
            <a:r>
              <a:rPr spc="-5" dirty="0"/>
              <a:t>ISTQB</a:t>
            </a:r>
            <a:r>
              <a:rPr spc="-25" dirty="0"/>
              <a:t> </a:t>
            </a:r>
            <a:r>
              <a:rPr dirty="0"/>
              <a:t>dökümanına</a:t>
            </a:r>
            <a:r>
              <a:rPr spc="-10" dirty="0"/>
              <a:t> </a:t>
            </a:r>
            <a:r>
              <a:rPr spc="-5" dirty="0"/>
              <a:t>göre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5845" y="1223521"/>
            <a:ext cx="6767069" cy="53741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64979" y="3436170"/>
            <a:ext cx="907415" cy="88773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 indent="40640" algn="just">
              <a:lnSpc>
                <a:spcPts val="2200"/>
              </a:lnSpc>
              <a:spcBef>
                <a:spcPts val="335"/>
              </a:spcBef>
            </a:pPr>
            <a:r>
              <a:rPr sz="2000" b="1" spc="-5" dirty="0">
                <a:latin typeface="Calibri"/>
                <a:cs typeface="Calibri"/>
              </a:rPr>
              <a:t>Gözden </a:t>
            </a:r>
            <a:r>
              <a:rPr sz="2000" b="1" spc="-44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G</a:t>
            </a:r>
            <a:r>
              <a:rPr sz="2000" b="1" spc="-5" dirty="0">
                <a:latin typeface="Calibri"/>
                <a:cs typeface="Calibri"/>
              </a:rPr>
              <a:t>e</a:t>
            </a:r>
            <a:r>
              <a:rPr sz="2000" b="1" spc="-10" dirty="0">
                <a:latin typeface="Calibri"/>
                <a:cs typeface="Calibri"/>
              </a:rPr>
              <a:t>ç</a:t>
            </a:r>
            <a:r>
              <a:rPr sz="2000" b="1" spc="-5" dirty="0">
                <a:latin typeface="Calibri"/>
                <a:cs typeface="Calibri"/>
              </a:rPr>
              <a:t>i</a:t>
            </a:r>
            <a:r>
              <a:rPr sz="2000" b="1" spc="-10" dirty="0">
                <a:latin typeface="Calibri"/>
                <a:cs typeface="Calibri"/>
              </a:rPr>
              <a:t>r</a:t>
            </a:r>
            <a:r>
              <a:rPr sz="2000" b="1" spc="-5" dirty="0">
                <a:latin typeface="Calibri"/>
                <a:cs typeface="Calibri"/>
              </a:rPr>
              <a:t>me  Çeşitleri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53635" y="1631878"/>
            <a:ext cx="929640" cy="608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300"/>
              </a:lnSpc>
              <a:spcBef>
                <a:spcPts val="95"/>
              </a:spcBef>
            </a:pPr>
            <a:r>
              <a:rPr sz="2000" b="1" spc="-5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2000" b="1" spc="-1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2000" b="1" spc="-5" dirty="0">
                <a:solidFill>
                  <a:srgbClr val="292929"/>
                </a:solidFill>
                <a:latin typeface="Calibri"/>
                <a:cs typeface="Calibri"/>
              </a:rPr>
              <a:t>m</a:t>
            </a:r>
            <a:r>
              <a:rPr sz="2000" b="1" spc="-1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2000" b="1" spc="-5" dirty="0">
                <a:solidFill>
                  <a:srgbClr val="292929"/>
                </a:solidFill>
                <a:latin typeface="Calibri"/>
                <a:cs typeface="Calibri"/>
              </a:rPr>
              <a:t>l</a:t>
            </a:r>
            <a:endParaRPr sz="2000">
              <a:latin typeface="Calibri"/>
              <a:cs typeface="Calibri"/>
            </a:endParaRPr>
          </a:p>
          <a:p>
            <a:pPr marL="79375">
              <a:lnSpc>
                <a:spcPts val="2300"/>
              </a:lnSpc>
            </a:pPr>
            <a:r>
              <a:rPr sz="2000" b="1" spc="-5" dirty="0">
                <a:solidFill>
                  <a:srgbClr val="292929"/>
                </a:solidFill>
                <a:latin typeface="Calibri"/>
                <a:cs typeface="Calibri"/>
              </a:rPr>
              <a:t>Review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90566" y="3675502"/>
            <a:ext cx="112395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292929"/>
                </a:solidFill>
                <a:latin typeface="Calibri"/>
                <a:cs typeface="Calibri"/>
              </a:rPr>
              <a:t>Inspection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11534" y="5519543"/>
            <a:ext cx="1014094" cy="608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300"/>
              </a:lnSpc>
              <a:spcBef>
                <a:spcPts val="95"/>
              </a:spcBef>
            </a:pPr>
            <a:r>
              <a:rPr sz="2000" b="1" spc="-5" dirty="0">
                <a:solidFill>
                  <a:srgbClr val="292929"/>
                </a:solidFill>
                <a:latin typeface="Calibri"/>
                <a:cs typeface="Calibri"/>
              </a:rPr>
              <a:t>Technical</a:t>
            </a:r>
            <a:endParaRPr sz="2000">
              <a:latin typeface="Calibri"/>
              <a:cs typeface="Calibri"/>
            </a:endParaRPr>
          </a:p>
          <a:p>
            <a:pPr marL="121285">
              <a:lnSpc>
                <a:spcPts val="2300"/>
              </a:lnSpc>
            </a:pPr>
            <a:r>
              <a:rPr sz="2000" b="1" spc="-5" dirty="0">
                <a:solidFill>
                  <a:srgbClr val="292929"/>
                </a:solidFill>
                <a:latin typeface="Calibri"/>
                <a:cs typeface="Calibri"/>
              </a:rPr>
              <a:t>Review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39036" y="3688751"/>
            <a:ext cx="14090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292929"/>
                </a:solidFill>
                <a:latin typeface="Calibri"/>
                <a:cs typeface="Calibri"/>
              </a:rPr>
              <a:t>Walkthrough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30374" y="1436525"/>
            <a:ext cx="11296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Gayri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Resmi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Gözden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Geçirme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28064" y="3260727"/>
            <a:ext cx="1788160" cy="1006475"/>
            <a:chOff x="1028064" y="3260727"/>
            <a:chExt cx="1788160" cy="1006475"/>
          </a:xfrm>
        </p:grpSpPr>
        <p:sp>
          <p:nvSpPr>
            <p:cNvPr id="11" name="object 11"/>
            <p:cNvSpPr/>
            <p:nvPr/>
          </p:nvSpPr>
          <p:spPr>
            <a:xfrm>
              <a:off x="1034414" y="3267077"/>
              <a:ext cx="1775460" cy="993775"/>
            </a:xfrm>
            <a:custGeom>
              <a:avLst/>
              <a:gdLst/>
              <a:ahLst/>
              <a:cxnLst/>
              <a:rect l="l" t="t" r="r" b="b"/>
              <a:pathLst>
                <a:path w="1775460" h="993775">
                  <a:moveTo>
                    <a:pt x="1609852" y="0"/>
                  </a:moveTo>
                  <a:lnTo>
                    <a:pt x="165608" y="0"/>
                  </a:lnTo>
                  <a:lnTo>
                    <a:pt x="121581" y="5915"/>
                  </a:lnTo>
                  <a:lnTo>
                    <a:pt x="82021" y="22609"/>
                  </a:lnTo>
                  <a:lnTo>
                    <a:pt x="48504" y="48504"/>
                  </a:lnTo>
                  <a:lnTo>
                    <a:pt x="22609" y="82021"/>
                  </a:lnTo>
                  <a:lnTo>
                    <a:pt x="5915" y="121581"/>
                  </a:lnTo>
                  <a:lnTo>
                    <a:pt x="0" y="165608"/>
                  </a:lnTo>
                  <a:lnTo>
                    <a:pt x="0" y="828040"/>
                  </a:lnTo>
                  <a:lnTo>
                    <a:pt x="5915" y="872066"/>
                  </a:lnTo>
                  <a:lnTo>
                    <a:pt x="22609" y="911626"/>
                  </a:lnTo>
                  <a:lnTo>
                    <a:pt x="48504" y="945143"/>
                  </a:lnTo>
                  <a:lnTo>
                    <a:pt x="82021" y="971038"/>
                  </a:lnTo>
                  <a:lnTo>
                    <a:pt x="121581" y="987732"/>
                  </a:lnTo>
                  <a:lnTo>
                    <a:pt x="165608" y="993648"/>
                  </a:lnTo>
                  <a:lnTo>
                    <a:pt x="1609852" y="993648"/>
                  </a:lnTo>
                  <a:lnTo>
                    <a:pt x="1653878" y="987732"/>
                  </a:lnTo>
                  <a:lnTo>
                    <a:pt x="1693438" y="971038"/>
                  </a:lnTo>
                  <a:lnTo>
                    <a:pt x="1726955" y="945143"/>
                  </a:lnTo>
                  <a:lnTo>
                    <a:pt x="1752850" y="911626"/>
                  </a:lnTo>
                  <a:lnTo>
                    <a:pt x="1769544" y="872066"/>
                  </a:lnTo>
                  <a:lnTo>
                    <a:pt x="1775460" y="828040"/>
                  </a:lnTo>
                  <a:lnTo>
                    <a:pt x="1775460" y="165608"/>
                  </a:lnTo>
                  <a:lnTo>
                    <a:pt x="1769544" y="121581"/>
                  </a:lnTo>
                  <a:lnTo>
                    <a:pt x="1752850" y="82021"/>
                  </a:lnTo>
                  <a:lnTo>
                    <a:pt x="1726955" y="48504"/>
                  </a:lnTo>
                  <a:lnTo>
                    <a:pt x="1693438" y="22609"/>
                  </a:lnTo>
                  <a:lnTo>
                    <a:pt x="1653878" y="5915"/>
                  </a:lnTo>
                  <a:lnTo>
                    <a:pt x="1609852" y="0"/>
                  </a:lnTo>
                  <a:close/>
                </a:path>
              </a:pathLst>
            </a:custGeom>
            <a:solidFill>
              <a:srgbClr val="15F1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4414" y="3267077"/>
              <a:ext cx="1775460" cy="993775"/>
            </a:xfrm>
            <a:custGeom>
              <a:avLst/>
              <a:gdLst/>
              <a:ahLst/>
              <a:cxnLst/>
              <a:rect l="l" t="t" r="r" b="b"/>
              <a:pathLst>
                <a:path w="1775460" h="993775">
                  <a:moveTo>
                    <a:pt x="0" y="165608"/>
                  </a:moveTo>
                  <a:lnTo>
                    <a:pt x="5915" y="121581"/>
                  </a:lnTo>
                  <a:lnTo>
                    <a:pt x="22609" y="82021"/>
                  </a:lnTo>
                  <a:lnTo>
                    <a:pt x="48504" y="48504"/>
                  </a:lnTo>
                  <a:lnTo>
                    <a:pt x="82021" y="22609"/>
                  </a:lnTo>
                  <a:lnTo>
                    <a:pt x="121581" y="5915"/>
                  </a:lnTo>
                  <a:lnTo>
                    <a:pt x="165608" y="0"/>
                  </a:lnTo>
                  <a:lnTo>
                    <a:pt x="1609852" y="0"/>
                  </a:lnTo>
                  <a:lnTo>
                    <a:pt x="1653878" y="5915"/>
                  </a:lnTo>
                  <a:lnTo>
                    <a:pt x="1693438" y="22609"/>
                  </a:lnTo>
                  <a:lnTo>
                    <a:pt x="1726955" y="48504"/>
                  </a:lnTo>
                  <a:lnTo>
                    <a:pt x="1752850" y="82021"/>
                  </a:lnTo>
                  <a:lnTo>
                    <a:pt x="1769544" y="121581"/>
                  </a:lnTo>
                  <a:lnTo>
                    <a:pt x="1775460" y="165608"/>
                  </a:lnTo>
                  <a:lnTo>
                    <a:pt x="1775460" y="828040"/>
                  </a:lnTo>
                  <a:lnTo>
                    <a:pt x="1769544" y="872066"/>
                  </a:lnTo>
                  <a:lnTo>
                    <a:pt x="1752850" y="911626"/>
                  </a:lnTo>
                  <a:lnTo>
                    <a:pt x="1726955" y="945143"/>
                  </a:lnTo>
                  <a:lnTo>
                    <a:pt x="1693438" y="971038"/>
                  </a:lnTo>
                  <a:lnTo>
                    <a:pt x="1653878" y="987732"/>
                  </a:lnTo>
                  <a:lnTo>
                    <a:pt x="1609852" y="993648"/>
                  </a:lnTo>
                  <a:lnTo>
                    <a:pt x="165608" y="993648"/>
                  </a:lnTo>
                  <a:lnTo>
                    <a:pt x="121581" y="987732"/>
                  </a:lnTo>
                  <a:lnTo>
                    <a:pt x="82021" y="971038"/>
                  </a:lnTo>
                  <a:lnTo>
                    <a:pt x="48504" y="945143"/>
                  </a:lnTo>
                  <a:lnTo>
                    <a:pt x="22609" y="911626"/>
                  </a:lnTo>
                  <a:lnTo>
                    <a:pt x="5915" y="872066"/>
                  </a:lnTo>
                  <a:lnTo>
                    <a:pt x="0" y="828040"/>
                  </a:lnTo>
                  <a:lnTo>
                    <a:pt x="0" y="16560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430139" y="3462120"/>
            <a:ext cx="9836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735" marR="5080" indent="-15367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Ü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z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rind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n 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Geçme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964039" y="3260727"/>
            <a:ext cx="1788160" cy="1006475"/>
            <a:chOff x="9964039" y="3260727"/>
            <a:chExt cx="1788160" cy="1006475"/>
          </a:xfrm>
        </p:grpSpPr>
        <p:sp>
          <p:nvSpPr>
            <p:cNvPr id="15" name="object 15"/>
            <p:cNvSpPr/>
            <p:nvPr/>
          </p:nvSpPr>
          <p:spPr>
            <a:xfrm>
              <a:off x="9970389" y="3267077"/>
              <a:ext cx="1775460" cy="993775"/>
            </a:xfrm>
            <a:custGeom>
              <a:avLst/>
              <a:gdLst/>
              <a:ahLst/>
              <a:cxnLst/>
              <a:rect l="l" t="t" r="r" b="b"/>
              <a:pathLst>
                <a:path w="1775459" h="993775">
                  <a:moveTo>
                    <a:pt x="1609852" y="0"/>
                  </a:moveTo>
                  <a:lnTo>
                    <a:pt x="165608" y="0"/>
                  </a:lnTo>
                  <a:lnTo>
                    <a:pt x="121581" y="5915"/>
                  </a:lnTo>
                  <a:lnTo>
                    <a:pt x="82021" y="22609"/>
                  </a:lnTo>
                  <a:lnTo>
                    <a:pt x="48504" y="48504"/>
                  </a:lnTo>
                  <a:lnTo>
                    <a:pt x="22609" y="82021"/>
                  </a:lnTo>
                  <a:lnTo>
                    <a:pt x="5915" y="121581"/>
                  </a:lnTo>
                  <a:lnTo>
                    <a:pt x="0" y="165608"/>
                  </a:lnTo>
                  <a:lnTo>
                    <a:pt x="0" y="828040"/>
                  </a:lnTo>
                  <a:lnTo>
                    <a:pt x="5915" y="872066"/>
                  </a:lnTo>
                  <a:lnTo>
                    <a:pt x="22609" y="911626"/>
                  </a:lnTo>
                  <a:lnTo>
                    <a:pt x="48504" y="945143"/>
                  </a:lnTo>
                  <a:lnTo>
                    <a:pt x="82021" y="971038"/>
                  </a:lnTo>
                  <a:lnTo>
                    <a:pt x="121581" y="987732"/>
                  </a:lnTo>
                  <a:lnTo>
                    <a:pt x="165608" y="993648"/>
                  </a:lnTo>
                  <a:lnTo>
                    <a:pt x="1609852" y="993648"/>
                  </a:lnTo>
                  <a:lnTo>
                    <a:pt x="1653878" y="987732"/>
                  </a:lnTo>
                  <a:lnTo>
                    <a:pt x="1693438" y="971038"/>
                  </a:lnTo>
                  <a:lnTo>
                    <a:pt x="1726955" y="945143"/>
                  </a:lnTo>
                  <a:lnTo>
                    <a:pt x="1752850" y="911626"/>
                  </a:lnTo>
                  <a:lnTo>
                    <a:pt x="1769544" y="872066"/>
                  </a:lnTo>
                  <a:lnTo>
                    <a:pt x="1775460" y="828040"/>
                  </a:lnTo>
                  <a:lnTo>
                    <a:pt x="1775460" y="165608"/>
                  </a:lnTo>
                  <a:lnTo>
                    <a:pt x="1769544" y="121581"/>
                  </a:lnTo>
                  <a:lnTo>
                    <a:pt x="1752850" y="82021"/>
                  </a:lnTo>
                  <a:lnTo>
                    <a:pt x="1726955" y="48504"/>
                  </a:lnTo>
                  <a:lnTo>
                    <a:pt x="1693438" y="22609"/>
                  </a:lnTo>
                  <a:lnTo>
                    <a:pt x="1653878" y="5915"/>
                  </a:lnTo>
                  <a:lnTo>
                    <a:pt x="1609852" y="0"/>
                  </a:lnTo>
                  <a:close/>
                </a:path>
              </a:pathLst>
            </a:custGeom>
            <a:solidFill>
              <a:srgbClr val="15F1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970389" y="3267077"/>
              <a:ext cx="1775460" cy="993775"/>
            </a:xfrm>
            <a:custGeom>
              <a:avLst/>
              <a:gdLst/>
              <a:ahLst/>
              <a:cxnLst/>
              <a:rect l="l" t="t" r="r" b="b"/>
              <a:pathLst>
                <a:path w="1775459" h="993775">
                  <a:moveTo>
                    <a:pt x="0" y="165608"/>
                  </a:moveTo>
                  <a:lnTo>
                    <a:pt x="5915" y="121581"/>
                  </a:lnTo>
                  <a:lnTo>
                    <a:pt x="22609" y="82021"/>
                  </a:lnTo>
                  <a:lnTo>
                    <a:pt x="48504" y="48504"/>
                  </a:lnTo>
                  <a:lnTo>
                    <a:pt x="82021" y="22609"/>
                  </a:lnTo>
                  <a:lnTo>
                    <a:pt x="121581" y="5915"/>
                  </a:lnTo>
                  <a:lnTo>
                    <a:pt x="165608" y="0"/>
                  </a:lnTo>
                  <a:lnTo>
                    <a:pt x="1609852" y="0"/>
                  </a:lnTo>
                  <a:lnTo>
                    <a:pt x="1653878" y="5915"/>
                  </a:lnTo>
                  <a:lnTo>
                    <a:pt x="1693438" y="22609"/>
                  </a:lnTo>
                  <a:lnTo>
                    <a:pt x="1726955" y="48504"/>
                  </a:lnTo>
                  <a:lnTo>
                    <a:pt x="1752850" y="82021"/>
                  </a:lnTo>
                  <a:lnTo>
                    <a:pt x="1769544" y="121581"/>
                  </a:lnTo>
                  <a:lnTo>
                    <a:pt x="1775460" y="165608"/>
                  </a:lnTo>
                  <a:lnTo>
                    <a:pt x="1775460" y="828040"/>
                  </a:lnTo>
                  <a:lnTo>
                    <a:pt x="1769544" y="872066"/>
                  </a:lnTo>
                  <a:lnTo>
                    <a:pt x="1752850" y="911626"/>
                  </a:lnTo>
                  <a:lnTo>
                    <a:pt x="1726955" y="945143"/>
                  </a:lnTo>
                  <a:lnTo>
                    <a:pt x="1693438" y="971038"/>
                  </a:lnTo>
                  <a:lnTo>
                    <a:pt x="1653878" y="987732"/>
                  </a:lnTo>
                  <a:lnTo>
                    <a:pt x="1609852" y="993648"/>
                  </a:lnTo>
                  <a:lnTo>
                    <a:pt x="165608" y="993648"/>
                  </a:lnTo>
                  <a:lnTo>
                    <a:pt x="121581" y="987732"/>
                  </a:lnTo>
                  <a:lnTo>
                    <a:pt x="82021" y="971038"/>
                  </a:lnTo>
                  <a:lnTo>
                    <a:pt x="48504" y="945143"/>
                  </a:lnTo>
                  <a:lnTo>
                    <a:pt x="22609" y="911626"/>
                  </a:lnTo>
                  <a:lnTo>
                    <a:pt x="5915" y="872066"/>
                  </a:lnTo>
                  <a:lnTo>
                    <a:pt x="0" y="828040"/>
                  </a:lnTo>
                  <a:lnTo>
                    <a:pt x="0" y="16560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589054" y="3599279"/>
            <a:ext cx="538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Te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ti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ş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51856" y="5648727"/>
            <a:ext cx="1392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165" marR="5080" indent="-292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Teknik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Gözden </a:t>
            </a:r>
            <a:r>
              <a:rPr sz="1800" spc="-3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Geçirme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533717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1F5F"/>
                </a:solidFill>
              </a:rPr>
              <a:t>Gözden</a:t>
            </a:r>
            <a:r>
              <a:rPr spc="-35" dirty="0">
                <a:solidFill>
                  <a:srgbClr val="001F5F"/>
                </a:solidFill>
              </a:rPr>
              <a:t> </a:t>
            </a:r>
            <a:r>
              <a:rPr dirty="0">
                <a:solidFill>
                  <a:srgbClr val="001F5F"/>
                </a:solidFill>
              </a:rPr>
              <a:t>Geçirme</a:t>
            </a:r>
            <a:r>
              <a:rPr spc="-35" dirty="0">
                <a:solidFill>
                  <a:srgbClr val="001F5F"/>
                </a:solidFill>
              </a:rPr>
              <a:t> </a:t>
            </a:r>
            <a:r>
              <a:rPr spc="-5" dirty="0">
                <a:solidFill>
                  <a:srgbClr val="001F5F"/>
                </a:solidFill>
              </a:rPr>
              <a:t>Çeşitleri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755042"/>
            <a:ext cx="10093325" cy="449707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1.</a:t>
            </a:r>
            <a:r>
              <a:rPr sz="2800" b="1" spc="-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6F2F9F"/>
                </a:solidFill>
                <a:latin typeface="Calibri"/>
                <a:cs typeface="Calibri"/>
              </a:rPr>
              <a:t>Informal</a:t>
            </a:r>
            <a:r>
              <a:rPr sz="2800" b="1" spc="-2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Review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Resmi</a:t>
            </a:r>
            <a:r>
              <a:rPr sz="2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süreç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yoktur.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Proje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gelişim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süreci-planlama-proje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takvimi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izlenir</a:t>
            </a:r>
            <a:endParaRPr sz="2800">
              <a:latin typeface="Calibri"/>
              <a:cs typeface="Calibri"/>
            </a:endParaRPr>
          </a:p>
          <a:p>
            <a:pPr marL="418465" marR="106680" indent="-406400">
              <a:lnSpc>
                <a:spcPts val="3020"/>
              </a:lnSpc>
              <a:spcBef>
                <a:spcPts val="1050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Tasarımları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ve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kodu</a:t>
            </a:r>
            <a:r>
              <a:rPr sz="2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gözden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geçiren tecrübeli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teknik</a:t>
            </a:r>
            <a:r>
              <a:rPr sz="28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biri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tarafından </a:t>
            </a:r>
            <a:r>
              <a:rPr sz="2800" spc="-6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gerçekleştirilebilir.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20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Sonuçların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kayıt altına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alınması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isteğe bağlıdır.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Alt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seviye</a:t>
            </a:r>
            <a:r>
              <a:rPr sz="2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teknik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detaylara</a:t>
            </a:r>
            <a:r>
              <a:rPr sz="2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girmez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Projenin</a:t>
            </a:r>
            <a:r>
              <a:rPr sz="2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hedeflerine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ulaşması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için</a:t>
            </a:r>
            <a:r>
              <a:rPr sz="28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uygun</a:t>
            </a:r>
            <a:r>
              <a:rPr sz="28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yaklaşımlar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değerlendirilir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dirty="0">
                <a:solidFill>
                  <a:srgbClr val="4471C4"/>
                </a:solidFill>
                <a:latin typeface="Calibri"/>
                <a:cs typeface="Calibri"/>
              </a:rPr>
              <a:t>Amaç:</a:t>
            </a:r>
            <a:r>
              <a:rPr sz="2800" b="1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4471C4"/>
                </a:solidFill>
                <a:latin typeface="Calibri"/>
                <a:cs typeface="Calibri"/>
              </a:rPr>
              <a:t>Kolay</a:t>
            </a:r>
            <a:r>
              <a:rPr sz="2800" b="1" dirty="0">
                <a:solidFill>
                  <a:srgbClr val="4471C4"/>
                </a:solidFill>
                <a:latin typeface="Calibri"/>
                <a:cs typeface="Calibri"/>
              </a:rPr>
              <a:t> ve</a:t>
            </a:r>
            <a:r>
              <a:rPr sz="2800" b="1" spc="1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4471C4"/>
                </a:solidFill>
                <a:latin typeface="Calibri"/>
                <a:cs typeface="Calibri"/>
              </a:rPr>
              <a:t>hızlı</a:t>
            </a:r>
            <a:r>
              <a:rPr sz="2800" b="1" spc="-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4471C4"/>
                </a:solidFill>
                <a:latin typeface="Calibri"/>
                <a:cs typeface="Calibri"/>
              </a:rPr>
              <a:t>bir</a:t>
            </a:r>
            <a:r>
              <a:rPr sz="2800" b="1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4471C4"/>
                </a:solidFill>
                <a:latin typeface="Calibri"/>
                <a:cs typeface="Calibri"/>
              </a:rPr>
              <a:t>şekilde defect</a:t>
            </a:r>
            <a:r>
              <a:rPr sz="2800" b="1" spc="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4471C4"/>
                </a:solidFill>
                <a:latin typeface="Calibri"/>
                <a:cs typeface="Calibri"/>
              </a:rPr>
              <a:t>bulmak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93284" y="1713575"/>
            <a:ext cx="803910" cy="678180"/>
            <a:chOff x="4193284" y="1713575"/>
            <a:chExt cx="803910" cy="678180"/>
          </a:xfrm>
        </p:grpSpPr>
        <p:sp>
          <p:nvSpPr>
            <p:cNvPr id="5" name="object 5"/>
            <p:cNvSpPr/>
            <p:nvPr/>
          </p:nvSpPr>
          <p:spPr>
            <a:xfrm>
              <a:off x="4199634" y="1719925"/>
              <a:ext cx="791210" cy="665480"/>
            </a:xfrm>
            <a:custGeom>
              <a:avLst/>
              <a:gdLst/>
              <a:ahLst/>
              <a:cxnLst/>
              <a:rect l="l" t="t" r="r" b="b"/>
              <a:pathLst>
                <a:path w="791210" h="665480">
                  <a:moveTo>
                    <a:pt x="18110" y="365366"/>
                  </a:moveTo>
                  <a:lnTo>
                    <a:pt x="0" y="375259"/>
                  </a:lnTo>
                  <a:lnTo>
                    <a:pt x="158254" y="664972"/>
                  </a:lnTo>
                  <a:lnTo>
                    <a:pt x="176364" y="655078"/>
                  </a:lnTo>
                  <a:lnTo>
                    <a:pt x="18110" y="365366"/>
                  </a:lnTo>
                  <a:close/>
                </a:path>
                <a:path w="791210" h="665480">
                  <a:moveTo>
                    <a:pt x="72428" y="335699"/>
                  </a:moveTo>
                  <a:lnTo>
                    <a:pt x="36207" y="355473"/>
                  </a:lnTo>
                  <a:lnTo>
                    <a:pt x="194475" y="645185"/>
                  </a:lnTo>
                  <a:lnTo>
                    <a:pt x="230682" y="625411"/>
                  </a:lnTo>
                  <a:lnTo>
                    <a:pt x="72428" y="335699"/>
                  </a:lnTo>
                  <a:close/>
                </a:path>
                <a:path w="791210" h="665480">
                  <a:moveTo>
                    <a:pt x="342658" y="0"/>
                  </a:moveTo>
                  <a:lnTo>
                    <a:pt x="421779" y="144856"/>
                  </a:lnTo>
                  <a:lnTo>
                    <a:pt x="90538" y="325805"/>
                  </a:lnTo>
                  <a:lnTo>
                    <a:pt x="248793" y="615518"/>
                  </a:lnTo>
                  <a:lnTo>
                    <a:pt x="580047" y="434568"/>
                  </a:lnTo>
                  <a:lnTo>
                    <a:pt x="701676" y="434568"/>
                  </a:lnTo>
                  <a:lnTo>
                    <a:pt x="790625" y="131457"/>
                  </a:lnTo>
                  <a:lnTo>
                    <a:pt x="342658" y="0"/>
                  </a:lnTo>
                  <a:close/>
                </a:path>
                <a:path w="791210" h="665480">
                  <a:moveTo>
                    <a:pt x="701676" y="434568"/>
                  </a:moveTo>
                  <a:lnTo>
                    <a:pt x="580047" y="434568"/>
                  </a:lnTo>
                  <a:lnTo>
                    <a:pt x="659168" y="579424"/>
                  </a:lnTo>
                  <a:lnTo>
                    <a:pt x="701676" y="434568"/>
                  </a:lnTo>
                  <a:close/>
                </a:path>
              </a:pathLst>
            </a:custGeom>
            <a:solidFill>
              <a:srgbClr val="FDCE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99634" y="1719925"/>
              <a:ext cx="791210" cy="665480"/>
            </a:xfrm>
            <a:custGeom>
              <a:avLst/>
              <a:gdLst/>
              <a:ahLst/>
              <a:cxnLst/>
              <a:rect l="l" t="t" r="r" b="b"/>
              <a:pathLst>
                <a:path w="791210" h="665480">
                  <a:moveTo>
                    <a:pt x="0" y="375259"/>
                  </a:moveTo>
                  <a:lnTo>
                    <a:pt x="18110" y="365366"/>
                  </a:lnTo>
                  <a:lnTo>
                    <a:pt x="176364" y="655078"/>
                  </a:lnTo>
                  <a:lnTo>
                    <a:pt x="158254" y="664972"/>
                  </a:lnTo>
                  <a:lnTo>
                    <a:pt x="0" y="375259"/>
                  </a:lnTo>
                  <a:close/>
                </a:path>
                <a:path w="791210" h="665480">
                  <a:moveTo>
                    <a:pt x="36207" y="355473"/>
                  </a:moveTo>
                  <a:lnTo>
                    <a:pt x="72428" y="335699"/>
                  </a:lnTo>
                  <a:lnTo>
                    <a:pt x="230682" y="625411"/>
                  </a:lnTo>
                  <a:lnTo>
                    <a:pt x="194475" y="645185"/>
                  </a:lnTo>
                  <a:lnTo>
                    <a:pt x="36207" y="355473"/>
                  </a:lnTo>
                  <a:close/>
                </a:path>
                <a:path w="791210" h="665480">
                  <a:moveTo>
                    <a:pt x="90538" y="325805"/>
                  </a:moveTo>
                  <a:lnTo>
                    <a:pt x="421779" y="144856"/>
                  </a:lnTo>
                  <a:lnTo>
                    <a:pt x="342658" y="0"/>
                  </a:lnTo>
                  <a:lnTo>
                    <a:pt x="790625" y="131457"/>
                  </a:lnTo>
                  <a:lnTo>
                    <a:pt x="659168" y="579424"/>
                  </a:lnTo>
                  <a:lnTo>
                    <a:pt x="580047" y="434568"/>
                  </a:lnTo>
                  <a:lnTo>
                    <a:pt x="248793" y="615518"/>
                  </a:lnTo>
                  <a:lnTo>
                    <a:pt x="90538" y="32580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778372" y="1379347"/>
            <a:ext cx="3107690" cy="673735"/>
            <a:chOff x="5778372" y="1379347"/>
            <a:chExt cx="3107690" cy="673735"/>
          </a:xfrm>
        </p:grpSpPr>
        <p:sp>
          <p:nvSpPr>
            <p:cNvPr id="8" name="object 8"/>
            <p:cNvSpPr/>
            <p:nvPr/>
          </p:nvSpPr>
          <p:spPr>
            <a:xfrm>
              <a:off x="5784722" y="1385697"/>
              <a:ext cx="3094990" cy="661035"/>
            </a:xfrm>
            <a:custGeom>
              <a:avLst/>
              <a:gdLst/>
              <a:ahLst/>
              <a:cxnLst/>
              <a:rect l="l" t="t" r="r" b="b"/>
              <a:pathLst>
                <a:path w="3094990" h="661035">
                  <a:moveTo>
                    <a:pt x="2984373" y="0"/>
                  </a:moveTo>
                  <a:lnTo>
                    <a:pt x="0" y="0"/>
                  </a:lnTo>
                  <a:lnTo>
                    <a:pt x="0" y="660654"/>
                  </a:lnTo>
                  <a:lnTo>
                    <a:pt x="3094482" y="660654"/>
                  </a:lnTo>
                  <a:lnTo>
                    <a:pt x="3094482" y="110109"/>
                  </a:lnTo>
                  <a:lnTo>
                    <a:pt x="2984373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84722" y="1385697"/>
              <a:ext cx="3094990" cy="661035"/>
            </a:xfrm>
            <a:custGeom>
              <a:avLst/>
              <a:gdLst/>
              <a:ahLst/>
              <a:cxnLst/>
              <a:rect l="l" t="t" r="r" b="b"/>
              <a:pathLst>
                <a:path w="3094990" h="661035">
                  <a:moveTo>
                    <a:pt x="0" y="0"/>
                  </a:moveTo>
                  <a:lnTo>
                    <a:pt x="2984373" y="0"/>
                  </a:lnTo>
                  <a:lnTo>
                    <a:pt x="3094482" y="110109"/>
                  </a:lnTo>
                  <a:lnTo>
                    <a:pt x="3094482" y="660654"/>
                  </a:lnTo>
                  <a:lnTo>
                    <a:pt x="0" y="6606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953545" y="1578766"/>
            <a:ext cx="2701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Yönetimsel</a:t>
            </a:r>
            <a:r>
              <a:rPr sz="1800" b="1" spc="-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Gözden</a:t>
            </a:r>
            <a:r>
              <a:rPr sz="1800" b="1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Geçirme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533717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1F5F"/>
                </a:solidFill>
              </a:rPr>
              <a:t>Gözden</a:t>
            </a:r>
            <a:r>
              <a:rPr spc="-35" dirty="0">
                <a:solidFill>
                  <a:srgbClr val="001F5F"/>
                </a:solidFill>
              </a:rPr>
              <a:t> </a:t>
            </a:r>
            <a:r>
              <a:rPr dirty="0">
                <a:solidFill>
                  <a:srgbClr val="001F5F"/>
                </a:solidFill>
              </a:rPr>
              <a:t>Geçirme</a:t>
            </a:r>
            <a:r>
              <a:rPr spc="-35" dirty="0">
                <a:solidFill>
                  <a:srgbClr val="001F5F"/>
                </a:solidFill>
              </a:rPr>
              <a:t> </a:t>
            </a:r>
            <a:r>
              <a:rPr spc="-5" dirty="0">
                <a:solidFill>
                  <a:srgbClr val="001F5F"/>
                </a:solidFill>
              </a:rPr>
              <a:t>Çeşitleri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755042"/>
            <a:ext cx="10465435" cy="3475354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2.</a:t>
            </a:r>
            <a:r>
              <a:rPr sz="2800" b="1" spc="-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6F2F9F"/>
                </a:solidFill>
                <a:latin typeface="Calibri"/>
                <a:cs typeface="Calibri"/>
              </a:rPr>
              <a:t>Walkthrough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Yazar</a:t>
            </a:r>
            <a:r>
              <a:rPr sz="2800" b="1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tarafından</a:t>
            </a:r>
            <a:r>
              <a:rPr sz="2800" b="1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yönetilir.</a:t>
            </a:r>
            <a:endParaRPr sz="2800">
              <a:latin typeface="Calibri"/>
              <a:cs typeface="Calibri"/>
            </a:endParaRPr>
          </a:p>
          <a:p>
            <a:pPr marL="419100" marR="345440" indent="-407034">
              <a:lnSpc>
                <a:spcPts val="3020"/>
              </a:lnSpc>
              <a:spcBef>
                <a:spcPts val="1050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Scribe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kullanımı isteğe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bağlıdır.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Scribe,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gözden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geçirilecek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iş</a:t>
            </a:r>
            <a:r>
              <a:rPr sz="2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ürünün </a:t>
            </a:r>
            <a:r>
              <a:rPr sz="2800" spc="-6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sahibi olmamalıdır.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25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Senaryoların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üzerinden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geçme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şeklinde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yapılır.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Üzerinden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geçme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süreci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gayri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resmiden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çok</a:t>
            </a:r>
            <a:r>
              <a:rPr sz="28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resmiye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kadar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değişebilir.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dirty="0">
                <a:solidFill>
                  <a:srgbClr val="4471C4"/>
                </a:solidFill>
                <a:latin typeface="Calibri"/>
                <a:cs typeface="Calibri"/>
              </a:rPr>
              <a:t>Amaç:</a:t>
            </a:r>
            <a:r>
              <a:rPr sz="2800" b="1" spc="-5" dirty="0">
                <a:solidFill>
                  <a:srgbClr val="4471C4"/>
                </a:solidFill>
                <a:latin typeface="Calibri"/>
                <a:cs typeface="Calibri"/>
              </a:rPr>
              <a:t> Öğrenme,</a:t>
            </a:r>
            <a:r>
              <a:rPr sz="2800" b="1" spc="-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4471C4"/>
                </a:solidFill>
                <a:latin typeface="Calibri"/>
                <a:cs typeface="Calibri"/>
              </a:rPr>
              <a:t>anlama,</a:t>
            </a:r>
            <a:r>
              <a:rPr sz="2800" b="1" spc="-5" dirty="0">
                <a:solidFill>
                  <a:srgbClr val="4471C4"/>
                </a:solidFill>
                <a:latin typeface="Calibri"/>
                <a:cs typeface="Calibri"/>
              </a:rPr>
              <a:t> defect </a:t>
            </a:r>
            <a:r>
              <a:rPr sz="2800" b="1" dirty="0">
                <a:solidFill>
                  <a:srgbClr val="4471C4"/>
                </a:solidFill>
                <a:latin typeface="Calibri"/>
                <a:cs typeface="Calibri"/>
              </a:rPr>
              <a:t>bulma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533717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1F5F"/>
                </a:solidFill>
              </a:rPr>
              <a:t>Gözden</a:t>
            </a:r>
            <a:r>
              <a:rPr spc="-35" dirty="0">
                <a:solidFill>
                  <a:srgbClr val="001F5F"/>
                </a:solidFill>
              </a:rPr>
              <a:t> </a:t>
            </a:r>
            <a:r>
              <a:rPr dirty="0">
                <a:solidFill>
                  <a:srgbClr val="001F5F"/>
                </a:solidFill>
              </a:rPr>
              <a:t>Geçirme</a:t>
            </a:r>
            <a:r>
              <a:rPr spc="-35" dirty="0">
                <a:solidFill>
                  <a:srgbClr val="001F5F"/>
                </a:solidFill>
              </a:rPr>
              <a:t> </a:t>
            </a:r>
            <a:r>
              <a:rPr spc="-5" dirty="0">
                <a:solidFill>
                  <a:srgbClr val="001F5F"/>
                </a:solidFill>
              </a:rPr>
              <a:t>Çeşitleri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2755" y="1495710"/>
            <a:ext cx="10587355" cy="493585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400" b="1" spc="-5" dirty="0">
                <a:solidFill>
                  <a:srgbClr val="6F2F9F"/>
                </a:solidFill>
                <a:latin typeface="Calibri"/>
                <a:cs typeface="Calibri"/>
              </a:rPr>
              <a:t>3.Technical</a:t>
            </a:r>
            <a:r>
              <a:rPr sz="2400" b="1" spc="-4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F2F9F"/>
                </a:solidFill>
                <a:latin typeface="Calibri"/>
                <a:cs typeface="Calibri"/>
              </a:rPr>
              <a:t>Review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000000"/>
              </a:buClr>
              <a:buSzPct val="116666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Dokümante</a:t>
            </a:r>
            <a:r>
              <a:rPr sz="2400" b="1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edilmiş,</a:t>
            </a:r>
            <a:r>
              <a:rPr sz="24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tanımlanmış</a:t>
            </a:r>
            <a:r>
              <a:rPr sz="2400" b="1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defect</a:t>
            </a:r>
            <a:r>
              <a:rPr sz="24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bulma süreci</a:t>
            </a:r>
            <a:r>
              <a:rPr sz="24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olan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000000"/>
              </a:buClr>
              <a:buSzPct val="116666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Teknik</a:t>
            </a:r>
            <a:r>
              <a:rPr sz="2400" b="1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kişileri ve</a:t>
            </a:r>
            <a:r>
              <a:rPr sz="24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çalışma</a:t>
            </a:r>
            <a:r>
              <a:rPr sz="24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arkadaşlarını</a:t>
            </a:r>
            <a:r>
              <a:rPr sz="2400" b="1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sürece</a:t>
            </a:r>
            <a:r>
              <a:rPr sz="2400" b="1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dahil</a:t>
            </a:r>
            <a:r>
              <a:rPr sz="2400" b="1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eden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000000"/>
              </a:buClr>
              <a:buSzPct val="116666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Yönetimin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isteğe bağlı olarak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katıldığı</a:t>
            </a:r>
            <a:endParaRPr sz="240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spcBef>
                <a:spcPts val="1045"/>
              </a:spcBef>
              <a:buClr>
                <a:srgbClr val="000000"/>
              </a:buClr>
              <a:buSzPct val="116666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Bulgular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listesini,</a:t>
            </a:r>
            <a:r>
              <a:rPr sz="2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yazılımın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gereksinimleri</a:t>
            </a:r>
            <a:r>
              <a:rPr sz="2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karşılayıp</a:t>
            </a:r>
            <a:r>
              <a:rPr sz="2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karşılamadığı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ile</a:t>
            </a:r>
            <a:r>
              <a:rPr sz="2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ilgili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kararı</a:t>
            </a:r>
            <a:r>
              <a:rPr sz="2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ve </a:t>
            </a:r>
            <a:r>
              <a:rPr sz="2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uygun</a:t>
            </a:r>
            <a:r>
              <a:rPr sz="2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olan</a:t>
            </a:r>
            <a:r>
              <a:rPr sz="2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durumlarda</a:t>
            </a:r>
            <a:r>
              <a:rPr sz="2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bulgularla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ilgili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önerileri</a:t>
            </a:r>
            <a:r>
              <a:rPr sz="24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içeren</a:t>
            </a:r>
            <a:r>
              <a:rPr sz="2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gözden</a:t>
            </a:r>
            <a:r>
              <a:rPr sz="2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geçirme</a:t>
            </a:r>
            <a:r>
              <a:rPr sz="24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raporunun </a:t>
            </a:r>
            <a:r>
              <a:rPr sz="2400" b="1" spc="-5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hazırlanması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75"/>
              </a:spcBef>
              <a:buClr>
                <a:srgbClr val="000000"/>
              </a:buClr>
              <a:buSzPct val="116666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İdeal</a:t>
            </a:r>
            <a:r>
              <a:rPr sz="24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olarak</a:t>
            </a:r>
            <a:r>
              <a:rPr sz="24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eğitimli</a:t>
            </a:r>
            <a:r>
              <a:rPr sz="2400" b="1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moderatör tarafından</a:t>
            </a:r>
            <a:r>
              <a:rPr sz="2400" b="1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yönetilir.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000000"/>
              </a:buClr>
              <a:buSzPct val="116666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İsteğe bağlı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kontrol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listesi</a:t>
            </a:r>
            <a:r>
              <a:rPr sz="2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Calibri"/>
                <a:cs typeface="Calibri"/>
              </a:rPr>
              <a:t>kullanılır.</a:t>
            </a:r>
            <a:endParaRPr sz="2400">
              <a:latin typeface="Calibri"/>
              <a:cs typeface="Calibri"/>
            </a:endParaRPr>
          </a:p>
          <a:p>
            <a:pPr marL="418465" marR="68580" indent="-406400">
              <a:lnSpc>
                <a:spcPts val="2590"/>
              </a:lnSpc>
              <a:spcBef>
                <a:spcPts val="1045"/>
              </a:spcBef>
              <a:buClr>
                <a:srgbClr val="000000"/>
              </a:buClr>
              <a:buSzPct val="116666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400" b="1" spc="-5" dirty="0">
                <a:solidFill>
                  <a:srgbClr val="4471C4"/>
                </a:solidFill>
                <a:latin typeface="Calibri"/>
                <a:cs typeface="Calibri"/>
              </a:rPr>
              <a:t>Amaç: Tartışma,</a:t>
            </a:r>
            <a:r>
              <a:rPr sz="2400" b="1" spc="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71C4"/>
                </a:solidFill>
                <a:latin typeface="Calibri"/>
                <a:cs typeface="Calibri"/>
              </a:rPr>
              <a:t>karar</a:t>
            </a:r>
            <a:r>
              <a:rPr sz="2400" b="1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71C4"/>
                </a:solidFill>
                <a:latin typeface="Calibri"/>
                <a:cs typeface="Calibri"/>
              </a:rPr>
              <a:t>verme,</a:t>
            </a:r>
            <a:r>
              <a:rPr sz="2400" b="1" spc="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71C4"/>
                </a:solidFill>
                <a:latin typeface="Calibri"/>
                <a:cs typeface="Calibri"/>
              </a:rPr>
              <a:t>alternatifleri</a:t>
            </a:r>
            <a:r>
              <a:rPr sz="2400" b="1" spc="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71C4"/>
                </a:solidFill>
                <a:latin typeface="Calibri"/>
                <a:cs typeface="Calibri"/>
              </a:rPr>
              <a:t>değerlendirme,</a:t>
            </a:r>
            <a:r>
              <a:rPr sz="2400" b="1" spc="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71C4"/>
                </a:solidFill>
                <a:latin typeface="Calibri"/>
                <a:cs typeface="Calibri"/>
              </a:rPr>
              <a:t>defect</a:t>
            </a:r>
            <a:r>
              <a:rPr sz="2400" b="1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71C4"/>
                </a:solidFill>
                <a:latin typeface="Calibri"/>
                <a:cs typeface="Calibri"/>
              </a:rPr>
              <a:t>bulma,</a:t>
            </a:r>
            <a:r>
              <a:rPr sz="2400" b="1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71C4"/>
                </a:solidFill>
                <a:latin typeface="Calibri"/>
                <a:cs typeface="Calibri"/>
              </a:rPr>
              <a:t>teknik </a:t>
            </a:r>
            <a:r>
              <a:rPr sz="2400" b="1" spc="-52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71C4"/>
                </a:solidFill>
                <a:latin typeface="Calibri"/>
                <a:cs typeface="Calibri"/>
              </a:rPr>
              <a:t>problemleri çözme ve</a:t>
            </a:r>
            <a:r>
              <a:rPr sz="2400" b="1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71C4"/>
                </a:solidFill>
                <a:latin typeface="Calibri"/>
                <a:cs typeface="Calibri"/>
              </a:rPr>
              <a:t>gereksinimlere,</a:t>
            </a:r>
            <a:r>
              <a:rPr sz="2400" b="1" spc="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71C4"/>
                </a:solidFill>
                <a:latin typeface="Calibri"/>
                <a:cs typeface="Calibri"/>
              </a:rPr>
              <a:t>planlara,</a:t>
            </a:r>
            <a:r>
              <a:rPr sz="2400" b="1" spc="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71C4"/>
                </a:solidFill>
                <a:latin typeface="Calibri"/>
                <a:cs typeface="Calibri"/>
              </a:rPr>
              <a:t>düzenlemelere</a:t>
            </a:r>
            <a:r>
              <a:rPr sz="2400" b="1" spc="1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71C4"/>
                </a:solidFill>
                <a:latin typeface="Calibri"/>
                <a:cs typeface="Calibri"/>
              </a:rPr>
              <a:t>ve</a:t>
            </a:r>
            <a:r>
              <a:rPr sz="2400" b="1" spc="1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71C4"/>
                </a:solidFill>
                <a:latin typeface="Calibri"/>
                <a:cs typeface="Calibri"/>
              </a:rPr>
              <a:t>standartlara </a:t>
            </a:r>
            <a:r>
              <a:rPr sz="2400" b="1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71C4"/>
                </a:solidFill>
                <a:latin typeface="Calibri"/>
                <a:cs typeface="Calibri"/>
              </a:rPr>
              <a:t>uyumu</a:t>
            </a:r>
            <a:r>
              <a:rPr sz="2400" b="1" spc="-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71C4"/>
                </a:solidFill>
                <a:latin typeface="Calibri"/>
                <a:cs typeface="Calibri"/>
              </a:rPr>
              <a:t>kontrol</a:t>
            </a:r>
            <a:r>
              <a:rPr sz="2400" b="1" spc="-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71C4"/>
                </a:solidFill>
                <a:latin typeface="Calibri"/>
                <a:cs typeface="Calibri"/>
              </a:rPr>
              <a:t>etme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533717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1F5F"/>
                </a:solidFill>
              </a:rPr>
              <a:t>Gözden</a:t>
            </a:r>
            <a:r>
              <a:rPr spc="-35" dirty="0">
                <a:solidFill>
                  <a:srgbClr val="001F5F"/>
                </a:solidFill>
              </a:rPr>
              <a:t> </a:t>
            </a:r>
            <a:r>
              <a:rPr dirty="0">
                <a:solidFill>
                  <a:srgbClr val="001F5F"/>
                </a:solidFill>
              </a:rPr>
              <a:t>Geçirme</a:t>
            </a:r>
            <a:r>
              <a:rPr spc="-35" dirty="0">
                <a:solidFill>
                  <a:srgbClr val="001F5F"/>
                </a:solidFill>
              </a:rPr>
              <a:t> </a:t>
            </a:r>
            <a:r>
              <a:rPr spc="-5" dirty="0">
                <a:solidFill>
                  <a:srgbClr val="001F5F"/>
                </a:solidFill>
              </a:rPr>
              <a:t>Çeşitleri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755042"/>
            <a:ext cx="8455660" cy="411289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4.</a:t>
            </a:r>
            <a:r>
              <a:rPr sz="2800" b="1" spc="-1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6F2F9F"/>
                </a:solidFill>
                <a:latin typeface="Calibri"/>
                <a:cs typeface="Calibri"/>
              </a:rPr>
              <a:t>Inspection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Kurallara</a:t>
            </a:r>
            <a:r>
              <a:rPr sz="2800" b="1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ve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kontrol listelerine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 dayanan</a:t>
            </a:r>
            <a:r>
              <a:rPr sz="2800" b="1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resmi</a:t>
            </a:r>
            <a:r>
              <a:rPr sz="2800" b="1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süreç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Yazılım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 ürününün</a:t>
            </a:r>
            <a:r>
              <a:rPr sz="2800" b="1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kabulü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için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belirli giriş</a:t>
            </a:r>
            <a:r>
              <a:rPr sz="2800" b="1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ve</a:t>
            </a:r>
            <a:r>
              <a:rPr sz="2800" b="1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çıkış</a:t>
            </a:r>
            <a:r>
              <a:rPr sz="2800" b="1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kriteri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Toplantı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öncesi</a:t>
            </a:r>
            <a:r>
              <a:rPr sz="2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hazırlık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Bulgular</a:t>
            </a:r>
            <a:r>
              <a:rPr sz="2800" b="1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listesini</a:t>
            </a:r>
            <a:r>
              <a:rPr sz="2800" b="1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içeren</a:t>
            </a:r>
            <a:r>
              <a:rPr sz="2800" b="1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teftiş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raporu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Eğitimli</a:t>
            </a:r>
            <a:r>
              <a:rPr sz="2800" b="1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moderatör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 tarafından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yönetilir.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Scribe kullanımı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isteğe</a:t>
            </a:r>
            <a:r>
              <a:rPr sz="2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bağlıdır.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dirty="0">
                <a:solidFill>
                  <a:srgbClr val="4471C4"/>
                </a:solidFill>
                <a:latin typeface="Calibri"/>
                <a:cs typeface="Calibri"/>
              </a:rPr>
              <a:t>Amaç:</a:t>
            </a:r>
            <a:r>
              <a:rPr sz="2800" b="1" spc="-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4471C4"/>
                </a:solidFill>
                <a:latin typeface="Calibri"/>
                <a:cs typeface="Calibri"/>
              </a:rPr>
              <a:t>Defect</a:t>
            </a:r>
            <a:r>
              <a:rPr sz="2800" b="1" spc="-1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4471C4"/>
                </a:solidFill>
                <a:latin typeface="Calibri"/>
                <a:cs typeface="Calibri"/>
              </a:rPr>
              <a:t>bulmak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755523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5" dirty="0">
                <a:latin typeface="Verdana"/>
                <a:cs typeface="Verdana"/>
              </a:rPr>
              <a:t>Stati</a:t>
            </a:r>
            <a:r>
              <a:rPr spc="-570" dirty="0">
                <a:latin typeface="Verdana"/>
                <a:cs typeface="Verdana"/>
              </a:rPr>
              <a:t>k</a:t>
            </a:r>
            <a:r>
              <a:rPr spc="-250" dirty="0">
                <a:latin typeface="Verdana"/>
                <a:cs typeface="Verdana"/>
              </a:rPr>
              <a:t> </a:t>
            </a:r>
            <a:r>
              <a:rPr spc="-610" dirty="0">
                <a:latin typeface="Verdana"/>
                <a:cs typeface="Verdana"/>
              </a:rPr>
              <a:t>Te</a:t>
            </a:r>
            <a:r>
              <a:rPr spc="-545" dirty="0">
                <a:latin typeface="Verdana"/>
                <a:cs typeface="Verdana"/>
              </a:rPr>
              <a:t>s</a:t>
            </a:r>
            <a:r>
              <a:rPr spc="-459" dirty="0">
                <a:latin typeface="Verdana"/>
                <a:cs typeface="Verdana"/>
              </a:rPr>
              <a:t>tler</a:t>
            </a:r>
            <a:r>
              <a:rPr spc="-250" dirty="0">
                <a:latin typeface="Verdana"/>
                <a:cs typeface="Verdana"/>
              </a:rPr>
              <a:t> </a:t>
            </a:r>
            <a:r>
              <a:rPr spc="-45" dirty="0">
                <a:latin typeface="Tahoma"/>
                <a:cs typeface="Tahoma"/>
              </a:rPr>
              <a:t>-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/>
              <a:t>Gözd</a:t>
            </a:r>
            <a:r>
              <a:rPr dirty="0"/>
              <a:t>en</a:t>
            </a:r>
            <a:r>
              <a:rPr spc="-10" dirty="0"/>
              <a:t> </a:t>
            </a:r>
            <a:r>
              <a:rPr spc="-5" dirty="0"/>
              <a:t>G</a:t>
            </a:r>
            <a:r>
              <a:rPr dirty="0"/>
              <a:t>e</a:t>
            </a:r>
            <a:r>
              <a:rPr spc="-5" dirty="0"/>
              <a:t>çir</a:t>
            </a:r>
            <a:r>
              <a:rPr dirty="0"/>
              <a:t>meler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4699" y="1614718"/>
            <a:ext cx="6961505" cy="411289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b="1" spc="-5" dirty="0">
                <a:solidFill>
                  <a:srgbClr val="C55A11"/>
                </a:solidFill>
                <a:latin typeface="Calibri"/>
                <a:cs typeface="Calibri"/>
              </a:rPr>
              <a:t>Gözden</a:t>
            </a:r>
            <a:r>
              <a:rPr sz="2800" b="1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55A11"/>
                </a:solidFill>
                <a:latin typeface="Calibri"/>
                <a:cs typeface="Calibri"/>
              </a:rPr>
              <a:t>Geçirmeler</a:t>
            </a:r>
            <a:r>
              <a:rPr sz="2800" b="1" spc="1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55A11"/>
                </a:solidFill>
                <a:latin typeface="Calibri"/>
                <a:cs typeface="Calibri"/>
              </a:rPr>
              <a:t>Sayesinde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Daha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 az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 defect</a:t>
            </a:r>
            <a:r>
              <a:rPr sz="2800" b="1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ve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yazılım</a:t>
            </a:r>
            <a:r>
              <a:rPr sz="2800" b="1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maliyeti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Yazılım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geliştirme</a:t>
            </a:r>
            <a:r>
              <a:rPr sz="2800" b="1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faaliyetlerinde verim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artar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Yazılım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geliştirme</a:t>
            </a:r>
            <a:r>
              <a:rPr sz="2800" b="1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süresini</a:t>
            </a:r>
            <a:r>
              <a:rPr sz="2800" b="1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kısaltır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Hata seviyesini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düşürür,</a:t>
            </a:r>
            <a:r>
              <a:rPr sz="28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daha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az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 ciddi</a:t>
            </a:r>
            <a:r>
              <a:rPr sz="2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hatalar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Müşteri ilişkilerini</a:t>
            </a:r>
            <a:r>
              <a:rPr sz="2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geliştirir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Deneyim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paylaşımı</a:t>
            </a:r>
            <a:r>
              <a:rPr sz="2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artar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Standartlara</a:t>
            </a:r>
            <a:r>
              <a:rPr sz="28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uyum</a:t>
            </a:r>
            <a:r>
              <a:rPr sz="2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artar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17276" y="2436176"/>
            <a:ext cx="2564179" cy="3035744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755523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5" dirty="0">
                <a:latin typeface="Verdana"/>
                <a:cs typeface="Verdana"/>
              </a:rPr>
              <a:t>Stati</a:t>
            </a:r>
            <a:r>
              <a:rPr spc="-570" dirty="0">
                <a:latin typeface="Verdana"/>
                <a:cs typeface="Verdana"/>
              </a:rPr>
              <a:t>k</a:t>
            </a:r>
            <a:r>
              <a:rPr spc="-250" dirty="0">
                <a:latin typeface="Verdana"/>
                <a:cs typeface="Verdana"/>
              </a:rPr>
              <a:t> </a:t>
            </a:r>
            <a:r>
              <a:rPr spc="-610" dirty="0">
                <a:latin typeface="Verdana"/>
                <a:cs typeface="Verdana"/>
              </a:rPr>
              <a:t>Te</a:t>
            </a:r>
            <a:r>
              <a:rPr spc="-545" dirty="0">
                <a:latin typeface="Verdana"/>
                <a:cs typeface="Verdana"/>
              </a:rPr>
              <a:t>s</a:t>
            </a:r>
            <a:r>
              <a:rPr spc="-459" dirty="0">
                <a:latin typeface="Verdana"/>
                <a:cs typeface="Verdana"/>
              </a:rPr>
              <a:t>tler</a:t>
            </a:r>
            <a:r>
              <a:rPr spc="-250" dirty="0">
                <a:latin typeface="Verdana"/>
                <a:cs typeface="Verdana"/>
              </a:rPr>
              <a:t> </a:t>
            </a:r>
            <a:r>
              <a:rPr spc="-45" dirty="0">
                <a:latin typeface="Tahoma"/>
                <a:cs typeface="Tahoma"/>
              </a:rPr>
              <a:t>-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5" dirty="0"/>
              <a:t>Gözd</a:t>
            </a:r>
            <a:r>
              <a:rPr dirty="0"/>
              <a:t>en</a:t>
            </a:r>
            <a:r>
              <a:rPr spc="-10" dirty="0"/>
              <a:t> </a:t>
            </a:r>
            <a:r>
              <a:rPr spc="-5" dirty="0"/>
              <a:t>G</a:t>
            </a:r>
            <a:r>
              <a:rPr dirty="0"/>
              <a:t>e</a:t>
            </a:r>
            <a:r>
              <a:rPr spc="-5" dirty="0"/>
              <a:t>çir</a:t>
            </a:r>
            <a:r>
              <a:rPr dirty="0"/>
              <a:t>meler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2508" y="1641222"/>
            <a:ext cx="6102350" cy="2069464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b="1" spc="-5" dirty="0">
                <a:solidFill>
                  <a:srgbClr val="C55A11"/>
                </a:solidFill>
                <a:latin typeface="Calibri"/>
                <a:cs typeface="Calibri"/>
              </a:rPr>
              <a:t>Gözden</a:t>
            </a:r>
            <a:r>
              <a:rPr sz="2800" b="1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55A11"/>
                </a:solidFill>
                <a:latin typeface="Calibri"/>
                <a:cs typeface="Calibri"/>
              </a:rPr>
              <a:t>Geçirme</a:t>
            </a:r>
            <a:r>
              <a:rPr sz="2800" b="1" spc="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55A11"/>
                </a:solidFill>
                <a:latin typeface="Calibri"/>
                <a:cs typeface="Calibri"/>
              </a:rPr>
              <a:t>Sürecindeki</a:t>
            </a:r>
            <a:r>
              <a:rPr sz="2800" b="1" dirty="0">
                <a:solidFill>
                  <a:srgbClr val="C55A11"/>
                </a:solidFill>
                <a:latin typeface="Calibri"/>
                <a:cs typeface="Calibri"/>
              </a:rPr>
              <a:t> Hata</a:t>
            </a:r>
            <a:r>
              <a:rPr sz="2800" b="1" spc="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55A11"/>
                </a:solidFill>
                <a:latin typeface="Calibri"/>
                <a:cs typeface="Calibri"/>
              </a:rPr>
              <a:t>Türleri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Gereksinim</a:t>
            </a:r>
            <a:r>
              <a:rPr sz="2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hataları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Tasarım</a:t>
            </a:r>
            <a:r>
              <a:rPr sz="2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hataları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Yanlış</a:t>
            </a:r>
            <a:r>
              <a:rPr sz="2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ara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yüz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özellikleri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06034" y="3195066"/>
            <a:ext cx="5658599" cy="3313175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666305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1F5F"/>
                </a:solidFill>
              </a:rPr>
              <a:t>Resmi</a:t>
            </a:r>
            <a:r>
              <a:rPr spc="-20" dirty="0">
                <a:solidFill>
                  <a:srgbClr val="001F5F"/>
                </a:solidFill>
              </a:rPr>
              <a:t> </a:t>
            </a:r>
            <a:r>
              <a:rPr spc="-5" dirty="0">
                <a:solidFill>
                  <a:srgbClr val="001F5F"/>
                </a:solidFill>
              </a:rPr>
              <a:t>gözden</a:t>
            </a:r>
            <a:r>
              <a:rPr spc="-15" dirty="0">
                <a:solidFill>
                  <a:srgbClr val="001F5F"/>
                </a:solidFill>
              </a:rPr>
              <a:t> </a:t>
            </a:r>
            <a:r>
              <a:rPr spc="-5" dirty="0">
                <a:solidFill>
                  <a:srgbClr val="001F5F"/>
                </a:solidFill>
              </a:rPr>
              <a:t>geçirme</a:t>
            </a:r>
            <a:r>
              <a:rPr spc="-15" dirty="0">
                <a:solidFill>
                  <a:srgbClr val="001F5F"/>
                </a:solidFill>
              </a:rPr>
              <a:t> </a:t>
            </a:r>
            <a:r>
              <a:rPr spc="-5" dirty="0">
                <a:solidFill>
                  <a:srgbClr val="001F5F"/>
                </a:solidFill>
              </a:rPr>
              <a:t>işlemleri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091" y="2369982"/>
            <a:ext cx="4627245" cy="360299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b="1" spc="-5" dirty="0">
                <a:solidFill>
                  <a:srgbClr val="C55A11"/>
                </a:solidFill>
                <a:latin typeface="Calibri"/>
                <a:cs typeface="Calibri"/>
              </a:rPr>
              <a:t>Gözden</a:t>
            </a:r>
            <a:r>
              <a:rPr sz="2800" b="1" spc="-2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55A11"/>
                </a:solidFill>
                <a:latin typeface="Calibri"/>
                <a:cs typeface="Calibri"/>
              </a:rPr>
              <a:t>Geçirme</a:t>
            </a:r>
            <a:r>
              <a:rPr sz="2800" b="1" spc="-1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55A11"/>
                </a:solidFill>
                <a:latin typeface="Calibri"/>
                <a:cs typeface="Calibri"/>
              </a:rPr>
              <a:t>Aşamaları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Planning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19800"/>
              </a:lnSpc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Kick-off Meeting/Overview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Preparation/Individual checking </a:t>
            </a:r>
            <a:r>
              <a:rPr sz="2800" spc="-6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Review</a:t>
            </a:r>
            <a:r>
              <a:rPr sz="2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Meeting</a:t>
            </a:r>
            <a:endParaRPr sz="2800">
              <a:latin typeface="Calibri"/>
              <a:cs typeface="Calibri"/>
            </a:endParaRPr>
          </a:p>
          <a:p>
            <a:pPr marL="12700" marR="3197860">
              <a:lnSpc>
                <a:spcPct val="119800"/>
              </a:lnSpc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Rework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Follow</a:t>
            </a:r>
            <a:r>
              <a:rPr sz="28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up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975142" y="1634620"/>
            <a:ext cx="4594860" cy="4731385"/>
            <a:chOff x="6975142" y="1634620"/>
            <a:chExt cx="4594860" cy="4731385"/>
          </a:xfrm>
        </p:grpSpPr>
        <p:sp>
          <p:nvSpPr>
            <p:cNvPr id="5" name="object 5"/>
            <p:cNvSpPr/>
            <p:nvPr/>
          </p:nvSpPr>
          <p:spPr>
            <a:xfrm>
              <a:off x="6975142" y="1854878"/>
              <a:ext cx="4594860" cy="4511675"/>
            </a:xfrm>
            <a:custGeom>
              <a:avLst/>
              <a:gdLst/>
              <a:ahLst/>
              <a:cxnLst/>
              <a:rect l="l" t="t" r="r" b="b"/>
              <a:pathLst>
                <a:path w="4594859" h="4511675">
                  <a:moveTo>
                    <a:pt x="2905906" y="0"/>
                  </a:moveTo>
                  <a:lnTo>
                    <a:pt x="2837847" y="247611"/>
                  </a:lnTo>
                  <a:lnTo>
                    <a:pt x="2885737" y="261402"/>
                  </a:lnTo>
                  <a:lnTo>
                    <a:pt x="2933176" y="276325"/>
                  </a:lnTo>
                  <a:lnTo>
                    <a:pt x="2980145" y="292367"/>
                  </a:lnTo>
                  <a:lnTo>
                    <a:pt x="3026627" y="309515"/>
                  </a:lnTo>
                  <a:lnTo>
                    <a:pt x="3072605" y="327757"/>
                  </a:lnTo>
                  <a:lnTo>
                    <a:pt x="3118062" y="347080"/>
                  </a:lnTo>
                  <a:lnTo>
                    <a:pt x="3162979" y="367471"/>
                  </a:lnTo>
                  <a:lnTo>
                    <a:pt x="3207340" y="388917"/>
                  </a:lnTo>
                  <a:lnTo>
                    <a:pt x="3251126" y="411406"/>
                  </a:lnTo>
                  <a:lnTo>
                    <a:pt x="3294321" y="434924"/>
                  </a:lnTo>
                  <a:lnTo>
                    <a:pt x="3336907" y="459459"/>
                  </a:lnTo>
                  <a:lnTo>
                    <a:pt x="3378866" y="484999"/>
                  </a:lnTo>
                  <a:lnTo>
                    <a:pt x="3420180" y="511530"/>
                  </a:lnTo>
                  <a:lnTo>
                    <a:pt x="3460834" y="539039"/>
                  </a:lnTo>
                  <a:lnTo>
                    <a:pt x="3500808" y="567515"/>
                  </a:lnTo>
                  <a:lnTo>
                    <a:pt x="3540085" y="596943"/>
                  </a:lnTo>
                  <a:lnTo>
                    <a:pt x="3578649" y="627312"/>
                  </a:lnTo>
                  <a:lnTo>
                    <a:pt x="3616481" y="658609"/>
                  </a:lnTo>
                  <a:lnTo>
                    <a:pt x="3653564" y="690820"/>
                  </a:lnTo>
                  <a:lnTo>
                    <a:pt x="3689880" y="723933"/>
                  </a:lnTo>
                  <a:lnTo>
                    <a:pt x="3725412" y="757935"/>
                  </a:lnTo>
                  <a:lnTo>
                    <a:pt x="3760143" y="792814"/>
                  </a:lnTo>
                  <a:lnTo>
                    <a:pt x="3794054" y="828557"/>
                  </a:lnTo>
                  <a:lnTo>
                    <a:pt x="3827130" y="865150"/>
                  </a:lnTo>
                  <a:lnTo>
                    <a:pt x="3859351" y="902582"/>
                  </a:lnTo>
                  <a:lnTo>
                    <a:pt x="3890701" y="940838"/>
                  </a:lnTo>
                  <a:lnTo>
                    <a:pt x="3921161" y="979908"/>
                  </a:lnTo>
                  <a:lnTo>
                    <a:pt x="3950715" y="1019777"/>
                  </a:lnTo>
                  <a:lnTo>
                    <a:pt x="3979346" y="1060434"/>
                  </a:lnTo>
                  <a:lnTo>
                    <a:pt x="4007035" y="1101864"/>
                  </a:lnTo>
                  <a:lnTo>
                    <a:pt x="4032829" y="1142519"/>
                  </a:lnTo>
                  <a:lnTo>
                    <a:pt x="4057547" y="1183547"/>
                  </a:lnTo>
                  <a:lnTo>
                    <a:pt x="4081192" y="1224932"/>
                  </a:lnTo>
                  <a:lnTo>
                    <a:pt x="4103769" y="1266658"/>
                  </a:lnTo>
                  <a:lnTo>
                    <a:pt x="4125280" y="1308706"/>
                  </a:lnTo>
                  <a:lnTo>
                    <a:pt x="4145729" y="1351061"/>
                  </a:lnTo>
                  <a:lnTo>
                    <a:pt x="4165119" y="1393705"/>
                  </a:lnTo>
                  <a:lnTo>
                    <a:pt x="4183455" y="1436622"/>
                  </a:lnTo>
                  <a:lnTo>
                    <a:pt x="4200740" y="1479794"/>
                  </a:lnTo>
                  <a:lnTo>
                    <a:pt x="4216978" y="1523205"/>
                  </a:lnTo>
                  <a:lnTo>
                    <a:pt x="4232171" y="1566837"/>
                  </a:lnTo>
                  <a:lnTo>
                    <a:pt x="4246324" y="1610673"/>
                  </a:lnTo>
                  <a:lnTo>
                    <a:pt x="4259440" y="1654698"/>
                  </a:lnTo>
                  <a:lnTo>
                    <a:pt x="4271523" y="1698893"/>
                  </a:lnTo>
                  <a:lnTo>
                    <a:pt x="4282576" y="1743242"/>
                  </a:lnTo>
                  <a:lnTo>
                    <a:pt x="4292604" y="1787727"/>
                  </a:lnTo>
                  <a:lnTo>
                    <a:pt x="4301609" y="1832333"/>
                  </a:lnTo>
                  <a:lnTo>
                    <a:pt x="4309595" y="1877042"/>
                  </a:lnTo>
                  <a:lnTo>
                    <a:pt x="4316565" y="1921836"/>
                  </a:lnTo>
                  <a:lnTo>
                    <a:pt x="4322524" y="1966700"/>
                  </a:lnTo>
                  <a:lnTo>
                    <a:pt x="4327475" y="2011616"/>
                  </a:lnTo>
                  <a:lnTo>
                    <a:pt x="4331421" y="2056567"/>
                  </a:lnTo>
                  <a:lnTo>
                    <a:pt x="4334367" y="2101537"/>
                  </a:lnTo>
                  <a:lnTo>
                    <a:pt x="4336315" y="2146508"/>
                  </a:lnTo>
                  <a:lnTo>
                    <a:pt x="4337269" y="2191463"/>
                  </a:lnTo>
                  <a:lnTo>
                    <a:pt x="4337233" y="2236386"/>
                  </a:lnTo>
                  <a:lnTo>
                    <a:pt x="4336211" y="2281259"/>
                  </a:lnTo>
                  <a:lnTo>
                    <a:pt x="4334205" y="2326066"/>
                  </a:lnTo>
                  <a:lnTo>
                    <a:pt x="4331220" y="2370790"/>
                  </a:lnTo>
                  <a:lnTo>
                    <a:pt x="4327260" y="2415413"/>
                  </a:lnTo>
                  <a:lnTo>
                    <a:pt x="4322326" y="2459919"/>
                  </a:lnTo>
                  <a:lnTo>
                    <a:pt x="4316425" y="2504291"/>
                  </a:lnTo>
                  <a:lnTo>
                    <a:pt x="4309558" y="2548512"/>
                  </a:lnTo>
                  <a:lnTo>
                    <a:pt x="4301730" y="2592564"/>
                  </a:lnTo>
                  <a:lnTo>
                    <a:pt x="4292943" y="2636432"/>
                  </a:lnTo>
                  <a:lnTo>
                    <a:pt x="4283203" y="2680098"/>
                  </a:lnTo>
                  <a:lnTo>
                    <a:pt x="4272511" y="2723545"/>
                  </a:lnTo>
                  <a:lnTo>
                    <a:pt x="4260873" y="2766756"/>
                  </a:lnTo>
                  <a:lnTo>
                    <a:pt x="4248291" y="2809715"/>
                  </a:lnTo>
                  <a:lnTo>
                    <a:pt x="4234769" y="2852404"/>
                  </a:lnTo>
                  <a:lnTo>
                    <a:pt x="4220310" y="2894806"/>
                  </a:lnTo>
                  <a:lnTo>
                    <a:pt x="4204919" y="2936905"/>
                  </a:lnTo>
                  <a:lnTo>
                    <a:pt x="4188598" y="2978683"/>
                  </a:lnTo>
                  <a:lnTo>
                    <a:pt x="4171352" y="3020124"/>
                  </a:lnTo>
                  <a:lnTo>
                    <a:pt x="4153184" y="3061211"/>
                  </a:lnTo>
                  <a:lnTo>
                    <a:pt x="4134097" y="3101926"/>
                  </a:lnTo>
                  <a:lnTo>
                    <a:pt x="4114096" y="3142253"/>
                  </a:lnTo>
                  <a:lnTo>
                    <a:pt x="4093183" y="3182175"/>
                  </a:lnTo>
                  <a:lnTo>
                    <a:pt x="4071362" y="3221674"/>
                  </a:lnTo>
                  <a:lnTo>
                    <a:pt x="4048637" y="3260735"/>
                  </a:lnTo>
                  <a:lnTo>
                    <a:pt x="4025012" y="3299340"/>
                  </a:lnTo>
                  <a:lnTo>
                    <a:pt x="4000489" y="3337472"/>
                  </a:lnTo>
                  <a:lnTo>
                    <a:pt x="3975074" y="3375114"/>
                  </a:lnTo>
                  <a:lnTo>
                    <a:pt x="3948768" y="3412249"/>
                  </a:lnTo>
                  <a:lnTo>
                    <a:pt x="3921576" y="3448860"/>
                  </a:lnTo>
                  <a:lnTo>
                    <a:pt x="3893502" y="3484931"/>
                  </a:lnTo>
                  <a:lnTo>
                    <a:pt x="3864548" y="3520444"/>
                  </a:lnTo>
                  <a:lnTo>
                    <a:pt x="3834720" y="3555382"/>
                  </a:lnTo>
                  <a:lnTo>
                    <a:pt x="3804019" y="3589730"/>
                  </a:lnTo>
                  <a:lnTo>
                    <a:pt x="3772450" y="3623468"/>
                  </a:lnTo>
                  <a:lnTo>
                    <a:pt x="3740016" y="3656581"/>
                  </a:lnTo>
                  <a:lnTo>
                    <a:pt x="3706721" y="3689052"/>
                  </a:lnTo>
                  <a:lnTo>
                    <a:pt x="3672569" y="3720864"/>
                  </a:lnTo>
                  <a:lnTo>
                    <a:pt x="3637562" y="3752000"/>
                  </a:lnTo>
                  <a:lnTo>
                    <a:pt x="3601705" y="3782442"/>
                  </a:lnTo>
                  <a:lnTo>
                    <a:pt x="3565002" y="3812174"/>
                  </a:lnTo>
                  <a:lnTo>
                    <a:pt x="3527455" y="3841180"/>
                  </a:lnTo>
                  <a:lnTo>
                    <a:pt x="3489069" y="3869441"/>
                  </a:lnTo>
                  <a:lnTo>
                    <a:pt x="3449846" y="3896942"/>
                  </a:lnTo>
                  <a:lnTo>
                    <a:pt x="3409792" y="3923665"/>
                  </a:lnTo>
                  <a:lnTo>
                    <a:pt x="3369130" y="3949453"/>
                  </a:lnTo>
                  <a:lnTo>
                    <a:pt x="3328094" y="3974166"/>
                  </a:lnTo>
                  <a:lnTo>
                    <a:pt x="3286701" y="3997807"/>
                  </a:lnTo>
                  <a:lnTo>
                    <a:pt x="3244967" y="4020379"/>
                  </a:lnTo>
                  <a:lnTo>
                    <a:pt x="3202911" y="4041885"/>
                  </a:lnTo>
                  <a:lnTo>
                    <a:pt x="3160548" y="4062330"/>
                  </a:lnTo>
                  <a:lnTo>
                    <a:pt x="3117896" y="4081717"/>
                  </a:lnTo>
                  <a:lnTo>
                    <a:pt x="3074971" y="4100049"/>
                  </a:lnTo>
                  <a:lnTo>
                    <a:pt x="3031791" y="4117330"/>
                  </a:lnTo>
                  <a:lnTo>
                    <a:pt x="2988372" y="4133564"/>
                  </a:lnTo>
                  <a:lnTo>
                    <a:pt x="2944732" y="4148754"/>
                  </a:lnTo>
                  <a:lnTo>
                    <a:pt x="2900887" y="4162904"/>
                  </a:lnTo>
                  <a:lnTo>
                    <a:pt x="2856855" y="4176017"/>
                  </a:lnTo>
                  <a:lnTo>
                    <a:pt x="2812652" y="4188098"/>
                  </a:lnTo>
                  <a:lnTo>
                    <a:pt x="2768294" y="4199149"/>
                  </a:lnTo>
                  <a:lnTo>
                    <a:pt x="2723800" y="4209174"/>
                  </a:lnTo>
                  <a:lnTo>
                    <a:pt x="2679187" y="4218177"/>
                  </a:lnTo>
                  <a:lnTo>
                    <a:pt x="2634470" y="4226161"/>
                  </a:lnTo>
                  <a:lnTo>
                    <a:pt x="2589667" y="4233130"/>
                  </a:lnTo>
                  <a:lnTo>
                    <a:pt x="2544794" y="4239088"/>
                  </a:lnTo>
                  <a:lnTo>
                    <a:pt x="2499870" y="4244038"/>
                  </a:lnTo>
                  <a:lnTo>
                    <a:pt x="2454911" y="4247983"/>
                  </a:lnTo>
                  <a:lnTo>
                    <a:pt x="2409933" y="4250928"/>
                  </a:lnTo>
                  <a:lnTo>
                    <a:pt x="2364953" y="4252875"/>
                  </a:lnTo>
                  <a:lnTo>
                    <a:pt x="2319990" y="4253829"/>
                  </a:lnTo>
                  <a:lnTo>
                    <a:pt x="2275059" y="4253793"/>
                  </a:lnTo>
                  <a:lnTo>
                    <a:pt x="2230177" y="4252771"/>
                  </a:lnTo>
                  <a:lnTo>
                    <a:pt x="2185362" y="4250766"/>
                  </a:lnTo>
                  <a:lnTo>
                    <a:pt x="2140630" y="4247781"/>
                  </a:lnTo>
                  <a:lnTo>
                    <a:pt x="2095999" y="4243821"/>
                  </a:lnTo>
                  <a:lnTo>
                    <a:pt x="2051484" y="4238889"/>
                  </a:lnTo>
                  <a:lnTo>
                    <a:pt x="2007104" y="4232988"/>
                  </a:lnTo>
                  <a:lnTo>
                    <a:pt x="1962875" y="4226123"/>
                  </a:lnTo>
                  <a:lnTo>
                    <a:pt x="1918814" y="4218296"/>
                  </a:lnTo>
                  <a:lnTo>
                    <a:pt x="1874938" y="4209511"/>
                  </a:lnTo>
                  <a:lnTo>
                    <a:pt x="1831264" y="4199773"/>
                  </a:lnTo>
                  <a:lnTo>
                    <a:pt x="1787809" y="4189083"/>
                  </a:lnTo>
                  <a:lnTo>
                    <a:pt x="1744589" y="4177447"/>
                  </a:lnTo>
                  <a:lnTo>
                    <a:pt x="1701623" y="4164867"/>
                  </a:lnTo>
                  <a:lnTo>
                    <a:pt x="1658926" y="4151348"/>
                  </a:lnTo>
                  <a:lnTo>
                    <a:pt x="1616516" y="4136892"/>
                  </a:lnTo>
                  <a:lnTo>
                    <a:pt x="1574409" y="4121504"/>
                  </a:lnTo>
                  <a:lnTo>
                    <a:pt x="1532623" y="4105187"/>
                  </a:lnTo>
                  <a:lnTo>
                    <a:pt x="1491174" y="4087944"/>
                  </a:lnTo>
                  <a:lnTo>
                    <a:pt x="1450080" y="4069779"/>
                  </a:lnTo>
                  <a:lnTo>
                    <a:pt x="1409357" y="4050696"/>
                  </a:lnTo>
                  <a:lnTo>
                    <a:pt x="1369022" y="4030699"/>
                  </a:lnTo>
                  <a:lnTo>
                    <a:pt x="1329093" y="4009790"/>
                  </a:lnTo>
                  <a:lnTo>
                    <a:pt x="1289586" y="3987973"/>
                  </a:lnTo>
                  <a:lnTo>
                    <a:pt x="1250518" y="3965253"/>
                  </a:lnTo>
                  <a:lnTo>
                    <a:pt x="1211905" y="3941632"/>
                  </a:lnTo>
                  <a:lnTo>
                    <a:pt x="1173766" y="3917115"/>
                  </a:lnTo>
                  <a:lnTo>
                    <a:pt x="1136117" y="3891704"/>
                  </a:lnTo>
                  <a:lnTo>
                    <a:pt x="1098975" y="3865404"/>
                  </a:lnTo>
                  <a:lnTo>
                    <a:pt x="1062357" y="3838218"/>
                  </a:lnTo>
                  <a:lnTo>
                    <a:pt x="1026279" y="3810149"/>
                  </a:lnTo>
                  <a:lnTo>
                    <a:pt x="990759" y="3781201"/>
                  </a:lnTo>
                  <a:lnTo>
                    <a:pt x="955814" y="3751378"/>
                  </a:lnTo>
                  <a:lnTo>
                    <a:pt x="921460" y="3720684"/>
                  </a:lnTo>
                  <a:lnTo>
                    <a:pt x="887715" y="3689121"/>
                  </a:lnTo>
                  <a:lnTo>
                    <a:pt x="854595" y="3656694"/>
                  </a:lnTo>
                  <a:lnTo>
                    <a:pt x="822117" y="3623405"/>
                  </a:lnTo>
                  <a:lnTo>
                    <a:pt x="790299" y="3589260"/>
                  </a:lnTo>
                  <a:lnTo>
                    <a:pt x="759158" y="3554261"/>
                  </a:lnTo>
                  <a:lnTo>
                    <a:pt x="728709" y="3518411"/>
                  </a:lnTo>
                  <a:lnTo>
                    <a:pt x="698971" y="3481715"/>
                  </a:lnTo>
                  <a:lnTo>
                    <a:pt x="669960" y="3444176"/>
                  </a:lnTo>
                  <a:lnTo>
                    <a:pt x="641692" y="3405797"/>
                  </a:lnTo>
                  <a:lnTo>
                    <a:pt x="614186" y="3366583"/>
                  </a:lnTo>
                  <a:lnTo>
                    <a:pt x="587458" y="3326536"/>
                  </a:lnTo>
                  <a:lnTo>
                    <a:pt x="561664" y="3285881"/>
                  </a:lnTo>
                  <a:lnTo>
                    <a:pt x="536947" y="3244852"/>
                  </a:lnTo>
                  <a:lnTo>
                    <a:pt x="513302" y="3203466"/>
                  </a:lnTo>
                  <a:lnTo>
                    <a:pt x="490726" y="3161741"/>
                  </a:lnTo>
                  <a:lnTo>
                    <a:pt x="469215" y="3119691"/>
                  </a:lnTo>
                  <a:lnTo>
                    <a:pt x="448767" y="3077336"/>
                  </a:lnTo>
                  <a:lnTo>
                    <a:pt x="429377" y="3034692"/>
                  </a:lnTo>
                  <a:lnTo>
                    <a:pt x="411041" y="2991775"/>
                  </a:lnTo>
                  <a:lnTo>
                    <a:pt x="393757" y="2948602"/>
                  </a:lnTo>
                  <a:lnTo>
                    <a:pt x="377520" y="2905192"/>
                  </a:lnTo>
                  <a:lnTo>
                    <a:pt x="362327" y="2861559"/>
                  </a:lnTo>
                  <a:lnTo>
                    <a:pt x="348174" y="2817722"/>
                  </a:lnTo>
                  <a:lnTo>
                    <a:pt x="335058" y="2773698"/>
                  </a:lnTo>
                  <a:lnTo>
                    <a:pt x="322976" y="2729502"/>
                  </a:lnTo>
                  <a:lnTo>
                    <a:pt x="311923" y="2685153"/>
                  </a:lnTo>
                  <a:lnTo>
                    <a:pt x="301896" y="2640667"/>
                  </a:lnTo>
                  <a:lnTo>
                    <a:pt x="292891" y="2596062"/>
                  </a:lnTo>
                  <a:lnTo>
                    <a:pt x="284906" y="2551353"/>
                  </a:lnTo>
                  <a:lnTo>
                    <a:pt x="277935" y="2506558"/>
                  </a:lnTo>
                  <a:lnTo>
                    <a:pt x="271976" y="2461694"/>
                  </a:lnTo>
                  <a:lnTo>
                    <a:pt x="267026" y="2416778"/>
                  </a:lnTo>
                  <a:lnTo>
                    <a:pt x="263080" y="2371827"/>
                  </a:lnTo>
                  <a:lnTo>
                    <a:pt x="260135" y="2326857"/>
                  </a:lnTo>
                  <a:lnTo>
                    <a:pt x="258187" y="2281886"/>
                  </a:lnTo>
                  <a:lnTo>
                    <a:pt x="257233" y="2236931"/>
                  </a:lnTo>
                  <a:lnTo>
                    <a:pt x="257269" y="2192008"/>
                  </a:lnTo>
                  <a:lnTo>
                    <a:pt x="258292" y="2147135"/>
                  </a:lnTo>
                  <a:lnTo>
                    <a:pt x="260297" y="2102328"/>
                  </a:lnTo>
                  <a:lnTo>
                    <a:pt x="263282" y="2057604"/>
                  </a:lnTo>
                  <a:lnTo>
                    <a:pt x="267243" y="2012981"/>
                  </a:lnTo>
                  <a:lnTo>
                    <a:pt x="272177" y="1968475"/>
                  </a:lnTo>
                  <a:lnTo>
                    <a:pt x="278079" y="1924103"/>
                  </a:lnTo>
                  <a:lnTo>
                    <a:pt x="284945" y="1879882"/>
                  </a:lnTo>
                  <a:lnTo>
                    <a:pt x="292774" y="1835829"/>
                  </a:lnTo>
                  <a:lnTo>
                    <a:pt x="301560" y="1791962"/>
                  </a:lnTo>
                  <a:lnTo>
                    <a:pt x="311301" y="1748296"/>
                  </a:lnTo>
                  <a:lnTo>
                    <a:pt x="321993" y="1704849"/>
                  </a:lnTo>
                  <a:lnTo>
                    <a:pt x="333631" y="1661637"/>
                  </a:lnTo>
                  <a:lnTo>
                    <a:pt x="346213" y="1618679"/>
                  </a:lnTo>
                  <a:lnTo>
                    <a:pt x="359736" y="1575990"/>
                  </a:lnTo>
                  <a:lnTo>
                    <a:pt x="374194" y="1533588"/>
                  </a:lnTo>
                  <a:lnTo>
                    <a:pt x="389585" y="1491489"/>
                  </a:lnTo>
                  <a:lnTo>
                    <a:pt x="405906" y="1449710"/>
                  </a:lnTo>
                  <a:lnTo>
                    <a:pt x="423152" y="1408269"/>
                  </a:lnTo>
                  <a:lnTo>
                    <a:pt x="441321" y="1367183"/>
                  </a:lnTo>
                  <a:lnTo>
                    <a:pt x="460408" y="1326468"/>
                  </a:lnTo>
                  <a:lnTo>
                    <a:pt x="480409" y="1286141"/>
                  </a:lnTo>
                  <a:lnTo>
                    <a:pt x="501322" y="1246219"/>
                  </a:lnTo>
                  <a:lnTo>
                    <a:pt x="523143" y="1206719"/>
                  </a:lnTo>
                  <a:lnTo>
                    <a:pt x="545868" y="1167658"/>
                  </a:lnTo>
                  <a:lnTo>
                    <a:pt x="569493" y="1129053"/>
                  </a:lnTo>
                  <a:lnTo>
                    <a:pt x="594016" y="1090921"/>
                  </a:lnTo>
                  <a:lnTo>
                    <a:pt x="619432" y="1053279"/>
                  </a:lnTo>
                  <a:lnTo>
                    <a:pt x="645737" y="1016144"/>
                  </a:lnTo>
                  <a:lnTo>
                    <a:pt x="672929" y="979532"/>
                  </a:lnTo>
                  <a:lnTo>
                    <a:pt x="701003" y="943462"/>
                  </a:lnTo>
                  <a:lnTo>
                    <a:pt x="729957" y="907948"/>
                  </a:lnTo>
                  <a:lnTo>
                    <a:pt x="759786" y="873009"/>
                  </a:lnTo>
                  <a:lnTo>
                    <a:pt x="790486" y="838662"/>
                  </a:lnTo>
                  <a:lnTo>
                    <a:pt x="822056" y="804923"/>
                  </a:lnTo>
                  <a:lnTo>
                    <a:pt x="854489" y="771810"/>
                  </a:lnTo>
                  <a:lnTo>
                    <a:pt x="887784" y="739338"/>
                  </a:lnTo>
                  <a:lnTo>
                    <a:pt x="921937" y="707526"/>
                  </a:lnTo>
                  <a:lnTo>
                    <a:pt x="956943" y="676390"/>
                  </a:lnTo>
                  <a:lnTo>
                    <a:pt x="992800" y="645948"/>
                  </a:lnTo>
                  <a:lnTo>
                    <a:pt x="1029503" y="616215"/>
                  </a:lnTo>
                  <a:lnTo>
                    <a:pt x="1067050" y="587209"/>
                  </a:lnTo>
                  <a:lnTo>
                    <a:pt x="1105436" y="558947"/>
                  </a:lnTo>
                  <a:lnTo>
                    <a:pt x="1144659" y="531446"/>
                  </a:lnTo>
                  <a:lnTo>
                    <a:pt x="1184714" y="504723"/>
                  </a:lnTo>
                  <a:lnTo>
                    <a:pt x="1248341" y="626872"/>
                  </a:lnTo>
                  <a:lnTo>
                    <a:pt x="1295610" y="291477"/>
                  </a:lnTo>
                  <a:lnTo>
                    <a:pt x="1001910" y="153847"/>
                  </a:lnTo>
                  <a:lnTo>
                    <a:pt x="1065575" y="276034"/>
                  </a:lnTo>
                  <a:lnTo>
                    <a:pt x="1023442" y="303452"/>
                  </a:lnTo>
                  <a:lnTo>
                    <a:pt x="981999" y="331728"/>
                  </a:lnTo>
                  <a:lnTo>
                    <a:pt x="941257" y="360849"/>
                  </a:lnTo>
                  <a:lnTo>
                    <a:pt x="901227" y="390800"/>
                  </a:lnTo>
                  <a:lnTo>
                    <a:pt x="861918" y="421568"/>
                  </a:lnTo>
                  <a:lnTo>
                    <a:pt x="823341" y="453138"/>
                  </a:lnTo>
                  <a:lnTo>
                    <a:pt x="785507" y="485496"/>
                  </a:lnTo>
                  <a:lnTo>
                    <a:pt x="748425" y="518628"/>
                  </a:lnTo>
                  <a:lnTo>
                    <a:pt x="712107" y="552520"/>
                  </a:lnTo>
                  <a:lnTo>
                    <a:pt x="676563" y="587159"/>
                  </a:lnTo>
                  <a:lnTo>
                    <a:pt x="641802" y="622529"/>
                  </a:lnTo>
                  <a:lnTo>
                    <a:pt x="607836" y="658616"/>
                  </a:lnTo>
                  <a:lnTo>
                    <a:pt x="574676" y="695408"/>
                  </a:lnTo>
                  <a:lnTo>
                    <a:pt x="542330" y="732889"/>
                  </a:lnTo>
                  <a:lnTo>
                    <a:pt x="510810" y="771046"/>
                  </a:lnTo>
                  <a:lnTo>
                    <a:pt x="480127" y="809864"/>
                  </a:lnTo>
                  <a:lnTo>
                    <a:pt x="450290" y="849329"/>
                  </a:lnTo>
                  <a:lnTo>
                    <a:pt x="421310" y="889428"/>
                  </a:lnTo>
                  <a:lnTo>
                    <a:pt x="393198" y="930146"/>
                  </a:lnTo>
                  <a:lnTo>
                    <a:pt x="365963" y="971470"/>
                  </a:lnTo>
                  <a:lnTo>
                    <a:pt x="339617" y="1013384"/>
                  </a:lnTo>
                  <a:lnTo>
                    <a:pt x="314169" y="1055875"/>
                  </a:lnTo>
                  <a:lnTo>
                    <a:pt x="289631" y="1098929"/>
                  </a:lnTo>
                  <a:lnTo>
                    <a:pt x="266011" y="1142532"/>
                  </a:lnTo>
                  <a:lnTo>
                    <a:pt x="243322" y="1186670"/>
                  </a:lnTo>
                  <a:lnTo>
                    <a:pt x="221573" y="1231328"/>
                  </a:lnTo>
                  <a:lnTo>
                    <a:pt x="200775" y="1276493"/>
                  </a:lnTo>
                  <a:lnTo>
                    <a:pt x="180938" y="1322150"/>
                  </a:lnTo>
                  <a:lnTo>
                    <a:pt x="162073" y="1368286"/>
                  </a:lnTo>
                  <a:lnTo>
                    <a:pt x="144190" y="1414886"/>
                  </a:lnTo>
                  <a:lnTo>
                    <a:pt x="127298" y="1461936"/>
                  </a:lnTo>
                  <a:lnTo>
                    <a:pt x="111410" y="1509423"/>
                  </a:lnTo>
                  <a:lnTo>
                    <a:pt x="96535" y="1557331"/>
                  </a:lnTo>
                  <a:lnTo>
                    <a:pt x="82684" y="1605648"/>
                  </a:lnTo>
                  <a:lnTo>
                    <a:pt x="70425" y="1652104"/>
                  </a:lnTo>
                  <a:lnTo>
                    <a:pt x="59174" y="1698587"/>
                  </a:lnTo>
                  <a:lnTo>
                    <a:pt x="48924" y="1745086"/>
                  </a:lnTo>
                  <a:lnTo>
                    <a:pt x="39668" y="1791589"/>
                  </a:lnTo>
                  <a:lnTo>
                    <a:pt x="31399" y="1838085"/>
                  </a:lnTo>
                  <a:lnTo>
                    <a:pt x="24112" y="1884560"/>
                  </a:lnTo>
                  <a:lnTo>
                    <a:pt x="17798" y="1931005"/>
                  </a:lnTo>
                  <a:lnTo>
                    <a:pt x="12452" y="1977406"/>
                  </a:lnTo>
                  <a:lnTo>
                    <a:pt x="8067" y="2023752"/>
                  </a:lnTo>
                  <a:lnTo>
                    <a:pt x="4636" y="2070031"/>
                  </a:lnTo>
                  <a:lnTo>
                    <a:pt x="2152" y="2116232"/>
                  </a:lnTo>
                  <a:lnTo>
                    <a:pt x="609" y="2162343"/>
                  </a:lnTo>
                  <a:lnTo>
                    <a:pt x="0" y="2208351"/>
                  </a:lnTo>
                  <a:lnTo>
                    <a:pt x="317" y="2254246"/>
                  </a:lnTo>
                  <a:lnTo>
                    <a:pt x="1556" y="2300015"/>
                  </a:lnTo>
                  <a:lnTo>
                    <a:pt x="3708" y="2345646"/>
                  </a:lnTo>
                  <a:lnTo>
                    <a:pt x="6767" y="2391128"/>
                  </a:lnTo>
                  <a:lnTo>
                    <a:pt x="10727" y="2436449"/>
                  </a:lnTo>
                  <a:lnTo>
                    <a:pt x="15580" y="2481598"/>
                  </a:lnTo>
                  <a:lnTo>
                    <a:pt x="21321" y="2526561"/>
                  </a:lnTo>
                  <a:lnTo>
                    <a:pt x="27941" y="2571328"/>
                  </a:lnTo>
                  <a:lnTo>
                    <a:pt x="35435" y="2615887"/>
                  </a:lnTo>
                  <a:lnTo>
                    <a:pt x="43796" y="2660227"/>
                  </a:lnTo>
                  <a:lnTo>
                    <a:pt x="53017" y="2704334"/>
                  </a:lnTo>
                  <a:lnTo>
                    <a:pt x="63092" y="2748198"/>
                  </a:lnTo>
                  <a:lnTo>
                    <a:pt x="74013" y="2791806"/>
                  </a:lnTo>
                  <a:lnTo>
                    <a:pt x="85775" y="2835147"/>
                  </a:lnTo>
                  <a:lnTo>
                    <a:pt x="98369" y="2878209"/>
                  </a:lnTo>
                  <a:lnTo>
                    <a:pt x="111791" y="2920981"/>
                  </a:lnTo>
                  <a:lnTo>
                    <a:pt x="126032" y="2963450"/>
                  </a:lnTo>
                  <a:lnTo>
                    <a:pt x="141086" y="3005605"/>
                  </a:lnTo>
                  <a:lnTo>
                    <a:pt x="156947" y="3047434"/>
                  </a:lnTo>
                  <a:lnTo>
                    <a:pt x="173608" y="3088925"/>
                  </a:lnTo>
                  <a:lnTo>
                    <a:pt x="191062" y="3130066"/>
                  </a:lnTo>
                  <a:lnTo>
                    <a:pt x="209302" y="3170846"/>
                  </a:lnTo>
                  <a:lnTo>
                    <a:pt x="228322" y="3211252"/>
                  </a:lnTo>
                  <a:lnTo>
                    <a:pt x="248115" y="3251274"/>
                  </a:lnTo>
                  <a:lnTo>
                    <a:pt x="268674" y="3290898"/>
                  </a:lnTo>
                  <a:lnTo>
                    <a:pt x="289993" y="3330115"/>
                  </a:lnTo>
                  <a:lnTo>
                    <a:pt x="312064" y="3368910"/>
                  </a:lnTo>
                  <a:lnTo>
                    <a:pt x="334882" y="3407274"/>
                  </a:lnTo>
                  <a:lnTo>
                    <a:pt x="358439" y="3445194"/>
                  </a:lnTo>
                  <a:lnTo>
                    <a:pt x="382729" y="3482658"/>
                  </a:lnTo>
                  <a:lnTo>
                    <a:pt x="407745" y="3519654"/>
                  </a:lnTo>
                  <a:lnTo>
                    <a:pt x="433480" y="3556171"/>
                  </a:lnTo>
                  <a:lnTo>
                    <a:pt x="459928" y="3592197"/>
                  </a:lnTo>
                  <a:lnTo>
                    <a:pt x="487082" y="3627720"/>
                  </a:lnTo>
                  <a:lnTo>
                    <a:pt x="514935" y="3662729"/>
                  </a:lnTo>
                  <a:lnTo>
                    <a:pt x="543480" y="3697211"/>
                  </a:lnTo>
                  <a:lnTo>
                    <a:pt x="572712" y="3731155"/>
                  </a:lnTo>
                  <a:lnTo>
                    <a:pt x="602622" y="3764548"/>
                  </a:lnTo>
                  <a:lnTo>
                    <a:pt x="633205" y="3797380"/>
                  </a:lnTo>
                  <a:lnTo>
                    <a:pt x="664453" y="3829638"/>
                  </a:lnTo>
                  <a:lnTo>
                    <a:pt x="696361" y="3861311"/>
                  </a:lnTo>
                  <a:lnTo>
                    <a:pt x="728920" y="3892387"/>
                  </a:lnTo>
                  <a:lnTo>
                    <a:pt x="762126" y="3922854"/>
                  </a:lnTo>
                  <a:lnTo>
                    <a:pt x="795970" y="3952700"/>
                  </a:lnTo>
                  <a:lnTo>
                    <a:pt x="830446" y="3981913"/>
                  </a:lnTo>
                  <a:lnTo>
                    <a:pt x="865548" y="4010482"/>
                  </a:lnTo>
                  <a:lnTo>
                    <a:pt x="901268" y="4038395"/>
                  </a:lnTo>
                  <a:lnTo>
                    <a:pt x="937601" y="4065640"/>
                  </a:lnTo>
                  <a:lnTo>
                    <a:pt x="974539" y="4092206"/>
                  </a:lnTo>
                  <a:lnTo>
                    <a:pt x="1012075" y="4118079"/>
                  </a:lnTo>
                  <a:lnTo>
                    <a:pt x="1050203" y="4143250"/>
                  </a:lnTo>
                  <a:lnTo>
                    <a:pt x="1088917" y="4167706"/>
                  </a:lnTo>
                  <a:lnTo>
                    <a:pt x="1128209" y="4191434"/>
                  </a:lnTo>
                  <a:lnTo>
                    <a:pt x="1168073" y="4214424"/>
                  </a:lnTo>
                  <a:lnTo>
                    <a:pt x="1208502" y="4236664"/>
                  </a:lnTo>
                  <a:lnTo>
                    <a:pt x="1249489" y="4258141"/>
                  </a:lnTo>
                  <a:lnTo>
                    <a:pt x="1291028" y="4278845"/>
                  </a:lnTo>
                  <a:lnTo>
                    <a:pt x="1333112" y="4298762"/>
                  </a:lnTo>
                  <a:lnTo>
                    <a:pt x="1375735" y="4317882"/>
                  </a:lnTo>
                  <a:lnTo>
                    <a:pt x="1418888" y="4336193"/>
                  </a:lnTo>
                  <a:lnTo>
                    <a:pt x="1462567" y="4353683"/>
                  </a:lnTo>
                  <a:lnTo>
                    <a:pt x="1506764" y="4370339"/>
                  </a:lnTo>
                  <a:lnTo>
                    <a:pt x="1551472" y="4386151"/>
                  </a:lnTo>
                  <a:lnTo>
                    <a:pt x="1596685" y="4401107"/>
                  </a:lnTo>
                  <a:lnTo>
                    <a:pt x="1642396" y="4415194"/>
                  </a:lnTo>
                  <a:lnTo>
                    <a:pt x="1688599" y="4428401"/>
                  </a:lnTo>
                  <a:lnTo>
                    <a:pt x="1735062" y="4440658"/>
                  </a:lnTo>
                  <a:lnTo>
                    <a:pt x="1781553" y="4451907"/>
                  </a:lnTo>
                  <a:lnTo>
                    <a:pt x="1828060" y="4462156"/>
                  </a:lnTo>
                  <a:lnTo>
                    <a:pt x="1874571" y="4471410"/>
                  </a:lnTo>
                  <a:lnTo>
                    <a:pt x="1921074" y="4479678"/>
                  </a:lnTo>
                  <a:lnTo>
                    <a:pt x="1967557" y="4486964"/>
                  </a:lnTo>
                  <a:lnTo>
                    <a:pt x="2014009" y="4493276"/>
                  </a:lnTo>
                  <a:lnTo>
                    <a:pt x="2060418" y="4498622"/>
                  </a:lnTo>
                  <a:lnTo>
                    <a:pt x="2106772" y="4503006"/>
                  </a:lnTo>
                  <a:lnTo>
                    <a:pt x="2153059" y="4506437"/>
                  </a:lnTo>
                  <a:lnTo>
                    <a:pt x="2199268" y="4508921"/>
                  </a:lnTo>
                  <a:lnTo>
                    <a:pt x="2245386" y="4510464"/>
                  </a:lnTo>
                  <a:lnTo>
                    <a:pt x="2291402" y="4511073"/>
                  </a:lnTo>
                  <a:lnTo>
                    <a:pt x="2337304" y="4510755"/>
                  </a:lnTo>
                  <a:lnTo>
                    <a:pt x="2383080" y="4509517"/>
                  </a:lnTo>
                  <a:lnTo>
                    <a:pt x="2428719" y="4507365"/>
                  </a:lnTo>
                  <a:lnTo>
                    <a:pt x="2474209" y="4504307"/>
                  </a:lnTo>
                  <a:lnTo>
                    <a:pt x="2519538" y="4500348"/>
                  </a:lnTo>
                  <a:lnTo>
                    <a:pt x="2564693" y="4495495"/>
                  </a:lnTo>
                  <a:lnTo>
                    <a:pt x="2609664" y="4489756"/>
                  </a:lnTo>
                  <a:lnTo>
                    <a:pt x="2654439" y="4483136"/>
                  </a:lnTo>
                  <a:lnTo>
                    <a:pt x="2699005" y="4475643"/>
                  </a:lnTo>
                  <a:lnTo>
                    <a:pt x="2743352" y="4467284"/>
                  </a:lnTo>
                  <a:lnTo>
                    <a:pt x="2787466" y="4458064"/>
                  </a:lnTo>
                  <a:lnTo>
                    <a:pt x="2831337" y="4447991"/>
                  </a:lnTo>
                  <a:lnTo>
                    <a:pt x="2874953" y="4437072"/>
                  </a:lnTo>
                  <a:lnTo>
                    <a:pt x="2918301" y="4425312"/>
                  </a:lnTo>
                  <a:lnTo>
                    <a:pt x="2961370" y="4412720"/>
                  </a:lnTo>
                  <a:lnTo>
                    <a:pt x="3004149" y="4399301"/>
                  </a:lnTo>
                  <a:lnTo>
                    <a:pt x="3046625" y="4385062"/>
                  </a:lnTo>
                  <a:lnTo>
                    <a:pt x="3088787" y="4370010"/>
                  </a:lnTo>
                  <a:lnTo>
                    <a:pt x="3130622" y="4354151"/>
                  </a:lnTo>
                  <a:lnTo>
                    <a:pt x="3172120" y="4337493"/>
                  </a:lnTo>
                  <a:lnTo>
                    <a:pt x="3213268" y="4320043"/>
                  </a:lnTo>
                  <a:lnTo>
                    <a:pt x="3254054" y="4301805"/>
                  </a:lnTo>
                  <a:lnTo>
                    <a:pt x="3294468" y="4282789"/>
                  </a:lnTo>
                  <a:lnTo>
                    <a:pt x="3334496" y="4262999"/>
                  </a:lnTo>
                  <a:lnTo>
                    <a:pt x="3374127" y="4242443"/>
                  </a:lnTo>
                  <a:lnTo>
                    <a:pt x="3413350" y="4221128"/>
                  </a:lnTo>
                  <a:lnTo>
                    <a:pt x="3452152" y="4199060"/>
                  </a:lnTo>
                  <a:lnTo>
                    <a:pt x="3490522" y="4176246"/>
                  </a:lnTo>
                  <a:lnTo>
                    <a:pt x="3528448" y="4152693"/>
                  </a:lnTo>
                  <a:lnTo>
                    <a:pt x="3565918" y="4128407"/>
                  </a:lnTo>
                  <a:lnTo>
                    <a:pt x="3602920" y="4103395"/>
                  </a:lnTo>
                  <a:lnTo>
                    <a:pt x="3639444" y="4077664"/>
                  </a:lnTo>
                  <a:lnTo>
                    <a:pt x="3675476" y="4051220"/>
                  </a:lnTo>
                  <a:lnTo>
                    <a:pt x="3711005" y="4024071"/>
                  </a:lnTo>
                  <a:lnTo>
                    <a:pt x="3746019" y="3996223"/>
                  </a:lnTo>
                  <a:lnTo>
                    <a:pt x="3780507" y="3967682"/>
                  </a:lnTo>
                  <a:lnTo>
                    <a:pt x="3814456" y="3938455"/>
                  </a:lnTo>
                  <a:lnTo>
                    <a:pt x="3847855" y="3908550"/>
                  </a:lnTo>
                  <a:lnTo>
                    <a:pt x="3880693" y="3877972"/>
                  </a:lnTo>
                  <a:lnTo>
                    <a:pt x="3912956" y="3846729"/>
                  </a:lnTo>
                  <a:lnTo>
                    <a:pt x="3944634" y="3814827"/>
                  </a:lnTo>
                  <a:lnTo>
                    <a:pt x="3975715" y="3782272"/>
                  </a:lnTo>
                  <a:lnTo>
                    <a:pt x="4006187" y="3749072"/>
                  </a:lnTo>
                  <a:lnTo>
                    <a:pt x="4036038" y="3715234"/>
                  </a:lnTo>
                  <a:lnTo>
                    <a:pt x="4065256" y="3680763"/>
                  </a:lnTo>
                  <a:lnTo>
                    <a:pt x="4093830" y="3645667"/>
                  </a:lnTo>
                  <a:lnTo>
                    <a:pt x="4121748" y="3609953"/>
                  </a:lnTo>
                  <a:lnTo>
                    <a:pt x="4148998" y="3573626"/>
                  </a:lnTo>
                  <a:lnTo>
                    <a:pt x="4175567" y="3536694"/>
                  </a:lnTo>
                  <a:lnTo>
                    <a:pt x="4201446" y="3499164"/>
                  </a:lnTo>
                  <a:lnTo>
                    <a:pt x="4226621" y="3461042"/>
                  </a:lnTo>
                  <a:lnTo>
                    <a:pt x="4251080" y="3422335"/>
                  </a:lnTo>
                  <a:lnTo>
                    <a:pt x="4274813" y="3383049"/>
                  </a:lnTo>
                  <a:lnTo>
                    <a:pt x="4297807" y="3343192"/>
                  </a:lnTo>
                  <a:lnTo>
                    <a:pt x="4320051" y="3302770"/>
                  </a:lnTo>
                  <a:lnTo>
                    <a:pt x="4341532" y="3261789"/>
                  </a:lnTo>
                  <a:lnTo>
                    <a:pt x="4362239" y="3220257"/>
                  </a:lnTo>
                  <a:lnTo>
                    <a:pt x="4382160" y="3178180"/>
                  </a:lnTo>
                  <a:lnTo>
                    <a:pt x="4401283" y="3135565"/>
                  </a:lnTo>
                  <a:lnTo>
                    <a:pt x="4419597" y="3092418"/>
                  </a:lnTo>
                  <a:lnTo>
                    <a:pt x="4437090" y="3048746"/>
                  </a:lnTo>
                  <a:lnTo>
                    <a:pt x="4453749" y="3004557"/>
                  </a:lnTo>
                  <a:lnTo>
                    <a:pt x="4469564" y="2959856"/>
                  </a:lnTo>
                  <a:lnTo>
                    <a:pt x="4484522" y="2914651"/>
                  </a:lnTo>
                  <a:lnTo>
                    <a:pt x="4498612" y="2868947"/>
                  </a:lnTo>
                  <a:lnTo>
                    <a:pt x="4511821" y="2822752"/>
                  </a:lnTo>
                  <a:lnTo>
                    <a:pt x="4524080" y="2776296"/>
                  </a:lnTo>
                  <a:lnTo>
                    <a:pt x="4535332" y="2729813"/>
                  </a:lnTo>
                  <a:lnTo>
                    <a:pt x="4545582" y="2683314"/>
                  </a:lnTo>
                  <a:lnTo>
                    <a:pt x="4554838" y="2636811"/>
                  </a:lnTo>
                  <a:lnTo>
                    <a:pt x="4563106" y="2590316"/>
                  </a:lnTo>
                  <a:lnTo>
                    <a:pt x="4570394" y="2543840"/>
                  </a:lnTo>
                  <a:lnTo>
                    <a:pt x="4576707" y="2497396"/>
                  </a:lnTo>
                  <a:lnTo>
                    <a:pt x="4582053" y="2450994"/>
                  </a:lnTo>
                  <a:lnTo>
                    <a:pt x="4586438" y="2404648"/>
                  </a:lnTo>
                  <a:lnTo>
                    <a:pt x="4589869" y="2358369"/>
                  </a:lnTo>
                  <a:lnTo>
                    <a:pt x="4592353" y="2312168"/>
                  </a:lnTo>
                  <a:lnTo>
                    <a:pt x="4593896" y="2266057"/>
                  </a:lnTo>
                  <a:lnTo>
                    <a:pt x="4594506" y="2220049"/>
                  </a:lnTo>
                  <a:lnTo>
                    <a:pt x="4594188" y="2174154"/>
                  </a:lnTo>
                  <a:lnTo>
                    <a:pt x="4592950" y="2128385"/>
                  </a:lnTo>
                  <a:lnTo>
                    <a:pt x="4590797" y="2082754"/>
                  </a:lnTo>
                  <a:lnTo>
                    <a:pt x="4587738" y="2037272"/>
                  </a:lnTo>
                  <a:lnTo>
                    <a:pt x="4583778" y="1991951"/>
                  </a:lnTo>
                  <a:lnTo>
                    <a:pt x="4578925" y="1946802"/>
                  </a:lnTo>
                  <a:lnTo>
                    <a:pt x="4573185" y="1901839"/>
                  </a:lnTo>
                  <a:lnTo>
                    <a:pt x="4566564" y="1857072"/>
                  </a:lnTo>
                  <a:lnTo>
                    <a:pt x="4559070" y="1812513"/>
                  </a:lnTo>
                  <a:lnTo>
                    <a:pt x="4550709" y="1768174"/>
                  </a:lnTo>
                  <a:lnTo>
                    <a:pt x="4541488" y="1724066"/>
                  </a:lnTo>
                  <a:lnTo>
                    <a:pt x="4531413" y="1680203"/>
                  </a:lnTo>
                  <a:lnTo>
                    <a:pt x="4520492" y="1636594"/>
                  </a:lnTo>
                  <a:lnTo>
                    <a:pt x="4508731" y="1593253"/>
                  </a:lnTo>
                  <a:lnTo>
                    <a:pt x="4496136" y="1550191"/>
                  </a:lnTo>
                  <a:lnTo>
                    <a:pt x="4482715" y="1507419"/>
                  </a:lnTo>
                  <a:lnTo>
                    <a:pt x="4468473" y="1464950"/>
                  </a:lnTo>
                  <a:lnTo>
                    <a:pt x="4453419" y="1422795"/>
                  </a:lnTo>
                  <a:lnTo>
                    <a:pt x="4437558" y="1380966"/>
                  </a:lnTo>
                  <a:lnTo>
                    <a:pt x="4420897" y="1339476"/>
                  </a:lnTo>
                  <a:lnTo>
                    <a:pt x="4403443" y="1298334"/>
                  </a:lnTo>
                  <a:lnTo>
                    <a:pt x="4385203" y="1257555"/>
                  </a:lnTo>
                  <a:lnTo>
                    <a:pt x="4366183" y="1217148"/>
                  </a:lnTo>
                  <a:lnTo>
                    <a:pt x="4346390" y="1177126"/>
                  </a:lnTo>
                  <a:lnTo>
                    <a:pt x="4325831" y="1137502"/>
                  </a:lnTo>
                  <a:lnTo>
                    <a:pt x="4304512" y="1098286"/>
                  </a:lnTo>
                  <a:lnTo>
                    <a:pt x="4282441" y="1059490"/>
                  </a:lnTo>
                  <a:lnTo>
                    <a:pt x="4259623" y="1021126"/>
                  </a:lnTo>
                  <a:lnTo>
                    <a:pt x="4236066" y="983206"/>
                  </a:lnTo>
                  <a:lnTo>
                    <a:pt x="4211776" y="945742"/>
                  </a:lnTo>
                  <a:lnTo>
                    <a:pt x="4186760" y="908746"/>
                  </a:lnTo>
                  <a:lnTo>
                    <a:pt x="4161025" y="872229"/>
                  </a:lnTo>
                  <a:lnTo>
                    <a:pt x="4134577" y="836203"/>
                  </a:lnTo>
                  <a:lnTo>
                    <a:pt x="4107423" y="800680"/>
                  </a:lnTo>
                  <a:lnTo>
                    <a:pt x="4079570" y="765671"/>
                  </a:lnTo>
                  <a:lnTo>
                    <a:pt x="4051025" y="731189"/>
                  </a:lnTo>
                  <a:lnTo>
                    <a:pt x="4021794" y="697246"/>
                  </a:lnTo>
                  <a:lnTo>
                    <a:pt x="3991883" y="663852"/>
                  </a:lnTo>
                  <a:lnTo>
                    <a:pt x="3961300" y="631020"/>
                  </a:lnTo>
                  <a:lnTo>
                    <a:pt x="3930052" y="598762"/>
                  </a:lnTo>
                  <a:lnTo>
                    <a:pt x="3898144" y="567089"/>
                  </a:lnTo>
                  <a:lnTo>
                    <a:pt x="3865585" y="536013"/>
                  </a:lnTo>
                  <a:lnTo>
                    <a:pt x="3832380" y="505546"/>
                  </a:lnTo>
                  <a:lnTo>
                    <a:pt x="3798535" y="475700"/>
                  </a:lnTo>
                  <a:lnTo>
                    <a:pt x="3764059" y="446487"/>
                  </a:lnTo>
                  <a:lnTo>
                    <a:pt x="3728957" y="417918"/>
                  </a:lnTo>
                  <a:lnTo>
                    <a:pt x="3693237" y="390005"/>
                  </a:lnTo>
                  <a:lnTo>
                    <a:pt x="3656904" y="362760"/>
                  </a:lnTo>
                  <a:lnTo>
                    <a:pt x="3619967" y="336194"/>
                  </a:lnTo>
                  <a:lnTo>
                    <a:pt x="3582430" y="310321"/>
                  </a:lnTo>
                  <a:lnTo>
                    <a:pt x="3544302" y="285150"/>
                  </a:lnTo>
                  <a:lnTo>
                    <a:pt x="3505588" y="260695"/>
                  </a:lnTo>
                  <a:lnTo>
                    <a:pt x="3466296" y="236966"/>
                  </a:lnTo>
                  <a:lnTo>
                    <a:pt x="3426432" y="213976"/>
                  </a:lnTo>
                  <a:lnTo>
                    <a:pt x="3386003" y="191736"/>
                  </a:lnTo>
                  <a:lnTo>
                    <a:pt x="3345016" y="170259"/>
                  </a:lnTo>
                  <a:lnTo>
                    <a:pt x="3303477" y="149555"/>
                  </a:lnTo>
                  <a:lnTo>
                    <a:pt x="3261393" y="129638"/>
                  </a:lnTo>
                  <a:lnTo>
                    <a:pt x="3218771" y="110518"/>
                  </a:lnTo>
                  <a:lnTo>
                    <a:pt x="3175617" y="92207"/>
                  </a:lnTo>
                  <a:lnTo>
                    <a:pt x="3131938" y="74717"/>
                  </a:lnTo>
                  <a:lnTo>
                    <a:pt x="3087741" y="58061"/>
                  </a:lnTo>
                  <a:lnTo>
                    <a:pt x="3043033" y="42249"/>
                  </a:lnTo>
                  <a:lnTo>
                    <a:pt x="2997820" y="27294"/>
                  </a:lnTo>
                  <a:lnTo>
                    <a:pt x="2952109" y="13206"/>
                  </a:lnTo>
                  <a:lnTo>
                    <a:pt x="2905906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1900" y="1640966"/>
              <a:ext cx="1842515" cy="92125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351900" y="1640970"/>
              <a:ext cx="1842770" cy="921385"/>
            </a:xfrm>
            <a:custGeom>
              <a:avLst/>
              <a:gdLst/>
              <a:ahLst/>
              <a:cxnLst/>
              <a:rect l="l" t="t" r="r" b="b"/>
              <a:pathLst>
                <a:path w="1842770" h="921385">
                  <a:moveTo>
                    <a:pt x="0" y="153542"/>
                  </a:moveTo>
                  <a:lnTo>
                    <a:pt x="7827" y="105012"/>
                  </a:lnTo>
                  <a:lnTo>
                    <a:pt x="29625" y="62863"/>
                  </a:lnTo>
                  <a:lnTo>
                    <a:pt x="62863" y="29625"/>
                  </a:lnTo>
                  <a:lnTo>
                    <a:pt x="105012" y="7827"/>
                  </a:lnTo>
                  <a:lnTo>
                    <a:pt x="153543" y="0"/>
                  </a:lnTo>
                  <a:lnTo>
                    <a:pt x="1688973" y="0"/>
                  </a:lnTo>
                  <a:lnTo>
                    <a:pt x="1737503" y="7827"/>
                  </a:lnTo>
                  <a:lnTo>
                    <a:pt x="1779652" y="29625"/>
                  </a:lnTo>
                  <a:lnTo>
                    <a:pt x="1812890" y="62863"/>
                  </a:lnTo>
                  <a:lnTo>
                    <a:pt x="1834688" y="105012"/>
                  </a:lnTo>
                  <a:lnTo>
                    <a:pt x="1842516" y="153542"/>
                  </a:lnTo>
                  <a:lnTo>
                    <a:pt x="1842516" y="767702"/>
                  </a:lnTo>
                  <a:lnTo>
                    <a:pt x="1834688" y="816239"/>
                  </a:lnTo>
                  <a:lnTo>
                    <a:pt x="1812890" y="858392"/>
                  </a:lnTo>
                  <a:lnTo>
                    <a:pt x="1779652" y="891631"/>
                  </a:lnTo>
                  <a:lnTo>
                    <a:pt x="1737503" y="913430"/>
                  </a:lnTo>
                  <a:lnTo>
                    <a:pt x="1688973" y="921257"/>
                  </a:lnTo>
                  <a:lnTo>
                    <a:pt x="153543" y="921257"/>
                  </a:lnTo>
                  <a:lnTo>
                    <a:pt x="105012" y="913430"/>
                  </a:lnTo>
                  <a:lnTo>
                    <a:pt x="62863" y="891631"/>
                  </a:lnTo>
                  <a:lnTo>
                    <a:pt x="29625" y="858392"/>
                  </a:lnTo>
                  <a:lnTo>
                    <a:pt x="7827" y="816239"/>
                  </a:lnTo>
                  <a:lnTo>
                    <a:pt x="0" y="767702"/>
                  </a:lnTo>
                  <a:lnTo>
                    <a:pt x="0" y="15354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793419" y="1923788"/>
            <a:ext cx="907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D14A97"/>
                </a:solidFill>
                <a:latin typeface="Calibri"/>
                <a:cs typeface="Calibri"/>
              </a:rPr>
              <a:t>Planlama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056241" y="2622172"/>
            <a:ext cx="1855470" cy="934085"/>
            <a:chOff x="10056241" y="2622172"/>
            <a:chExt cx="1855470" cy="93408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62591" y="2628519"/>
              <a:ext cx="1842514" cy="92125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062591" y="2628522"/>
              <a:ext cx="1842770" cy="921385"/>
            </a:xfrm>
            <a:custGeom>
              <a:avLst/>
              <a:gdLst/>
              <a:ahLst/>
              <a:cxnLst/>
              <a:rect l="l" t="t" r="r" b="b"/>
              <a:pathLst>
                <a:path w="1842770" h="921385">
                  <a:moveTo>
                    <a:pt x="0" y="153542"/>
                  </a:moveTo>
                  <a:lnTo>
                    <a:pt x="7827" y="105012"/>
                  </a:lnTo>
                  <a:lnTo>
                    <a:pt x="29625" y="62863"/>
                  </a:lnTo>
                  <a:lnTo>
                    <a:pt x="62863" y="29625"/>
                  </a:lnTo>
                  <a:lnTo>
                    <a:pt x="105012" y="7827"/>
                  </a:lnTo>
                  <a:lnTo>
                    <a:pt x="153543" y="0"/>
                  </a:lnTo>
                  <a:lnTo>
                    <a:pt x="1688973" y="0"/>
                  </a:lnTo>
                  <a:lnTo>
                    <a:pt x="1737503" y="7827"/>
                  </a:lnTo>
                  <a:lnTo>
                    <a:pt x="1779652" y="29625"/>
                  </a:lnTo>
                  <a:lnTo>
                    <a:pt x="1812890" y="62863"/>
                  </a:lnTo>
                  <a:lnTo>
                    <a:pt x="1834688" y="105012"/>
                  </a:lnTo>
                  <a:lnTo>
                    <a:pt x="1842516" y="153542"/>
                  </a:lnTo>
                  <a:lnTo>
                    <a:pt x="1842516" y="767702"/>
                  </a:lnTo>
                  <a:lnTo>
                    <a:pt x="1834688" y="816239"/>
                  </a:lnTo>
                  <a:lnTo>
                    <a:pt x="1812890" y="858392"/>
                  </a:lnTo>
                  <a:lnTo>
                    <a:pt x="1779652" y="891631"/>
                  </a:lnTo>
                  <a:lnTo>
                    <a:pt x="1737503" y="913430"/>
                  </a:lnTo>
                  <a:lnTo>
                    <a:pt x="1688973" y="921257"/>
                  </a:lnTo>
                  <a:lnTo>
                    <a:pt x="153543" y="921257"/>
                  </a:lnTo>
                  <a:lnTo>
                    <a:pt x="105012" y="913430"/>
                  </a:lnTo>
                  <a:lnTo>
                    <a:pt x="62863" y="891631"/>
                  </a:lnTo>
                  <a:lnTo>
                    <a:pt x="29625" y="858392"/>
                  </a:lnTo>
                  <a:lnTo>
                    <a:pt x="7827" y="816239"/>
                  </a:lnTo>
                  <a:lnTo>
                    <a:pt x="0" y="767702"/>
                  </a:lnTo>
                  <a:lnTo>
                    <a:pt x="0" y="15354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339723" y="2785929"/>
            <a:ext cx="1287780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70"/>
              </a:lnSpc>
              <a:spcBef>
                <a:spcPts val="100"/>
              </a:spcBef>
            </a:pPr>
            <a:r>
              <a:rPr sz="1800" b="1" spc="-5" dirty="0">
                <a:solidFill>
                  <a:srgbClr val="D14A97"/>
                </a:solidFill>
                <a:latin typeface="Calibri"/>
                <a:cs typeface="Calibri"/>
              </a:rPr>
              <a:t>Başlama/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070"/>
              </a:lnSpc>
            </a:pPr>
            <a:r>
              <a:rPr sz="1800" b="1" spc="-5" dirty="0">
                <a:solidFill>
                  <a:srgbClr val="D14A97"/>
                </a:solidFill>
                <a:latin typeface="Calibri"/>
                <a:cs typeface="Calibri"/>
              </a:rPr>
              <a:t>Bilgilendirme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056241" y="4597276"/>
            <a:ext cx="1855470" cy="934085"/>
            <a:chOff x="10056241" y="4597276"/>
            <a:chExt cx="1855470" cy="93408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62591" y="4603622"/>
              <a:ext cx="1842514" cy="92125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062591" y="4603626"/>
              <a:ext cx="1842770" cy="921385"/>
            </a:xfrm>
            <a:custGeom>
              <a:avLst/>
              <a:gdLst/>
              <a:ahLst/>
              <a:cxnLst/>
              <a:rect l="l" t="t" r="r" b="b"/>
              <a:pathLst>
                <a:path w="1842770" h="921385">
                  <a:moveTo>
                    <a:pt x="0" y="153543"/>
                  </a:moveTo>
                  <a:lnTo>
                    <a:pt x="7827" y="105012"/>
                  </a:lnTo>
                  <a:lnTo>
                    <a:pt x="29625" y="62863"/>
                  </a:lnTo>
                  <a:lnTo>
                    <a:pt x="62863" y="29625"/>
                  </a:lnTo>
                  <a:lnTo>
                    <a:pt x="105012" y="7827"/>
                  </a:lnTo>
                  <a:lnTo>
                    <a:pt x="153543" y="0"/>
                  </a:lnTo>
                  <a:lnTo>
                    <a:pt x="1688973" y="0"/>
                  </a:lnTo>
                  <a:lnTo>
                    <a:pt x="1737503" y="7827"/>
                  </a:lnTo>
                  <a:lnTo>
                    <a:pt x="1779652" y="29625"/>
                  </a:lnTo>
                  <a:lnTo>
                    <a:pt x="1812890" y="62863"/>
                  </a:lnTo>
                  <a:lnTo>
                    <a:pt x="1834688" y="105012"/>
                  </a:lnTo>
                  <a:lnTo>
                    <a:pt x="1842516" y="153543"/>
                  </a:lnTo>
                  <a:lnTo>
                    <a:pt x="1842516" y="767702"/>
                  </a:lnTo>
                  <a:lnTo>
                    <a:pt x="1834688" y="816239"/>
                  </a:lnTo>
                  <a:lnTo>
                    <a:pt x="1812890" y="858392"/>
                  </a:lnTo>
                  <a:lnTo>
                    <a:pt x="1779652" y="891631"/>
                  </a:lnTo>
                  <a:lnTo>
                    <a:pt x="1737503" y="913430"/>
                  </a:lnTo>
                  <a:lnTo>
                    <a:pt x="1688973" y="921258"/>
                  </a:lnTo>
                  <a:lnTo>
                    <a:pt x="153543" y="921258"/>
                  </a:lnTo>
                  <a:lnTo>
                    <a:pt x="105012" y="913430"/>
                  </a:lnTo>
                  <a:lnTo>
                    <a:pt x="62863" y="891631"/>
                  </a:lnTo>
                  <a:lnTo>
                    <a:pt x="29625" y="858392"/>
                  </a:lnTo>
                  <a:lnTo>
                    <a:pt x="7827" y="816239"/>
                  </a:lnTo>
                  <a:lnTo>
                    <a:pt x="0" y="767702"/>
                  </a:lnTo>
                  <a:lnTo>
                    <a:pt x="0" y="1535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295452" y="4887018"/>
            <a:ext cx="1376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D14A97"/>
                </a:solidFill>
                <a:latin typeface="Calibri"/>
                <a:cs typeface="Calibri"/>
              </a:rPr>
              <a:t>Kişisel</a:t>
            </a:r>
            <a:r>
              <a:rPr sz="1800" b="1" spc="-75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D14A97"/>
                </a:solidFill>
                <a:latin typeface="Calibri"/>
                <a:cs typeface="Calibri"/>
              </a:rPr>
              <a:t>Hazırlık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875396" y="5585589"/>
            <a:ext cx="2795905" cy="934085"/>
            <a:chOff x="7875396" y="5585589"/>
            <a:chExt cx="2795905" cy="934085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1746" y="5591937"/>
              <a:ext cx="2782823" cy="92125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881746" y="5591939"/>
              <a:ext cx="2783205" cy="921385"/>
            </a:xfrm>
            <a:custGeom>
              <a:avLst/>
              <a:gdLst/>
              <a:ahLst/>
              <a:cxnLst/>
              <a:rect l="l" t="t" r="r" b="b"/>
              <a:pathLst>
                <a:path w="2783204" h="921384">
                  <a:moveTo>
                    <a:pt x="0" y="153542"/>
                  </a:moveTo>
                  <a:lnTo>
                    <a:pt x="7827" y="105012"/>
                  </a:lnTo>
                  <a:lnTo>
                    <a:pt x="29625" y="62863"/>
                  </a:lnTo>
                  <a:lnTo>
                    <a:pt x="62863" y="29625"/>
                  </a:lnTo>
                  <a:lnTo>
                    <a:pt x="105012" y="7827"/>
                  </a:lnTo>
                  <a:lnTo>
                    <a:pt x="153543" y="0"/>
                  </a:lnTo>
                  <a:lnTo>
                    <a:pt x="2629281" y="0"/>
                  </a:lnTo>
                  <a:lnTo>
                    <a:pt x="2677811" y="7827"/>
                  </a:lnTo>
                  <a:lnTo>
                    <a:pt x="2719960" y="29625"/>
                  </a:lnTo>
                  <a:lnTo>
                    <a:pt x="2753198" y="62863"/>
                  </a:lnTo>
                  <a:lnTo>
                    <a:pt x="2774996" y="105012"/>
                  </a:lnTo>
                  <a:lnTo>
                    <a:pt x="2782824" y="153542"/>
                  </a:lnTo>
                  <a:lnTo>
                    <a:pt x="2782824" y="767714"/>
                  </a:lnTo>
                  <a:lnTo>
                    <a:pt x="2774996" y="816245"/>
                  </a:lnTo>
                  <a:lnTo>
                    <a:pt x="2753198" y="858394"/>
                  </a:lnTo>
                  <a:lnTo>
                    <a:pt x="2719960" y="891632"/>
                  </a:lnTo>
                  <a:lnTo>
                    <a:pt x="2677811" y="913430"/>
                  </a:lnTo>
                  <a:lnTo>
                    <a:pt x="2629281" y="921257"/>
                  </a:lnTo>
                  <a:lnTo>
                    <a:pt x="153543" y="921257"/>
                  </a:lnTo>
                  <a:lnTo>
                    <a:pt x="105012" y="913430"/>
                  </a:lnTo>
                  <a:lnTo>
                    <a:pt x="62863" y="891632"/>
                  </a:lnTo>
                  <a:lnTo>
                    <a:pt x="29625" y="858394"/>
                  </a:lnTo>
                  <a:lnTo>
                    <a:pt x="7827" y="816245"/>
                  </a:lnTo>
                  <a:lnTo>
                    <a:pt x="0" y="767714"/>
                  </a:lnTo>
                  <a:lnTo>
                    <a:pt x="0" y="15354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982001" y="5625574"/>
            <a:ext cx="2507615" cy="72390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800" b="1" spc="-5" dirty="0">
                <a:solidFill>
                  <a:srgbClr val="D14A97"/>
                </a:solidFill>
                <a:latin typeface="Calibri"/>
                <a:cs typeface="Calibri"/>
              </a:rPr>
              <a:t>Sonuçları</a:t>
            </a:r>
            <a:r>
              <a:rPr sz="1800" b="1" spc="-30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D14A97"/>
                </a:solidFill>
                <a:latin typeface="Calibri"/>
                <a:cs typeface="Calibri"/>
              </a:rPr>
              <a:t>İnceleme/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800" b="1" spc="-5" dirty="0">
                <a:solidFill>
                  <a:srgbClr val="D14A97"/>
                </a:solidFill>
                <a:latin typeface="Calibri"/>
                <a:cs typeface="Calibri"/>
              </a:rPr>
              <a:t>Değerlendirme/Kaydetme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271386" y="4597275"/>
            <a:ext cx="2581910" cy="934085"/>
            <a:chOff x="6271386" y="4597275"/>
            <a:chExt cx="2581910" cy="934085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7736" y="4603623"/>
              <a:ext cx="2568701" cy="92125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277736" y="4603625"/>
              <a:ext cx="2569210" cy="921385"/>
            </a:xfrm>
            <a:custGeom>
              <a:avLst/>
              <a:gdLst/>
              <a:ahLst/>
              <a:cxnLst/>
              <a:rect l="l" t="t" r="r" b="b"/>
              <a:pathLst>
                <a:path w="2569209" h="921385">
                  <a:moveTo>
                    <a:pt x="0" y="153543"/>
                  </a:moveTo>
                  <a:lnTo>
                    <a:pt x="7827" y="105012"/>
                  </a:lnTo>
                  <a:lnTo>
                    <a:pt x="29625" y="62863"/>
                  </a:lnTo>
                  <a:lnTo>
                    <a:pt x="62863" y="29625"/>
                  </a:lnTo>
                  <a:lnTo>
                    <a:pt x="105012" y="7827"/>
                  </a:lnTo>
                  <a:lnTo>
                    <a:pt x="153543" y="0"/>
                  </a:lnTo>
                  <a:lnTo>
                    <a:pt x="2415159" y="0"/>
                  </a:lnTo>
                  <a:lnTo>
                    <a:pt x="2463689" y="7827"/>
                  </a:lnTo>
                  <a:lnTo>
                    <a:pt x="2505838" y="29625"/>
                  </a:lnTo>
                  <a:lnTo>
                    <a:pt x="2539076" y="62863"/>
                  </a:lnTo>
                  <a:lnTo>
                    <a:pt x="2560874" y="105012"/>
                  </a:lnTo>
                  <a:lnTo>
                    <a:pt x="2568702" y="153543"/>
                  </a:lnTo>
                  <a:lnTo>
                    <a:pt x="2568702" y="767702"/>
                  </a:lnTo>
                  <a:lnTo>
                    <a:pt x="2560874" y="816239"/>
                  </a:lnTo>
                  <a:lnTo>
                    <a:pt x="2539076" y="858392"/>
                  </a:lnTo>
                  <a:lnTo>
                    <a:pt x="2505838" y="891631"/>
                  </a:lnTo>
                  <a:lnTo>
                    <a:pt x="2463689" y="913430"/>
                  </a:lnTo>
                  <a:lnTo>
                    <a:pt x="2415159" y="921258"/>
                  </a:lnTo>
                  <a:lnTo>
                    <a:pt x="153543" y="921258"/>
                  </a:lnTo>
                  <a:lnTo>
                    <a:pt x="105012" y="913430"/>
                  </a:lnTo>
                  <a:lnTo>
                    <a:pt x="62863" y="891631"/>
                  </a:lnTo>
                  <a:lnTo>
                    <a:pt x="29625" y="858392"/>
                  </a:lnTo>
                  <a:lnTo>
                    <a:pt x="7827" y="816239"/>
                  </a:lnTo>
                  <a:lnTo>
                    <a:pt x="0" y="767702"/>
                  </a:lnTo>
                  <a:lnTo>
                    <a:pt x="0" y="1535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521879" y="4637831"/>
            <a:ext cx="2030095" cy="723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6850">
              <a:lnSpc>
                <a:spcPct val="127299"/>
              </a:lnSpc>
              <a:spcBef>
                <a:spcPts val="95"/>
              </a:spcBef>
            </a:pPr>
            <a:r>
              <a:rPr sz="1800" b="1" dirty="0">
                <a:solidFill>
                  <a:srgbClr val="D14A97"/>
                </a:solidFill>
                <a:latin typeface="Calibri"/>
                <a:cs typeface="Calibri"/>
              </a:rPr>
              <a:t>Yeniden </a:t>
            </a:r>
            <a:r>
              <a:rPr sz="1800" b="1" spc="-5" dirty="0">
                <a:solidFill>
                  <a:srgbClr val="D14A97"/>
                </a:solidFill>
                <a:latin typeface="Calibri"/>
                <a:cs typeface="Calibri"/>
              </a:rPr>
              <a:t>Çalışma/ </a:t>
            </a:r>
            <a:r>
              <a:rPr sz="1800" b="1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D14A97"/>
                </a:solidFill>
                <a:latin typeface="Calibri"/>
                <a:cs typeface="Calibri"/>
              </a:rPr>
              <a:t>Düzeltme</a:t>
            </a:r>
            <a:r>
              <a:rPr sz="1800" b="1" spc="-40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D14A97"/>
                </a:solidFill>
                <a:latin typeface="Calibri"/>
                <a:cs typeface="Calibri"/>
              </a:rPr>
              <a:t>Çalışmaları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634098" y="2622171"/>
            <a:ext cx="1856105" cy="934085"/>
            <a:chOff x="6634098" y="2622171"/>
            <a:chExt cx="1856105" cy="934085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40448" y="2628518"/>
              <a:ext cx="1843277" cy="92125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640448" y="2628521"/>
              <a:ext cx="1843405" cy="921385"/>
            </a:xfrm>
            <a:custGeom>
              <a:avLst/>
              <a:gdLst/>
              <a:ahLst/>
              <a:cxnLst/>
              <a:rect l="l" t="t" r="r" b="b"/>
              <a:pathLst>
                <a:path w="1843404" h="921385">
                  <a:moveTo>
                    <a:pt x="0" y="153542"/>
                  </a:moveTo>
                  <a:lnTo>
                    <a:pt x="7827" y="105012"/>
                  </a:lnTo>
                  <a:lnTo>
                    <a:pt x="29625" y="62863"/>
                  </a:lnTo>
                  <a:lnTo>
                    <a:pt x="62863" y="29625"/>
                  </a:lnTo>
                  <a:lnTo>
                    <a:pt x="105012" y="7827"/>
                  </a:lnTo>
                  <a:lnTo>
                    <a:pt x="153543" y="0"/>
                  </a:lnTo>
                  <a:lnTo>
                    <a:pt x="1689735" y="0"/>
                  </a:lnTo>
                  <a:lnTo>
                    <a:pt x="1738265" y="7827"/>
                  </a:lnTo>
                  <a:lnTo>
                    <a:pt x="1780414" y="29625"/>
                  </a:lnTo>
                  <a:lnTo>
                    <a:pt x="1813652" y="62863"/>
                  </a:lnTo>
                  <a:lnTo>
                    <a:pt x="1835450" y="105012"/>
                  </a:lnTo>
                  <a:lnTo>
                    <a:pt x="1843277" y="153542"/>
                  </a:lnTo>
                  <a:lnTo>
                    <a:pt x="1843277" y="767714"/>
                  </a:lnTo>
                  <a:lnTo>
                    <a:pt x="1835450" y="816245"/>
                  </a:lnTo>
                  <a:lnTo>
                    <a:pt x="1813652" y="858394"/>
                  </a:lnTo>
                  <a:lnTo>
                    <a:pt x="1780414" y="891632"/>
                  </a:lnTo>
                  <a:lnTo>
                    <a:pt x="1738265" y="913430"/>
                  </a:lnTo>
                  <a:lnTo>
                    <a:pt x="1689735" y="921257"/>
                  </a:lnTo>
                  <a:lnTo>
                    <a:pt x="153543" y="921257"/>
                  </a:lnTo>
                  <a:lnTo>
                    <a:pt x="105012" y="913430"/>
                  </a:lnTo>
                  <a:lnTo>
                    <a:pt x="62863" y="891632"/>
                  </a:lnTo>
                  <a:lnTo>
                    <a:pt x="29625" y="858394"/>
                  </a:lnTo>
                  <a:lnTo>
                    <a:pt x="7827" y="816245"/>
                  </a:lnTo>
                  <a:lnTo>
                    <a:pt x="0" y="767714"/>
                  </a:lnTo>
                  <a:lnTo>
                    <a:pt x="0" y="153542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265446" y="2911531"/>
            <a:ext cx="541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D14A97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D14A97"/>
                </a:solidFill>
                <a:latin typeface="Calibri"/>
                <a:cs typeface="Calibri"/>
              </a:rPr>
              <a:t>a</a:t>
            </a:r>
            <a:r>
              <a:rPr sz="1800" b="1" dirty="0">
                <a:solidFill>
                  <a:srgbClr val="D14A97"/>
                </a:solidFill>
                <a:latin typeface="Calibri"/>
                <a:cs typeface="Calibri"/>
              </a:rPr>
              <a:t>kip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081180" y="1379347"/>
            <a:ext cx="2525395" cy="1347470"/>
            <a:chOff x="5081180" y="1379347"/>
            <a:chExt cx="2525395" cy="1347470"/>
          </a:xfrm>
        </p:grpSpPr>
        <p:sp>
          <p:nvSpPr>
            <p:cNvPr id="30" name="object 30"/>
            <p:cNvSpPr/>
            <p:nvPr/>
          </p:nvSpPr>
          <p:spPr>
            <a:xfrm>
              <a:off x="5087530" y="2055047"/>
              <a:ext cx="791210" cy="665480"/>
            </a:xfrm>
            <a:custGeom>
              <a:avLst/>
              <a:gdLst/>
              <a:ahLst/>
              <a:cxnLst/>
              <a:rect l="l" t="t" r="r" b="b"/>
              <a:pathLst>
                <a:path w="791210" h="665480">
                  <a:moveTo>
                    <a:pt x="18110" y="365366"/>
                  </a:moveTo>
                  <a:lnTo>
                    <a:pt x="0" y="375259"/>
                  </a:lnTo>
                  <a:lnTo>
                    <a:pt x="158254" y="664972"/>
                  </a:lnTo>
                  <a:lnTo>
                    <a:pt x="176364" y="655078"/>
                  </a:lnTo>
                  <a:lnTo>
                    <a:pt x="18110" y="365366"/>
                  </a:lnTo>
                  <a:close/>
                </a:path>
                <a:path w="791210" h="665480">
                  <a:moveTo>
                    <a:pt x="72428" y="335699"/>
                  </a:moveTo>
                  <a:lnTo>
                    <a:pt x="36207" y="355473"/>
                  </a:lnTo>
                  <a:lnTo>
                    <a:pt x="194475" y="645185"/>
                  </a:lnTo>
                  <a:lnTo>
                    <a:pt x="230682" y="625411"/>
                  </a:lnTo>
                  <a:lnTo>
                    <a:pt x="72428" y="335699"/>
                  </a:lnTo>
                  <a:close/>
                </a:path>
                <a:path w="791210" h="665480">
                  <a:moveTo>
                    <a:pt x="342658" y="0"/>
                  </a:moveTo>
                  <a:lnTo>
                    <a:pt x="421779" y="144856"/>
                  </a:lnTo>
                  <a:lnTo>
                    <a:pt x="90538" y="325805"/>
                  </a:lnTo>
                  <a:lnTo>
                    <a:pt x="248793" y="615518"/>
                  </a:lnTo>
                  <a:lnTo>
                    <a:pt x="580047" y="434568"/>
                  </a:lnTo>
                  <a:lnTo>
                    <a:pt x="701676" y="434568"/>
                  </a:lnTo>
                  <a:lnTo>
                    <a:pt x="790625" y="131457"/>
                  </a:lnTo>
                  <a:lnTo>
                    <a:pt x="342658" y="0"/>
                  </a:lnTo>
                  <a:close/>
                </a:path>
                <a:path w="791210" h="665480">
                  <a:moveTo>
                    <a:pt x="701676" y="434568"/>
                  </a:moveTo>
                  <a:lnTo>
                    <a:pt x="580047" y="434568"/>
                  </a:lnTo>
                  <a:lnTo>
                    <a:pt x="659168" y="579424"/>
                  </a:lnTo>
                  <a:lnTo>
                    <a:pt x="701676" y="434568"/>
                  </a:lnTo>
                  <a:close/>
                </a:path>
              </a:pathLst>
            </a:custGeom>
            <a:solidFill>
              <a:srgbClr val="FDCE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087530" y="2055047"/>
              <a:ext cx="791210" cy="665480"/>
            </a:xfrm>
            <a:custGeom>
              <a:avLst/>
              <a:gdLst/>
              <a:ahLst/>
              <a:cxnLst/>
              <a:rect l="l" t="t" r="r" b="b"/>
              <a:pathLst>
                <a:path w="791210" h="665480">
                  <a:moveTo>
                    <a:pt x="0" y="375259"/>
                  </a:moveTo>
                  <a:lnTo>
                    <a:pt x="18110" y="365366"/>
                  </a:lnTo>
                  <a:lnTo>
                    <a:pt x="176364" y="655078"/>
                  </a:lnTo>
                  <a:lnTo>
                    <a:pt x="158254" y="664972"/>
                  </a:lnTo>
                  <a:lnTo>
                    <a:pt x="0" y="375259"/>
                  </a:lnTo>
                  <a:close/>
                </a:path>
                <a:path w="791210" h="665480">
                  <a:moveTo>
                    <a:pt x="36207" y="355473"/>
                  </a:moveTo>
                  <a:lnTo>
                    <a:pt x="72428" y="335699"/>
                  </a:lnTo>
                  <a:lnTo>
                    <a:pt x="230682" y="625411"/>
                  </a:lnTo>
                  <a:lnTo>
                    <a:pt x="194475" y="645185"/>
                  </a:lnTo>
                  <a:lnTo>
                    <a:pt x="36207" y="355473"/>
                  </a:lnTo>
                  <a:close/>
                </a:path>
                <a:path w="791210" h="665480">
                  <a:moveTo>
                    <a:pt x="90538" y="325805"/>
                  </a:moveTo>
                  <a:lnTo>
                    <a:pt x="421779" y="144856"/>
                  </a:lnTo>
                  <a:lnTo>
                    <a:pt x="342658" y="0"/>
                  </a:lnTo>
                  <a:lnTo>
                    <a:pt x="790625" y="131457"/>
                  </a:lnTo>
                  <a:lnTo>
                    <a:pt x="659168" y="579424"/>
                  </a:lnTo>
                  <a:lnTo>
                    <a:pt x="580047" y="434568"/>
                  </a:lnTo>
                  <a:lnTo>
                    <a:pt x="248793" y="615518"/>
                  </a:lnTo>
                  <a:lnTo>
                    <a:pt x="90538" y="32580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784722" y="1385697"/>
              <a:ext cx="1815464" cy="661035"/>
            </a:xfrm>
            <a:custGeom>
              <a:avLst/>
              <a:gdLst/>
              <a:ahLst/>
              <a:cxnLst/>
              <a:rect l="l" t="t" r="r" b="b"/>
              <a:pathLst>
                <a:path w="1815465" h="661035">
                  <a:moveTo>
                    <a:pt x="1704975" y="0"/>
                  </a:moveTo>
                  <a:lnTo>
                    <a:pt x="0" y="0"/>
                  </a:lnTo>
                  <a:lnTo>
                    <a:pt x="0" y="660654"/>
                  </a:lnTo>
                  <a:lnTo>
                    <a:pt x="1815083" y="660654"/>
                  </a:lnTo>
                  <a:lnTo>
                    <a:pt x="1815083" y="110109"/>
                  </a:lnTo>
                  <a:lnTo>
                    <a:pt x="1704975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784722" y="1385697"/>
              <a:ext cx="1815464" cy="661035"/>
            </a:xfrm>
            <a:custGeom>
              <a:avLst/>
              <a:gdLst/>
              <a:ahLst/>
              <a:cxnLst/>
              <a:rect l="l" t="t" r="r" b="b"/>
              <a:pathLst>
                <a:path w="1815465" h="661035">
                  <a:moveTo>
                    <a:pt x="0" y="0"/>
                  </a:moveTo>
                  <a:lnTo>
                    <a:pt x="1704975" y="0"/>
                  </a:lnTo>
                  <a:lnTo>
                    <a:pt x="1815083" y="110109"/>
                  </a:lnTo>
                  <a:lnTo>
                    <a:pt x="1815083" y="660654"/>
                  </a:lnTo>
                  <a:lnTo>
                    <a:pt x="0" y="6606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902429" y="1578766"/>
            <a:ext cx="152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Formal</a:t>
            </a:r>
            <a:r>
              <a:rPr sz="1800" b="1" spc="-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Reviews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40766" y="3482573"/>
            <a:ext cx="48107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0" dirty="0">
                <a:solidFill>
                  <a:srgbClr val="6F2F9F"/>
                </a:solidFill>
              </a:rPr>
              <a:t>ISTQB</a:t>
            </a:r>
            <a:r>
              <a:rPr sz="4800" spc="-90" dirty="0">
                <a:solidFill>
                  <a:srgbClr val="6F2F9F"/>
                </a:solidFill>
              </a:rPr>
              <a:t> </a:t>
            </a:r>
            <a:r>
              <a:rPr sz="4800" spc="-15" dirty="0">
                <a:solidFill>
                  <a:srgbClr val="6F2F9F"/>
                </a:solidFill>
              </a:rPr>
              <a:t>HAKKINDA…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38715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Yazılım</a:t>
            </a:r>
            <a:r>
              <a:rPr spc="-55" dirty="0"/>
              <a:t> </a:t>
            </a:r>
            <a:r>
              <a:rPr spc="-5" dirty="0"/>
              <a:t>Felaketleri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193" y="1694719"/>
            <a:ext cx="6490335" cy="4148454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419100" indent="-406400">
              <a:lnSpc>
                <a:spcPct val="100000"/>
              </a:lnSpc>
              <a:spcBef>
                <a:spcPts val="1235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spc="-10" dirty="0">
                <a:solidFill>
                  <a:srgbClr val="6F2F9F"/>
                </a:solidFill>
                <a:latin typeface="Calibri"/>
                <a:cs typeface="Calibri"/>
              </a:rPr>
              <a:t>Amerikan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6F2F9F"/>
                </a:solidFill>
                <a:latin typeface="Calibri"/>
                <a:cs typeface="Calibri"/>
              </a:rPr>
              <a:t>üssünde</a:t>
            </a:r>
            <a:r>
              <a:rPr sz="2800" b="1" spc="-15" dirty="0">
                <a:solidFill>
                  <a:srgbClr val="6F2F9F"/>
                </a:solidFill>
                <a:latin typeface="Calibri"/>
                <a:cs typeface="Calibri"/>
              </a:rPr>
              <a:t> patlayan füze</a:t>
            </a:r>
            <a:endParaRPr sz="2800">
              <a:latin typeface="Calibri"/>
              <a:cs typeface="Calibri"/>
            </a:endParaRPr>
          </a:p>
          <a:p>
            <a:pPr marL="12700" marR="32384">
              <a:lnSpc>
                <a:spcPts val="2160"/>
              </a:lnSpc>
              <a:spcBef>
                <a:spcPts val="1075"/>
              </a:spcBef>
            </a:pPr>
            <a:r>
              <a:rPr sz="2000" spc="-25" dirty="0">
                <a:solidFill>
                  <a:srgbClr val="212121"/>
                </a:solidFill>
                <a:latin typeface="Calibri"/>
                <a:cs typeface="Calibri"/>
              </a:rPr>
              <a:t>Yapılan</a:t>
            </a:r>
            <a:r>
              <a:rPr sz="20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sorgulamaların</a:t>
            </a:r>
            <a:r>
              <a:rPr sz="2000" spc="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ve</a:t>
            </a:r>
            <a:r>
              <a:rPr sz="2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araştırmaların</a:t>
            </a:r>
            <a:r>
              <a:rPr sz="2000" spc="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sonucunda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patlama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 sebebinin</a:t>
            </a:r>
            <a:r>
              <a:rPr sz="2000" spc="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12121"/>
                </a:solidFill>
                <a:latin typeface="Calibri"/>
                <a:cs typeface="Calibri"/>
              </a:rPr>
              <a:t>üste</a:t>
            </a:r>
            <a:r>
              <a:rPr sz="20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bulunan</a:t>
            </a:r>
            <a:r>
              <a:rPr sz="20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anti</a:t>
            </a:r>
            <a:r>
              <a:rPr sz="2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balistik</a:t>
            </a:r>
            <a:r>
              <a:rPr sz="2000" spc="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füze</a:t>
            </a:r>
            <a:r>
              <a:rPr sz="2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sisteminin</a:t>
            </a:r>
            <a:r>
              <a:rPr sz="2000" spc="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bir</a:t>
            </a:r>
            <a:r>
              <a:rPr sz="20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212121"/>
                </a:solidFill>
                <a:latin typeface="Calibri"/>
                <a:cs typeface="Calibri"/>
              </a:rPr>
              <a:t>yazılım </a:t>
            </a:r>
            <a:r>
              <a:rPr sz="2000" b="1" spc="-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212121"/>
                </a:solidFill>
                <a:latin typeface="Calibri"/>
                <a:cs typeface="Calibri"/>
              </a:rPr>
              <a:t>hatası</a:t>
            </a:r>
            <a:r>
              <a:rPr sz="2000" b="1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12121"/>
                </a:solidFill>
                <a:latin typeface="Calibri"/>
                <a:cs typeface="Calibri"/>
              </a:rPr>
              <a:t>yüzünden</a:t>
            </a:r>
            <a:r>
              <a:rPr sz="2000" b="1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212121"/>
                </a:solidFill>
                <a:latin typeface="Calibri"/>
                <a:cs typeface="Calibri"/>
              </a:rPr>
              <a:t>ateşlenmemesi</a:t>
            </a:r>
            <a:r>
              <a:rPr sz="2000" b="1" spc="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olduğu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anlaşıldı.</a:t>
            </a:r>
            <a:r>
              <a:rPr sz="2000" spc="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Orta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mesafe </a:t>
            </a:r>
            <a:r>
              <a:rPr sz="2000" spc="-434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havadan</a:t>
            </a:r>
            <a:r>
              <a:rPr sz="2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gelen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füzeleri</a:t>
            </a:r>
            <a:r>
              <a:rPr sz="20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yok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etmesi</a:t>
            </a:r>
            <a:r>
              <a:rPr sz="2000" spc="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12121"/>
                </a:solidFill>
                <a:latin typeface="Calibri"/>
                <a:cs typeface="Calibri"/>
              </a:rPr>
              <a:t>gereken</a:t>
            </a:r>
            <a:r>
              <a:rPr sz="20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MIM-104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Patriot,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 100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 saati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aşkın</a:t>
            </a:r>
            <a:r>
              <a:rPr sz="20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süredir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çalışıyordu</a:t>
            </a:r>
            <a:r>
              <a:rPr sz="2000" spc="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ve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 geçen</a:t>
            </a:r>
            <a:r>
              <a:rPr sz="2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her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saatte</a:t>
            </a:r>
            <a:r>
              <a:rPr sz="20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dahili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saat</a:t>
            </a:r>
            <a:r>
              <a:rPr sz="2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212121"/>
                </a:solidFill>
                <a:latin typeface="Calibri"/>
                <a:cs typeface="Calibri"/>
              </a:rPr>
              <a:t>birkaç</a:t>
            </a:r>
            <a:r>
              <a:rPr sz="2000" b="1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12121"/>
                </a:solidFill>
                <a:latin typeface="Calibri"/>
                <a:cs typeface="Calibri"/>
              </a:rPr>
              <a:t>milisaniye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ileri</a:t>
            </a:r>
            <a:r>
              <a:rPr sz="2000" spc="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gidiyordu.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ts val="2160"/>
              </a:lnSpc>
              <a:spcBef>
                <a:spcPts val="1005"/>
              </a:spcBef>
            </a:pP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Bir</a:t>
            </a:r>
            <a:r>
              <a:rPr sz="20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insan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için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inanılmaz</a:t>
            </a:r>
            <a:r>
              <a:rPr sz="20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küçük</a:t>
            </a:r>
            <a:r>
              <a:rPr sz="20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olan</a:t>
            </a:r>
            <a:r>
              <a:rPr sz="20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0,33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saniye,</a:t>
            </a:r>
            <a:r>
              <a:rPr sz="20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Al</a:t>
            </a:r>
            <a:r>
              <a:rPr sz="20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Hussein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füzesini</a:t>
            </a:r>
            <a:r>
              <a:rPr sz="2000" spc="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takip</a:t>
            </a:r>
            <a:r>
              <a:rPr sz="2000" spc="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etmek</a:t>
            </a:r>
            <a:r>
              <a:rPr sz="2000" spc="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için</a:t>
            </a:r>
            <a:r>
              <a:rPr sz="2000" spc="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yapılan</a:t>
            </a:r>
            <a:r>
              <a:rPr sz="20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bir</a:t>
            </a:r>
            <a:r>
              <a:rPr sz="2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sistem</a:t>
            </a:r>
            <a:r>
              <a:rPr sz="2000" spc="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için</a:t>
            </a:r>
            <a:r>
              <a:rPr sz="2000" spc="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12121"/>
                </a:solidFill>
                <a:latin typeface="Calibri"/>
                <a:cs typeface="Calibri"/>
              </a:rPr>
              <a:t>inanılmaz </a:t>
            </a:r>
            <a:r>
              <a:rPr sz="2000" b="1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12121"/>
                </a:solidFill>
                <a:latin typeface="Calibri"/>
                <a:cs typeface="Calibri"/>
              </a:rPr>
              <a:t>büyük</a:t>
            </a:r>
            <a:r>
              <a:rPr sz="2000" b="1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bir</a:t>
            </a:r>
            <a:r>
              <a:rPr sz="20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12121"/>
                </a:solidFill>
                <a:latin typeface="Calibri"/>
                <a:cs typeface="Calibri"/>
              </a:rPr>
              <a:t>hataydı.</a:t>
            </a:r>
            <a:r>
              <a:rPr sz="20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MIM-104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 Patriot,</a:t>
            </a:r>
            <a:r>
              <a:rPr sz="20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havada</a:t>
            </a:r>
            <a:r>
              <a:rPr sz="2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bir</a:t>
            </a:r>
            <a:r>
              <a:rPr sz="20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cisim</a:t>
            </a:r>
            <a:r>
              <a:rPr sz="2000" spc="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olduğunu </a:t>
            </a:r>
            <a:r>
              <a:rPr sz="2000" spc="-44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algılamayı</a:t>
            </a:r>
            <a:r>
              <a:rPr sz="20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başardı</a:t>
            </a:r>
            <a:r>
              <a:rPr sz="2000" spc="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ancak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bug</a:t>
            </a:r>
            <a:r>
              <a:rPr sz="20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yüzünden cismi</a:t>
            </a:r>
            <a:r>
              <a:rPr sz="20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212121"/>
                </a:solidFill>
                <a:latin typeface="Calibri"/>
                <a:cs typeface="Calibri"/>
              </a:rPr>
              <a:t>takip</a:t>
            </a:r>
            <a:r>
              <a:rPr sz="2000" b="1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12121"/>
                </a:solidFill>
                <a:latin typeface="Calibri"/>
                <a:cs typeface="Calibri"/>
              </a:rPr>
              <a:t>edemedi</a:t>
            </a:r>
            <a:r>
              <a:rPr sz="2000" b="1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ve </a:t>
            </a:r>
            <a:r>
              <a:rPr sz="2000" spc="-44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bunun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bir</a:t>
            </a:r>
            <a:r>
              <a:rPr sz="20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füze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 olduğunu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anlayamadı.</a:t>
            </a:r>
            <a:r>
              <a:rPr sz="20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Engellenemeyen</a:t>
            </a:r>
            <a:r>
              <a:rPr sz="20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füze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yüzünden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12121"/>
                </a:solidFill>
                <a:latin typeface="Calibri"/>
                <a:cs typeface="Calibri"/>
              </a:rPr>
              <a:t>üste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bulunan</a:t>
            </a:r>
            <a:r>
              <a:rPr sz="20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28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12121"/>
                </a:solidFill>
                <a:latin typeface="Calibri"/>
                <a:cs typeface="Calibri"/>
              </a:rPr>
              <a:t>asker</a:t>
            </a:r>
            <a:r>
              <a:rPr sz="20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hayatını</a:t>
            </a:r>
            <a:r>
              <a:rPr sz="2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kaybetti.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88807" y="2213610"/>
            <a:ext cx="3812285" cy="3442715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666305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1F5F"/>
                </a:solidFill>
              </a:rPr>
              <a:t>Resmi</a:t>
            </a:r>
            <a:r>
              <a:rPr spc="-20" dirty="0">
                <a:solidFill>
                  <a:srgbClr val="001F5F"/>
                </a:solidFill>
              </a:rPr>
              <a:t> </a:t>
            </a:r>
            <a:r>
              <a:rPr spc="-5" dirty="0">
                <a:solidFill>
                  <a:srgbClr val="001F5F"/>
                </a:solidFill>
              </a:rPr>
              <a:t>gözden</a:t>
            </a:r>
            <a:r>
              <a:rPr spc="-15" dirty="0">
                <a:solidFill>
                  <a:srgbClr val="001F5F"/>
                </a:solidFill>
              </a:rPr>
              <a:t> </a:t>
            </a:r>
            <a:r>
              <a:rPr spc="-5" dirty="0">
                <a:solidFill>
                  <a:srgbClr val="001F5F"/>
                </a:solidFill>
              </a:rPr>
              <a:t>geçirme</a:t>
            </a:r>
            <a:r>
              <a:rPr spc="-15" dirty="0">
                <a:solidFill>
                  <a:srgbClr val="001F5F"/>
                </a:solidFill>
              </a:rPr>
              <a:t> </a:t>
            </a:r>
            <a:r>
              <a:rPr spc="-5" dirty="0">
                <a:solidFill>
                  <a:srgbClr val="001F5F"/>
                </a:solidFill>
              </a:rPr>
              <a:t>işlemleri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776882"/>
            <a:ext cx="8938260" cy="377571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3200" b="1" spc="-5" dirty="0">
                <a:solidFill>
                  <a:srgbClr val="4471C4"/>
                </a:solidFill>
                <a:latin typeface="Calibri"/>
                <a:cs typeface="Calibri"/>
              </a:rPr>
              <a:t>1.</a:t>
            </a:r>
            <a:r>
              <a:rPr sz="3200" b="1" spc="-3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4471C4"/>
                </a:solidFill>
                <a:latin typeface="Calibri"/>
                <a:cs typeface="Calibri"/>
              </a:rPr>
              <a:t>Planlama</a:t>
            </a:r>
            <a:endParaRPr sz="32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6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Gözden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geçirme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kriterini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belirleme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0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Personeli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seçme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Rolleri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dağıtma</a:t>
            </a:r>
            <a:endParaRPr sz="2400">
              <a:latin typeface="Calibri"/>
              <a:cs typeface="Calibri"/>
            </a:endParaRPr>
          </a:p>
          <a:p>
            <a:pPr marL="422275" marR="5080" indent="-410209">
              <a:lnSpc>
                <a:spcPct val="124600"/>
              </a:lnSpc>
              <a:spcBef>
                <a:spcPts val="5"/>
              </a:spcBef>
              <a:buSzPct val="116666"/>
              <a:buFont typeface="Wingdings"/>
              <a:buChar char=""/>
              <a:tabLst>
                <a:tab pos="419100" algn="l"/>
                <a:tab pos="1449070" algn="l"/>
              </a:tabLst>
            </a:pPr>
            <a:r>
              <a:rPr sz="2400" spc="-5" dirty="0">
                <a:latin typeface="Calibri"/>
                <a:cs typeface="Calibri"/>
              </a:rPr>
              <a:t>Daha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resmi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gözden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geçirme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çeşidi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giriş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çıkış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kriterini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belirleme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(örnek:	teftişler)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Belgenin hangi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bölümlerinin gözden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geçirileceğini seçme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Giriş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kriterini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kontrol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etme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666305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1F5F"/>
                </a:solidFill>
              </a:rPr>
              <a:t>Resmi</a:t>
            </a:r>
            <a:r>
              <a:rPr spc="-20" dirty="0">
                <a:solidFill>
                  <a:srgbClr val="001F5F"/>
                </a:solidFill>
              </a:rPr>
              <a:t> </a:t>
            </a:r>
            <a:r>
              <a:rPr spc="-5" dirty="0">
                <a:solidFill>
                  <a:srgbClr val="001F5F"/>
                </a:solidFill>
              </a:rPr>
              <a:t>gözden</a:t>
            </a:r>
            <a:r>
              <a:rPr spc="-15" dirty="0">
                <a:solidFill>
                  <a:srgbClr val="001F5F"/>
                </a:solidFill>
              </a:rPr>
              <a:t> </a:t>
            </a:r>
            <a:r>
              <a:rPr spc="-5" dirty="0">
                <a:solidFill>
                  <a:srgbClr val="001F5F"/>
                </a:solidFill>
              </a:rPr>
              <a:t>geçirme</a:t>
            </a:r>
            <a:r>
              <a:rPr spc="-15" dirty="0">
                <a:solidFill>
                  <a:srgbClr val="001F5F"/>
                </a:solidFill>
              </a:rPr>
              <a:t> </a:t>
            </a:r>
            <a:r>
              <a:rPr spc="-5" dirty="0">
                <a:solidFill>
                  <a:srgbClr val="001F5F"/>
                </a:solidFill>
              </a:rPr>
              <a:t>işlemleri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776882"/>
            <a:ext cx="8694420" cy="359346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3200" b="1" spc="-5" dirty="0">
                <a:solidFill>
                  <a:srgbClr val="4471C4"/>
                </a:solidFill>
                <a:latin typeface="Calibri"/>
                <a:cs typeface="Calibri"/>
              </a:rPr>
              <a:t>2.</a:t>
            </a:r>
            <a:r>
              <a:rPr sz="3200" b="1" spc="-3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4471C4"/>
                </a:solidFill>
                <a:latin typeface="Calibri"/>
                <a:cs typeface="Calibri"/>
              </a:rPr>
              <a:t>Başlama</a:t>
            </a:r>
            <a:endParaRPr sz="32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6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Belgeleri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dağıtma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0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Katılımcılara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hedefleri,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süreci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 </a:t>
            </a:r>
            <a:r>
              <a:rPr sz="2400" spc="-5" dirty="0">
                <a:latin typeface="Calibri"/>
                <a:cs typeface="Calibri"/>
              </a:rPr>
              <a:t>belgeleri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açıklama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b="1" spc="-5" dirty="0">
                <a:solidFill>
                  <a:srgbClr val="4471C4"/>
                </a:solidFill>
                <a:latin typeface="Calibri"/>
                <a:cs typeface="Calibri"/>
              </a:rPr>
              <a:t>3.</a:t>
            </a:r>
            <a:r>
              <a:rPr sz="3200" b="1" spc="-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4471C4"/>
                </a:solidFill>
                <a:latin typeface="Calibri"/>
                <a:cs typeface="Calibri"/>
              </a:rPr>
              <a:t>Kişisel</a:t>
            </a:r>
            <a:r>
              <a:rPr sz="3200" b="1" spc="-1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4471C4"/>
                </a:solidFill>
                <a:latin typeface="Calibri"/>
                <a:cs typeface="Calibri"/>
              </a:rPr>
              <a:t>hazırlık</a:t>
            </a:r>
            <a:endParaRPr sz="32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5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Belgeleri gözden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geçirerek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gözden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geçirme toplantısına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hazırlanma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Potansiyel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hataları,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soruları </a:t>
            </a:r>
            <a:r>
              <a:rPr sz="2400" dirty="0">
                <a:latin typeface="Calibri"/>
                <a:cs typeface="Calibri"/>
              </a:rPr>
              <a:t>ve </a:t>
            </a:r>
            <a:r>
              <a:rPr sz="2400" spc="-5" dirty="0">
                <a:latin typeface="Calibri"/>
                <a:cs typeface="Calibri"/>
              </a:rPr>
              <a:t>yorumları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etme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666305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1F5F"/>
                </a:solidFill>
              </a:rPr>
              <a:t>Resmi</a:t>
            </a:r>
            <a:r>
              <a:rPr spc="-20" dirty="0">
                <a:solidFill>
                  <a:srgbClr val="001F5F"/>
                </a:solidFill>
              </a:rPr>
              <a:t> </a:t>
            </a:r>
            <a:r>
              <a:rPr spc="-5" dirty="0">
                <a:solidFill>
                  <a:srgbClr val="001F5F"/>
                </a:solidFill>
              </a:rPr>
              <a:t>gözden</a:t>
            </a:r>
            <a:r>
              <a:rPr spc="-15" dirty="0">
                <a:solidFill>
                  <a:srgbClr val="001F5F"/>
                </a:solidFill>
              </a:rPr>
              <a:t> </a:t>
            </a:r>
            <a:r>
              <a:rPr spc="-5" dirty="0">
                <a:solidFill>
                  <a:srgbClr val="001F5F"/>
                </a:solidFill>
              </a:rPr>
              <a:t>geçirme</a:t>
            </a:r>
            <a:r>
              <a:rPr spc="-15" dirty="0">
                <a:solidFill>
                  <a:srgbClr val="001F5F"/>
                </a:solidFill>
              </a:rPr>
              <a:t> </a:t>
            </a:r>
            <a:r>
              <a:rPr spc="-5" dirty="0">
                <a:solidFill>
                  <a:srgbClr val="001F5F"/>
                </a:solidFill>
              </a:rPr>
              <a:t>işlemleri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829413"/>
            <a:ext cx="10019030" cy="344170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454659">
              <a:lnSpc>
                <a:spcPts val="3460"/>
              </a:lnSpc>
              <a:spcBef>
                <a:spcPts val="530"/>
              </a:spcBef>
            </a:pPr>
            <a:r>
              <a:rPr sz="3200" b="1" spc="-5" dirty="0">
                <a:solidFill>
                  <a:srgbClr val="4471C4"/>
                </a:solidFill>
                <a:latin typeface="Calibri"/>
                <a:cs typeface="Calibri"/>
              </a:rPr>
              <a:t>4. Sonuçları inceleme/değerlendirme/kaydetme</a:t>
            </a:r>
            <a:r>
              <a:rPr sz="3200" b="1" spc="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4471C4"/>
                </a:solidFill>
                <a:latin typeface="Calibri"/>
                <a:cs typeface="Calibri"/>
              </a:rPr>
              <a:t>(gözden </a:t>
            </a:r>
            <a:r>
              <a:rPr sz="3200" b="1" spc="-70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4471C4"/>
                </a:solidFill>
                <a:latin typeface="Calibri"/>
                <a:cs typeface="Calibri"/>
              </a:rPr>
              <a:t>geçirme</a:t>
            </a:r>
            <a:r>
              <a:rPr sz="3200" b="1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4471C4"/>
                </a:solidFill>
                <a:latin typeface="Calibri"/>
                <a:cs typeface="Calibri"/>
              </a:rPr>
              <a:t>toplantısı)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0">
              <a:latin typeface="Calibri"/>
              <a:cs typeface="Calibri"/>
            </a:endParaRPr>
          </a:p>
          <a:p>
            <a:pPr marL="487045" indent="-474980">
              <a:lnSpc>
                <a:spcPct val="100000"/>
              </a:lnSpc>
              <a:buSzPct val="116666"/>
              <a:buFont typeface="Wingdings"/>
              <a:buChar char=""/>
              <a:tabLst>
                <a:tab pos="487045" algn="l"/>
                <a:tab pos="487680" algn="l"/>
              </a:tabLst>
            </a:pPr>
            <a:r>
              <a:rPr sz="2400" spc="-5" dirty="0">
                <a:latin typeface="Calibri"/>
                <a:cs typeface="Calibri"/>
              </a:rPr>
              <a:t>Belgelenen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sonuçlar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veya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tutanaklar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üzerinden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tartışma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veya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kayıt </a:t>
            </a:r>
            <a:r>
              <a:rPr sz="2400" dirty="0">
                <a:latin typeface="Calibri"/>
                <a:cs typeface="Calibri"/>
              </a:rPr>
              <a:t>tutma</a:t>
            </a:r>
            <a:endParaRPr sz="240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spcBef>
                <a:spcPts val="1045"/>
              </a:spcBef>
              <a:buSzPct val="116666"/>
              <a:buFont typeface="Wingdings"/>
              <a:buChar char=""/>
              <a:tabLst>
                <a:tab pos="487045" algn="l"/>
                <a:tab pos="487680" algn="l"/>
              </a:tabLst>
            </a:pPr>
            <a:r>
              <a:rPr dirty="0"/>
              <a:t>	</a:t>
            </a:r>
            <a:r>
              <a:rPr sz="2400" spc="-5" dirty="0">
                <a:latin typeface="Calibri"/>
                <a:cs typeface="Calibri"/>
              </a:rPr>
              <a:t>Hataları not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etme,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hataların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giderilmesiyle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ilgili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öneriler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sunma,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hatalarla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ilgili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kararlar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verme</a:t>
            </a:r>
            <a:endParaRPr sz="2400">
              <a:latin typeface="Calibri"/>
              <a:cs typeface="Calibri"/>
            </a:endParaRPr>
          </a:p>
          <a:p>
            <a:pPr marL="418465" marR="172720" indent="-406400">
              <a:lnSpc>
                <a:spcPts val="2590"/>
              </a:lnSpc>
              <a:spcBef>
                <a:spcPts val="1005"/>
              </a:spcBef>
              <a:buSzPct val="116666"/>
              <a:buFont typeface="Wingdings"/>
              <a:buChar char=""/>
              <a:tabLst>
                <a:tab pos="487045" algn="l"/>
                <a:tab pos="487680" algn="l"/>
              </a:tabLst>
            </a:pPr>
            <a:r>
              <a:rPr dirty="0"/>
              <a:t>	</a:t>
            </a:r>
            <a:r>
              <a:rPr sz="2400" spc="-5" dirty="0">
                <a:latin typeface="Calibri"/>
                <a:cs typeface="Calibri"/>
              </a:rPr>
              <a:t>Toplantılar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sırasında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veya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grubun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elektronik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iletişimlerini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izleyerek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sorunları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inceleme/değerlendirme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 </a:t>
            </a:r>
            <a:r>
              <a:rPr sz="2400" spc="-5" dirty="0">
                <a:latin typeface="Calibri"/>
                <a:cs typeface="Calibri"/>
              </a:rPr>
              <a:t>kaydetme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666305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1F5F"/>
                </a:solidFill>
              </a:rPr>
              <a:t>Resmi</a:t>
            </a:r>
            <a:r>
              <a:rPr spc="-20" dirty="0">
                <a:solidFill>
                  <a:srgbClr val="001F5F"/>
                </a:solidFill>
              </a:rPr>
              <a:t> </a:t>
            </a:r>
            <a:r>
              <a:rPr spc="-5" dirty="0">
                <a:solidFill>
                  <a:srgbClr val="001F5F"/>
                </a:solidFill>
              </a:rPr>
              <a:t>gözden</a:t>
            </a:r>
            <a:r>
              <a:rPr spc="-15" dirty="0">
                <a:solidFill>
                  <a:srgbClr val="001F5F"/>
                </a:solidFill>
              </a:rPr>
              <a:t> </a:t>
            </a:r>
            <a:r>
              <a:rPr spc="-5" dirty="0">
                <a:solidFill>
                  <a:srgbClr val="001F5F"/>
                </a:solidFill>
              </a:rPr>
              <a:t>geçirme</a:t>
            </a:r>
            <a:r>
              <a:rPr spc="-15" dirty="0">
                <a:solidFill>
                  <a:srgbClr val="001F5F"/>
                </a:solidFill>
              </a:rPr>
              <a:t> </a:t>
            </a:r>
            <a:r>
              <a:rPr spc="-5" dirty="0">
                <a:solidFill>
                  <a:srgbClr val="001F5F"/>
                </a:solidFill>
              </a:rPr>
              <a:t>işlemleri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776882"/>
            <a:ext cx="9664700" cy="4132579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3200" b="1" spc="-5" dirty="0">
                <a:solidFill>
                  <a:srgbClr val="4471C4"/>
                </a:solidFill>
                <a:latin typeface="Calibri"/>
                <a:cs typeface="Calibri"/>
              </a:rPr>
              <a:t>5.</a:t>
            </a:r>
            <a:r>
              <a:rPr sz="3200" b="1" spc="-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4471C4"/>
                </a:solidFill>
                <a:latin typeface="Calibri"/>
                <a:cs typeface="Calibri"/>
              </a:rPr>
              <a:t>Yeniden</a:t>
            </a:r>
            <a:r>
              <a:rPr sz="3200" b="1" spc="-1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4471C4"/>
                </a:solidFill>
                <a:latin typeface="Calibri"/>
                <a:cs typeface="Calibri"/>
              </a:rPr>
              <a:t>çalışma</a:t>
            </a:r>
            <a:endParaRPr sz="320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spcBef>
                <a:spcPts val="1090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Bulunan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hataları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düzeltme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(genellikle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gözden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geçirilen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ürünün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sahibi/yazar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tarafından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yapılır)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7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Hataların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güncel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durumunu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kaydetme (resmi gözden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geçirmelerde)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4471C4"/>
                </a:solidFill>
                <a:latin typeface="Calibri"/>
                <a:cs typeface="Calibri"/>
              </a:rPr>
              <a:t>6.</a:t>
            </a:r>
            <a:r>
              <a:rPr sz="3200" b="1" spc="-3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4471C4"/>
                </a:solidFill>
                <a:latin typeface="Calibri"/>
                <a:cs typeface="Calibri"/>
              </a:rPr>
              <a:t>Takip</a:t>
            </a:r>
            <a:endParaRPr sz="32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5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Hataların ele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alınıp</a:t>
            </a:r>
            <a:r>
              <a:rPr sz="2400" spc="-5" dirty="0">
                <a:latin typeface="Calibri"/>
                <a:cs typeface="Calibri"/>
              </a:rPr>
              <a:t> alınmadığını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kontrol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etme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Metrikleri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toplama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Çıkış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kriterini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kontrol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etme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497332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1F5F"/>
                </a:solidFill>
              </a:rPr>
              <a:t>Roller</a:t>
            </a:r>
            <a:r>
              <a:rPr spc="-60" dirty="0">
                <a:solidFill>
                  <a:srgbClr val="001F5F"/>
                </a:solidFill>
              </a:rPr>
              <a:t> </a:t>
            </a:r>
            <a:r>
              <a:rPr dirty="0">
                <a:solidFill>
                  <a:srgbClr val="001F5F"/>
                </a:solidFill>
              </a:rPr>
              <a:t>ve</a:t>
            </a:r>
            <a:r>
              <a:rPr spc="-60" dirty="0">
                <a:solidFill>
                  <a:srgbClr val="001F5F"/>
                </a:solidFill>
              </a:rPr>
              <a:t> </a:t>
            </a:r>
            <a:r>
              <a:rPr dirty="0">
                <a:solidFill>
                  <a:srgbClr val="001F5F"/>
                </a:solidFill>
              </a:rPr>
              <a:t>Sorumluluklar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1203" y="1613270"/>
            <a:ext cx="58661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Leader/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Moderator(Lider/Moderatör)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203" y="2635112"/>
            <a:ext cx="25190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Author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(Yazar)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1203" y="3656954"/>
            <a:ext cx="63461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Reviewers/Inspectors(Gözden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geçiriciler)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1203" y="4679558"/>
            <a:ext cx="36252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Managers(Yöneticiler)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1203" y="5701400"/>
            <a:ext cx="33020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Scriber(Yazıcı-Katip)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07189" y="1409681"/>
            <a:ext cx="37338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C55A11"/>
                </a:solidFill>
                <a:latin typeface="Calibri"/>
                <a:cs typeface="Calibri"/>
              </a:rPr>
              <a:t>çeşitli bakış açıları arasında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55A11"/>
                </a:solidFill>
                <a:latin typeface="Calibri"/>
                <a:cs typeface="Calibri"/>
              </a:rPr>
              <a:t>aracılık, gözden geçirme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55A11"/>
                </a:solidFill>
                <a:latin typeface="Calibri"/>
                <a:cs typeface="Calibri"/>
              </a:rPr>
              <a:t>başarısının</a:t>
            </a:r>
            <a:r>
              <a:rPr sz="2400" spc="-1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55A11"/>
                </a:solidFill>
                <a:latin typeface="Calibri"/>
                <a:cs typeface="Calibri"/>
              </a:rPr>
              <a:t>bağlı</a:t>
            </a:r>
            <a:r>
              <a:rPr sz="2400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55A11"/>
                </a:solidFill>
                <a:latin typeface="Calibri"/>
                <a:cs typeface="Calibri"/>
              </a:rPr>
              <a:t>olduğu</a:t>
            </a:r>
            <a:r>
              <a:rPr sz="2400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55A11"/>
                </a:solidFill>
                <a:latin typeface="Calibri"/>
                <a:cs typeface="Calibri"/>
              </a:rPr>
              <a:t>kişidir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99144" y="2616079"/>
            <a:ext cx="2611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D75B6"/>
                </a:solidFill>
                <a:latin typeface="Calibri"/>
                <a:cs typeface="Calibri"/>
              </a:rPr>
              <a:t>Kod,</a:t>
            </a:r>
            <a:r>
              <a:rPr sz="2400" spc="-40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D75B6"/>
                </a:solidFill>
                <a:latin typeface="Calibri"/>
                <a:cs typeface="Calibri"/>
              </a:rPr>
              <a:t>dokuman</a:t>
            </a:r>
            <a:r>
              <a:rPr sz="2400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D75B6"/>
                </a:solidFill>
                <a:latin typeface="Calibri"/>
                <a:cs typeface="Calibri"/>
              </a:rPr>
              <a:t>sahibi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07189" y="3316814"/>
            <a:ext cx="37699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38235"/>
                </a:solidFill>
                <a:latin typeface="Calibri"/>
                <a:cs typeface="Calibri"/>
              </a:rPr>
              <a:t>Kod, </a:t>
            </a:r>
            <a:r>
              <a:rPr sz="2400" spc="-5" dirty="0">
                <a:solidFill>
                  <a:srgbClr val="538235"/>
                </a:solidFill>
                <a:latin typeface="Calibri"/>
                <a:cs typeface="Calibri"/>
              </a:rPr>
              <a:t>döküman, </a:t>
            </a:r>
            <a:r>
              <a:rPr sz="2400" dirty="0">
                <a:solidFill>
                  <a:srgbClr val="538235"/>
                </a:solidFill>
                <a:latin typeface="Calibri"/>
                <a:cs typeface="Calibri"/>
              </a:rPr>
              <a:t>vb. </a:t>
            </a:r>
            <a:r>
              <a:rPr sz="2400" spc="-5" dirty="0">
                <a:solidFill>
                  <a:srgbClr val="538235"/>
                </a:solidFill>
                <a:latin typeface="Calibri"/>
                <a:cs typeface="Calibri"/>
              </a:rPr>
              <a:t>inceleyen </a:t>
            </a:r>
            <a:r>
              <a:rPr sz="240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38235"/>
                </a:solidFill>
                <a:latin typeface="Calibri"/>
                <a:cs typeface="Calibri"/>
              </a:rPr>
              <a:t>uzmanlaşmış</a:t>
            </a:r>
            <a:r>
              <a:rPr sz="2400" spc="-2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38235"/>
                </a:solidFill>
                <a:latin typeface="Calibri"/>
                <a:cs typeface="Calibri"/>
              </a:rPr>
              <a:t>(işinin ehli)kişiler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44685" y="4724990"/>
            <a:ext cx="4933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6F2F9F"/>
                </a:solidFill>
                <a:latin typeface="Calibri"/>
                <a:cs typeface="Calibri"/>
              </a:rPr>
              <a:t>Planlamayı</a:t>
            </a:r>
            <a:r>
              <a:rPr sz="2400" spc="-3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6F2F9F"/>
                </a:solidFill>
                <a:latin typeface="Calibri"/>
                <a:cs typeface="Calibri"/>
              </a:rPr>
              <a:t>yapar,</a:t>
            </a:r>
            <a:r>
              <a:rPr sz="240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6F2F9F"/>
                </a:solidFill>
                <a:latin typeface="Calibri"/>
                <a:cs typeface="Calibri"/>
              </a:rPr>
              <a:t>yönetir,</a:t>
            </a:r>
            <a:r>
              <a:rPr sz="2400" spc="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6F2F9F"/>
                </a:solidFill>
                <a:latin typeface="Calibri"/>
                <a:cs typeface="Calibri"/>
              </a:rPr>
              <a:t>iletişim</a:t>
            </a:r>
            <a:r>
              <a:rPr sz="2400" spc="-2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6F2F9F"/>
                </a:solidFill>
                <a:latin typeface="Calibri"/>
                <a:cs typeface="Calibri"/>
              </a:rPr>
              <a:t>kurar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12250" y="5722905"/>
            <a:ext cx="697610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14A97"/>
                </a:solidFill>
                <a:latin typeface="Calibri"/>
                <a:cs typeface="Calibri"/>
              </a:rPr>
              <a:t>Toplantı sırasındaki</a:t>
            </a:r>
            <a:r>
              <a:rPr sz="2400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14A97"/>
                </a:solidFill>
                <a:latin typeface="Calibri"/>
                <a:cs typeface="Calibri"/>
              </a:rPr>
              <a:t>tüm bulguları,</a:t>
            </a:r>
            <a:r>
              <a:rPr sz="2400" spc="5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14A97"/>
                </a:solidFill>
                <a:latin typeface="Calibri"/>
                <a:cs typeface="Calibri"/>
              </a:rPr>
              <a:t>gereklilikleri,</a:t>
            </a:r>
            <a:r>
              <a:rPr sz="2400" spc="5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14A97"/>
                </a:solidFill>
                <a:latin typeface="Calibri"/>
                <a:cs typeface="Calibri"/>
              </a:rPr>
              <a:t>vb.</a:t>
            </a:r>
            <a:r>
              <a:rPr sz="2400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14A97"/>
                </a:solidFill>
                <a:latin typeface="Calibri"/>
                <a:cs typeface="Calibri"/>
              </a:rPr>
              <a:t>kayıt </a:t>
            </a:r>
            <a:r>
              <a:rPr sz="2400" spc="-525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14A97"/>
                </a:solidFill>
                <a:latin typeface="Calibri"/>
                <a:cs typeface="Calibri"/>
              </a:rPr>
              <a:t>eder.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7925434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Gözden</a:t>
            </a:r>
            <a:r>
              <a:rPr spc="-15" dirty="0"/>
              <a:t> </a:t>
            </a:r>
            <a:r>
              <a:rPr spc="-5" dirty="0"/>
              <a:t>Geçirme</a:t>
            </a:r>
            <a:r>
              <a:rPr spc="-10" dirty="0"/>
              <a:t> </a:t>
            </a:r>
            <a:r>
              <a:rPr dirty="0"/>
              <a:t>için </a:t>
            </a:r>
            <a:r>
              <a:rPr spc="-5" dirty="0"/>
              <a:t>Başarı Faktörleri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452430"/>
            <a:ext cx="11005820" cy="487997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36220" indent="-224154">
              <a:lnSpc>
                <a:spcPct val="100000"/>
              </a:lnSpc>
              <a:spcBef>
                <a:spcPts val="885"/>
              </a:spcBef>
              <a:buFont typeface="Verdana"/>
              <a:buChar char="□"/>
              <a:tabLst>
                <a:tab pos="236854" algn="l"/>
              </a:tabLst>
            </a:pPr>
            <a:r>
              <a:rPr sz="1800" spc="-5" dirty="0">
                <a:latin typeface="Calibri"/>
                <a:cs typeface="Calibri"/>
              </a:rPr>
              <a:t>Her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bir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gözden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geçirmenin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önceden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belirlenmiş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net hedefleri </a:t>
            </a:r>
            <a:r>
              <a:rPr sz="1800" spc="-5" dirty="0">
                <a:latin typeface="Calibri"/>
                <a:cs typeface="Calibri"/>
              </a:rPr>
              <a:t>vardır</a:t>
            </a:r>
            <a:endParaRPr sz="1800">
              <a:latin typeface="Calibri"/>
              <a:cs typeface="Calibri"/>
            </a:endParaRPr>
          </a:p>
          <a:p>
            <a:pPr marL="236220" indent="-224154">
              <a:lnSpc>
                <a:spcPct val="100000"/>
              </a:lnSpc>
              <a:spcBef>
                <a:spcPts val="785"/>
              </a:spcBef>
              <a:buFont typeface="Verdana"/>
              <a:buChar char="□"/>
              <a:tabLst>
                <a:tab pos="236854" algn="l"/>
              </a:tabLst>
            </a:pPr>
            <a:r>
              <a:rPr sz="1800" spc="-5" dirty="0">
                <a:latin typeface="Calibri"/>
                <a:cs typeface="Calibri"/>
              </a:rPr>
              <a:t>Gözden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geçirme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hedeflerine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uygun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kişiler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dahil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edilir</a:t>
            </a:r>
            <a:endParaRPr sz="1800">
              <a:latin typeface="Calibri"/>
              <a:cs typeface="Calibri"/>
            </a:endParaRPr>
          </a:p>
          <a:p>
            <a:pPr marL="12700" marR="643255">
              <a:lnSpc>
                <a:spcPts val="1930"/>
              </a:lnSpc>
              <a:spcBef>
                <a:spcPts val="1035"/>
              </a:spcBef>
              <a:buFont typeface="Verdana"/>
              <a:buChar char="□"/>
              <a:tabLst>
                <a:tab pos="236854" algn="l"/>
              </a:tabLst>
            </a:pPr>
            <a:r>
              <a:rPr sz="1800" spc="-5" dirty="0">
                <a:latin typeface="Calibri"/>
                <a:cs typeface="Calibri"/>
              </a:rPr>
              <a:t>Test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uzmanları, </a:t>
            </a:r>
            <a:r>
              <a:rPr sz="1800" spc="-5" dirty="0">
                <a:latin typeface="Calibri"/>
                <a:cs typeface="Calibri"/>
              </a:rPr>
              <a:t>gözden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geçirmeye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katkı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sağlayan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aynı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zamanda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testleri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daha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erken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hazırlamalarını sağlayacak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şekilde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ürün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hakkında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bilgi edinen </a:t>
            </a:r>
            <a:r>
              <a:rPr sz="1800" b="1" spc="-10" dirty="0">
                <a:latin typeface="Calibri"/>
                <a:cs typeface="Calibri"/>
              </a:rPr>
              <a:t>gözden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geçiricilerdir</a:t>
            </a:r>
            <a:endParaRPr sz="1800">
              <a:latin typeface="Calibri"/>
              <a:cs typeface="Calibri"/>
            </a:endParaRPr>
          </a:p>
          <a:p>
            <a:pPr marL="236220" indent="-224154">
              <a:lnSpc>
                <a:spcPct val="100000"/>
              </a:lnSpc>
              <a:spcBef>
                <a:spcPts val="775"/>
              </a:spcBef>
              <a:buFont typeface="Verdana"/>
              <a:buChar char="□"/>
              <a:tabLst>
                <a:tab pos="236854" algn="l"/>
              </a:tabLst>
            </a:pPr>
            <a:r>
              <a:rPr sz="1800" spc="-5" dirty="0">
                <a:latin typeface="Calibri"/>
                <a:cs typeface="Calibri"/>
              </a:rPr>
              <a:t>Bulunan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hatalar normal karşılanır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objektif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şekilde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ifade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edilir</a:t>
            </a:r>
            <a:endParaRPr sz="1800">
              <a:latin typeface="Calibri"/>
              <a:cs typeface="Calibri"/>
            </a:endParaRPr>
          </a:p>
          <a:p>
            <a:pPr marL="236220" indent="-224154">
              <a:lnSpc>
                <a:spcPct val="100000"/>
              </a:lnSpc>
              <a:spcBef>
                <a:spcPts val="785"/>
              </a:spcBef>
              <a:buFont typeface="Verdana"/>
              <a:buChar char="□"/>
              <a:tabLst>
                <a:tab pos="236854" algn="l"/>
              </a:tabLst>
            </a:pPr>
            <a:r>
              <a:rPr sz="1800" b="1" spc="-5" dirty="0">
                <a:latin typeface="Calibri"/>
                <a:cs typeface="Calibri"/>
              </a:rPr>
              <a:t>İnsan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psikolojisine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dikkat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edilir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(örnek: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süreç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yazar </a:t>
            </a:r>
            <a:r>
              <a:rPr sz="1800" spc="-5" dirty="0">
                <a:latin typeface="Calibri"/>
                <a:cs typeface="Calibri"/>
              </a:rPr>
              <a:t>için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olumlu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bir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deneyim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haline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getirilir)</a:t>
            </a:r>
            <a:endParaRPr sz="1800">
              <a:latin typeface="Calibri"/>
              <a:cs typeface="Calibri"/>
            </a:endParaRPr>
          </a:p>
          <a:p>
            <a:pPr marL="236220" indent="-224154">
              <a:lnSpc>
                <a:spcPct val="100000"/>
              </a:lnSpc>
              <a:spcBef>
                <a:spcPts val="780"/>
              </a:spcBef>
              <a:buFont typeface="Verdana"/>
              <a:buChar char="□"/>
              <a:tabLst>
                <a:tab pos="236854" algn="l"/>
              </a:tabLst>
            </a:pPr>
            <a:r>
              <a:rPr sz="1800" spc="-5" dirty="0">
                <a:latin typeface="Calibri"/>
                <a:cs typeface="Calibri"/>
              </a:rPr>
              <a:t>Gözden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geçirme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güven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ortamı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içinde gerçekleştirilir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çıktılar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katılımcıları değerlendirmek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için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kullanılmaz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ts val="1930"/>
              </a:lnSpc>
              <a:spcBef>
                <a:spcPts val="1045"/>
              </a:spcBef>
              <a:buFont typeface="Verdana"/>
              <a:buChar char="□"/>
              <a:tabLst>
                <a:tab pos="236854" algn="l"/>
              </a:tabLst>
            </a:pPr>
            <a:r>
              <a:rPr sz="1800" b="1" spc="-5" dirty="0">
                <a:latin typeface="Calibri"/>
                <a:cs typeface="Calibri"/>
              </a:rPr>
              <a:t>Gözden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geçirme teknikleri,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hedeflere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ulaşmanın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uygun olacağı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şekilde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ve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yazılımın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çeşidine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ve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seviyesine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ayrıca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gözden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geçiricilere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uygun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olacak şekilde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uygulanır</a:t>
            </a:r>
            <a:endParaRPr sz="1800">
              <a:latin typeface="Calibri"/>
              <a:cs typeface="Calibri"/>
            </a:endParaRPr>
          </a:p>
          <a:p>
            <a:pPr marL="236220" indent="-224154">
              <a:lnSpc>
                <a:spcPct val="100000"/>
              </a:lnSpc>
              <a:spcBef>
                <a:spcPts val="775"/>
              </a:spcBef>
              <a:buFont typeface="Verdana"/>
              <a:buChar char="□"/>
              <a:tabLst>
                <a:tab pos="236854" algn="l"/>
              </a:tabLst>
            </a:pPr>
            <a:r>
              <a:rPr sz="1800" b="1" spc="-5" dirty="0">
                <a:latin typeface="Calibri"/>
                <a:cs typeface="Calibri"/>
              </a:rPr>
              <a:t>Hata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tanımlama konusunda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etkinliği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artırmak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için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uygun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olan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durumlarda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kontrol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listeleri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ve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roller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kullanılır</a:t>
            </a:r>
            <a:endParaRPr sz="1800">
              <a:latin typeface="Calibri"/>
              <a:cs typeface="Calibri"/>
            </a:endParaRPr>
          </a:p>
          <a:p>
            <a:pPr marL="236854" indent="-224790">
              <a:lnSpc>
                <a:spcPct val="100000"/>
              </a:lnSpc>
              <a:spcBef>
                <a:spcPts val="780"/>
              </a:spcBef>
              <a:buFont typeface="Verdana"/>
              <a:buChar char="□"/>
              <a:tabLst>
                <a:tab pos="237490" algn="l"/>
              </a:tabLst>
            </a:pPr>
            <a:r>
              <a:rPr sz="1800" spc="-5" dirty="0">
                <a:latin typeface="Calibri"/>
                <a:cs typeface="Calibri"/>
              </a:rPr>
              <a:t>Gözden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geçirme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tekniklerinde,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özellikle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teftiş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gibi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daha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resmi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tekniklerde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eğitim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verilir</a:t>
            </a:r>
            <a:endParaRPr sz="1800">
              <a:latin typeface="Calibri"/>
              <a:cs typeface="Calibri"/>
            </a:endParaRPr>
          </a:p>
          <a:p>
            <a:pPr marL="12700" marR="170815">
              <a:lnSpc>
                <a:spcPts val="1930"/>
              </a:lnSpc>
              <a:spcBef>
                <a:spcPts val="1040"/>
              </a:spcBef>
              <a:buFont typeface="Verdana"/>
              <a:buChar char="□"/>
              <a:tabLst>
                <a:tab pos="237490" algn="l"/>
              </a:tabLst>
            </a:pPr>
            <a:r>
              <a:rPr sz="1800" b="1" spc="-5" dirty="0">
                <a:latin typeface="Calibri"/>
                <a:cs typeface="Calibri"/>
              </a:rPr>
              <a:t>Yönetim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iyi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bir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gözden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geçirme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sürecini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destekler </a:t>
            </a:r>
            <a:r>
              <a:rPr sz="1800" spc="-5" dirty="0">
                <a:latin typeface="Calibri"/>
                <a:cs typeface="Calibri"/>
              </a:rPr>
              <a:t>(örnek: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proje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zamanlamalarında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gözden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geçirme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aktiviteleri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için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yeterli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zamanı </a:t>
            </a:r>
            <a:r>
              <a:rPr sz="1800" spc="-5" dirty="0">
                <a:latin typeface="Calibri"/>
                <a:cs typeface="Calibri"/>
              </a:rPr>
              <a:t>vererek)</a:t>
            </a:r>
            <a:endParaRPr sz="1800">
              <a:latin typeface="Calibri"/>
              <a:cs typeface="Calibri"/>
            </a:endParaRPr>
          </a:p>
          <a:p>
            <a:pPr marL="236854" indent="-224790">
              <a:lnSpc>
                <a:spcPct val="100000"/>
              </a:lnSpc>
              <a:spcBef>
                <a:spcPts val="775"/>
              </a:spcBef>
              <a:buFont typeface="Verdana"/>
              <a:buChar char="□"/>
              <a:tabLst>
                <a:tab pos="237490" algn="l"/>
              </a:tabLst>
            </a:pPr>
            <a:r>
              <a:rPr sz="1800" spc="-5" dirty="0">
                <a:latin typeface="Calibri"/>
                <a:cs typeface="Calibri"/>
              </a:rPr>
              <a:t>Öğrenme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 </a:t>
            </a:r>
            <a:r>
              <a:rPr sz="1800" b="1" dirty="0">
                <a:latin typeface="Calibri"/>
                <a:cs typeface="Calibri"/>
              </a:rPr>
              <a:t>süreç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iyileştirmesine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vurgu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yapılır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86495" y="4624063"/>
            <a:ext cx="44310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6F2F9F"/>
                </a:solidFill>
              </a:rPr>
              <a:t>Statik</a:t>
            </a:r>
            <a:r>
              <a:rPr sz="4800" spc="-30" dirty="0">
                <a:solidFill>
                  <a:srgbClr val="6F2F9F"/>
                </a:solidFill>
              </a:rPr>
              <a:t> </a:t>
            </a:r>
            <a:r>
              <a:rPr sz="4800" spc="-5" dirty="0">
                <a:solidFill>
                  <a:srgbClr val="6F2F9F"/>
                </a:solidFill>
              </a:rPr>
              <a:t>Kod</a:t>
            </a:r>
            <a:r>
              <a:rPr sz="4800" spc="-40" dirty="0">
                <a:solidFill>
                  <a:srgbClr val="6F2F9F"/>
                </a:solidFill>
              </a:rPr>
              <a:t> </a:t>
            </a:r>
            <a:r>
              <a:rPr sz="4800" spc="-5" dirty="0">
                <a:solidFill>
                  <a:srgbClr val="6F2F9F"/>
                </a:solidFill>
              </a:rPr>
              <a:t>Analizi</a:t>
            </a:r>
            <a:endParaRPr sz="4800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7001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Statik</a:t>
            </a:r>
            <a:r>
              <a:rPr spc="-35" dirty="0"/>
              <a:t> </a:t>
            </a:r>
            <a:r>
              <a:rPr dirty="0"/>
              <a:t>Kod</a:t>
            </a:r>
            <a:r>
              <a:rPr spc="-50" dirty="0"/>
              <a:t> </a:t>
            </a:r>
            <a:r>
              <a:rPr dirty="0"/>
              <a:t>Analizi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3873860"/>
            <a:ext cx="16891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0" dirty="0">
                <a:solidFill>
                  <a:srgbClr val="6F2F9F"/>
                </a:solidFill>
                <a:latin typeface="Calibri"/>
                <a:cs typeface="Calibri"/>
              </a:rPr>
              <a:t>Key</a:t>
            </a:r>
            <a:r>
              <a:rPr sz="3200" b="1" spc="-5" dirty="0">
                <a:solidFill>
                  <a:srgbClr val="6F2F9F"/>
                </a:solidFill>
                <a:latin typeface="Calibri"/>
                <a:cs typeface="Calibri"/>
              </a:rPr>
              <a:t>wo</a:t>
            </a:r>
            <a:r>
              <a:rPr sz="3200" b="1" spc="-10" dirty="0">
                <a:solidFill>
                  <a:srgbClr val="6F2F9F"/>
                </a:solidFill>
                <a:latin typeface="Calibri"/>
                <a:cs typeface="Calibri"/>
              </a:rPr>
              <a:t>rd</a:t>
            </a:r>
            <a:r>
              <a:rPr sz="3200" b="1" spc="-5" dirty="0">
                <a:solidFill>
                  <a:srgbClr val="6F2F9F"/>
                </a:solidFill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12619" y="1359889"/>
            <a:ext cx="9101455" cy="5170170"/>
            <a:chOff x="2412619" y="1359889"/>
            <a:chExt cx="9101455" cy="5170170"/>
          </a:xfrm>
        </p:grpSpPr>
        <p:sp>
          <p:nvSpPr>
            <p:cNvPr id="5" name="object 5"/>
            <p:cNvSpPr/>
            <p:nvPr/>
          </p:nvSpPr>
          <p:spPr>
            <a:xfrm>
              <a:off x="2418969" y="1366239"/>
              <a:ext cx="1083945" cy="5157470"/>
            </a:xfrm>
            <a:custGeom>
              <a:avLst/>
              <a:gdLst/>
              <a:ahLst/>
              <a:cxnLst/>
              <a:rect l="l" t="t" r="r" b="b"/>
              <a:pathLst>
                <a:path w="1083945" h="5157470">
                  <a:moveTo>
                    <a:pt x="15265" y="0"/>
                  </a:moveTo>
                  <a:lnTo>
                    <a:pt x="49174" y="34344"/>
                  </a:lnTo>
                  <a:lnTo>
                    <a:pt x="82537" y="69023"/>
                  </a:lnTo>
                  <a:lnTo>
                    <a:pt x="115353" y="104031"/>
                  </a:lnTo>
                  <a:lnTo>
                    <a:pt x="147622" y="139363"/>
                  </a:lnTo>
                  <a:lnTo>
                    <a:pt x="179344" y="175012"/>
                  </a:lnTo>
                  <a:lnTo>
                    <a:pt x="210519" y="210974"/>
                  </a:lnTo>
                  <a:lnTo>
                    <a:pt x="241147" y="247244"/>
                  </a:lnTo>
                  <a:lnTo>
                    <a:pt x="271229" y="283815"/>
                  </a:lnTo>
                  <a:lnTo>
                    <a:pt x="300763" y="320682"/>
                  </a:lnTo>
                  <a:lnTo>
                    <a:pt x="329751" y="357840"/>
                  </a:lnTo>
                  <a:lnTo>
                    <a:pt x="358192" y="395284"/>
                  </a:lnTo>
                  <a:lnTo>
                    <a:pt x="386085" y="433008"/>
                  </a:lnTo>
                  <a:lnTo>
                    <a:pt x="413432" y="471006"/>
                  </a:lnTo>
                  <a:lnTo>
                    <a:pt x="440232" y="509273"/>
                  </a:lnTo>
                  <a:lnTo>
                    <a:pt x="466486" y="547804"/>
                  </a:lnTo>
                  <a:lnTo>
                    <a:pt x="492192" y="586593"/>
                  </a:lnTo>
                  <a:lnTo>
                    <a:pt x="517351" y="625636"/>
                  </a:lnTo>
                  <a:lnTo>
                    <a:pt x="541964" y="664925"/>
                  </a:lnTo>
                  <a:lnTo>
                    <a:pt x="566029" y="704456"/>
                  </a:lnTo>
                  <a:lnTo>
                    <a:pt x="589548" y="744224"/>
                  </a:lnTo>
                  <a:lnTo>
                    <a:pt x="612520" y="784223"/>
                  </a:lnTo>
                  <a:lnTo>
                    <a:pt x="634945" y="824448"/>
                  </a:lnTo>
                  <a:lnTo>
                    <a:pt x="656823" y="864893"/>
                  </a:lnTo>
                  <a:lnTo>
                    <a:pt x="678154" y="905552"/>
                  </a:lnTo>
                  <a:lnTo>
                    <a:pt x="698938" y="946421"/>
                  </a:lnTo>
                  <a:lnTo>
                    <a:pt x="719176" y="987494"/>
                  </a:lnTo>
                  <a:lnTo>
                    <a:pt x="738866" y="1028765"/>
                  </a:lnTo>
                  <a:lnTo>
                    <a:pt x="758010" y="1070230"/>
                  </a:lnTo>
                  <a:lnTo>
                    <a:pt x="776607" y="1111881"/>
                  </a:lnTo>
                  <a:lnTo>
                    <a:pt x="794656" y="1153715"/>
                  </a:lnTo>
                  <a:lnTo>
                    <a:pt x="812159" y="1195726"/>
                  </a:lnTo>
                  <a:lnTo>
                    <a:pt x="829115" y="1237908"/>
                  </a:lnTo>
                  <a:lnTo>
                    <a:pt x="845524" y="1280256"/>
                  </a:lnTo>
                  <a:lnTo>
                    <a:pt x="861387" y="1322764"/>
                  </a:lnTo>
                  <a:lnTo>
                    <a:pt x="876702" y="1365427"/>
                  </a:lnTo>
                  <a:lnTo>
                    <a:pt x="891471" y="1408240"/>
                  </a:lnTo>
                  <a:lnTo>
                    <a:pt x="905692" y="1451197"/>
                  </a:lnTo>
                  <a:lnTo>
                    <a:pt x="919367" y="1494292"/>
                  </a:lnTo>
                  <a:lnTo>
                    <a:pt x="932495" y="1537521"/>
                  </a:lnTo>
                  <a:lnTo>
                    <a:pt x="945076" y="1580877"/>
                  </a:lnTo>
                  <a:lnTo>
                    <a:pt x="957110" y="1624356"/>
                  </a:lnTo>
                  <a:lnTo>
                    <a:pt x="968597" y="1667952"/>
                  </a:lnTo>
                  <a:lnTo>
                    <a:pt x="979537" y="1711659"/>
                  </a:lnTo>
                  <a:lnTo>
                    <a:pt x="989930" y="1755472"/>
                  </a:lnTo>
                  <a:lnTo>
                    <a:pt x="999777" y="1799386"/>
                  </a:lnTo>
                  <a:lnTo>
                    <a:pt x="1009076" y="1843395"/>
                  </a:lnTo>
                  <a:lnTo>
                    <a:pt x="1017829" y="1887494"/>
                  </a:lnTo>
                  <a:lnTo>
                    <a:pt x="1026035" y="1931677"/>
                  </a:lnTo>
                  <a:lnTo>
                    <a:pt x="1033693" y="1975939"/>
                  </a:lnTo>
                  <a:lnTo>
                    <a:pt x="1040805" y="2020274"/>
                  </a:lnTo>
                  <a:lnTo>
                    <a:pt x="1047370" y="2064677"/>
                  </a:lnTo>
                  <a:lnTo>
                    <a:pt x="1053389" y="2109143"/>
                  </a:lnTo>
                  <a:lnTo>
                    <a:pt x="1058860" y="2153666"/>
                  </a:lnTo>
                  <a:lnTo>
                    <a:pt x="1063784" y="2198240"/>
                  </a:lnTo>
                  <a:lnTo>
                    <a:pt x="1068162" y="2242861"/>
                  </a:lnTo>
                  <a:lnTo>
                    <a:pt x="1071992" y="2287523"/>
                  </a:lnTo>
                  <a:lnTo>
                    <a:pt x="1075276" y="2332220"/>
                  </a:lnTo>
                  <a:lnTo>
                    <a:pt x="1078013" y="2376947"/>
                  </a:lnTo>
                  <a:lnTo>
                    <a:pt x="1080203" y="2421698"/>
                  </a:lnTo>
                  <a:lnTo>
                    <a:pt x="1081846" y="2466469"/>
                  </a:lnTo>
                  <a:lnTo>
                    <a:pt x="1082942" y="2511253"/>
                  </a:lnTo>
                  <a:lnTo>
                    <a:pt x="1083491" y="2556045"/>
                  </a:lnTo>
                  <a:lnTo>
                    <a:pt x="1083493" y="2600840"/>
                  </a:lnTo>
                  <a:lnTo>
                    <a:pt x="1082948" y="2645632"/>
                  </a:lnTo>
                  <a:lnTo>
                    <a:pt x="1081857" y="2690416"/>
                  </a:lnTo>
                  <a:lnTo>
                    <a:pt x="1080219" y="2735187"/>
                  </a:lnTo>
                  <a:lnTo>
                    <a:pt x="1078033" y="2779939"/>
                  </a:lnTo>
                  <a:lnTo>
                    <a:pt x="1075301" y="2824666"/>
                  </a:lnTo>
                  <a:lnTo>
                    <a:pt x="1072022" y="2869363"/>
                  </a:lnTo>
                  <a:lnTo>
                    <a:pt x="1068196" y="2914025"/>
                  </a:lnTo>
                  <a:lnTo>
                    <a:pt x="1063823" y="2958647"/>
                  </a:lnTo>
                  <a:lnTo>
                    <a:pt x="1058903" y="3003222"/>
                  </a:lnTo>
                  <a:lnTo>
                    <a:pt x="1053436" y="3047745"/>
                  </a:lnTo>
                  <a:lnTo>
                    <a:pt x="1047423" y="3092212"/>
                  </a:lnTo>
                  <a:lnTo>
                    <a:pt x="1040862" y="3136616"/>
                  </a:lnTo>
                  <a:lnTo>
                    <a:pt x="1033755" y="3180952"/>
                  </a:lnTo>
                  <a:lnTo>
                    <a:pt x="1026101" y="3225214"/>
                  </a:lnTo>
                  <a:lnTo>
                    <a:pt x="1017899" y="3269398"/>
                  </a:lnTo>
                  <a:lnTo>
                    <a:pt x="1009151" y="3313498"/>
                  </a:lnTo>
                  <a:lnTo>
                    <a:pt x="999856" y="3357508"/>
                  </a:lnTo>
                  <a:lnTo>
                    <a:pt x="990014" y="3401423"/>
                  </a:lnTo>
                  <a:lnTo>
                    <a:pt x="979625" y="3445237"/>
                  </a:lnTo>
                  <a:lnTo>
                    <a:pt x="968690" y="3488945"/>
                  </a:lnTo>
                  <a:lnTo>
                    <a:pt x="957207" y="3532542"/>
                  </a:lnTo>
                  <a:lnTo>
                    <a:pt x="945178" y="3576022"/>
                  </a:lnTo>
                  <a:lnTo>
                    <a:pt x="932601" y="3619380"/>
                  </a:lnTo>
                  <a:lnTo>
                    <a:pt x="919478" y="3662610"/>
                  </a:lnTo>
                  <a:lnTo>
                    <a:pt x="905807" y="3705707"/>
                  </a:lnTo>
                  <a:lnTo>
                    <a:pt x="891590" y="3748665"/>
                  </a:lnTo>
                  <a:lnTo>
                    <a:pt x="876826" y="3791480"/>
                  </a:lnTo>
                  <a:lnTo>
                    <a:pt x="861515" y="3834144"/>
                  </a:lnTo>
                  <a:lnTo>
                    <a:pt x="845657" y="3876654"/>
                  </a:lnTo>
                  <a:lnTo>
                    <a:pt x="829253" y="3919004"/>
                  </a:lnTo>
                  <a:lnTo>
                    <a:pt x="812301" y="3961188"/>
                  </a:lnTo>
                  <a:lnTo>
                    <a:pt x="794802" y="4003200"/>
                  </a:lnTo>
                  <a:lnTo>
                    <a:pt x="776757" y="4045036"/>
                  </a:lnTo>
                  <a:lnTo>
                    <a:pt x="758164" y="4086690"/>
                  </a:lnTo>
                  <a:lnTo>
                    <a:pt x="739025" y="4128156"/>
                  </a:lnTo>
                  <a:lnTo>
                    <a:pt x="719339" y="4169430"/>
                  </a:lnTo>
                  <a:lnTo>
                    <a:pt x="699106" y="4210505"/>
                  </a:lnTo>
                  <a:lnTo>
                    <a:pt x="678326" y="4251376"/>
                  </a:lnTo>
                  <a:lnTo>
                    <a:pt x="656999" y="4292038"/>
                  </a:lnTo>
                  <a:lnTo>
                    <a:pt x="635125" y="4332485"/>
                  </a:lnTo>
                  <a:lnTo>
                    <a:pt x="612704" y="4372712"/>
                  </a:lnTo>
                  <a:lnTo>
                    <a:pt x="589736" y="4412713"/>
                  </a:lnTo>
                  <a:lnTo>
                    <a:pt x="566222" y="4452484"/>
                  </a:lnTo>
                  <a:lnTo>
                    <a:pt x="542160" y="4492018"/>
                  </a:lnTo>
                  <a:lnTo>
                    <a:pt x="517552" y="4531310"/>
                  </a:lnTo>
                  <a:lnTo>
                    <a:pt x="492397" y="4570355"/>
                  </a:lnTo>
                  <a:lnTo>
                    <a:pt x="466694" y="4609147"/>
                  </a:lnTo>
                  <a:lnTo>
                    <a:pt x="440445" y="4647681"/>
                  </a:lnTo>
                  <a:lnTo>
                    <a:pt x="413649" y="4685951"/>
                  </a:lnTo>
                  <a:lnTo>
                    <a:pt x="386306" y="4723952"/>
                  </a:lnTo>
                  <a:lnTo>
                    <a:pt x="358416" y="4761678"/>
                  </a:lnTo>
                  <a:lnTo>
                    <a:pt x="329980" y="4799125"/>
                  </a:lnTo>
                  <a:lnTo>
                    <a:pt x="300996" y="4836287"/>
                  </a:lnTo>
                  <a:lnTo>
                    <a:pt x="271465" y="4873157"/>
                  </a:lnTo>
                  <a:lnTo>
                    <a:pt x="241388" y="4909731"/>
                  </a:lnTo>
                  <a:lnTo>
                    <a:pt x="210763" y="4946004"/>
                  </a:lnTo>
                  <a:lnTo>
                    <a:pt x="179592" y="4981969"/>
                  </a:lnTo>
                  <a:lnTo>
                    <a:pt x="147874" y="5017622"/>
                  </a:lnTo>
                  <a:lnTo>
                    <a:pt x="115609" y="5052957"/>
                  </a:lnTo>
                  <a:lnTo>
                    <a:pt x="82796" y="5087969"/>
                  </a:lnTo>
                  <a:lnTo>
                    <a:pt x="49438" y="5122651"/>
                  </a:lnTo>
                  <a:lnTo>
                    <a:pt x="15532" y="5157000"/>
                  </a:lnTo>
                  <a:lnTo>
                    <a:pt x="15354" y="5157177"/>
                  </a:lnTo>
                  <a:lnTo>
                    <a:pt x="0" y="5142014"/>
                  </a:lnTo>
                  <a:lnTo>
                    <a:pt x="33978" y="5107595"/>
                  </a:lnTo>
                  <a:lnTo>
                    <a:pt x="67405" y="5072839"/>
                  </a:lnTo>
                  <a:lnTo>
                    <a:pt x="100278" y="5037751"/>
                  </a:lnTo>
                  <a:lnTo>
                    <a:pt x="132600" y="5002336"/>
                  </a:lnTo>
                  <a:lnTo>
                    <a:pt x="164369" y="4966600"/>
                  </a:lnTo>
                  <a:lnTo>
                    <a:pt x="195585" y="4930549"/>
                  </a:lnTo>
                  <a:lnTo>
                    <a:pt x="226249" y="4894187"/>
                  </a:lnTo>
                  <a:lnTo>
                    <a:pt x="256361" y="4857521"/>
                  </a:lnTo>
                  <a:lnTo>
                    <a:pt x="285920" y="4820556"/>
                  </a:lnTo>
                  <a:lnTo>
                    <a:pt x="314926" y="4783298"/>
                  </a:lnTo>
                  <a:lnTo>
                    <a:pt x="343381" y="4745751"/>
                  </a:lnTo>
                  <a:lnTo>
                    <a:pt x="371282" y="4707923"/>
                  </a:lnTo>
                  <a:lnTo>
                    <a:pt x="398632" y="4669817"/>
                  </a:lnTo>
                  <a:lnTo>
                    <a:pt x="425428" y="4631440"/>
                  </a:lnTo>
                  <a:lnTo>
                    <a:pt x="451673" y="4592798"/>
                  </a:lnTo>
                  <a:lnTo>
                    <a:pt x="477365" y="4553895"/>
                  </a:lnTo>
                  <a:lnTo>
                    <a:pt x="502504" y="4514737"/>
                  </a:lnTo>
                  <a:lnTo>
                    <a:pt x="527091" y="4475331"/>
                  </a:lnTo>
                  <a:lnTo>
                    <a:pt x="551126" y="4435681"/>
                  </a:lnTo>
                  <a:lnTo>
                    <a:pt x="574608" y="4395792"/>
                  </a:lnTo>
                  <a:lnTo>
                    <a:pt x="597537" y="4355672"/>
                  </a:lnTo>
                  <a:lnTo>
                    <a:pt x="619914" y="4315324"/>
                  </a:lnTo>
                  <a:lnTo>
                    <a:pt x="641739" y="4274755"/>
                  </a:lnTo>
                  <a:lnTo>
                    <a:pt x="663011" y="4233969"/>
                  </a:lnTo>
                  <a:lnTo>
                    <a:pt x="683731" y="4192974"/>
                  </a:lnTo>
                  <a:lnTo>
                    <a:pt x="703898" y="4151773"/>
                  </a:lnTo>
                  <a:lnTo>
                    <a:pt x="723513" y="4110374"/>
                  </a:lnTo>
                  <a:lnTo>
                    <a:pt x="742576" y="4068780"/>
                  </a:lnTo>
                  <a:lnTo>
                    <a:pt x="761086" y="4026998"/>
                  </a:lnTo>
                  <a:lnTo>
                    <a:pt x="779043" y="3985034"/>
                  </a:lnTo>
                  <a:lnTo>
                    <a:pt x="796448" y="3942892"/>
                  </a:lnTo>
                  <a:lnTo>
                    <a:pt x="813301" y="3900579"/>
                  </a:lnTo>
                  <a:lnTo>
                    <a:pt x="829601" y="3858099"/>
                  </a:lnTo>
                  <a:lnTo>
                    <a:pt x="845348" y="3815459"/>
                  </a:lnTo>
                  <a:lnTo>
                    <a:pt x="860543" y="3772664"/>
                  </a:lnTo>
                  <a:lnTo>
                    <a:pt x="875186" y="3729720"/>
                  </a:lnTo>
                  <a:lnTo>
                    <a:pt x="889276" y="3686631"/>
                  </a:lnTo>
                  <a:lnTo>
                    <a:pt x="902814" y="3643404"/>
                  </a:lnTo>
                  <a:lnTo>
                    <a:pt x="915799" y="3600045"/>
                  </a:lnTo>
                  <a:lnTo>
                    <a:pt x="928232" y="3556558"/>
                  </a:lnTo>
                  <a:lnTo>
                    <a:pt x="940113" y="3512949"/>
                  </a:lnTo>
                  <a:lnTo>
                    <a:pt x="951441" y="3469223"/>
                  </a:lnTo>
                  <a:lnTo>
                    <a:pt x="962216" y="3425387"/>
                  </a:lnTo>
                  <a:lnTo>
                    <a:pt x="972439" y="3381446"/>
                  </a:lnTo>
                  <a:lnTo>
                    <a:pt x="982110" y="3337405"/>
                  </a:lnTo>
                  <a:lnTo>
                    <a:pt x="991228" y="3293270"/>
                  </a:lnTo>
                  <a:lnTo>
                    <a:pt x="999793" y="3249047"/>
                  </a:lnTo>
                  <a:lnTo>
                    <a:pt x="1007806" y="3204740"/>
                  </a:lnTo>
                  <a:lnTo>
                    <a:pt x="1015267" y="3160356"/>
                  </a:lnTo>
                  <a:lnTo>
                    <a:pt x="1022175" y="3115900"/>
                  </a:lnTo>
                  <a:lnTo>
                    <a:pt x="1028531" y="3071377"/>
                  </a:lnTo>
                  <a:lnTo>
                    <a:pt x="1034334" y="3026793"/>
                  </a:lnTo>
                  <a:lnTo>
                    <a:pt x="1039585" y="2982155"/>
                  </a:lnTo>
                  <a:lnTo>
                    <a:pt x="1044283" y="2937466"/>
                  </a:lnTo>
                  <a:lnTo>
                    <a:pt x="1048429" y="2892733"/>
                  </a:lnTo>
                  <a:lnTo>
                    <a:pt x="1052023" y="2847961"/>
                  </a:lnTo>
                  <a:lnTo>
                    <a:pt x="1055064" y="2803156"/>
                  </a:lnTo>
                  <a:lnTo>
                    <a:pt x="1057552" y="2758323"/>
                  </a:lnTo>
                  <a:lnTo>
                    <a:pt x="1059488" y="2713468"/>
                  </a:lnTo>
                  <a:lnTo>
                    <a:pt x="1060872" y="2668596"/>
                  </a:lnTo>
                  <a:lnTo>
                    <a:pt x="1061703" y="2623713"/>
                  </a:lnTo>
                  <a:lnTo>
                    <a:pt x="1061981" y="2578825"/>
                  </a:lnTo>
                  <a:lnTo>
                    <a:pt x="1061708" y="2533937"/>
                  </a:lnTo>
                  <a:lnTo>
                    <a:pt x="1060881" y="2489054"/>
                  </a:lnTo>
                  <a:lnTo>
                    <a:pt x="1059502" y="2444182"/>
                  </a:lnTo>
                  <a:lnTo>
                    <a:pt x="1057571" y="2399327"/>
                  </a:lnTo>
                  <a:lnTo>
                    <a:pt x="1055087" y="2354494"/>
                  </a:lnTo>
                  <a:lnTo>
                    <a:pt x="1052051" y="2309688"/>
                  </a:lnTo>
                  <a:lnTo>
                    <a:pt x="1048463" y="2264916"/>
                  </a:lnTo>
                  <a:lnTo>
                    <a:pt x="1044322" y="2220183"/>
                  </a:lnTo>
                  <a:lnTo>
                    <a:pt x="1039628" y="2175493"/>
                  </a:lnTo>
                  <a:lnTo>
                    <a:pt x="1034382" y="2130854"/>
                  </a:lnTo>
                  <a:lnTo>
                    <a:pt x="1028583" y="2086270"/>
                  </a:lnTo>
                  <a:lnTo>
                    <a:pt x="1022232" y="2041746"/>
                  </a:lnTo>
                  <a:lnTo>
                    <a:pt x="1015329" y="1997289"/>
                  </a:lnTo>
                  <a:lnTo>
                    <a:pt x="1007873" y="1952905"/>
                  </a:lnTo>
                  <a:lnTo>
                    <a:pt x="999864" y="1908597"/>
                  </a:lnTo>
                  <a:lnTo>
                    <a:pt x="991304" y="1864373"/>
                  </a:lnTo>
                  <a:lnTo>
                    <a:pt x="982190" y="1820237"/>
                  </a:lnTo>
                  <a:lnTo>
                    <a:pt x="972524" y="1776195"/>
                  </a:lnTo>
                  <a:lnTo>
                    <a:pt x="962306" y="1732253"/>
                  </a:lnTo>
                  <a:lnTo>
                    <a:pt x="951535" y="1688416"/>
                  </a:lnTo>
                  <a:lnTo>
                    <a:pt x="940212" y="1644689"/>
                  </a:lnTo>
                  <a:lnTo>
                    <a:pt x="928336" y="1601079"/>
                  </a:lnTo>
                  <a:lnTo>
                    <a:pt x="915908" y="1557591"/>
                  </a:lnTo>
                  <a:lnTo>
                    <a:pt x="902928" y="1514230"/>
                  </a:lnTo>
                  <a:lnTo>
                    <a:pt x="889394" y="1471002"/>
                  </a:lnTo>
                  <a:lnTo>
                    <a:pt x="875309" y="1427912"/>
                  </a:lnTo>
                  <a:lnTo>
                    <a:pt x="860671" y="1384966"/>
                  </a:lnTo>
                  <a:lnTo>
                    <a:pt x="845480" y="1342169"/>
                  </a:lnTo>
                  <a:lnTo>
                    <a:pt x="829737" y="1299528"/>
                  </a:lnTo>
                  <a:lnTo>
                    <a:pt x="813442" y="1257047"/>
                  </a:lnTo>
                  <a:lnTo>
                    <a:pt x="796594" y="1214732"/>
                  </a:lnTo>
                  <a:lnTo>
                    <a:pt x="779193" y="1172588"/>
                  </a:lnTo>
                  <a:lnTo>
                    <a:pt x="761240" y="1130622"/>
                  </a:lnTo>
                  <a:lnTo>
                    <a:pt x="742735" y="1088838"/>
                  </a:lnTo>
                  <a:lnTo>
                    <a:pt x="723677" y="1047243"/>
                  </a:lnTo>
                  <a:lnTo>
                    <a:pt x="704067" y="1005841"/>
                  </a:lnTo>
                  <a:lnTo>
                    <a:pt x="683904" y="964639"/>
                  </a:lnTo>
                  <a:lnTo>
                    <a:pt x="663189" y="923641"/>
                  </a:lnTo>
                  <a:lnTo>
                    <a:pt x="641921" y="882854"/>
                  </a:lnTo>
                  <a:lnTo>
                    <a:pt x="620101" y="842283"/>
                  </a:lnTo>
                  <a:lnTo>
                    <a:pt x="597728" y="801933"/>
                  </a:lnTo>
                  <a:lnTo>
                    <a:pt x="574803" y="761809"/>
                  </a:lnTo>
                  <a:lnTo>
                    <a:pt x="551325" y="721919"/>
                  </a:lnTo>
                  <a:lnTo>
                    <a:pt x="527295" y="682266"/>
                  </a:lnTo>
                  <a:lnTo>
                    <a:pt x="502712" y="642857"/>
                  </a:lnTo>
                  <a:lnTo>
                    <a:pt x="477577" y="603697"/>
                  </a:lnTo>
                  <a:lnTo>
                    <a:pt x="451890" y="564792"/>
                  </a:lnTo>
                  <a:lnTo>
                    <a:pt x="425650" y="526147"/>
                  </a:lnTo>
                  <a:lnTo>
                    <a:pt x="398857" y="487767"/>
                  </a:lnTo>
                  <a:lnTo>
                    <a:pt x="371512" y="449659"/>
                  </a:lnTo>
                  <a:lnTo>
                    <a:pt x="343615" y="411828"/>
                  </a:lnTo>
                  <a:lnTo>
                    <a:pt x="315165" y="374279"/>
                  </a:lnTo>
                  <a:lnTo>
                    <a:pt x="286162" y="337017"/>
                  </a:lnTo>
                  <a:lnTo>
                    <a:pt x="256607" y="300049"/>
                  </a:lnTo>
                  <a:lnTo>
                    <a:pt x="226500" y="263380"/>
                  </a:lnTo>
                  <a:lnTo>
                    <a:pt x="195840" y="227016"/>
                  </a:lnTo>
                  <a:lnTo>
                    <a:pt x="164628" y="190961"/>
                  </a:lnTo>
                  <a:lnTo>
                    <a:pt x="132863" y="155222"/>
                  </a:lnTo>
                  <a:lnTo>
                    <a:pt x="100546" y="119804"/>
                  </a:lnTo>
                  <a:lnTo>
                    <a:pt x="67676" y="84713"/>
                  </a:lnTo>
                  <a:lnTo>
                    <a:pt x="34254" y="49953"/>
                  </a:lnTo>
                  <a:lnTo>
                    <a:pt x="279" y="15532"/>
                  </a:lnTo>
                  <a:lnTo>
                    <a:pt x="101" y="15354"/>
                  </a:lnTo>
                  <a:lnTo>
                    <a:pt x="15265" y="0"/>
                  </a:lnTo>
                  <a:close/>
                </a:path>
              </a:pathLst>
            </a:custGeom>
            <a:ln w="12700">
              <a:solidFill>
                <a:srgbClr val="3458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99613" y="1652397"/>
              <a:ext cx="8507730" cy="833119"/>
            </a:xfrm>
            <a:custGeom>
              <a:avLst/>
              <a:gdLst/>
              <a:ahLst/>
              <a:cxnLst/>
              <a:rect l="l" t="t" r="r" b="b"/>
              <a:pathLst>
                <a:path w="8507730" h="833119">
                  <a:moveTo>
                    <a:pt x="8507729" y="0"/>
                  </a:moveTo>
                  <a:lnTo>
                    <a:pt x="0" y="0"/>
                  </a:lnTo>
                  <a:lnTo>
                    <a:pt x="0" y="832865"/>
                  </a:lnTo>
                  <a:lnTo>
                    <a:pt x="8507729" y="832865"/>
                  </a:lnTo>
                  <a:lnTo>
                    <a:pt x="8507729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99613" y="1652397"/>
              <a:ext cx="8507730" cy="833119"/>
            </a:xfrm>
            <a:custGeom>
              <a:avLst/>
              <a:gdLst/>
              <a:ahLst/>
              <a:cxnLst/>
              <a:rect l="l" t="t" r="r" b="b"/>
              <a:pathLst>
                <a:path w="8507730" h="833119">
                  <a:moveTo>
                    <a:pt x="0" y="0"/>
                  </a:moveTo>
                  <a:lnTo>
                    <a:pt x="8507729" y="0"/>
                  </a:lnTo>
                  <a:lnTo>
                    <a:pt x="8507729" y="832865"/>
                  </a:lnTo>
                  <a:lnTo>
                    <a:pt x="0" y="8328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25065" y="1548003"/>
              <a:ext cx="1042669" cy="1042035"/>
            </a:xfrm>
            <a:custGeom>
              <a:avLst/>
              <a:gdLst/>
              <a:ahLst/>
              <a:cxnLst/>
              <a:rect l="l" t="t" r="r" b="b"/>
              <a:pathLst>
                <a:path w="1042670" h="1042035">
                  <a:moveTo>
                    <a:pt x="521208" y="0"/>
                  </a:moveTo>
                  <a:lnTo>
                    <a:pt x="473767" y="2128"/>
                  </a:lnTo>
                  <a:lnTo>
                    <a:pt x="427519" y="8391"/>
                  </a:lnTo>
                  <a:lnTo>
                    <a:pt x="382649" y="18604"/>
                  </a:lnTo>
                  <a:lnTo>
                    <a:pt x="339340" y="32584"/>
                  </a:lnTo>
                  <a:lnTo>
                    <a:pt x="297777" y="50147"/>
                  </a:lnTo>
                  <a:lnTo>
                    <a:pt x="258143" y="71108"/>
                  </a:lnTo>
                  <a:lnTo>
                    <a:pt x="220622" y="95285"/>
                  </a:lnTo>
                  <a:lnTo>
                    <a:pt x="185399" y="122492"/>
                  </a:lnTo>
                  <a:lnTo>
                    <a:pt x="152657" y="152547"/>
                  </a:lnTo>
                  <a:lnTo>
                    <a:pt x="122580" y="185265"/>
                  </a:lnTo>
                  <a:lnTo>
                    <a:pt x="95353" y="220463"/>
                  </a:lnTo>
                  <a:lnTo>
                    <a:pt x="71159" y="257956"/>
                  </a:lnTo>
                  <a:lnTo>
                    <a:pt x="50182" y="297561"/>
                  </a:lnTo>
                  <a:lnTo>
                    <a:pt x="32607" y="339094"/>
                  </a:lnTo>
                  <a:lnTo>
                    <a:pt x="18617" y="382371"/>
                  </a:lnTo>
                  <a:lnTo>
                    <a:pt x="8397" y="427208"/>
                  </a:lnTo>
                  <a:lnTo>
                    <a:pt x="2129" y="473421"/>
                  </a:lnTo>
                  <a:lnTo>
                    <a:pt x="0" y="520826"/>
                  </a:lnTo>
                  <a:lnTo>
                    <a:pt x="2129" y="568232"/>
                  </a:lnTo>
                  <a:lnTo>
                    <a:pt x="8397" y="614445"/>
                  </a:lnTo>
                  <a:lnTo>
                    <a:pt x="18617" y="659282"/>
                  </a:lnTo>
                  <a:lnTo>
                    <a:pt x="32607" y="702559"/>
                  </a:lnTo>
                  <a:lnTo>
                    <a:pt x="50182" y="744092"/>
                  </a:lnTo>
                  <a:lnTo>
                    <a:pt x="71159" y="783697"/>
                  </a:lnTo>
                  <a:lnTo>
                    <a:pt x="95353" y="821190"/>
                  </a:lnTo>
                  <a:lnTo>
                    <a:pt x="122580" y="856388"/>
                  </a:lnTo>
                  <a:lnTo>
                    <a:pt x="152657" y="889106"/>
                  </a:lnTo>
                  <a:lnTo>
                    <a:pt x="185399" y="919161"/>
                  </a:lnTo>
                  <a:lnTo>
                    <a:pt x="220622" y="946368"/>
                  </a:lnTo>
                  <a:lnTo>
                    <a:pt x="258143" y="970545"/>
                  </a:lnTo>
                  <a:lnTo>
                    <a:pt x="297777" y="991506"/>
                  </a:lnTo>
                  <a:lnTo>
                    <a:pt x="339340" y="1009069"/>
                  </a:lnTo>
                  <a:lnTo>
                    <a:pt x="382649" y="1023049"/>
                  </a:lnTo>
                  <a:lnTo>
                    <a:pt x="427519" y="1033262"/>
                  </a:lnTo>
                  <a:lnTo>
                    <a:pt x="473767" y="1039525"/>
                  </a:lnTo>
                  <a:lnTo>
                    <a:pt x="521208" y="1041653"/>
                  </a:lnTo>
                  <a:lnTo>
                    <a:pt x="568648" y="1039525"/>
                  </a:lnTo>
                  <a:lnTo>
                    <a:pt x="614896" y="1033262"/>
                  </a:lnTo>
                  <a:lnTo>
                    <a:pt x="659766" y="1023049"/>
                  </a:lnTo>
                  <a:lnTo>
                    <a:pt x="703075" y="1009069"/>
                  </a:lnTo>
                  <a:lnTo>
                    <a:pt x="744638" y="991506"/>
                  </a:lnTo>
                  <a:lnTo>
                    <a:pt x="784272" y="970545"/>
                  </a:lnTo>
                  <a:lnTo>
                    <a:pt x="821793" y="946368"/>
                  </a:lnTo>
                  <a:lnTo>
                    <a:pt x="857016" y="919161"/>
                  </a:lnTo>
                  <a:lnTo>
                    <a:pt x="889758" y="889106"/>
                  </a:lnTo>
                  <a:lnTo>
                    <a:pt x="919835" y="856388"/>
                  </a:lnTo>
                  <a:lnTo>
                    <a:pt x="947062" y="821190"/>
                  </a:lnTo>
                  <a:lnTo>
                    <a:pt x="971256" y="783697"/>
                  </a:lnTo>
                  <a:lnTo>
                    <a:pt x="992233" y="744092"/>
                  </a:lnTo>
                  <a:lnTo>
                    <a:pt x="1009808" y="702559"/>
                  </a:lnTo>
                  <a:lnTo>
                    <a:pt x="1023798" y="659282"/>
                  </a:lnTo>
                  <a:lnTo>
                    <a:pt x="1034018" y="614445"/>
                  </a:lnTo>
                  <a:lnTo>
                    <a:pt x="1040286" y="568232"/>
                  </a:lnTo>
                  <a:lnTo>
                    <a:pt x="1042416" y="520826"/>
                  </a:lnTo>
                  <a:lnTo>
                    <a:pt x="1040286" y="473421"/>
                  </a:lnTo>
                  <a:lnTo>
                    <a:pt x="1034018" y="427208"/>
                  </a:lnTo>
                  <a:lnTo>
                    <a:pt x="1023798" y="382371"/>
                  </a:lnTo>
                  <a:lnTo>
                    <a:pt x="1009808" y="339094"/>
                  </a:lnTo>
                  <a:lnTo>
                    <a:pt x="992233" y="297561"/>
                  </a:lnTo>
                  <a:lnTo>
                    <a:pt x="971256" y="257956"/>
                  </a:lnTo>
                  <a:lnTo>
                    <a:pt x="947062" y="220463"/>
                  </a:lnTo>
                  <a:lnTo>
                    <a:pt x="919835" y="185265"/>
                  </a:lnTo>
                  <a:lnTo>
                    <a:pt x="889758" y="152547"/>
                  </a:lnTo>
                  <a:lnTo>
                    <a:pt x="857016" y="122492"/>
                  </a:lnTo>
                  <a:lnTo>
                    <a:pt x="821793" y="95285"/>
                  </a:lnTo>
                  <a:lnTo>
                    <a:pt x="784272" y="71108"/>
                  </a:lnTo>
                  <a:lnTo>
                    <a:pt x="744638" y="50147"/>
                  </a:lnTo>
                  <a:lnTo>
                    <a:pt x="703075" y="32584"/>
                  </a:lnTo>
                  <a:lnTo>
                    <a:pt x="659766" y="18604"/>
                  </a:lnTo>
                  <a:lnTo>
                    <a:pt x="614896" y="8391"/>
                  </a:lnTo>
                  <a:lnTo>
                    <a:pt x="568648" y="2128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25065" y="1548003"/>
              <a:ext cx="1042669" cy="1042035"/>
            </a:xfrm>
            <a:custGeom>
              <a:avLst/>
              <a:gdLst/>
              <a:ahLst/>
              <a:cxnLst/>
              <a:rect l="l" t="t" r="r" b="b"/>
              <a:pathLst>
                <a:path w="1042670" h="1042035">
                  <a:moveTo>
                    <a:pt x="0" y="520826"/>
                  </a:moveTo>
                  <a:lnTo>
                    <a:pt x="2129" y="473421"/>
                  </a:lnTo>
                  <a:lnTo>
                    <a:pt x="8397" y="427208"/>
                  </a:lnTo>
                  <a:lnTo>
                    <a:pt x="18617" y="382371"/>
                  </a:lnTo>
                  <a:lnTo>
                    <a:pt x="32607" y="339094"/>
                  </a:lnTo>
                  <a:lnTo>
                    <a:pt x="50182" y="297561"/>
                  </a:lnTo>
                  <a:lnTo>
                    <a:pt x="71159" y="257956"/>
                  </a:lnTo>
                  <a:lnTo>
                    <a:pt x="95353" y="220463"/>
                  </a:lnTo>
                  <a:lnTo>
                    <a:pt x="122580" y="185265"/>
                  </a:lnTo>
                  <a:lnTo>
                    <a:pt x="152657" y="152547"/>
                  </a:lnTo>
                  <a:lnTo>
                    <a:pt x="185399" y="122492"/>
                  </a:lnTo>
                  <a:lnTo>
                    <a:pt x="220622" y="95285"/>
                  </a:lnTo>
                  <a:lnTo>
                    <a:pt x="258143" y="71108"/>
                  </a:lnTo>
                  <a:lnTo>
                    <a:pt x="297777" y="50147"/>
                  </a:lnTo>
                  <a:lnTo>
                    <a:pt x="339340" y="32584"/>
                  </a:lnTo>
                  <a:lnTo>
                    <a:pt x="382649" y="18604"/>
                  </a:lnTo>
                  <a:lnTo>
                    <a:pt x="427519" y="8391"/>
                  </a:lnTo>
                  <a:lnTo>
                    <a:pt x="473767" y="2128"/>
                  </a:lnTo>
                  <a:lnTo>
                    <a:pt x="521208" y="0"/>
                  </a:lnTo>
                  <a:lnTo>
                    <a:pt x="568648" y="2128"/>
                  </a:lnTo>
                  <a:lnTo>
                    <a:pt x="614896" y="8391"/>
                  </a:lnTo>
                  <a:lnTo>
                    <a:pt x="659766" y="18604"/>
                  </a:lnTo>
                  <a:lnTo>
                    <a:pt x="703075" y="32584"/>
                  </a:lnTo>
                  <a:lnTo>
                    <a:pt x="744638" y="50147"/>
                  </a:lnTo>
                  <a:lnTo>
                    <a:pt x="784272" y="71108"/>
                  </a:lnTo>
                  <a:lnTo>
                    <a:pt x="821793" y="95285"/>
                  </a:lnTo>
                  <a:lnTo>
                    <a:pt x="857016" y="122492"/>
                  </a:lnTo>
                  <a:lnTo>
                    <a:pt x="889758" y="152547"/>
                  </a:lnTo>
                  <a:lnTo>
                    <a:pt x="919835" y="185265"/>
                  </a:lnTo>
                  <a:lnTo>
                    <a:pt x="947062" y="220463"/>
                  </a:lnTo>
                  <a:lnTo>
                    <a:pt x="971256" y="257956"/>
                  </a:lnTo>
                  <a:lnTo>
                    <a:pt x="992233" y="297561"/>
                  </a:lnTo>
                  <a:lnTo>
                    <a:pt x="1009808" y="339094"/>
                  </a:lnTo>
                  <a:lnTo>
                    <a:pt x="1023798" y="382371"/>
                  </a:lnTo>
                  <a:lnTo>
                    <a:pt x="1034018" y="427208"/>
                  </a:lnTo>
                  <a:lnTo>
                    <a:pt x="1040286" y="473421"/>
                  </a:lnTo>
                  <a:lnTo>
                    <a:pt x="1042416" y="520826"/>
                  </a:lnTo>
                  <a:lnTo>
                    <a:pt x="1040286" y="568232"/>
                  </a:lnTo>
                  <a:lnTo>
                    <a:pt x="1034018" y="614445"/>
                  </a:lnTo>
                  <a:lnTo>
                    <a:pt x="1023798" y="659282"/>
                  </a:lnTo>
                  <a:lnTo>
                    <a:pt x="1009808" y="702559"/>
                  </a:lnTo>
                  <a:lnTo>
                    <a:pt x="992233" y="744092"/>
                  </a:lnTo>
                  <a:lnTo>
                    <a:pt x="971256" y="783697"/>
                  </a:lnTo>
                  <a:lnTo>
                    <a:pt x="947062" y="821190"/>
                  </a:lnTo>
                  <a:lnTo>
                    <a:pt x="919835" y="856388"/>
                  </a:lnTo>
                  <a:lnTo>
                    <a:pt x="889758" y="889106"/>
                  </a:lnTo>
                  <a:lnTo>
                    <a:pt x="857016" y="919161"/>
                  </a:lnTo>
                  <a:lnTo>
                    <a:pt x="821793" y="946368"/>
                  </a:lnTo>
                  <a:lnTo>
                    <a:pt x="784272" y="970545"/>
                  </a:lnTo>
                  <a:lnTo>
                    <a:pt x="744638" y="991506"/>
                  </a:lnTo>
                  <a:lnTo>
                    <a:pt x="703075" y="1009069"/>
                  </a:lnTo>
                  <a:lnTo>
                    <a:pt x="659766" y="1023049"/>
                  </a:lnTo>
                  <a:lnTo>
                    <a:pt x="614896" y="1033262"/>
                  </a:lnTo>
                  <a:lnTo>
                    <a:pt x="568648" y="1039525"/>
                  </a:lnTo>
                  <a:lnTo>
                    <a:pt x="521208" y="1041653"/>
                  </a:lnTo>
                  <a:lnTo>
                    <a:pt x="473767" y="1039525"/>
                  </a:lnTo>
                  <a:lnTo>
                    <a:pt x="427519" y="1033262"/>
                  </a:lnTo>
                  <a:lnTo>
                    <a:pt x="382649" y="1023049"/>
                  </a:lnTo>
                  <a:lnTo>
                    <a:pt x="339340" y="1009069"/>
                  </a:lnTo>
                  <a:lnTo>
                    <a:pt x="297777" y="991506"/>
                  </a:lnTo>
                  <a:lnTo>
                    <a:pt x="258143" y="970545"/>
                  </a:lnTo>
                  <a:lnTo>
                    <a:pt x="220622" y="946368"/>
                  </a:lnTo>
                  <a:lnTo>
                    <a:pt x="185399" y="919161"/>
                  </a:lnTo>
                  <a:lnTo>
                    <a:pt x="152657" y="889106"/>
                  </a:lnTo>
                  <a:lnTo>
                    <a:pt x="122580" y="856388"/>
                  </a:lnTo>
                  <a:lnTo>
                    <a:pt x="95353" y="821190"/>
                  </a:lnTo>
                  <a:lnTo>
                    <a:pt x="71159" y="783697"/>
                  </a:lnTo>
                  <a:lnTo>
                    <a:pt x="50182" y="744092"/>
                  </a:lnTo>
                  <a:lnTo>
                    <a:pt x="32607" y="702559"/>
                  </a:lnTo>
                  <a:lnTo>
                    <a:pt x="18617" y="659282"/>
                  </a:lnTo>
                  <a:lnTo>
                    <a:pt x="8397" y="614445"/>
                  </a:lnTo>
                  <a:lnTo>
                    <a:pt x="2129" y="568232"/>
                  </a:lnTo>
                  <a:lnTo>
                    <a:pt x="0" y="520826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44036" y="2922651"/>
              <a:ext cx="8030209" cy="833755"/>
            </a:xfrm>
            <a:custGeom>
              <a:avLst/>
              <a:gdLst/>
              <a:ahLst/>
              <a:cxnLst/>
              <a:rect l="l" t="t" r="r" b="b"/>
              <a:pathLst>
                <a:path w="8030209" h="833754">
                  <a:moveTo>
                    <a:pt x="8029956" y="0"/>
                  </a:moveTo>
                  <a:lnTo>
                    <a:pt x="0" y="0"/>
                  </a:lnTo>
                  <a:lnTo>
                    <a:pt x="0" y="833627"/>
                  </a:lnTo>
                  <a:lnTo>
                    <a:pt x="8029956" y="833627"/>
                  </a:lnTo>
                  <a:lnTo>
                    <a:pt x="8029956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44036" y="2922651"/>
              <a:ext cx="8030209" cy="833755"/>
            </a:xfrm>
            <a:custGeom>
              <a:avLst/>
              <a:gdLst/>
              <a:ahLst/>
              <a:cxnLst/>
              <a:rect l="l" t="t" r="r" b="b"/>
              <a:pathLst>
                <a:path w="8030209" h="833754">
                  <a:moveTo>
                    <a:pt x="0" y="0"/>
                  </a:moveTo>
                  <a:lnTo>
                    <a:pt x="8029956" y="0"/>
                  </a:lnTo>
                  <a:lnTo>
                    <a:pt x="8029956" y="833627"/>
                  </a:lnTo>
                  <a:lnTo>
                    <a:pt x="0" y="83362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648093" y="1662807"/>
            <a:ext cx="6203950" cy="1952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5" dirty="0">
                <a:solidFill>
                  <a:srgbClr val="FFFFFF"/>
                </a:solidFill>
                <a:latin typeface="Calibri"/>
                <a:cs typeface="Calibri"/>
              </a:rPr>
              <a:t>Complier</a:t>
            </a:r>
            <a:r>
              <a:rPr sz="4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-5" dirty="0">
                <a:solidFill>
                  <a:srgbClr val="FFFFFF"/>
                </a:solidFill>
                <a:latin typeface="Calibri"/>
                <a:cs typeface="Calibri"/>
              </a:rPr>
              <a:t>(Derleyici)</a:t>
            </a:r>
            <a:endParaRPr sz="4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95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</a:pPr>
            <a:r>
              <a:rPr sz="4300" spc="-5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-5" dirty="0">
                <a:solidFill>
                  <a:srgbClr val="FFFFFF"/>
                </a:solidFill>
                <a:latin typeface="Calibri"/>
                <a:cs typeface="Calibri"/>
              </a:rPr>
              <a:t>Flow</a:t>
            </a:r>
            <a:r>
              <a:rPr sz="4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-5" dirty="0">
                <a:solidFill>
                  <a:srgbClr val="FFFFFF"/>
                </a:solidFill>
                <a:latin typeface="Calibri"/>
                <a:cs typeface="Calibri"/>
              </a:rPr>
              <a:t>(Akış</a:t>
            </a:r>
            <a:r>
              <a:rPr sz="4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-5" dirty="0">
                <a:solidFill>
                  <a:srgbClr val="FFFFFF"/>
                </a:solidFill>
                <a:latin typeface="Calibri"/>
                <a:cs typeface="Calibri"/>
              </a:rPr>
              <a:t>şeması)</a:t>
            </a:r>
            <a:endParaRPr sz="43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897251" y="2792095"/>
            <a:ext cx="8563610" cy="2201545"/>
            <a:chOff x="2897251" y="2792095"/>
            <a:chExt cx="8563610" cy="2201545"/>
          </a:xfrm>
        </p:grpSpPr>
        <p:sp>
          <p:nvSpPr>
            <p:cNvPr id="14" name="object 14"/>
            <p:cNvSpPr/>
            <p:nvPr/>
          </p:nvSpPr>
          <p:spPr>
            <a:xfrm>
              <a:off x="2903601" y="2798445"/>
              <a:ext cx="1042035" cy="1042035"/>
            </a:xfrm>
            <a:custGeom>
              <a:avLst/>
              <a:gdLst/>
              <a:ahLst/>
              <a:cxnLst/>
              <a:rect l="l" t="t" r="r" b="b"/>
              <a:pathLst>
                <a:path w="1042035" h="1042035">
                  <a:moveTo>
                    <a:pt x="520827" y="0"/>
                  </a:moveTo>
                  <a:lnTo>
                    <a:pt x="473421" y="2128"/>
                  </a:lnTo>
                  <a:lnTo>
                    <a:pt x="427208" y="8391"/>
                  </a:lnTo>
                  <a:lnTo>
                    <a:pt x="382371" y="18604"/>
                  </a:lnTo>
                  <a:lnTo>
                    <a:pt x="339094" y="32584"/>
                  </a:lnTo>
                  <a:lnTo>
                    <a:pt x="297561" y="50147"/>
                  </a:lnTo>
                  <a:lnTo>
                    <a:pt x="257956" y="71108"/>
                  </a:lnTo>
                  <a:lnTo>
                    <a:pt x="220463" y="95285"/>
                  </a:lnTo>
                  <a:lnTo>
                    <a:pt x="185265" y="122492"/>
                  </a:lnTo>
                  <a:lnTo>
                    <a:pt x="152547" y="152547"/>
                  </a:lnTo>
                  <a:lnTo>
                    <a:pt x="122492" y="185265"/>
                  </a:lnTo>
                  <a:lnTo>
                    <a:pt x="95285" y="220463"/>
                  </a:lnTo>
                  <a:lnTo>
                    <a:pt x="71108" y="257956"/>
                  </a:lnTo>
                  <a:lnTo>
                    <a:pt x="50147" y="297561"/>
                  </a:lnTo>
                  <a:lnTo>
                    <a:pt x="32584" y="339094"/>
                  </a:lnTo>
                  <a:lnTo>
                    <a:pt x="18604" y="382371"/>
                  </a:lnTo>
                  <a:lnTo>
                    <a:pt x="8391" y="427208"/>
                  </a:lnTo>
                  <a:lnTo>
                    <a:pt x="2128" y="473421"/>
                  </a:lnTo>
                  <a:lnTo>
                    <a:pt x="0" y="520826"/>
                  </a:lnTo>
                  <a:lnTo>
                    <a:pt x="2128" y="568232"/>
                  </a:lnTo>
                  <a:lnTo>
                    <a:pt x="8391" y="614445"/>
                  </a:lnTo>
                  <a:lnTo>
                    <a:pt x="18604" y="659282"/>
                  </a:lnTo>
                  <a:lnTo>
                    <a:pt x="32584" y="702559"/>
                  </a:lnTo>
                  <a:lnTo>
                    <a:pt x="50147" y="744092"/>
                  </a:lnTo>
                  <a:lnTo>
                    <a:pt x="71108" y="783697"/>
                  </a:lnTo>
                  <a:lnTo>
                    <a:pt x="95285" y="821190"/>
                  </a:lnTo>
                  <a:lnTo>
                    <a:pt x="122492" y="856388"/>
                  </a:lnTo>
                  <a:lnTo>
                    <a:pt x="152547" y="889106"/>
                  </a:lnTo>
                  <a:lnTo>
                    <a:pt x="185265" y="919161"/>
                  </a:lnTo>
                  <a:lnTo>
                    <a:pt x="220463" y="946368"/>
                  </a:lnTo>
                  <a:lnTo>
                    <a:pt x="257956" y="970545"/>
                  </a:lnTo>
                  <a:lnTo>
                    <a:pt x="297561" y="991506"/>
                  </a:lnTo>
                  <a:lnTo>
                    <a:pt x="339094" y="1009069"/>
                  </a:lnTo>
                  <a:lnTo>
                    <a:pt x="382371" y="1023049"/>
                  </a:lnTo>
                  <a:lnTo>
                    <a:pt x="427208" y="1033262"/>
                  </a:lnTo>
                  <a:lnTo>
                    <a:pt x="473421" y="1039525"/>
                  </a:lnTo>
                  <a:lnTo>
                    <a:pt x="520827" y="1041653"/>
                  </a:lnTo>
                  <a:lnTo>
                    <a:pt x="568232" y="1039525"/>
                  </a:lnTo>
                  <a:lnTo>
                    <a:pt x="614445" y="1033262"/>
                  </a:lnTo>
                  <a:lnTo>
                    <a:pt x="659282" y="1023049"/>
                  </a:lnTo>
                  <a:lnTo>
                    <a:pt x="702559" y="1009069"/>
                  </a:lnTo>
                  <a:lnTo>
                    <a:pt x="744092" y="991506"/>
                  </a:lnTo>
                  <a:lnTo>
                    <a:pt x="783697" y="970545"/>
                  </a:lnTo>
                  <a:lnTo>
                    <a:pt x="821190" y="946368"/>
                  </a:lnTo>
                  <a:lnTo>
                    <a:pt x="856388" y="919161"/>
                  </a:lnTo>
                  <a:lnTo>
                    <a:pt x="889106" y="889106"/>
                  </a:lnTo>
                  <a:lnTo>
                    <a:pt x="919161" y="856388"/>
                  </a:lnTo>
                  <a:lnTo>
                    <a:pt x="946368" y="821190"/>
                  </a:lnTo>
                  <a:lnTo>
                    <a:pt x="970545" y="783697"/>
                  </a:lnTo>
                  <a:lnTo>
                    <a:pt x="991506" y="744092"/>
                  </a:lnTo>
                  <a:lnTo>
                    <a:pt x="1009069" y="702559"/>
                  </a:lnTo>
                  <a:lnTo>
                    <a:pt x="1023049" y="659282"/>
                  </a:lnTo>
                  <a:lnTo>
                    <a:pt x="1033262" y="614445"/>
                  </a:lnTo>
                  <a:lnTo>
                    <a:pt x="1039525" y="568232"/>
                  </a:lnTo>
                  <a:lnTo>
                    <a:pt x="1041654" y="520826"/>
                  </a:lnTo>
                  <a:lnTo>
                    <a:pt x="1039525" y="473421"/>
                  </a:lnTo>
                  <a:lnTo>
                    <a:pt x="1033262" y="427208"/>
                  </a:lnTo>
                  <a:lnTo>
                    <a:pt x="1023049" y="382371"/>
                  </a:lnTo>
                  <a:lnTo>
                    <a:pt x="1009069" y="339094"/>
                  </a:lnTo>
                  <a:lnTo>
                    <a:pt x="991506" y="297561"/>
                  </a:lnTo>
                  <a:lnTo>
                    <a:pt x="970545" y="257956"/>
                  </a:lnTo>
                  <a:lnTo>
                    <a:pt x="946368" y="220463"/>
                  </a:lnTo>
                  <a:lnTo>
                    <a:pt x="919161" y="185265"/>
                  </a:lnTo>
                  <a:lnTo>
                    <a:pt x="889106" y="152547"/>
                  </a:lnTo>
                  <a:lnTo>
                    <a:pt x="856388" y="122492"/>
                  </a:lnTo>
                  <a:lnTo>
                    <a:pt x="821190" y="95285"/>
                  </a:lnTo>
                  <a:lnTo>
                    <a:pt x="783697" y="71108"/>
                  </a:lnTo>
                  <a:lnTo>
                    <a:pt x="744092" y="50147"/>
                  </a:lnTo>
                  <a:lnTo>
                    <a:pt x="702559" y="32584"/>
                  </a:lnTo>
                  <a:lnTo>
                    <a:pt x="659282" y="18604"/>
                  </a:lnTo>
                  <a:lnTo>
                    <a:pt x="614445" y="8391"/>
                  </a:lnTo>
                  <a:lnTo>
                    <a:pt x="568232" y="2128"/>
                  </a:lnTo>
                  <a:lnTo>
                    <a:pt x="5208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03601" y="2798445"/>
              <a:ext cx="1042035" cy="1042035"/>
            </a:xfrm>
            <a:custGeom>
              <a:avLst/>
              <a:gdLst/>
              <a:ahLst/>
              <a:cxnLst/>
              <a:rect l="l" t="t" r="r" b="b"/>
              <a:pathLst>
                <a:path w="1042035" h="1042035">
                  <a:moveTo>
                    <a:pt x="0" y="520826"/>
                  </a:moveTo>
                  <a:lnTo>
                    <a:pt x="2128" y="473421"/>
                  </a:lnTo>
                  <a:lnTo>
                    <a:pt x="8391" y="427208"/>
                  </a:lnTo>
                  <a:lnTo>
                    <a:pt x="18604" y="382371"/>
                  </a:lnTo>
                  <a:lnTo>
                    <a:pt x="32584" y="339094"/>
                  </a:lnTo>
                  <a:lnTo>
                    <a:pt x="50147" y="297561"/>
                  </a:lnTo>
                  <a:lnTo>
                    <a:pt x="71108" y="257956"/>
                  </a:lnTo>
                  <a:lnTo>
                    <a:pt x="95285" y="220463"/>
                  </a:lnTo>
                  <a:lnTo>
                    <a:pt x="122492" y="185265"/>
                  </a:lnTo>
                  <a:lnTo>
                    <a:pt x="152547" y="152547"/>
                  </a:lnTo>
                  <a:lnTo>
                    <a:pt x="185265" y="122492"/>
                  </a:lnTo>
                  <a:lnTo>
                    <a:pt x="220463" y="95285"/>
                  </a:lnTo>
                  <a:lnTo>
                    <a:pt x="257956" y="71108"/>
                  </a:lnTo>
                  <a:lnTo>
                    <a:pt x="297561" y="50147"/>
                  </a:lnTo>
                  <a:lnTo>
                    <a:pt x="339094" y="32584"/>
                  </a:lnTo>
                  <a:lnTo>
                    <a:pt x="382371" y="18604"/>
                  </a:lnTo>
                  <a:lnTo>
                    <a:pt x="427208" y="8391"/>
                  </a:lnTo>
                  <a:lnTo>
                    <a:pt x="473421" y="2128"/>
                  </a:lnTo>
                  <a:lnTo>
                    <a:pt x="520827" y="0"/>
                  </a:lnTo>
                  <a:lnTo>
                    <a:pt x="568232" y="2128"/>
                  </a:lnTo>
                  <a:lnTo>
                    <a:pt x="614445" y="8391"/>
                  </a:lnTo>
                  <a:lnTo>
                    <a:pt x="659282" y="18604"/>
                  </a:lnTo>
                  <a:lnTo>
                    <a:pt x="702559" y="32584"/>
                  </a:lnTo>
                  <a:lnTo>
                    <a:pt x="744092" y="50147"/>
                  </a:lnTo>
                  <a:lnTo>
                    <a:pt x="783697" y="71108"/>
                  </a:lnTo>
                  <a:lnTo>
                    <a:pt x="821190" y="95285"/>
                  </a:lnTo>
                  <a:lnTo>
                    <a:pt x="856388" y="122492"/>
                  </a:lnTo>
                  <a:lnTo>
                    <a:pt x="889106" y="152547"/>
                  </a:lnTo>
                  <a:lnTo>
                    <a:pt x="919161" y="185265"/>
                  </a:lnTo>
                  <a:lnTo>
                    <a:pt x="946368" y="220463"/>
                  </a:lnTo>
                  <a:lnTo>
                    <a:pt x="970545" y="257956"/>
                  </a:lnTo>
                  <a:lnTo>
                    <a:pt x="991506" y="297561"/>
                  </a:lnTo>
                  <a:lnTo>
                    <a:pt x="1009069" y="339094"/>
                  </a:lnTo>
                  <a:lnTo>
                    <a:pt x="1023049" y="382371"/>
                  </a:lnTo>
                  <a:lnTo>
                    <a:pt x="1033262" y="427208"/>
                  </a:lnTo>
                  <a:lnTo>
                    <a:pt x="1039525" y="473421"/>
                  </a:lnTo>
                  <a:lnTo>
                    <a:pt x="1041654" y="520826"/>
                  </a:lnTo>
                  <a:lnTo>
                    <a:pt x="1039525" y="568232"/>
                  </a:lnTo>
                  <a:lnTo>
                    <a:pt x="1033262" y="614445"/>
                  </a:lnTo>
                  <a:lnTo>
                    <a:pt x="1023049" y="659282"/>
                  </a:lnTo>
                  <a:lnTo>
                    <a:pt x="1009069" y="702559"/>
                  </a:lnTo>
                  <a:lnTo>
                    <a:pt x="991506" y="744092"/>
                  </a:lnTo>
                  <a:lnTo>
                    <a:pt x="970545" y="783697"/>
                  </a:lnTo>
                  <a:lnTo>
                    <a:pt x="946368" y="821190"/>
                  </a:lnTo>
                  <a:lnTo>
                    <a:pt x="919161" y="856388"/>
                  </a:lnTo>
                  <a:lnTo>
                    <a:pt x="889106" y="889106"/>
                  </a:lnTo>
                  <a:lnTo>
                    <a:pt x="856388" y="919161"/>
                  </a:lnTo>
                  <a:lnTo>
                    <a:pt x="821190" y="946368"/>
                  </a:lnTo>
                  <a:lnTo>
                    <a:pt x="783697" y="970545"/>
                  </a:lnTo>
                  <a:lnTo>
                    <a:pt x="744092" y="991506"/>
                  </a:lnTo>
                  <a:lnTo>
                    <a:pt x="702559" y="1009069"/>
                  </a:lnTo>
                  <a:lnTo>
                    <a:pt x="659282" y="1023049"/>
                  </a:lnTo>
                  <a:lnTo>
                    <a:pt x="614445" y="1033262"/>
                  </a:lnTo>
                  <a:lnTo>
                    <a:pt x="568232" y="1039525"/>
                  </a:lnTo>
                  <a:lnTo>
                    <a:pt x="520827" y="1041653"/>
                  </a:lnTo>
                  <a:lnTo>
                    <a:pt x="473421" y="1039525"/>
                  </a:lnTo>
                  <a:lnTo>
                    <a:pt x="427208" y="1033262"/>
                  </a:lnTo>
                  <a:lnTo>
                    <a:pt x="382371" y="1023049"/>
                  </a:lnTo>
                  <a:lnTo>
                    <a:pt x="339094" y="1009069"/>
                  </a:lnTo>
                  <a:lnTo>
                    <a:pt x="297561" y="991506"/>
                  </a:lnTo>
                  <a:lnTo>
                    <a:pt x="257956" y="970545"/>
                  </a:lnTo>
                  <a:lnTo>
                    <a:pt x="220463" y="946368"/>
                  </a:lnTo>
                  <a:lnTo>
                    <a:pt x="185265" y="919161"/>
                  </a:lnTo>
                  <a:lnTo>
                    <a:pt x="152547" y="889106"/>
                  </a:lnTo>
                  <a:lnTo>
                    <a:pt x="122492" y="856388"/>
                  </a:lnTo>
                  <a:lnTo>
                    <a:pt x="95285" y="821190"/>
                  </a:lnTo>
                  <a:lnTo>
                    <a:pt x="71108" y="783697"/>
                  </a:lnTo>
                  <a:lnTo>
                    <a:pt x="50147" y="744092"/>
                  </a:lnTo>
                  <a:lnTo>
                    <a:pt x="32584" y="702559"/>
                  </a:lnTo>
                  <a:lnTo>
                    <a:pt x="18604" y="659282"/>
                  </a:lnTo>
                  <a:lnTo>
                    <a:pt x="8391" y="614445"/>
                  </a:lnTo>
                  <a:lnTo>
                    <a:pt x="2128" y="568232"/>
                  </a:lnTo>
                  <a:lnTo>
                    <a:pt x="0" y="520826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24047" y="4153281"/>
              <a:ext cx="8030209" cy="833755"/>
            </a:xfrm>
            <a:custGeom>
              <a:avLst/>
              <a:gdLst/>
              <a:ahLst/>
              <a:cxnLst/>
              <a:rect l="l" t="t" r="r" b="b"/>
              <a:pathLst>
                <a:path w="8030209" h="833754">
                  <a:moveTo>
                    <a:pt x="8029956" y="0"/>
                  </a:moveTo>
                  <a:lnTo>
                    <a:pt x="0" y="0"/>
                  </a:lnTo>
                  <a:lnTo>
                    <a:pt x="0" y="833628"/>
                  </a:lnTo>
                  <a:lnTo>
                    <a:pt x="8029956" y="833628"/>
                  </a:lnTo>
                  <a:lnTo>
                    <a:pt x="8029956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24047" y="4153281"/>
              <a:ext cx="8030209" cy="833755"/>
            </a:xfrm>
            <a:custGeom>
              <a:avLst/>
              <a:gdLst/>
              <a:ahLst/>
              <a:cxnLst/>
              <a:rect l="l" t="t" r="r" b="b"/>
              <a:pathLst>
                <a:path w="8030209" h="833754">
                  <a:moveTo>
                    <a:pt x="0" y="0"/>
                  </a:moveTo>
                  <a:lnTo>
                    <a:pt x="8029956" y="0"/>
                  </a:lnTo>
                  <a:lnTo>
                    <a:pt x="8029956" y="833628"/>
                  </a:lnTo>
                  <a:lnTo>
                    <a:pt x="0" y="83362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072846" y="4164063"/>
            <a:ext cx="4752340" cy="681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-5" dirty="0">
                <a:solidFill>
                  <a:srgbClr val="FFFFFF"/>
                </a:solidFill>
                <a:latin typeface="Calibri"/>
                <a:cs typeface="Calibri"/>
              </a:rPr>
              <a:t>Flow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-5" dirty="0">
                <a:solidFill>
                  <a:srgbClr val="FFFFFF"/>
                </a:solidFill>
                <a:latin typeface="Calibri"/>
                <a:cs typeface="Calibri"/>
              </a:rPr>
              <a:t>(Veri</a:t>
            </a:r>
            <a:r>
              <a:rPr sz="4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dirty="0">
                <a:solidFill>
                  <a:srgbClr val="FFFFFF"/>
                </a:solidFill>
                <a:latin typeface="Calibri"/>
                <a:cs typeface="Calibri"/>
              </a:rPr>
              <a:t>Akışı)</a:t>
            </a:r>
            <a:endParaRPr sz="43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897251" y="4042536"/>
            <a:ext cx="8563610" cy="2201545"/>
            <a:chOff x="2897251" y="4042536"/>
            <a:chExt cx="8563610" cy="2201545"/>
          </a:xfrm>
        </p:grpSpPr>
        <p:sp>
          <p:nvSpPr>
            <p:cNvPr id="20" name="object 20"/>
            <p:cNvSpPr/>
            <p:nvPr/>
          </p:nvSpPr>
          <p:spPr>
            <a:xfrm>
              <a:off x="2903601" y="4048886"/>
              <a:ext cx="1042035" cy="1042669"/>
            </a:xfrm>
            <a:custGeom>
              <a:avLst/>
              <a:gdLst/>
              <a:ahLst/>
              <a:cxnLst/>
              <a:rect l="l" t="t" r="r" b="b"/>
              <a:pathLst>
                <a:path w="1042035" h="1042670">
                  <a:moveTo>
                    <a:pt x="520827" y="0"/>
                  </a:moveTo>
                  <a:lnTo>
                    <a:pt x="473421" y="2129"/>
                  </a:lnTo>
                  <a:lnTo>
                    <a:pt x="427208" y="8397"/>
                  </a:lnTo>
                  <a:lnTo>
                    <a:pt x="382371" y="18617"/>
                  </a:lnTo>
                  <a:lnTo>
                    <a:pt x="339094" y="32607"/>
                  </a:lnTo>
                  <a:lnTo>
                    <a:pt x="297561" y="50182"/>
                  </a:lnTo>
                  <a:lnTo>
                    <a:pt x="257956" y="71159"/>
                  </a:lnTo>
                  <a:lnTo>
                    <a:pt x="220463" y="95353"/>
                  </a:lnTo>
                  <a:lnTo>
                    <a:pt x="185265" y="122580"/>
                  </a:lnTo>
                  <a:lnTo>
                    <a:pt x="152547" y="152657"/>
                  </a:lnTo>
                  <a:lnTo>
                    <a:pt x="122492" y="185399"/>
                  </a:lnTo>
                  <a:lnTo>
                    <a:pt x="95285" y="220622"/>
                  </a:lnTo>
                  <a:lnTo>
                    <a:pt x="71108" y="258143"/>
                  </a:lnTo>
                  <a:lnTo>
                    <a:pt x="50147" y="297777"/>
                  </a:lnTo>
                  <a:lnTo>
                    <a:pt x="32584" y="339340"/>
                  </a:lnTo>
                  <a:lnTo>
                    <a:pt x="18604" y="382649"/>
                  </a:lnTo>
                  <a:lnTo>
                    <a:pt x="8391" y="427519"/>
                  </a:lnTo>
                  <a:lnTo>
                    <a:pt x="2128" y="473767"/>
                  </a:lnTo>
                  <a:lnTo>
                    <a:pt x="0" y="521207"/>
                  </a:lnTo>
                  <a:lnTo>
                    <a:pt x="2128" y="568648"/>
                  </a:lnTo>
                  <a:lnTo>
                    <a:pt x="8391" y="614896"/>
                  </a:lnTo>
                  <a:lnTo>
                    <a:pt x="18604" y="659766"/>
                  </a:lnTo>
                  <a:lnTo>
                    <a:pt x="32584" y="703075"/>
                  </a:lnTo>
                  <a:lnTo>
                    <a:pt x="50147" y="744638"/>
                  </a:lnTo>
                  <a:lnTo>
                    <a:pt x="71108" y="784272"/>
                  </a:lnTo>
                  <a:lnTo>
                    <a:pt x="95285" y="821793"/>
                  </a:lnTo>
                  <a:lnTo>
                    <a:pt x="122492" y="857016"/>
                  </a:lnTo>
                  <a:lnTo>
                    <a:pt x="152547" y="889758"/>
                  </a:lnTo>
                  <a:lnTo>
                    <a:pt x="185265" y="919835"/>
                  </a:lnTo>
                  <a:lnTo>
                    <a:pt x="220463" y="947062"/>
                  </a:lnTo>
                  <a:lnTo>
                    <a:pt x="257956" y="971256"/>
                  </a:lnTo>
                  <a:lnTo>
                    <a:pt x="297561" y="992233"/>
                  </a:lnTo>
                  <a:lnTo>
                    <a:pt x="339094" y="1009808"/>
                  </a:lnTo>
                  <a:lnTo>
                    <a:pt x="382371" y="1023798"/>
                  </a:lnTo>
                  <a:lnTo>
                    <a:pt x="427208" y="1034018"/>
                  </a:lnTo>
                  <a:lnTo>
                    <a:pt x="473421" y="1040286"/>
                  </a:lnTo>
                  <a:lnTo>
                    <a:pt x="520827" y="1042415"/>
                  </a:lnTo>
                  <a:lnTo>
                    <a:pt x="568232" y="1040286"/>
                  </a:lnTo>
                  <a:lnTo>
                    <a:pt x="614445" y="1034018"/>
                  </a:lnTo>
                  <a:lnTo>
                    <a:pt x="659282" y="1023798"/>
                  </a:lnTo>
                  <a:lnTo>
                    <a:pt x="702559" y="1009808"/>
                  </a:lnTo>
                  <a:lnTo>
                    <a:pt x="744092" y="992233"/>
                  </a:lnTo>
                  <a:lnTo>
                    <a:pt x="783697" y="971256"/>
                  </a:lnTo>
                  <a:lnTo>
                    <a:pt x="821190" y="947062"/>
                  </a:lnTo>
                  <a:lnTo>
                    <a:pt x="856388" y="919835"/>
                  </a:lnTo>
                  <a:lnTo>
                    <a:pt x="889106" y="889758"/>
                  </a:lnTo>
                  <a:lnTo>
                    <a:pt x="919161" y="857016"/>
                  </a:lnTo>
                  <a:lnTo>
                    <a:pt x="946368" y="821793"/>
                  </a:lnTo>
                  <a:lnTo>
                    <a:pt x="970545" y="784272"/>
                  </a:lnTo>
                  <a:lnTo>
                    <a:pt x="991506" y="744638"/>
                  </a:lnTo>
                  <a:lnTo>
                    <a:pt x="1009069" y="703075"/>
                  </a:lnTo>
                  <a:lnTo>
                    <a:pt x="1023049" y="659766"/>
                  </a:lnTo>
                  <a:lnTo>
                    <a:pt x="1033262" y="614896"/>
                  </a:lnTo>
                  <a:lnTo>
                    <a:pt x="1039525" y="568648"/>
                  </a:lnTo>
                  <a:lnTo>
                    <a:pt x="1041654" y="521207"/>
                  </a:lnTo>
                  <a:lnTo>
                    <a:pt x="1039525" y="473767"/>
                  </a:lnTo>
                  <a:lnTo>
                    <a:pt x="1033262" y="427519"/>
                  </a:lnTo>
                  <a:lnTo>
                    <a:pt x="1023049" y="382649"/>
                  </a:lnTo>
                  <a:lnTo>
                    <a:pt x="1009069" y="339340"/>
                  </a:lnTo>
                  <a:lnTo>
                    <a:pt x="991506" y="297777"/>
                  </a:lnTo>
                  <a:lnTo>
                    <a:pt x="970545" y="258143"/>
                  </a:lnTo>
                  <a:lnTo>
                    <a:pt x="946368" y="220622"/>
                  </a:lnTo>
                  <a:lnTo>
                    <a:pt x="919161" y="185399"/>
                  </a:lnTo>
                  <a:lnTo>
                    <a:pt x="889106" y="152657"/>
                  </a:lnTo>
                  <a:lnTo>
                    <a:pt x="856388" y="122580"/>
                  </a:lnTo>
                  <a:lnTo>
                    <a:pt x="821190" y="95353"/>
                  </a:lnTo>
                  <a:lnTo>
                    <a:pt x="783697" y="71159"/>
                  </a:lnTo>
                  <a:lnTo>
                    <a:pt x="744092" y="50182"/>
                  </a:lnTo>
                  <a:lnTo>
                    <a:pt x="702559" y="32607"/>
                  </a:lnTo>
                  <a:lnTo>
                    <a:pt x="659282" y="18617"/>
                  </a:lnTo>
                  <a:lnTo>
                    <a:pt x="614445" y="8397"/>
                  </a:lnTo>
                  <a:lnTo>
                    <a:pt x="568232" y="2129"/>
                  </a:lnTo>
                  <a:lnTo>
                    <a:pt x="5208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903601" y="4048886"/>
              <a:ext cx="1042035" cy="1042669"/>
            </a:xfrm>
            <a:custGeom>
              <a:avLst/>
              <a:gdLst/>
              <a:ahLst/>
              <a:cxnLst/>
              <a:rect l="l" t="t" r="r" b="b"/>
              <a:pathLst>
                <a:path w="1042035" h="1042670">
                  <a:moveTo>
                    <a:pt x="0" y="521207"/>
                  </a:moveTo>
                  <a:lnTo>
                    <a:pt x="2128" y="473767"/>
                  </a:lnTo>
                  <a:lnTo>
                    <a:pt x="8391" y="427519"/>
                  </a:lnTo>
                  <a:lnTo>
                    <a:pt x="18604" y="382649"/>
                  </a:lnTo>
                  <a:lnTo>
                    <a:pt x="32584" y="339340"/>
                  </a:lnTo>
                  <a:lnTo>
                    <a:pt x="50147" y="297777"/>
                  </a:lnTo>
                  <a:lnTo>
                    <a:pt x="71108" y="258143"/>
                  </a:lnTo>
                  <a:lnTo>
                    <a:pt x="95285" y="220622"/>
                  </a:lnTo>
                  <a:lnTo>
                    <a:pt x="122492" y="185399"/>
                  </a:lnTo>
                  <a:lnTo>
                    <a:pt x="152547" y="152657"/>
                  </a:lnTo>
                  <a:lnTo>
                    <a:pt x="185265" y="122580"/>
                  </a:lnTo>
                  <a:lnTo>
                    <a:pt x="220463" y="95353"/>
                  </a:lnTo>
                  <a:lnTo>
                    <a:pt x="257956" y="71159"/>
                  </a:lnTo>
                  <a:lnTo>
                    <a:pt x="297561" y="50182"/>
                  </a:lnTo>
                  <a:lnTo>
                    <a:pt x="339094" y="32607"/>
                  </a:lnTo>
                  <a:lnTo>
                    <a:pt x="382371" y="18617"/>
                  </a:lnTo>
                  <a:lnTo>
                    <a:pt x="427208" y="8397"/>
                  </a:lnTo>
                  <a:lnTo>
                    <a:pt x="473421" y="2129"/>
                  </a:lnTo>
                  <a:lnTo>
                    <a:pt x="520827" y="0"/>
                  </a:lnTo>
                  <a:lnTo>
                    <a:pt x="568232" y="2129"/>
                  </a:lnTo>
                  <a:lnTo>
                    <a:pt x="614445" y="8397"/>
                  </a:lnTo>
                  <a:lnTo>
                    <a:pt x="659282" y="18617"/>
                  </a:lnTo>
                  <a:lnTo>
                    <a:pt x="702559" y="32607"/>
                  </a:lnTo>
                  <a:lnTo>
                    <a:pt x="744092" y="50182"/>
                  </a:lnTo>
                  <a:lnTo>
                    <a:pt x="783697" y="71159"/>
                  </a:lnTo>
                  <a:lnTo>
                    <a:pt x="821190" y="95353"/>
                  </a:lnTo>
                  <a:lnTo>
                    <a:pt x="856388" y="122580"/>
                  </a:lnTo>
                  <a:lnTo>
                    <a:pt x="889106" y="152657"/>
                  </a:lnTo>
                  <a:lnTo>
                    <a:pt x="919161" y="185399"/>
                  </a:lnTo>
                  <a:lnTo>
                    <a:pt x="946368" y="220622"/>
                  </a:lnTo>
                  <a:lnTo>
                    <a:pt x="970545" y="258143"/>
                  </a:lnTo>
                  <a:lnTo>
                    <a:pt x="991506" y="297777"/>
                  </a:lnTo>
                  <a:lnTo>
                    <a:pt x="1009069" y="339340"/>
                  </a:lnTo>
                  <a:lnTo>
                    <a:pt x="1023049" y="382649"/>
                  </a:lnTo>
                  <a:lnTo>
                    <a:pt x="1033262" y="427519"/>
                  </a:lnTo>
                  <a:lnTo>
                    <a:pt x="1039525" y="473767"/>
                  </a:lnTo>
                  <a:lnTo>
                    <a:pt x="1041654" y="521207"/>
                  </a:lnTo>
                  <a:lnTo>
                    <a:pt x="1039525" y="568648"/>
                  </a:lnTo>
                  <a:lnTo>
                    <a:pt x="1033262" y="614896"/>
                  </a:lnTo>
                  <a:lnTo>
                    <a:pt x="1023049" y="659766"/>
                  </a:lnTo>
                  <a:lnTo>
                    <a:pt x="1009069" y="703075"/>
                  </a:lnTo>
                  <a:lnTo>
                    <a:pt x="991506" y="744638"/>
                  </a:lnTo>
                  <a:lnTo>
                    <a:pt x="970545" y="784272"/>
                  </a:lnTo>
                  <a:lnTo>
                    <a:pt x="946368" y="821793"/>
                  </a:lnTo>
                  <a:lnTo>
                    <a:pt x="919161" y="857016"/>
                  </a:lnTo>
                  <a:lnTo>
                    <a:pt x="889106" y="889758"/>
                  </a:lnTo>
                  <a:lnTo>
                    <a:pt x="856388" y="919835"/>
                  </a:lnTo>
                  <a:lnTo>
                    <a:pt x="821190" y="947062"/>
                  </a:lnTo>
                  <a:lnTo>
                    <a:pt x="783697" y="971256"/>
                  </a:lnTo>
                  <a:lnTo>
                    <a:pt x="744092" y="992233"/>
                  </a:lnTo>
                  <a:lnTo>
                    <a:pt x="702559" y="1009808"/>
                  </a:lnTo>
                  <a:lnTo>
                    <a:pt x="659282" y="1023798"/>
                  </a:lnTo>
                  <a:lnTo>
                    <a:pt x="614445" y="1034018"/>
                  </a:lnTo>
                  <a:lnTo>
                    <a:pt x="568232" y="1040286"/>
                  </a:lnTo>
                  <a:lnTo>
                    <a:pt x="520827" y="1042415"/>
                  </a:lnTo>
                  <a:lnTo>
                    <a:pt x="473421" y="1040286"/>
                  </a:lnTo>
                  <a:lnTo>
                    <a:pt x="427208" y="1034018"/>
                  </a:lnTo>
                  <a:lnTo>
                    <a:pt x="382371" y="1023798"/>
                  </a:lnTo>
                  <a:lnTo>
                    <a:pt x="339094" y="1009808"/>
                  </a:lnTo>
                  <a:lnTo>
                    <a:pt x="297561" y="992233"/>
                  </a:lnTo>
                  <a:lnTo>
                    <a:pt x="257956" y="971256"/>
                  </a:lnTo>
                  <a:lnTo>
                    <a:pt x="220463" y="947062"/>
                  </a:lnTo>
                  <a:lnTo>
                    <a:pt x="185265" y="919835"/>
                  </a:lnTo>
                  <a:lnTo>
                    <a:pt x="152547" y="889758"/>
                  </a:lnTo>
                  <a:lnTo>
                    <a:pt x="122492" y="857016"/>
                  </a:lnTo>
                  <a:lnTo>
                    <a:pt x="95285" y="821793"/>
                  </a:lnTo>
                  <a:lnTo>
                    <a:pt x="71108" y="784272"/>
                  </a:lnTo>
                  <a:lnTo>
                    <a:pt x="50147" y="744638"/>
                  </a:lnTo>
                  <a:lnTo>
                    <a:pt x="32584" y="703075"/>
                  </a:lnTo>
                  <a:lnTo>
                    <a:pt x="18604" y="659766"/>
                  </a:lnTo>
                  <a:lnTo>
                    <a:pt x="8391" y="614896"/>
                  </a:lnTo>
                  <a:lnTo>
                    <a:pt x="2128" y="568648"/>
                  </a:lnTo>
                  <a:lnTo>
                    <a:pt x="0" y="521207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46273" y="5403722"/>
              <a:ext cx="8507730" cy="833755"/>
            </a:xfrm>
            <a:custGeom>
              <a:avLst/>
              <a:gdLst/>
              <a:ahLst/>
              <a:cxnLst/>
              <a:rect l="l" t="t" r="r" b="b"/>
              <a:pathLst>
                <a:path w="8507730" h="833754">
                  <a:moveTo>
                    <a:pt x="8507730" y="0"/>
                  </a:moveTo>
                  <a:lnTo>
                    <a:pt x="0" y="0"/>
                  </a:lnTo>
                  <a:lnTo>
                    <a:pt x="0" y="833627"/>
                  </a:lnTo>
                  <a:lnTo>
                    <a:pt x="8507730" y="833627"/>
                  </a:lnTo>
                  <a:lnTo>
                    <a:pt x="8507730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946273" y="5403722"/>
              <a:ext cx="8507730" cy="833755"/>
            </a:xfrm>
            <a:custGeom>
              <a:avLst/>
              <a:gdLst/>
              <a:ahLst/>
              <a:cxnLst/>
              <a:rect l="l" t="t" r="r" b="b"/>
              <a:pathLst>
                <a:path w="8507730" h="833754">
                  <a:moveTo>
                    <a:pt x="0" y="0"/>
                  </a:moveTo>
                  <a:lnTo>
                    <a:pt x="8507730" y="0"/>
                  </a:lnTo>
                  <a:lnTo>
                    <a:pt x="8507730" y="833627"/>
                  </a:lnTo>
                  <a:lnTo>
                    <a:pt x="0" y="83362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594920" y="5414691"/>
            <a:ext cx="6280150" cy="681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5" dirty="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r>
              <a:rPr sz="4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-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-5" dirty="0">
                <a:solidFill>
                  <a:srgbClr val="FFFFFF"/>
                </a:solidFill>
                <a:latin typeface="Calibri"/>
                <a:cs typeface="Calibri"/>
              </a:rPr>
              <a:t>(Statik</a:t>
            </a:r>
            <a:r>
              <a:rPr sz="4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-5" dirty="0">
                <a:solidFill>
                  <a:srgbClr val="FFFFFF"/>
                </a:solidFill>
                <a:latin typeface="Calibri"/>
                <a:cs typeface="Calibri"/>
              </a:rPr>
              <a:t>analiz)</a:t>
            </a:r>
            <a:endParaRPr sz="43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418714" y="5292978"/>
            <a:ext cx="1055370" cy="1055370"/>
            <a:chOff x="2418714" y="5292978"/>
            <a:chExt cx="1055370" cy="1055370"/>
          </a:xfrm>
        </p:grpSpPr>
        <p:sp>
          <p:nvSpPr>
            <p:cNvPr id="26" name="object 26"/>
            <p:cNvSpPr/>
            <p:nvPr/>
          </p:nvSpPr>
          <p:spPr>
            <a:xfrm>
              <a:off x="2425064" y="5299328"/>
              <a:ext cx="1042669" cy="1042669"/>
            </a:xfrm>
            <a:custGeom>
              <a:avLst/>
              <a:gdLst/>
              <a:ahLst/>
              <a:cxnLst/>
              <a:rect l="l" t="t" r="r" b="b"/>
              <a:pathLst>
                <a:path w="1042670" h="1042670">
                  <a:moveTo>
                    <a:pt x="521208" y="0"/>
                  </a:moveTo>
                  <a:lnTo>
                    <a:pt x="473767" y="2129"/>
                  </a:lnTo>
                  <a:lnTo>
                    <a:pt x="427519" y="8397"/>
                  </a:lnTo>
                  <a:lnTo>
                    <a:pt x="382649" y="18617"/>
                  </a:lnTo>
                  <a:lnTo>
                    <a:pt x="339340" y="32607"/>
                  </a:lnTo>
                  <a:lnTo>
                    <a:pt x="297777" y="50182"/>
                  </a:lnTo>
                  <a:lnTo>
                    <a:pt x="258143" y="71159"/>
                  </a:lnTo>
                  <a:lnTo>
                    <a:pt x="220622" y="95353"/>
                  </a:lnTo>
                  <a:lnTo>
                    <a:pt x="185399" y="122580"/>
                  </a:lnTo>
                  <a:lnTo>
                    <a:pt x="152657" y="152657"/>
                  </a:lnTo>
                  <a:lnTo>
                    <a:pt x="122580" y="185399"/>
                  </a:lnTo>
                  <a:lnTo>
                    <a:pt x="95353" y="220622"/>
                  </a:lnTo>
                  <a:lnTo>
                    <a:pt x="71159" y="258143"/>
                  </a:lnTo>
                  <a:lnTo>
                    <a:pt x="50182" y="297777"/>
                  </a:lnTo>
                  <a:lnTo>
                    <a:pt x="32607" y="339340"/>
                  </a:lnTo>
                  <a:lnTo>
                    <a:pt x="18617" y="382649"/>
                  </a:lnTo>
                  <a:lnTo>
                    <a:pt x="8397" y="427519"/>
                  </a:lnTo>
                  <a:lnTo>
                    <a:pt x="2129" y="473767"/>
                  </a:lnTo>
                  <a:lnTo>
                    <a:pt x="0" y="521208"/>
                  </a:lnTo>
                  <a:lnTo>
                    <a:pt x="2129" y="568648"/>
                  </a:lnTo>
                  <a:lnTo>
                    <a:pt x="8397" y="614896"/>
                  </a:lnTo>
                  <a:lnTo>
                    <a:pt x="18617" y="659766"/>
                  </a:lnTo>
                  <a:lnTo>
                    <a:pt x="32607" y="703075"/>
                  </a:lnTo>
                  <a:lnTo>
                    <a:pt x="50182" y="744638"/>
                  </a:lnTo>
                  <a:lnTo>
                    <a:pt x="71159" y="784272"/>
                  </a:lnTo>
                  <a:lnTo>
                    <a:pt x="95353" y="821793"/>
                  </a:lnTo>
                  <a:lnTo>
                    <a:pt x="122580" y="857016"/>
                  </a:lnTo>
                  <a:lnTo>
                    <a:pt x="152657" y="889758"/>
                  </a:lnTo>
                  <a:lnTo>
                    <a:pt x="185399" y="919835"/>
                  </a:lnTo>
                  <a:lnTo>
                    <a:pt x="220622" y="947062"/>
                  </a:lnTo>
                  <a:lnTo>
                    <a:pt x="258143" y="971256"/>
                  </a:lnTo>
                  <a:lnTo>
                    <a:pt x="297777" y="992233"/>
                  </a:lnTo>
                  <a:lnTo>
                    <a:pt x="339340" y="1009808"/>
                  </a:lnTo>
                  <a:lnTo>
                    <a:pt x="382649" y="1023798"/>
                  </a:lnTo>
                  <a:lnTo>
                    <a:pt x="427519" y="1034018"/>
                  </a:lnTo>
                  <a:lnTo>
                    <a:pt x="473767" y="1040286"/>
                  </a:lnTo>
                  <a:lnTo>
                    <a:pt x="521208" y="1042416"/>
                  </a:lnTo>
                  <a:lnTo>
                    <a:pt x="568648" y="1040286"/>
                  </a:lnTo>
                  <a:lnTo>
                    <a:pt x="614896" y="1034018"/>
                  </a:lnTo>
                  <a:lnTo>
                    <a:pt x="659766" y="1023798"/>
                  </a:lnTo>
                  <a:lnTo>
                    <a:pt x="703075" y="1009808"/>
                  </a:lnTo>
                  <a:lnTo>
                    <a:pt x="744638" y="992233"/>
                  </a:lnTo>
                  <a:lnTo>
                    <a:pt x="784272" y="971256"/>
                  </a:lnTo>
                  <a:lnTo>
                    <a:pt x="821793" y="947062"/>
                  </a:lnTo>
                  <a:lnTo>
                    <a:pt x="857016" y="919835"/>
                  </a:lnTo>
                  <a:lnTo>
                    <a:pt x="889758" y="889758"/>
                  </a:lnTo>
                  <a:lnTo>
                    <a:pt x="919835" y="857016"/>
                  </a:lnTo>
                  <a:lnTo>
                    <a:pt x="947062" y="821793"/>
                  </a:lnTo>
                  <a:lnTo>
                    <a:pt x="971256" y="784272"/>
                  </a:lnTo>
                  <a:lnTo>
                    <a:pt x="992233" y="744638"/>
                  </a:lnTo>
                  <a:lnTo>
                    <a:pt x="1009808" y="703075"/>
                  </a:lnTo>
                  <a:lnTo>
                    <a:pt x="1023798" y="659766"/>
                  </a:lnTo>
                  <a:lnTo>
                    <a:pt x="1034018" y="614896"/>
                  </a:lnTo>
                  <a:lnTo>
                    <a:pt x="1040286" y="568648"/>
                  </a:lnTo>
                  <a:lnTo>
                    <a:pt x="1042416" y="521208"/>
                  </a:lnTo>
                  <a:lnTo>
                    <a:pt x="1040286" y="473767"/>
                  </a:lnTo>
                  <a:lnTo>
                    <a:pt x="1034018" y="427519"/>
                  </a:lnTo>
                  <a:lnTo>
                    <a:pt x="1023798" y="382649"/>
                  </a:lnTo>
                  <a:lnTo>
                    <a:pt x="1009808" y="339340"/>
                  </a:lnTo>
                  <a:lnTo>
                    <a:pt x="992233" y="297777"/>
                  </a:lnTo>
                  <a:lnTo>
                    <a:pt x="971256" y="258143"/>
                  </a:lnTo>
                  <a:lnTo>
                    <a:pt x="947062" y="220622"/>
                  </a:lnTo>
                  <a:lnTo>
                    <a:pt x="919835" y="185399"/>
                  </a:lnTo>
                  <a:lnTo>
                    <a:pt x="889758" y="152657"/>
                  </a:lnTo>
                  <a:lnTo>
                    <a:pt x="857016" y="122580"/>
                  </a:lnTo>
                  <a:lnTo>
                    <a:pt x="821793" y="95353"/>
                  </a:lnTo>
                  <a:lnTo>
                    <a:pt x="784272" y="71159"/>
                  </a:lnTo>
                  <a:lnTo>
                    <a:pt x="744638" y="50182"/>
                  </a:lnTo>
                  <a:lnTo>
                    <a:pt x="703075" y="32607"/>
                  </a:lnTo>
                  <a:lnTo>
                    <a:pt x="659766" y="18617"/>
                  </a:lnTo>
                  <a:lnTo>
                    <a:pt x="614896" y="8397"/>
                  </a:lnTo>
                  <a:lnTo>
                    <a:pt x="568648" y="2129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425064" y="5299328"/>
              <a:ext cx="1042669" cy="1042669"/>
            </a:xfrm>
            <a:custGeom>
              <a:avLst/>
              <a:gdLst/>
              <a:ahLst/>
              <a:cxnLst/>
              <a:rect l="l" t="t" r="r" b="b"/>
              <a:pathLst>
                <a:path w="1042670" h="1042670">
                  <a:moveTo>
                    <a:pt x="0" y="521208"/>
                  </a:moveTo>
                  <a:lnTo>
                    <a:pt x="2129" y="473767"/>
                  </a:lnTo>
                  <a:lnTo>
                    <a:pt x="8397" y="427519"/>
                  </a:lnTo>
                  <a:lnTo>
                    <a:pt x="18617" y="382649"/>
                  </a:lnTo>
                  <a:lnTo>
                    <a:pt x="32607" y="339340"/>
                  </a:lnTo>
                  <a:lnTo>
                    <a:pt x="50182" y="297777"/>
                  </a:lnTo>
                  <a:lnTo>
                    <a:pt x="71159" y="258143"/>
                  </a:lnTo>
                  <a:lnTo>
                    <a:pt x="95353" y="220622"/>
                  </a:lnTo>
                  <a:lnTo>
                    <a:pt x="122580" y="185399"/>
                  </a:lnTo>
                  <a:lnTo>
                    <a:pt x="152657" y="152657"/>
                  </a:lnTo>
                  <a:lnTo>
                    <a:pt x="185399" y="122580"/>
                  </a:lnTo>
                  <a:lnTo>
                    <a:pt x="220622" y="95353"/>
                  </a:lnTo>
                  <a:lnTo>
                    <a:pt x="258143" y="71159"/>
                  </a:lnTo>
                  <a:lnTo>
                    <a:pt x="297777" y="50182"/>
                  </a:lnTo>
                  <a:lnTo>
                    <a:pt x="339340" y="32607"/>
                  </a:lnTo>
                  <a:lnTo>
                    <a:pt x="382649" y="18617"/>
                  </a:lnTo>
                  <a:lnTo>
                    <a:pt x="427519" y="8397"/>
                  </a:lnTo>
                  <a:lnTo>
                    <a:pt x="473767" y="2129"/>
                  </a:lnTo>
                  <a:lnTo>
                    <a:pt x="521208" y="0"/>
                  </a:lnTo>
                  <a:lnTo>
                    <a:pt x="568648" y="2129"/>
                  </a:lnTo>
                  <a:lnTo>
                    <a:pt x="614896" y="8397"/>
                  </a:lnTo>
                  <a:lnTo>
                    <a:pt x="659766" y="18617"/>
                  </a:lnTo>
                  <a:lnTo>
                    <a:pt x="703075" y="32607"/>
                  </a:lnTo>
                  <a:lnTo>
                    <a:pt x="744638" y="50182"/>
                  </a:lnTo>
                  <a:lnTo>
                    <a:pt x="784272" y="71159"/>
                  </a:lnTo>
                  <a:lnTo>
                    <a:pt x="821793" y="95353"/>
                  </a:lnTo>
                  <a:lnTo>
                    <a:pt x="857016" y="122580"/>
                  </a:lnTo>
                  <a:lnTo>
                    <a:pt x="889758" y="152657"/>
                  </a:lnTo>
                  <a:lnTo>
                    <a:pt x="919835" y="185399"/>
                  </a:lnTo>
                  <a:lnTo>
                    <a:pt x="947062" y="220622"/>
                  </a:lnTo>
                  <a:lnTo>
                    <a:pt x="971256" y="258143"/>
                  </a:lnTo>
                  <a:lnTo>
                    <a:pt x="992233" y="297777"/>
                  </a:lnTo>
                  <a:lnTo>
                    <a:pt x="1009808" y="339340"/>
                  </a:lnTo>
                  <a:lnTo>
                    <a:pt x="1023798" y="382649"/>
                  </a:lnTo>
                  <a:lnTo>
                    <a:pt x="1034018" y="427519"/>
                  </a:lnTo>
                  <a:lnTo>
                    <a:pt x="1040286" y="473767"/>
                  </a:lnTo>
                  <a:lnTo>
                    <a:pt x="1042416" y="521208"/>
                  </a:lnTo>
                  <a:lnTo>
                    <a:pt x="1040286" y="568648"/>
                  </a:lnTo>
                  <a:lnTo>
                    <a:pt x="1034018" y="614896"/>
                  </a:lnTo>
                  <a:lnTo>
                    <a:pt x="1023798" y="659766"/>
                  </a:lnTo>
                  <a:lnTo>
                    <a:pt x="1009808" y="703075"/>
                  </a:lnTo>
                  <a:lnTo>
                    <a:pt x="992233" y="744638"/>
                  </a:lnTo>
                  <a:lnTo>
                    <a:pt x="971256" y="784272"/>
                  </a:lnTo>
                  <a:lnTo>
                    <a:pt x="947062" y="821793"/>
                  </a:lnTo>
                  <a:lnTo>
                    <a:pt x="919835" y="857016"/>
                  </a:lnTo>
                  <a:lnTo>
                    <a:pt x="889758" y="889758"/>
                  </a:lnTo>
                  <a:lnTo>
                    <a:pt x="857016" y="919835"/>
                  </a:lnTo>
                  <a:lnTo>
                    <a:pt x="821793" y="947062"/>
                  </a:lnTo>
                  <a:lnTo>
                    <a:pt x="784272" y="971256"/>
                  </a:lnTo>
                  <a:lnTo>
                    <a:pt x="744638" y="992233"/>
                  </a:lnTo>
                  <a:lnTo>
                    <a:pt x="703075" y="1009808"/>
                  </a:lnTo>
                  <a:lnTo>
                    <a:pt x="659766" y="1023798"/>
                  </a:lnTo>
                  <a:lnTo>
                    <a:pt x="614896" y="1034018"/>
                  </a:lnTo>
                  <a:lnTo>
                    <a:pt x="568648" y="1040286"/>
                  </a:lnTo>
                  <a:lnTo>
                    <a:pt x="521208" y="1042416"/>
                  </a:lnTo>
                  <a:lnTo>
                    <a:pt x="473767" y="1040286"/>
                  </a:lnTo>
                  <a:lnTo>
                    <a:pt x="427519" y="1034018"/>
                  </a:lnTo>
                  <a:lnTo>
                    <a:pt x="382649" y="1023798"/>
                  </a:lnTo>
                  <a:lnTo>
                    <a:pt x="339340" y="1009808"/>
                  </a:lnTo>
                  <a:lnTo>
                    <a:pt x="297777" y="992233"/>
                  </a:lnTo>
                  <a:lnTo>
                    <a:pt x="258143" y="971256"/>
                  </a:lnTo>
                  <a:lnTo>
                    <a:pt x="220622" y="947062"/>
                  </a:lnTo>
                  <a:lnTo>
                    <a:pt x="185399" y="919835"/>
                  </a:lnTo>
                  <a:lnTo>
                    <a:pt x="152657" y="889758"/>
                  </a:lnTo>
                  <a:lnTo>
                    <a:pt x="122580" y="857016"/>
                  </a:lnTo>
                  <a:lnTo>
                    <a:pt x="95353" y="821793"/>
                  </a:lnTo>
                  <a:lnTo>
                    <a:pt x="71159" y="784272"/>
                  </a:lnTo>
                  <a:lnTo>
                    <a:pt x="50182" y="744638"/>
                  </a:lnTo>
                  <a:lnTo>
                    <a:pt x="32607" y="703075"/>
                  </a:lnTo>
                  <a:lnTo>
                    <a:pt x="18617" y="659766"/>
                  </a:lnTo>
                  <a:lnTo>
                    <a:pt x="8397" y="614896"/>
                  </a:lnTo>
                  <a:lnTo>
                    <a:pt x="2129" y="568648"/>
                  </a:lnTo>
                  <a:lnTo>
                    <a:pt x="0" y="52120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7001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Statik</a:t>
            </a:r>
            <a:r>
              <a:rPr spc="-35" dirty="0"/>
              <a:t> </a:t>
            </a:r>
            <a:r>
              <a:rPr dirty="0"/>
              <a:t>Kod</a:t>
            </a:r>
            <a:r>
              <a:rPr spc="-50" dirty="0"/>
              <a:t> </a:t>
            </a:r>
            <a:r>
              <a:rPr dirty="0"/>
              <a:t>Analizi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838557"/>
            <a:ext cx="6501765" cy="416306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8465" marR="8255" indent="-406400">
              <a:lnSpc>
                <a:spcPts val="3020"/>
              </a:lnSpc>
              <a:spcBef>
                <a:spcPts val="484"/>
              </a:spcBef>
              <a:buClr>
                <a:srgbClr val="000000"/>
              </a:buClr>
              <a:buFont typeface="Wingdings"/>
              <a:buChar char=""/>
              <a:tabLst>
                <a:tab pos="419100" algn="l"/>
              </a:tabLst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“Statik analizin hedefi, yazılımın kaynak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kodundaki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ve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yazılım modelindeki hataları </a:t>
            </a:r>
            <a:r>
              <a:rPr sz="2800" spc="-6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bulmaktır.”</a:t>
            </a:r>
            <a:endParaRPr sz="2800">
              <a:latin typeface="Calibri"/>
              <a:cs typeface="Calibri"/>
            </a:endParaRPr>
          </a:p>
          <a:p>
            <a:pPr marL="418465" marR="187960" indent="-406400">
              <a:lnSpc>
                <a:spcPts val="3020"/>
              </a:lnSpc>
              <a:spcBef>
                <a:spcPts val="1010"/>
              </a:spcBef>
              <a:buClr>
                <a:srgbClr val="000000"/>
              </a:buClr>
              <a:buFont typeface="Wingdings"/>
              <a:buChar char=""/>
              <a:tabLst>
                <a:tab pos="419100" algn="l"/>
              </a:tabLst>
            </a:pP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Statik</a:t>
            </a:r>
            <a:r>
              <a:rPr sz="2800" b="1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analiz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bir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program</a:t>
            </a:r>
            <a:r>
              <a:rPr sz="2800" b="1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çalıştırılmadan </a:t>
            </a:r>
            <a:r>
              <a:rPr sz="2800" b="1" spc="-6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kaynak kodun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otomatik olarak 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incelenmesidir.</a:t>
            </a:r>
            <a:r>
              <a:rPr sz="2800" b="1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Hata</a:t>
            </a:r>
            <a:r>
              <a:rPr sz="2800" b="1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ayıklama</a:t>
            </a:r>
            <a:r>
              <a:rPr sz="2800" b="1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yöntemi 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 olarak da</a:t>
            </a:r>
            <a:r>
              <a:rPr sz="2800" b="1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tanımlanır.</a:t>
            </a:r>
            <a:endParaRPr sz="2800">
              <a:latin typeface="Calibri"/>
              <a:cs typeface="Calibri"/>
            </a:endParaRPr>
          </a:p>
          <a:p>
            <a:pPr marL="418465" marR="5080" indent="-406400">
              <a:lnSpc>
                <a:spcPts val="3020"/>
              </a:lnSpc>
              <a:spcBef>
                <a:spcPts val="1015"/>
              </a:spcBef>
              <a:buClr>
                <a:srgbClr val="000000"/>
              </a:buClr>
              <a:buFont typeface="Wingdings"/>
              <a:buChar char=""/>
              <a:tabLst>
                <a:tab pos="419100" algn="l"/>
              </a:tabLst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Statik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analiz,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bir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statik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çeşididir.</a:t>
            </a:r>
            <a:r>
              <a:rPr sz="28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Statik </a:t>
            </a:r>
            <a:r>
              <a:rPr sz="2800" spc="-6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test,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gözden</a:t>
            </a:r>
            <a:r>
              <a:rPr sz="2800" b="1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geçirme(review)</a:t>
            </a:r>
            <a:r>
              <a:rPr sz="2800" b="1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ve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statik 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 analiz</a:t>
            </a:r>
            <a:r>
              <a:rPr sz="2800" b="1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olmak üzere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ikiye</a:t>
            </a:r>
            <a:r>
              <a:rPr sz="2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ayrılır.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94226" y="1895094"/>
            <a:ext cx="1984912" cy="91198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162565" y="4636011"/>
            <a:ext cx="293179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471C4"/>
                </a:solidFill>
                <a:latin typeface="Calibri"/>
                <a:cs typeface="Calibri"/>
              </a:rPr>
              <a:t>Amaç</a:t>
            </a:r>
            <a:r>
              <a:rPr sz="2400" spc="-4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1C4"/>
                </a:solidFill>
                <a:latin typeface="Calibri"/>
                <a:cs typeface="Calibri"/>
              </a:rPr>
              <a:t>:</a:t>
            </a:r>
            <a:r>
              <a:rPr sz="2400" spc="-3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1C4"/>
                </a:solidFill>
                <a:latin typeface="Calibri"/>
                <a:cs typeface="Calibri"/>
              </a:rPr>
              <a:t>Kodunuzun</a:t>
            </a:r>
            <a:r>
              <a:rPr sz="2400" spc="-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1C4"/>
                </a:solidFill>
                <a:latin typeface="Calibri"/>
                <a:cs typeface="Calibri"/>
              </a:rPr>
              <a:t>belli </a:t>
            </a:r>
            <a:r>
              <a:rPr sz="2400" spc="-53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1C4"/>
                </a:solidFill>
                <a:latin typeface="Calibri"/>
                <a:cs typeface="Calibri"/>
              </a:rPr>
              <a:t>bir</a:t>
            </a:r>
            <a:r>
              <a:rPr sz="2400" spc="5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71C4"/>
                </a:solidFill>
                <a:latin typeface="Calibri"/>
                <a:cs typeface="Calibri"/>
              </a:rPr>
              <a:t>kaliteyi </a:t>
            </a:r>
            <a:r>
              <a:rPr sz="2400" b="1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71C4"/>
                </a:solidFill>
                <a:latin typeface="Calibri"/>
                <a:cs typeface="Calibri"/>
              </a:rPr>
              <a:t>tutturmasını sağlamak </a:t>
            </a:r>
            <a:r>
              <a:rPr sz="2400" b="1" spc="-53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1C4"/>
                </a:solidFill>
                <a:latin typeface="Calibri"/>
                <a:cs typeface="Calibri"/>
              </a:rPr>
              <a:t>için</a:t>
            </a:r>
            <a:r>
              <a:rPr sz="2400" spc="-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1C4"/>
                </a:solidFill>
                <a:latin typeface="Calibri"/>
                <a:cs typeface="Calibri"/>
              </a:rPr>
              <a:t>yapılır.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1447" y="1838557"/>
            <a:ext cx="798575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35075" algn="l"/>
              </a:tabLst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Örnek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:	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kodun</a:t>
            </a:r>
            <a:r>
              <a:rPr sz="28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okunabilir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olması.. Önemli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bir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özelliktir..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7487" y="210209"/>
            <a:ext cx="37001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 dirty="0">
                <a:solidFill>
                  <a:srgbClr val="1F3863"/>
                </a:solidFill>
                <a:latin typeface="Calibri"/>
                <a:cs typeface="Calibri"/>
              </a:rPr>
              <a:t>Statik</a:t>
            </a:r>
            <a:r>
              <a:rPr sz="4000" b="1" spc="-3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1F3863"/>
                </a:solidFill>
                <a:latin typeface="Calibri"/>
                <a:cs typeface="Calibri"/>
              </a:rPr>
              <a:t>Kod</a:t>
            </a:r>
            <a:r>
              <a:rPr sz="4000" b="1" spc="-5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1F3863"/>
                </a:solidFill>
                <a:latin typeface="Calibri"/>
                <a:cs typeface="Calibri"/>
              </a:rPr>
              <a:t>Analizi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48878" y="4716779"/>
            <a:ext cx="3028949" cy="95554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762" y="2759202"/>
            <a:ext cx="6611860" cy="37551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381063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Yazılım</a:t>
            </a:r>
            <a:r>
              <a:rPr spc="-90" dirty="0"/>
              <a:t> </a:t>
            </a:r>
            <a:r>
              <a:rPr spc="-20" dirty="0"/>
              <a:t>Felaketleri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0939" y="1694719"/>
            <a:ext cx="6288405" cy="4148454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419100" indent="-407034">
              <a:lnSpc>
                <a:spcPct val="100000"/>
              </a:lnSpc>
              <a:spcBef>
                <a:spcPts val="1235"/>
              </a:spcBef>
              <a:buClr>
                <a:srgbClr val="000000"/>
              </a:buClr>
              <a:buFont typeface="Arial MT"/>
              <a:buChar char="•"/>
              <a:tabLst>
                <a:tab pos="419100" algn="l"/>
                <a:tab pos="419734" algn="l"/>
              </a:tabLst>
            </a:pPr>
            <a:r>
              <a:rPr sz="2800" b="1" spc="-15" dirty="0">
                <a:solidFill>
                  <a:srgbClr val="6F2F9F"/>
                </a:solidFill>
                <a:latin typeface="Calibri"/>
                <a:cs typeface="Calibri"/>
              </a:rPr>
              <a:t>Mars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6F2F9F"/>
                </a:solidFill>
                <a:latin typeface="Calibri"/>
                <a:cs typeface="Calibri"/>
              </a:rPr>
              <a:t>Climate</a:t>
            </a:r>
            <a:r>
              <a:rPr sz="2800" b="1" spc="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6F2F9F"/>
                </a:solidFill>
                <a:latin typeface="Calibri"/>
                <a:cs typeface="Calibri"/>
              </a:rPr>
              <a:t>Orbiter</a:t>
            </a:r>
            <a:r>
              <a:rPr sz="2800" b="1" spc="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6F2F9F"/>
                </a:solidFill>
                <a:latin typeface="Calibri"/>
                <a:cs typeface="Calibri"/>
              </a:rPr>
              <a:t>kazası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ts val="2160"/>
              </a:lnSpc>
              <a:spcBef>
                <a:spcPts val="1075"/>
              </a:spcBef>
            </a:pP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1998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yılında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fırlatılan</a:t>
            </a:r>
            <a:r>
              <a:rPr sz="2000" spc="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Mars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Climate</a:t>
            </a:r>
            <a:r>
              <a:rPr sz="2000" spc="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Orbiter</a:t>
            </a:r>
            <a:r>
              <a:rPr sz="2000" spc="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12121"/>
                </a:solidFill>
                <a:latin typeface="Calibri"/>
                <a:cs typeface="Calibri"/>
              </a:rPr>
              <a:t>uzay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 aracının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 amacı,</a:t>
            </a:r>
            <a:r>
              <a:rPr sz="2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Mars’taki</a:t>
            </a:r>
            <a:r>
              <a:rPr sz="20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iklimi</a:t>
            </a:r>
            <a:r>
              <a:rPr sz="20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12121"/>
                </a:solidFill>
                <a:latin typeface="Calibri"/>
                <a:cs typeface="Calibri"/>
              </a:rPr>
              <a:t>kontrol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 etmek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ve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12121"/>
                </a:solidFill>
                <a:latin typeface="Calibri"/>
                <a:cs typeface="Calibri"/>
              </a:rPr>
              <a:t>dünyaya</a:t>
            </a:r>
            <a:r>
              <a:rPr sz="2000" spc="-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iletmekti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ancak</a:t>
            </a:r>
            <a:r>
              <a:rPr sz="2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ne</a:t>
            </a:r>
            <a:r>
              <a:rPr sz="20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yazık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 ki</a:t>
            </a:r>
            <a:r>
              <a:rPr sz="20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kodlarındaki</a:t>
            </a:r>
            <a:r>
              <a:rPr sz="20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bir</a:t>
            </a:r>
            <a:r>
              <a:rPr sz="20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12121"/>
                </a:solidFill>
                <a:latin typeface="Calibri"/>
                <a:cs typeface="Calibri"/>
              </a:rPr>
              <a:t>bug</a:t>
            </a:r>
            <a:r>
              <a:rPr sz="2000" b="1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yüzünden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bu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görevi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hiç </a:t>
            </a:r>
            <a:r>
              <a:rPr sz="2000" spc="-434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tamamlayamadı.</a:t>
            </a:r>
            <a:r>
              <a:rPr sz="2000" spc="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Birkaç</a:t>
            </a:r>
            <a:r>
              <a:rPr sz="20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12121"/>
                </a:solidFill>
                <a:latin typeface="Calibri"/>
                <a:cs typeface="Calibri"/>
              </a:rPr>
              <a:t>ay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boyunca </a:t>
            </a:r>
            <a:r>
              <a:rPr sz="2000" spc="-20" dirty="0">
                <a:solidFill>
                  <a:srgbClr val="212121"/>
                </a:solidFill>
                <a:latin typeface="Calibri"/>
                <a:cs typeface="Calibri"/>
              </a:rPr>
              <a:t>uzayda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yoluna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devam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eden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Mars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Climate</a:t>
            </a:r>
            <a:r>
              <a:rPr sz="2000" spc="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212121"/>
                </a:solidFill>
                <a:latin typeface="Calibri"/>
                <a:cs typeface="Calibri"/>
              </a:rPr>
              <a:t>Orbiter,</a:t>
            </a:r>
            <a:r>
              <a:rPr sz="2000" spc="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12121"/>
                </a:solidFill>
                <a:latin typeface="Calibri"/>
                <a:cs typeface="Calibri"/>
              </a:rPr>
              <a:t>yönlendirme</a:t>
            </a:r>
            <a:r>
              <a:rPr sz="2000" b="1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212121"/>
                </a:solidFill>
                <a:latin typeface="Calibri"/>
                <a:cs typeface="Calibri"/>
              </a:rPr>
              <a:t>hatası</a:t>
            </a:r>
            <a:r>
              <a:rPr sz="2000" b="1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yüzünden 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tahrip</a:t>
            </a:r>
            <a:r>
              <a:rPr sz="20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oldu.</a:t>
            </a:r>
            <a:endParaRPr sz="2000">
              <a:latin typeface="Calibri"/>
              <a:cs typeface="Calibri"/>
            </a:endParaRPr>
          </a:p>
          <a:p>
            <a:pPr marL="12700" marR="6350">
              <a:lnSpc>
                <a:spcPts val="2160"/>
              </a:lnSpc>
              <a:spcBef>
                <a:spcPts val="1005"/>
              </a:spcBef>
            </a:pPr>
            <a:r>
              <a:rPr sz="2000" spc="-20" dirty="0">
                <a:solidFill>
                  <a:srgbClr val="212121"/>
                </a:solidFill>
                <a:latin typeface="Calibri"/>
                <a:cs typeface="Calibri"/>
              </a:rPr>
              <a:t>Uzay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 aracını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12121"/>
                </a:solidFill>
                <a:latin typeface="Calibri"/>
                <a:cs typeface="Calibri"/>
              </a:rPr>
              <a:t>Dünya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üzerinde</a:t>
            </a:r>
            <a:r>
              <a:rPr sz="2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12121"/>
                </a:solidFill>
                <a:latin typeface="Calibri"/>
                <a:cs typeface="Calibri"/>
              </a:rPr>
              <a:t>kontrol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eden</a:t>
            </a:r>
            <a:r>
              <a:rPr sz="20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12121"/>
                </a:solidFill>
                <a:latin typeface="Calibri"/>
                <a:cs typeface="Calibri"/>
              </a:rPr>
              <a:t>takımlar,</a:t>
            </a:r>
            <a:r>
              <a:rPr sz="2000" spc="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12121"/>
                </a:solidFill>
                <a:latin typeface="Calibri"/>
                <a:cs typeface="Calibri"/>
              </a:rPr>
              <a:t>imperial </a:t>
            </a:r>
            <a:r>
              <a:rPr sz="2000" b="1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12121"/>
                </a:solidFill>
                <a:latin typeface="Calibri"/>
                <a:cs typeface="Calibri"/>
              </a:rPr>
              <a:t>birimi</a:t>
            </a:r>
            <a:r>
              <a:rPr sz="2000" b="1" spc="-10" dirty="0">
                <a:solidFill>
                  <a:srgbClr val="212121"/>
                </a:solidFill>
                <a:latin typeface="Calibri"/>
                <a:cs typeface="Calibri"/>
              </a:rPr>
              <a:t> parametrelerini</a:t>
            </a:r>
            <a:r>
              <a:rPr sz="2000" b="1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kullanıyorlardı.</a:t>
            </a:r>
            <a:r>
              <a:rPr sz="2000" spc="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12121"/>
                </a:solidFill>
                <a:latin typeface="Calibri"/>
                <a:cs typeface="Calibri"/>
              </a:rPr>
              <a:t>Uzay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aracının</a:t>
            </a:r>
            <a:r>
              <a:rPr sz="2000" spc="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yazılımı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 ise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hesaplamaları</a:t>
            </a:r>
            <a:r>
              <a:rPr sz="2000" spc="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12121"/>
                </a:solidFill>
                <a:latin typeface="Calibri"/>
                <a:cs typeface="Calibri"/>
              </a:rPr>
              <a:t>metrik</a:t>
            </a:r>
            <a:r>
              <a:rPr sz="2000" b="1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212121"/>
                </a:solidFill>
                <a:latin typeface="Calibri"/>
                <a:cs typeface="Calibri"/>
              </a:rPr>
              <a:t>sisteme</a:t>
            </a:r>
            <a:r>
              <a:rPr sz="2000" b="1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göre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yapıyordu.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Bu</a:t>
            </a:r>
            <a:r>
              <a:rPr sz="20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yanlış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kodlama</a:t>
            </a:r>
            <a:r>
              <a:rPr sz="2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yüzünden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Mars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Climate</a:t>
            </a:r>
            <a:r>
              <a:rPr sz="2000" spc="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Orbiter</a:t>
            </a:r>
            <a:r>
              <a:rPr sz="2000" spc="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olması</a:t>
            </a:r>
            <a:r>
              <a:rPr sz="20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gerektiği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rotadan</a:t>
            </a:r>
            <a:r>
              <a:rPr sz="20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saptı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ve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çarpışma</a:t>
            </a:r>
            <a:r>
              <a:rPr sz="2000" spc="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yaşadı.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Bunun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sonucunda</a:t>
            </a:r>
            <a:r>
              <a:rPr sz="2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ise</a:t>
            </a:r>
            <a:r>
              <a:rPr sz="2000" spc="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Mars </a:t>
            </a:r>
            <a:r>
              <a:rPr sz="2000" spc="-434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atmosferinde</a:t>
            </a:r>
            <a:r>
              <a:rPr sz="20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çok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fazla</a:t>
            </a:r>
            <a:r>
              <a:rPr sz="20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sürtünme</a:t>
            </a:r>
            <a:r>
              <a:rPr sz="20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12121"/>
                </a:solidFill>
                <a:latin typeface="Calibri"/>
                <a:cs typeface="Calibri"/>
              </a:rPr>
              <a:t>yaşayan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Calibri"/>
                <a:cs typeface="Calibri"/>
              </a:rPr>
              <a:t>araç</a:t>
            </a:r>
            <a:r>
              <a:rPr sz="2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Calibri"/>
                <a:cs typeface="Calibri"/>
              </a:rPr>
              <a:t>tahrip</a:t>
            </a:r>
            <a:r>
              <a:rPr sz="20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Calibri"/>
                <a:cs typeface="Calibri"/>
              </a:rPr>
              <a:t>oldu.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73745" y="1199388"/>
            <a:ext cx="4075937" cy="5314949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7001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Statik</a:t>
            </a:r>
            <a:r>
              <a:rPr spc="-35" dirty="0"/>
              <a:t> </a:t>
            </a:r>
            <a:r>
              <a:rPr dirty="0"/>
              <a:t>Kod</a:t>
            </a:r>
            <a:r>
              <a:rPr spc="-50" dirty="0"/>
              <a:t> </a:t>
            </a:r>
            <a:r>
              <a:rPr dirty="0"/>
              <a:t>Analizi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729920"/>
            <a:ext cx="6793865" cy="4192904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3200" b="1" spc="-5" dirty="0">
                <a:solidFill>
                  <a:srgbClr val="1FF470"/>
                </a:solidFill>
                <a:latin typeface="Calibri"/>
                <a:cs typeface="Calibri"/>
              </a:rPr>
              <a:t>Statik</a:t>
            </a:r>
            <a:r>
              <a:rPr sz="3200" b="1" dirty="0">
                <a:solidFill>
                  <a:srgbClr val="1FF47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1FF470"/>
                </a:solidFill>
                <a:latin typeface="Calibri"/>
                <a:cs typeface="Calibri"/>
              </a:rPr>
              <a:t>Analizin</a:t>
            </a:r>
            <a:r>
              <a:rPr sz="3200" b="1" spc="-10" dirty="0">
                <a:solidFill>
                  <a:srgbClr val="1FF47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1FF470"/>
                </a:solidFill>
                <a:latin typeface="Calibri"/>
                <a:cs typeface="Calibri"/>
              </a:rPr>
              <a:t>Önemi-Avantajları</a:t>
            </a:r>
            <a:endParaRPr sz="32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90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Çalıştırmadan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önce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hataların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bulunması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Karmaşık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kodların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bulunması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Dinamik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testte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bulunması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zor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hatalar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Tutarsızlıkların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bulunması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İyileştirilmiş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kod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tasarım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sürdürülebilirliği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Tasarımın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bakım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açısından geliştirilmesi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Hatalardan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arınma(az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maliyet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ile)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3037" y="2241804"/>
            <a:ext cx="3334864" cy="3196764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7001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Statik</a:t>
            </a:r>
            <a:r>
              <a:rPr spc="-35" dirty="0"/>
              <a:t> </a:t>
            </a:r>
            <a:r>
              <a:rPr dirty="0"/>
              <a:t>Kod</a:t>
            </a:r>
            <a:r>
              <a:rPr spc="-50" dirty="0"/>
              <a:t> </a:t>
            </a:r>
            <a:r>
              <a:rPr dirty="0"/>
              <a:t>Analizi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1935" y="1685889"/>
            <a:ext cx="7830184" cy="470725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3200" b="1" spc="-5" dirty="0">
                <a:solidFill>
                  <a:srgbClr val="50DED6"/>
                </a:solidFill>
                <a:latin typeface="Calibri"/>
                <a:cs typeface="Calibri"/>
              </a:rPr>
              <a:t>Statik</a:t>
            </a:r>
            <a:r>
              <a:rPr sz="3200" b="1" dirty="0">
                <a:solidFill>
                  <a:srgbClr val="50DED6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50DED6"/>
                </a:solidFill>
                <a:latin typeface="Calibri"/>
                <a:cs typeface="Calibri"/>
              </a:rPr>
              <a:t>Analiz</a:t>
            </a:r>
            <a:r>
              <a:rPr sz="3200" b="1" spc="-10" dirty="0">
                <a:solidFill>
                  <a:srgbClr val="50DED6"/>
                </a:solidFill>
                <a:latin typeface="Calibri"/>
                <a:cs typeface="Calibri"/>
              </a:rPr>
              <a:t> Türleri</a:t>
            </a:r>
            <a:endParaRPr sz="3200">
              <a:latin typeface="Calibri"/>
              <a:cs typeface="Calibri"/>
            </a:endParaRPr>
          </a:p>
          <a:p>
            <a:pPr marL="12700" marR="514350">
              <a:lnSpc>
                <a:spcPts val="3020"/>
              </a:lnSpc>
              <a:spcBef>
                <a:spcPts val="1070"/>
              </a:spcBef>
            </a:pP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Kozmetik:</a:t>
            </a:r>
            <a:r>
              <a:rPr sz="2800" b="1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Kod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takım/dil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tarzı standartlarına uygun </a:t>
            </a:r>
            <a:r>
              <a:rPr sz="2800" spc="-6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mu?</a:t>
            </a:r>
            <a:endParaRPr sz="2800">
              <a:latin typeface="Calibri"/>
              <a:cs typeface="Calibri"/>
            </a:endParaRPr>
          </a:p>
          <a:p>
            <a:pPr marL="12700" marR="933450">
              <a:lnSpc>
                <a:spcPts val="3020"/>
              </a:lnSpc>
              <a:spcBef>
                <a:spcPts val="1010"/>
              </a:spcBef>
            </a:pP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Kodun Tasarım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Özellikleri: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Kod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asgari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derecede </a:t>
            </a:r>
            <a:r>
              <a:rPr sz="2800" spc="-6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karmaşık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ve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korunabilir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mi?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ts val="3020"/>
              </a:lnSpc>
              <a:spcBef>
                <a:spcPts val="1010"/>
              </a:spcBef>
            </a:pP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Sezgisel 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/ Hata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Kontrolü: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Kodda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aradığımız ihlaller var </a:t>
            </a:r>
            <a:r>
              <a:rPr sz="2800" spc="-6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mı?</a:t>
            </a:r>
            <a:endParaRPr sz="2800">
              <a:latin typeface="Calibri"/>
              <a:cs typeface="Calibri"/>
            </a:endParaRPr>
          </a:p>
          <a:p>
            <a:pPr marL="12700" marR="1690370">
              <a:lnSpc>
                <a:spcPts val="3020"/>
              </a:lnSpc>
              <a:spcBef>
                <a:spcPts val="1005"/>
              </a:spcBef>
            </a:pP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Öngörülü:</a:t>
            </a:r>
            <a:r>
              <a:rPr sz="2800" b="1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Bu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kod</a:t>
            </a:r>
            <a:r>
              <a:rPr sz="28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çalışma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zamanında nasıl </a:t>
            </a:r>
            <a:r>
              <a:rPr sz="2800" spc="-6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davranacak?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Resmi</a:t>
            </a:r>
            <a:r>
              <a:rPr sz="2800" b="1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Kanıt: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Bu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kod doğru mu?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6235" y="2654046"/>
            <a:ext cx="2716529" cy="2538221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7001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Statik</a:t>
            </a:r>
            <a:r>
              <a:rPr spc="-35" dirty="0"/>
              <a:t> </a:t>
            </a:r>
            <a:r>
              <a:rPr dirty="0"/>
              <a:t>Kod</a:t>
            </a:r>
            <a:r>
              <a:rPr spc="-50" dirty="0"/>
              <a:t> </a:t>
            </a:r>
            <a:r>
              <a:rPr dirty="0"/>
              <a:t>Analizi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829413"/>
            <a:ext cx="10469245" cy="2944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FF66FF"/>
                </a:solidFill>
                <a:latin typeface="Calibri"/>
                <a:cs typeface="Calibri"/>
              </a:rPr>
              <a:t>Statik</a:t>
            </a:r>
            <a:r>
              <a:rPr sz="3200" b="1" spc="10" dirty="0">
                <a:solidFill>
                  <a:srgbClr val="FF66F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66FF"/>
                </a:solidFill>
                <a:latin typeface="Calibri"/>
                <a:cs typeface="Calibri"/>
              </a:rPr>
              <a:t>Kod</a:t>
            </a:r>
            <a:r>
              <a:rPr sz="3200" b="1" spc="5" dirty="0">
                <a:solidFill>
                  <a:srgbClr val="FF66F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66FF"/>
                </a:solidFill>
                <a:latin typeface="Calibri"/>
                <a:cs typeface="Calibri"/>
              </a:rPr>
              <a:t>Analizinin</a:t>
            </a:r>
            <a:r>
              <a:rPr sz="3200" b="1" spc="-15" dirty="0">
                <a:solidFill>
                  <a:srgbClr val="FF66F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66FF"/>
                </a:solidFill>
                <a:latin typeface="Calibri"/>
                <a:cs typeface="Calibri"/>
              </a:rPr>
              <a:t>Sağladığı</a:t>
            </a:r>
            <a:r>
              <a:rPr sz="3200" b="1" spc="-20" dirty="0">
                <a:solidFill>
                  <a:srgbClr val="FF66F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66FF"/>
                </a:solidFill>
                <a:latin typeface="Calibri"/>
                <a:cs typeface="Calibri"/>
              </a:rPr>
              <a:t>Kazanımlar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50">
              <a:latin typeface="Calibri"/>
              <a:cs typeface="Calibri"/>
            </a:endParaRPr>
          </a:p>
          <a:p>
            <a:pPr marL="418465" marR="5080" indent="-406400">
              <a:lnSpc>
                <a:spcPts val="3020"/>
              </a:lnSpc>
              <a:buClr>
                <a:srgbClr val="000000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Proje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içerisindeki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hatalar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ne kadar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geç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bulunursa,</a:t>
            </a:r>
            <a:r>
              <a:rPr sz="28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düzeltme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maliyeti 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o </a:t>
            </a:r>
            <a:r>
              <a:rPr sz="2800" spc="-6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kadar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yüksek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olacaktır.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25"/>
              </a:spcBef>
              <a:buClr>
                <a:srgbClr val="000000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İtibar,</a:t>
            </a:r>
            <a:r>
              <a:rPr sz="2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para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kaybı</a:t>
            </a:r>
            <a:r>
              <a:rPr sz="2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gibi yan</a:t>
            </a:r>
            <a:r>
              <a:rPr sz="2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etkileri</a:t>
            </a:r>
            <a:r>
              <a:rPr sz="2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en</a:t>
            </a:r>
            <a:r>
              <a:rPr sz="2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aza indirger.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Proje bakımını oldukça</a:t>
            </a:r>
            <a:r>
              <a:rPr sz="2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92929"/>
                </a:solidFill>
                <a:latin typeface="Calibri"/>
                <a:cs typeface="Calibri"/>
              </a:rPr>
              <a:t>kolaylaştırır.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2550" y="4350258"/>
            <a:ext cx="2410205" cy="2000249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1073" y="2569565"/>
            <a:ext cx="1574165" cy="160464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 algn="just">
              <a:lnSpc>
                <a:spcPts val="3020"/>
              </a:lnSpc>
              <a:spcBef>
                <a:spcPts val="484"/>
              </a:spcBef>
            </a:pPr>
            <a:r>
              <a:rPr sz="2800" b="1" dirty="0">
                <a:solidFill>
                  <a:srgbClr val="FF9900"/>
                </a:solidFill>
                <a:latin typeface="Calibri"/>
                <a:cs typeface="Calibri"/>
              </a:rPr>
              <a:t>Statik </a:t>
            </a:r>
            <a:r>
              <a:rPr sz="2800" b="1" spc="-5" dirty="0">
                <a:solidFill>
                  <a:srgbClr val="FF9900"/>
                </a:solidFill>
                <a:latin typeface="Calibri"/>
                <a:cs typeface="Calibri"/>
              </a:rPr>
              <a:t>Kod </a:t>
            </a:r>
            <a:r>
              <a:rPr sz="2800" b="1" spc="-620" dirty="0">
                <a:solidFill>
                  <a:srgbClr val="FF99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9900"/>
                </a:solidFill>
                <a:latin typeface="Calibri"/>
                <a:cs typeface="Calibri"/>
              </a:rPr>
              <a:t>Analiz</a:t>
            </a:r>
            <a:r>
              <a:rPr sz="2800" b="1" spc="-5" dirty="0">
                <a:solidFill>
                  <a:srgbClr val="FF9900"/>
                </a:solidFill>
                <a:latin typeface="Calibri"/>
                <a:cs typeface="Calibri"/>
              </a:rPr>
              <a:t>i</a:t>
            </a:r>
            <a:r>
              <a:rPr sz="2800" b="1" dirty="0">
                <a:solidFill>
                  <a:srgbClr val="FF9900"/>
                </a:solidFill>
                <a:latin typeface="Calibri"/>
                <a:cs typeface="Calibri"/>
              </a:rPr>
              <a:t>n</a:t>
            </a:r>
            <a:r>
              <a:rPr sz="2800" b="1" spc="-5" dirty="0">
                <a:solidFill>
                  <a:srgbClr val="FF9900"/>
                </a:solidFill>
                <a:latin typeface="Calibri"/>
                <a:cs typeface="Calibri"/>
              </a:rPr>
              <a:t>d</a:t>
            </a:r>
            <a:r>
              <a:rPr sz="2800" b="1" dirty="0">
                <a:solidFill>
                  <a:srgbClr val="FF9900"/>
                </a:solidFill>
                <a:latin typeface="Calibri"/>
                <a:cs typeface="Calibri"/>
              </a:rPr>
              <a:t>e  </a:t>
            </a:r>
            <a:r>
              <a:rPr sz="2800" b="1" spc="-5" dirty="0">
                <a:solidFill>
                  <a:srgbClr val="FF9900"/>
                </a:solidFill>
                <a:latin typeface="Calibri"/>
                <a:cs typeface="Calibri"/>
              </a:rPr>
              <a:t>İncelenen </a:t>
            </a:r>
            <a:r>
              <a:rPr sz="2800" b="1" dirty="0">
                <a:solidFill>
                  <a:srgbClr val="FF99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9900"/>
                </a:solidFill>
                <a:latin typeface="Calibri"/>
                <a:cs typeface="Calibri"/>
              </a:rPr>
              <a:t>Konular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7001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Statik</a:t>
            </a:r>
            <a:r>
              <a:rPr spc="-30" dirty="0"/>
              <a:t> </a:t>
            </a:r>
            <a:r>
              <a:rPr dirty="0"/>
              <a:t>Kod</a:t>
            </a:r>
            <a:r>
              <a:rPr spc="-50" dirty="0"/>
              <a:t> </a:t>
            </a:r>
            <a:r>
              <a:rPr dirty="0"/>
              <a:t>Analizi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70782" y="930402"/>
            <a:ext cx="5349239" cy="5746241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0850" y="3089711"/>
            <a:ext cx="3071495" cy="83693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4"/>
              </a:spcBef>
            </a:pPr>
            <a:r>
              <a:rPr sz="2800" b="1" dirty="0">
                <a:solidFill>
                  <a:srgbClr val="0099CC"/>
                </a:solidFill>
                <a:latin typeface="Calibri"/>
                <a:cs typeface="Calibri"/>
              </a:rPr>
              <a:t>Statik</a:t>
            </a:r>
            <a:r>
              <a:rPr sz="2800" b="1" spc="-35" dirty="0">
                <a:solidFill>
                  <a:srgbClr val="0099CC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99CC"/>
                </a:solidFill>
                <a:latin typeface="Calibri"/>
                <a:cs typeface="Calibri"/>
              </a:rPr>
              <a:t>Kod</a:t>
            </a:r>
            <a:r>
              <a:rPr sz="2800" b="1" spc="-45" dirty="0">
                <a:solidFill>
                  <a:srgbClr val="0099CC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99CC"/>
                </a:solidFill>
                <a:latin typeface="Calibri"/>
                <a:cs typeface="Calibri"/>
              </a:rPr>
              <a:t>Analizinin </a:t>
            </a:r>
            <a:r>
              <a:rPr sz="2800" b="1" spc="-615" dirty="0">
                <a:solidFill>
                  <a:srgbClr val="0099CC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99CC"/>
                </a:solidFill>
                <a:latin typeface="Calibri"/>
                <a:cs typeface="Calibri"/>
              </a:rPr>
              <a:t>Çalışma</a:t>
            </a:r>
            <a:r>
              <a:rPr sz="2800" b="1" spc="-20" dirty="0">
                <a:solidFill>
                  <a:srgbClr val="0099CC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99CC"/>
                </a:solidFill>
                <a:latin typeface="Calibri"/>
                <a:cs typeface="Calibri"/>
              </a:rPr>
              <a:t>Aşamaları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7001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Statik</a:t>
            </a:r>
            <a:r>
              <a:rPr spc="-30" dirty="0"/>
              <a:t> </a:t>
            </a:r>
            <a:r>
              <a:rPr dirty="0"/>
              <a:t>Kod</a:t>
            </a:r>
            <a:r>
              <a:rPr spc="-50" dirty="0"/>
              <a:t> </a:t>
            </a:r>
            <a:r>
              <a:rPr dirty="0"/>
              <a:t>Analizi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318125" y="1441832"/>
            <a:ext cx="2245360" cy="2004060"/>
            <a:chOff x="5318125" y="1441832"/>
            <a:chExt cx="2245360" cy="2004060"/>
          </a:xfrm>
        </p:grpSpPr>
        <p:sp>
          <p:nvSpPr>
            <p:cNvPr id="5" name="object 5"/>
            <p:cNvSpPr/>
            <p:nvPr/>
          </p:nvSpPr>
          <p:spPr>
            <a:xfrm>
              <a:off x="5676900" y="1783841"/>
              <a:ext cx="200660" cy="1662430"/>
            </a:xfrm>
            <a:custGeom>
              <a:avLst/>
              <a:gdLst/>
              <a:ahLst/>
              <a:cxnLst/>
              <a:rect l="l" t="t" r="r" b="b"/>
              <a:pathLst>
                <a:path w="200660" h="1662429">
                  <a:moveTo>
                    <a:pt x="200405" y="0"/>
                  </a:moveTo>
                  <a:lnTo>
                    <a:pt x="0" y="0"/>
                  </a:lnTo>
                  <a:lnTo>
                    <a:pt x="0" y="1661922"/>
                  </a:lnTo>
                  <a:lnTo>
                    <a:pt x="200405" y="1661922"/>
                  </a:lnTo>
                  <a:lnTo>
                    <a:pt x="20040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24475" y="1448182"/>
              <a:ext cx="2232660" cy="1339215"/>
            </a:xfrm>
            <a:custGeom>
              <a:avLst/>
              <a:gdLst/>
              <a:ahLst/>
              <a:cxnLst/>
              <a:rect l="l" t="t" r="r" b="b"/>
              <a:pathLst>
                <a:path w="2232659" h="1339214">
                  <a:moveTo>
                    <a:pt x="2098776" y="0"/>
                  </a:moveTo>
                  <a:lnTo>
                    <a:pt x="133883" y="0"/>
                  </a:lnTo>
                  <a:lnTo>
                    <a:pt x="91566" y="6825"/>
                  </a:lnTo>
                  <a:lnTo>
                    <a:pt x="54814" y="25832"/>
                  </a:lnTo>
                  <a:lnTo>
                    <a:pt x="25832" y="54814"/>
                  </a:lnTo>
                  <a:lnTo>
                    <a:pt x="6825" y="91566"/>
                  </a:lnTo>
                  <a:lnTo>
                    <a:pt x="0" y="133883"/>
                  </a:lnTo>
                  <a:lnTo>
                    <a:pt x="0" y="1204950"/>
                  </a:lnTo>
                  <a:lnTo>
                    <a:pt x="6825" y="1247267"/>
                  </a:lnTo>
                  <a:lnTo>
                    <a:pt x="25832" y="1284019"/>
                  </a:lnTo>
                  <a:lnTo>
                    <a:pt x="54814" y="1313001"/>
                  </a:lnTo>
                  <a:lnTo>
                    <a:pt x="91566" y="1332008"/>
                  </a:lnTo>
                  <a:lnTo>
                    <a:pt x="133883" y="1338833"/>
                  </a:lnTo>
                  <a:lnTo>
                    <a:pt x="2098776" y="1338833"/>
                  </a:lnTo>
                  <a:lnTo>
                    <a:pt x="2141093" y="1332008"/>
                  </a:lnTo>
                  <a:lnTo>
                    <a:pt x="2177845" y="1313001"/>
                  </a:lnTo>
                  <a:lnTo>
                    <a:pt x="2206827" y="1284019"/>
                  </a:lnTo>
                  <a:lnTo>
                    <a:pt x="2225834" y="1247267"/>
                  </a:lnTo>
                  <a:lnTo>
                    <a:pt x="2232660" y="1204950"/>
                  </a:lnTo>
                  <a:lnTo>
                    <a:pt x="2232660" y="133883"/>
                  </a:lnTo>
                  <a:lnTo>
                    <a:pt x="2225834" y="91566"/>
                  </a:lnTo>
                  <a:lnTo>
                    <a:pt x="2206827" y="54814"/>
                  </a:lnTo>
                  <a:lnTo>
                    <a:pt x="2177845" y="25832"/>
                  </a:lnTo>
                  <a:lnTo>
                    <a:pt x="2141093" y="6825"/>
                  </a:lnTo>
                  <a:lnTo>
                    <a:pt x="209877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24475" y="1448182"/>
              <a:ext cx="2232660" cy="1339215"/>
            </a:xfrm>
            <a:custGeom>
              <a:avLst/>
              <a:gdLst/>
              <a:ahLst/>
              <a:cxnLst/>
              <a:rect l="l" t="t" r="r" b="b"/>
              <a:pathLst>
                <a:path w="2232659" h="1339214">
                  <a:moveTo>
                    <a:pt x="0" y="133883"/>
                  </a:moveTo>
                  <a:lnTo>
                    <a:pt x="6825" y="91566"/>
                  </a:lnTo>
                  <a:lnTo>
                    <a:pt x="25832" y="54814"/>
                  </a:lnTo>
                  <a:lnTo>
                    <a:pt x="54814" y="25832"/>
                  </a:lnTo>
                  <a:lnTo>
                    <a:pt x="91566" y="6825"/>
                  </a:lnTo>
                  <a:lnTo>
                    <a:pt x="133883" y="0"/>
                  </a:lnTo>
                  <a:lnTo>
                    <a:pt x="2098776" y="0"/>
                  </a:lnTo>
                  <a:lnTo>
                    <a:pt x="2141093" y="6825"/>
                  </a:lnTo>
                  <a:lnTo>
                    <a:pt x="2177845" y="25832"/>
                  </a:lnTo>
                  <a:lnTo>
                    <a:pt x="2206827" y="54814"/>
                  </a:lnTo>
                  <a:lnTo>
                    <a:pt x="2225834" y="91566"/>
                  </a:lnTo>
                  <a:lnTo>
                    <a:pt x="2232660" y="133883"/>
                  </a:lnTo>
                  <a:lnTo>
                    <a:pt x="2232660" y="1204950"/>
                  </a:lnTo>
                  <a:lnTo>
                    <a:pt x="2225834" y="1247267"/>
                  </a:lnTo>
                  <a:lnTo>
                    <a:pt x="2206827" y="1284019"/>
                  </a:lnTo>
                  <a:lnTo>
                    <a:pt x="2177845" y="1313001"/>
                  </a:lnTo>
                  <a:lnTo>
                    <a:pt x="2141093" y="1332008"/>
                  </a:lnTo>
                  <a:lnTo>
                    <a:pt x="2098776" y="1338833"/>
                  </a:lnTo>
                  <a:lnTo>
                    <a:pt x="133883" y="1338833"/>
                  </a:lnTo>
                  <a:lnTo>
                    <a:pt x="91566" y="1332008"/>
                  </a:lnTo>
                  <a:lnTo>
                    <a:pt x="54814" y="1313001"/>
                  </a:lnTo>
                  <a:lnTo>
                    <a:pt x="25832" y="1284019"/>
                  </a:lnTo>
                  <a:lnTo>
                    <a:pt x="6825" y="1247267"/>
                  </a:lnTo>
                  <a:lnTo>
                    <a:pt x="0" y="1204950"/>
                  </a:lnTo>
                  <a:lnTo>
                    <a:pt x="0" y="13388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700484" y="1875952"/>
            <a:ext cx="147891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Kodu</a:t>
            </a:r>
            <a:r>
              <a:rPr sz="25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Yazın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318125" y="3115945"/>
            <a:ext cx="2245360" cy="2004060"/>
            <a:chOff x="5318125" y="3115945"/>
            <a:chExt cx="2245360" cy="2004060"/>
          </a:xfrm>
        </p:grpSpPr>
        <p:sp>
          <p:nvSpPr>
            <p:cNvPr id="10" name="object 10"/>
            <p:cNvSpPr/>
            <p:nvPr/>
          </p:nvSpPr>
          <p:spPr>
            <a:xfrm>
              <a:off x="5676900" y="3457955"/>
              <a:ext cx="200660" cy="1662430"/>
            </a:xfrm>
            <a:custGeom>
              <a:avLst/>
              <a:gdLst/>
              <a:ahLst/>
              <a:cxnLst/>
              <a:rect l="l" t="t" r="r" b="b"/>
              <a:pathLst>
                <a:path w="200660" h="1662429">
                  <a:moveTo>
                    <a:pt x="200406" y="0"/>
                  </a:moveTo>
                  <a:lnTo>
                    <a:pt x="0" y="0"/>
                  </a:lnTo>
                  <a:lnTo>
                    <a:pt x="0" y="1567434"/>
                  </a:lnTo>
                  <a:lnTo>
                    <a:pt x="0" y="1661922"/>
                  </a:lnTo>
                  <a:lnTo>
                    <a:pt x="200406" y="1661922"/>
                  </a:lnTo>
                  <a:lnTo>
                    <a:pt x="200406" y="1567434"/>
                  </a:lnTo>
                  <a:lnTo>
                    <a:pt x="200406" y="0"/>
                  </a:lnTo>
                  <a:close/>
                </a:path>
              </a:pathLst>
            </a:custGeom>
            <a:solidFill>
              <a:srgbClr val="67EE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24475" y="3122295"/>
              <a:ext cx="2232660" cy="1339215"/>
            </a:xfrm>
            <a:custGeom>
              <a:avLst/>
              <a:gdLst/>
              <a:ahLst/>
              <a:cxnLst/>
              <a:rect l="l" t="t" r="r" b="b"/>
              <a:pathLst>
                <a:path w="2232659" h="1339214">
                  <a:moveTo>
                    <a:pt x="2098776" y="0"/>
                  </a:moveTo>
                  <a:lnTo>
                    <a:pt x="133883" y="0"/>
                  </a:lnTo>
                  <a:lnTo>
                    <a:pt x="91566" y="6825"/>
                  </a:lnTo>
                  <a:lnTo>
                    <a:pt x="54814" y="25832"/>
                  </a:lnTo>
                  <a:lnTo>
                    <a:pt x="25832" y="54814"/>
                  </a:lnTo>
                  <a:lnTo>
                    <a:pt x="6825" y="91566"/>
                  </a:lnTo>
                  <a:lnTo>
                    <a:pt x="0" y="133883"/>
                  </a:lnTo>
                  <a:lnTo>
                    <a:pt x="0" y="1204950"/>
                  </a:lnTo>
                  <a:lnTo>
                    <a:pt x="6825" y="1247267"/>
                  </a:lnTo>
                  <a:lnTo>
                    <a:pt x="25832" y="1284019"/>
                  </a:lnTo>
                  <a:lnTo>
                    <a:pt x="54814" y="1313001"/>
                  </a:lnTo>
                  <a:lnTo>
                    <a:pt x="91566" y="1332008"/>
                  </a:lnTo>
                  <a:lnTo>
                    <a:pt x="133883" y="1338833"/>
                  </a:lnTo>
                  <a:lnTo>
                    <a:pt x="2098776" y="1338833"/>
                  </a:lnTo>
                  <a:lnTo>
                    <a:pt x="2141093" y="1332008"/>
                  </a:lnTo>
                  <a:lnTo>
                    <a:pt x="2177845" y="1313001"/>
                  </a:lnTo>
                  <a:lnTo>
                    <a:pt x="2206827" y="1284019"/>
                  </a:lnTo>
                  <a:lnTo>
                    <a:pt x="2225834" y="1247267"/>
                  </a:lnTo>
                  <a:lnTo>
                    <a:pt x="2232660" y="1204950"/>
                  </a:lnTo>
                  <a:lnTo>
                    <a:pt x="2232660" y="133883"/>
                  </a:lnTo>
                  <a:lnTo>
                    <a:pt x="2225834" y="91566"/>
                  </a:lnTo>
                  <a:lnTo>
                    <a:pt x="2206827" y="54814"/>
                  </a:lnTo>
                  <a:lnTo>
                    <a:pt x="2177845" y="25832"/>
                  </a:lnTo>
                  <a:lnTo>
                    <a:pt x="2141093" y="6825"/>
                  </a:lnTo>
                  <a:lnTo>
                    <a:pt x="2098776" y="0"/>
                  </a:lnTo>
                  <a:close/>
                </a:path>
              </a:pathLst>
            </a:custGeom>
            <a:solidFill>
              <a:srgbClr val="93F3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24475" y="3122295"/>
              <a:ext cx="2232660" cy="1339215"/>
            </a:xfrm>
            <a:custGeom>
              <a:avLst/>
              <a:gdLst/>
              <a:ahLst/>
              <a:cxnLst/>
              <a:rect l="l" t="t" r="r" b="b"/>
              <a:pathLst>
                <a:path w="2232659" h="1339214">
                  <a:moveTo>
                    <a:pt x="0" y="133883"/>
                  </a:moveTo>
                  <a:lnTo>
                    <a:pt x="6825" y="91566"/>
                  </a:lnTo>
                  <a:lnTo>
                    <a:pt x="25832" y="54814"/>
                  </a:lnTo>
                  <a:lnTo>
                    <a:pt x="54814" y="25832"/>
                  </a:lnTo>
                  <a:lnTo>
                    <a:pt x="91566" y="6825"/>
                  </a:lnTo>
                  <a:lnTo>
                    <a:pt x="133883" y="0"/>
                  </a:lnTo>
                  <a:lnTo>
                    <a:pt x="2098776" y="0"/>
                  </a:lnTo>
                  <a:lnTo>
                    <a:pt x="2141093" y="6825"/>
                  </a:lnTo>
                  <a:lnTo>
                    <a:pt x="2177845" y="25832"/>
                  </a:lnTo>
                  <a:lnTo>
                    <a:pt x="2206827" y="54814"/>
                  </a:lnTo>
                  <a:lnTo>
                    <a:pt x="2225834" y="91566"/>
                  </a:lnTo>
                  <a:lnTo>
                    <a:pt x="2232660" y="133883"/>
                  </a:lnTo>
                  <a:lnTo>
                    <a:pt x="2232660" y="1204950"/>
                  </a:lnTo>
                  <a:lnTo>
                    <a:pt x="2225834" y="1247267"/>
                  </a:lnTo>
                  <a:lnTo>
                    <a:pt x="2206827" y="1284019"/>
                  </a:lnTo>
                  <a:lnTo>
                    <a:pt x="2177845" y="1313001"/>
                  </a:lnTo>
                  <a:lnTo>
                    <a:pt x="2141093" y="1332008"/>
                  </a:lnTo>
                  <a:lnTo>
                    <a:pt x="2098776" y="1338833"/>
                  </a:lnTo>
                  <a:lnTo>
                    <a:pt x="133883" y="1338833"/>
                  </a:lnTo>
                  <a:lnTo>
                    <a:pt x="91566" y="1332008"/>
                  </a:lnTo>
                  <a:lnTo>
                    <a:pt x="54814" y="1313001"/>
                  </a:lnTo>
                  <a:lnTo>
                    <a:pt x="25832" y="1284019"/>
                  </a:lnTo>
                  <a:lnTo>
                    <a:pt x="6825" y="1247267"/>
                  </a:lnTo>
                  <a:lnTo>
                    <a:pt x="0" y="1204950"/>
                  </a:lnTo>
                  <a:lnTo>
                    <a:pt x="0" y="13388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755349" y="3201304"/>
            <a:ext cx="136969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Statik</a:t>
            </a:r>
            <a:r>
              <a:rPr sz="25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Kod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99516" y="3550198"/>
            <a:ext cx="128206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Analizörü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49086" y="3899092"/>
            <a:ext cx="118300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Çalıştırın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318125" y="4790059"/>
            <a:ext cx="3421379" cy="1352550"/>
            <a:chOff x="5318125" y="4790059"/>
            <a:chExt cx="3421379" cy="1352550"/>
          </a:xfrm>
        </p:grpSpPr>
        <p:sp>
          <p:nvSpPr>
            <p:cNvPr id="17" name="object 17"/>
            <p:cNvSpPr/>
            <p:nvPr/>
          </p:nvSpPr>
          <p:spPr>
            <a:xfrm>
              <a:off x="5783580" y="5025390"/>
              <a:ext cx="2955925" cy="201295"/>
            </a:xfrm>
            <a:custGeom>
              <a:avLst/>
              <a:gdLst/>
              <a:ahLst/>
              <a:cxnLst/>
              <a:rect l="l" t="t" r="r" b="b"/>
              <a:pathLst>
                <a:path w="2955925" h="201295">
                  <a:moveTo>
                    <a:pt x="2955798" y="0"/>
                  </a:moveTo>
                  <a:lnTo>
                    <a:pt x="0" y="0"/>
                  </a:lnTo>
                  <a:lnTo>
                    <a:pt x="0" y="94488"/>
                  </a:lnTo>
                  <a:lnTo>
                    <a:pt x="0" y="201168"/>
                  </a:lnTo>
                  <a:lnTo>
                    <a:pt x="2955798" y="201168"/>
                  </a:lnTo>
                  <a:lnTo>
                    <a:pt x="2955798" y="94488"/>
                  </a:lnTo>
                  <a:lnTo>
                    <a:pt x="2955798" y="0"/>
                  </a:lnTo>
                  <a:close/>
                </a:path>
              </a:pathLst>
            </a:custGeom>
            <a:solidFill>
              <a:srgbClr val="3EE0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24475" y="4796409"/>
              <a:ext cx="2232660" cy="1339850"/>
            </a:xfrm>
            <a:custGeom>
              <a:avLst/>
              <a:gdLst/>
              <a:ahLst/>
              <a:cxnLst/>
              <a:rect l="l" t="t" r="r" b="b"/>
              <a:pathLst>
                <a:path w="2232659" h="1339850">
                  <a:moveTo>
                    <a:pt x="2098700" y="0"/>
                  </a:moveTo>
                  <a:lnTo>
                    <a:pt x="133959" y="0"/>
                  </a:lnTo>
                  <a:lnTo>
                    <a:pt x="91620" y="6828"/>
                  </a:lnTo>
                  <a:lnTo>
                    <a:pt x="54847" y="25844"/>
                  </a:lnTo>
                  <a:lnTo>
                    <a:pt x="25848" y="54842"/>
                  </a:lnTo>
                  <a:lnTo>
                    <a:pt x="6829" y="91615"/>
                  </a:lnTo>
                  <a:lnTo>
                    <a:pt x="0" y="133959"/>
                  </a:lnTo>
                  <a:lnTo>
                    <a:pt x="0" y="1205636"/>
                  </a:lnTo>
                  <a:lnTo>
                    <a:pt x="6829" y="1247975"/>
                  </a:lnTo>
                  <a:lnTo>
                    <a:pt x="25848" y="1284748"/>
                  </a:lnTo>
                  <a:lnTo>
                    <a:pt x="54847" y="1313747"/>
                  </a:lnTo>
                  <a:lnTo>
                    <a:pt x="91620" y="1332766"/>
                  </a:lnTo>
                  <a:lnTo>
                    <a:pt x="133959" y="1339596"/>
                  </a:lnTo>
                  <a:lnTo>
                    <a:pt x="2098700" y="1339596"/>
                  </a:lnTo>
                  <a:lnTo>
                    <a:pt x="2141044" y="1332766"/>
                  </a:lnTo>
                  <a:lnTo>
                    <a:pt x="2177817" y="1313747"/>
                  </a:lnTo>
                  <a:lnTo>
                    <a:pt x="2206815" y="1284748"/>
                  </a:lnTo>
                  <a:lnTo>
                    <a:pt x="2225831" y="1247975"/>
                  </a:lnTo>
                  <a:lnTo>
                    <a:pt x="2232660" y="1205636"/>
                  </a:lnTo>
                  <a:lnTo>
                    <a:pt x="2232660" y="133959"/>
                  </a:lnTo>
                  <a:lnTo>
                    <a:pt x="2225831" y="91615"/>
                  </a:lnTo>
                  <a:lnTo>
                    <a:pt x="2206815" y="54842"/>
                  </a:lnTo>
                  <a:lnTo>
                    <a:pt x="2177817" y="25844"/>
                  </a:lnTo>
                  <a:lnTo>
                    <a:pt x="2141044" y="6828"/>
                  </a:lnTo>
                  <a:lnTo>
                    <a:pt x="2098700" y="0"/>
                  </a:lnTo>
                  <a:close/>
                </a:path>
              </a:pathLst>
            </a:custGeom>
            <a:solidFill>
              <a:srgbClr val="2FE8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24475" y="4796409"/>
              <a:ext cx="2232660" cy="1339850"/>
            </a:xfrm>
            <a:custGeom>
              <a:avLst/>
              <a:gdLst/>
              <a:ahLst/>
              <a:cxnLst/>
              <a:rect l="l" t="t" r="r" b="b"/>
              <a:pathLst>
                <a:path w="2232659" h="1339850">
                  <a:moveTo>
                    <a:pt x="0" y="133959"/>
                  </a:moveTo>
                  <a:lnTo>
                    <a:pt x="6829" y="91615"/>
                  </a:lnTo>
                  <a:lnTo>
                    <a:pt x="25848" y="54842"/>
                  </a:lnTo>
                  <a:lnTo>
                    <a:pt x="54847" y="25844"/>
                  </a:lnTo>
                  <a:lnTo>
                    <a:pt x="91620" y="6828"/>
                  </a:lnTo>
                  <a:lnTo>
                    <a:pt x="133959" y="0"/>
                  </a:lnTo>
                  <a:lnTo>
                    <a:pt x="2098700" y="0"/>
                  </a:lnTo>
                  <a:lnTo>
                    <a:pt x="2141044" y="6828"/>
                  </a:lnTo>
                  <a:lnTo>
                    <a:pt x="2177817" y="25844"/>
                  </a:lnTo>
                  <a:lnTo>
                    <a:pt x="2206815" y="54842"/>
                  </a:lnTo>
                  <a:lnTo>
                    <a:pt x="2225831" y="91615"/>
                  </a:lnTo>
                  <a:lnTo>
                    <a:pt x="2232660" y="133959"/>
                  </a:lnTo>
                  <a:lnTo>
                    <a:pt x="2232660" y="1205636"/>
                  </a:lnTo>
                  <a:lnTo>
                    <a:pt x="2225831" y="1247975"/>
                  </a:lnTo>
                  <a:lnTo>
                    <a:pt x="2206815" y="1284748"/>
                  </a:lnTo>
                  <a:lnTo>
                    <a:pt x="2177817" y="1313747"/>
                  </a:lnTo>
                  <a:lnTo>
                    <a:pt x="2141044" y="1332766"/>
                  </a:lnTo>
                  <a:lnTo>
                    <a:pt x="2098700" y="1339596"/>
                  </a:lnTo>
                  <a:lnTo>
                    <a:pt x="133959" y="1339596"/>
                  </a:lnTo>
                  <a:lnTo>
                    <a:pt x="91620" y="1332766"/>
                  </a:lnTo>
                  <a:lnTo>
                    <a:pt x="54847" y="1313747"/>
                  </a:lnTo>
                  <a:lnTo>
                    <a:pt x="25848" y="1284748"/>
                  </a:lnTo>
                  <a:lnTo>
                    <a:pt x="6829" y="1247975"/>
                  </a:lnTo>
                  <a:lnTo>
                    <a:pt x="0" y="1205636"/>
                  </a:lnTo>
                  <a:lnTo>
                    <a:pt x="0" y="13395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817071" y="4875522"/>
            <a:ext cx="124650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Sonuçları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26696" y="5224416"/>
            <a:ext cx="1026794" cy="75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Gözden</a:t>
            </a:r>
            <a:endParaRPr sz="2500">
              <a:latin typeface="Calibri"/>
              <a:cs typeface="Calibri"/>
            </a:endParaRPr>
          </a:p>
          <a:p>
            <a:pPr marL="46355">
              <a:lnSpc>
                <a:spcPts val="2875"/>
              </a:lnSpc>
            </a:pP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Geçirin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286877" y="3457955"/>
            <a:ext cx="2245360" cy="2684780"/>
            <a:chOff x="8286877" y="3457955"/>
            <a:chExt cx="2245360" cy="2684780"/>
          </a:xfrm>
        </p:grpSpPr>
        <p:sp>
          <p:nvSpPr>
            <p:cNvPr id="23" name="object 23"/>
            <p:cNvSpPr/>
            <p:nvPr/>
          </p:nvSpPr>
          <p:spPr>
            <a:xfrm>
              <a:off x="8645652" y="3457955"/>
              <a:ext cx="201295" cy="1662430"/>
            </a:xfrm>
            <a:custGeom>
              <a:avLst/>
              <a:gdLst/>
              <a:ahLst/>
              <a:cxnLst/>
              <a:rect l="l" t="t" r="r" b="b"/>
              <a:pathLst>
                <a:path w="201295" h="1662429">
                  <a:moveTo>
                    <a:pt x="201168" y="0"/>
                  </a:moveTo>
                  <a:lnTo>
                    <a:pt x="0" y="0"/>
                  </a:lnTo>
                  <a:lnTo>
                    <a:pt x="0" y="1661922"/>
                  </a:lnTo>
                  <a:lnTo>
                    <a:pt x="201168" y="1661922"/>
                  </a:lnTo>
                  <a:lnTo>
                    <a:pt x="20116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293227" y="4796408"/>
              <a:ext cx="2232660" cy="1339850"/>
            </a:xfrm>
            <a:custGeom>
              <a:avLst/>
              <a:gdLst/>
              <a:ahLst/>
              <a:cxnLst/>
              <a:rect l="l" t="t" r="r" b="b"/>
              <a:pathLst>
                <a:path w="2232659" h="1339850">
                  <a:moveTo>
                    <a:pt x="2098700" y="0"/>
                  </a:moveTo>
                  <a:lnTo>
                    <a:pt x="133959" y="0"/>
                  </a:lnTo>
                  <a:lnTo>
                    <a:pt x="91615" y="6828"/>
                  </a:lnTo>
                  <a:lnTo>
                    <a:pt x="54842" y="25844"/>
                  </a:lnTo>
                  <a:lnTo>
                    <a:pt x="25844" y="54842"/>
                  </a:lnTo>
                  <a:lnTo>
                    <a:pt x="6828" y="91615"/>
                  </a:lnTo>
                  <a:lnTo>
                    <a:pt x="0" y="133959"/>
                  </a:lnTo>
                  <a:lnTo>
                    <a:pt x="0" y="1205636"/>
                  </a:lnTo>
                  <a:lnTo>
                    <a:pt x="6828" y="1247975"/>
                  </a:lnTo>
                  <a:lnTo>
                    <a:pt x="25844" y="1284748"/>
                  </a:lnTo>
                  <a:lnTo>
                    <a:pt x="54842" y="1313747"/>
                  </a:lnTo>
                  <a:lnTo>
                    <a:pt x="91615" y="1332766"/>
                  </a:lnTo>
                  <a:lnTo>
                    <a:pt x="133959" y="1339596"/>
                  </a:lnTo>
                  <a:lnTo>
                    <a:pt x="2098700" y="1339596"/>
                  </a:lnTo>
                  <a:lnTo>
                    <a:pt x="2141044" y="1332766"/>
                  </a:lnTo>
                  <a:lnTo>
                    <a:pt x="2177817" y="1313747"/>
                  </a:lnTo>
                  <a:lnTo>
                    <a:pt x="2206815" y="1284748"/>
                  </a:lnTo>
                  <a:lnTo>
                    <a:pt x="2225831" y="1247975"/>
                  </a:lnTo>
                  <a:lnTo>
                    <a:pt x="2232660" y="1205636"/>
                  </a:lnTo>
                  <a:lnTo>
                    <a:pt x="2232660" y="133959"/>
                  </a:lnTo>
                  <a:lnTo>
                    <a:pt x="2225831" y="91615"/>
                  </a:lnTo>
                  <a:lnTo>
                    <a:pt x="2206815" y="54842"/>
                  </a:lnTo>
                  <a:lnTo>
                    <a:pt x="2177817" y="25844"/>
                  </a:lnTo>
                  <a:lnTo>
                    <a:pt x="2141044" y="6828"/>
                  </a:lnTo>
                  <a:lnTo>
                    <a:pt x="2098700" y="0"/>
                  </a:lnTo>
                  <a:close/>
                </a:path>
              </a:pathLst>
            </a:custGeom>
            <a:solidFill>
              <a:srgbClr val="46D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293227" y="4796408"/>
              <a:ext cx="2232660" cy="1339850"/>
            </a:xfrm>
            <a:custGeom>
              <a:avLst/>
              <a:gdLst/>
              <a:ahLst/>
              <a:cxnLst/>
              <a:rect l="l" t="t" r="r" b="b"/>
              <a:pathLst>
                <a:path w="2232659" h="1339850">
                  <a:moveTo>
                    <a:pt x="0" y="133959"/>
                  </a:moveTo>
                  <a:lnTo>
                    <a:pt x="6828" y="91615"/>
                  </a:lnTo>
                  <a:lnTo>
                    <a:pt x="25844" y="54842"/>
                  </a:lnTo>
                  <a:lnTo>
                    <a:pt x="54842" y="25844"/>
                  </a:lnTo>
                  <a:lnTo>
                    <a:pt x="91615" y="6828"/>
                  </a:lnTo>
                  <a:lnTo>
                    <a:pt x="133959" y="0"/>
                  </a:lnTo>
                  <a:lnTo>
                    <a:pt x="2098700" y="0"/>
                  </a:lnTo>
                  <a:lnTo>
                    <a:pt x="2141044" y="6828"/>
                  </a:lnTo>
                  <a:lnTo>
                    <a:pt x="2177817" y="25844"/>
                  </a:lnTo>
                  <a:lnTo>
                    <a:pt x="2206815" y="54842"/>
                  </a:lnTo>
                  <a:lnTo>
                    <a:pt x="2225831" y="91615"/>
                  </a:lnTo>
                  <a:lnTo>
                    <a:pt x="2232660" y="133959"/>
                  </a:lnTo>
                  <a:lnTo>
                    <a:pt x="2232660" y="1205636"/>
                  </a:lnTo>
                  <a:lnTo>
                    <a:pt x="2225831" y="1247975"/>
                  </a:lnTo>
                  <a:lnTo>
                    <a:pt x="2206815" y="1284748"/>
                  </a:lnTo>
                  <a:lnTo>
                    <a:pt x="2177817" y="1313747"/>
                  </a:lnTo>
                  <a:lnTo>
                    <a:pt x="2141044" y="1332766"/>
                  </a:lnTo>
                  <a:lnTo>
                    <a:pt x="2098700" y="1339596"/>
                  </a:lnTo>
                  <a:lnTo>
                    <a:pt x="133959" y="1339596"/>
                  </a:lnTo>
                  <a:lnTo>
                    <a:pt x="91615" y="1332766"/>
                  </a:lnTo>
                  <a:lnTo>
                    <a:pt x="54842" y="1313747"/>
                  </a:lnTo>
                  <a:lnTo>
                    <a:pt x="25844" y="1284748"/>
                  </a:lnTo>
                  <a:lnTo>
                    <a:pt x="6828" y="1247975"/>
                  </a:lnTo>
                  <a:lnTo>
                    <a:pt x="0" y="1205636"/>
                  </a:lnTo>
                  <a:lnTo>
                    <a:pt x="0" y="13395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924672" y="4875522"/>
            <a:ext cx="969644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Gerekli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440097" y="5224416"/>
            <a:ext cx="1938655" cy="75565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598170" marR="5080" indent="-586105">
              <a:lnSpc>
                <a:spcPts val="2750"/>
              </a:lnSpc>
              <a:spcBef>
                <a:spcPts val="400"/>
              </a:spcBef>
            </a:pPr>
            <a:r>
              <a:rPr sz="2500" b="1" dirty="0">
                <a:solidFill>
                  <a:srgbClr val="FFFFFF"/>
                </a:solidFill>
                <a:latin typeface="Calibri"/>
                <a:cs typeface="Calibri"/>
              </a:rPr>
              <a:t>Düzen</a:t>
            </a: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50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50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50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ri  Yapın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286877" y="3115945"/>
            <a:ext cx="2245360" cy="1351915"/>
            <a:chOff x="8286877" y="3115945"/>
            <a:chExt cx="2245360" cy="1351915"/>
          </a:xfrm>
        </p:grpSpPr>
        <p:sp>
          <p:nvSpPr>
            <p:cNvPr id="29" name="object 29"/>
            <p:cNvSpPr/>
            <p:nvPr/>
          </p:nvSpPr>
          <p:spPr>
            <a:xfrm>
              <a:off x="8293227" y="3122295"/>
              <a:ext cx="2232660" cy="1339215"/>
            </a:xfrm>
            <a:custGeom>
              <a:avLst/>
              <a:gdLst/>
              <a:ahLst/>
              <a:cxnLst/>
              <a:rect l="l" t="t" r="r" b="b"/>
              <a:pathLst>
                <a:path w="2232659" h="1339214">
                  <a:moveTo>
                    <a:pt x="2098776" y="0"/>
                  </a:moveTo>
                  <a:lnTo>
                    <a:pt x="133883" y="0"/>
                  </a:lnTo>
                  <a:lnTo>
                    <a:pt x="91566" y="6825"/>
                  </a:lnTo>
                  <a:lnTo>
                    <a:pt x="54814" y="25832"/>
                  </a:lnTo>
                  <a:lnTo>
                    <a:pt x="25832" y="54814"/>
                  </a:lnTo>
                  <a:lnTo>
                    <a:pt x="6825" y="91566"/>
                  </a:lnTo>
                  <a:lnTo>
                    <a:pt x="0" y="133883"/>
                  </a:lnTo>
                  <a:lnTo>
                    <a:pt x="0" y="1204950"/>
                  </a:lnTo>
                  <a:lnTo>
                    <a:pt x="6825" y="1247267"/>
                  </a:lnTo>
                  <a:lnTo>
                    <a:pt x="25832" y="1284019"/>
                  </a:lnTo>
                  <a:lnTo>
                    <a:pt x="54814" y="1313001"/>
                  </a:lnTo>
                  <a:lnTo>
                    <a:pt x="91566" y="1332008"/>
                  </a:lnTo>
                  <a:lnTo>
                    <a:pt x="133883" y="1338833"/>
                  </a:lnTo>
                  <a:lnTo>
                    <a:pt x="2098776" y="1338833"/>
                  </a:lnTo>
                  <a:lnTo>
                    <a:pt x="2141093" y="1332008"/>
                  </a:lnTo>
                  <a:lnTo>
                    <a:pt x="2177845" y="1313001"/>
                  </a:lnTo>
                  <a:lnTo>
                    <a:pt x="2206827" y="1284019"/>
                  </a:lnTo>
                  <a:lnTo>
                    <a:pt x="2225834" y="1247267"/>
                  </a:lnTo>
                  <a:lnTo>
                    <a:pt x="2232660" y="1204950"/>
                  </a:lnTo>
                  <a:lnTo>
                    <a:pt x="2232660" y="133883"/>
                  </a:lnTo>
                  <a:lnTo>
                    <a:pt x="2225834" y="91566"/>
                  </a:lnTo>
                  <a:lnTo>
                    <a:pt x="2206827" y="54814"/>
                  </a:lnTo>
                  <a:lnTo>
                    <a:pt x="2177845" y="25832"/>
                  </a:lnTo>
                  <a:lnTo>
                    <a:pt x="2141093" y="6825"/>
                  </a:lnTo>
                  <a:lnTo>
                    <a:pt x="209877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293227" y="3122295"/>
              <a:ext cx="2232660" cy="1339215"/>
            </a:xfrm>
            <a:custGeom>
              <a:avLst/>
              <a:gdLst/>
              <a:ahLst/>
              <a:cxnLst/>
              <a:rect l="l" t="t" r="r" b="b"/>
              <a:pathLst>
                <a:path w="2232659" h="1339214">
                  <a:moveTo>
                    <a:pt x="0" y="133883"/>
                  </a:moveTo>
                  <a:lnTo>
                    <a:pt x="6825" y="91566"/>
                  </a:lnTo>
                  <a:lnTo>
                    <a:pt x="25832" y="54814"/>
                  </a:lnTo>
                  <a:lnTo>
                    <a:pt x="54814" y="25832"/>
                  </a:lnTo>
                  <a:lnTo>
                    <a:pt x="91566" y="6825"/>
                  </a:lnTo>
                  <a:lnTo>
                    <a:pt x="133883" y="0"/>
                  </a:lnTo>
                  <a:lnTo>
                    <a:pt x="2098776" y="0"/>
                  </a:lnTo>
                  <a:lnTo>
                    <a:pt x="2141093" y="6825"/>
                  </a:lnTo>
                  <a:lnTo>
                    <a:pt x="2177845" y="25832"/>
                  </a:lnTo>
                  <a:lnTo>
                    <a:pt x="2206827" y="54814"/>
                  </a:lnTo>
                  <a:lnTo>
                    <a:pt x="2225834" y="91566"/>
                  </a:lnTo>
                  <a:lnTo>
                    <a:pt x="2232660" y="133883"/>
                  </a:lnTo>
                  <a:lnTo>
                    <a:pt x="2232660" y="1204950"/>
                  </a:lnTo>
                  <a:lnTo>
                    <a:pt x="2225834" y="1247267"/>
                  </a:lnTo>
                  <a:lnTo>
                    <a:pt x="2206827" y="1284019"/>
                  </a:lnTo>
                  <a:lnTo>
                    <a:pt x="2177845" y="1313001"/>
                  </a:lnTo>
                  <a:lnTo>
                    <a:pt x="2141093" y="1332008"/>
                  </a:lnTo>
                  <a:lnTo>
                    <a:pt x="2098776" y="1338833"/>
                  </a:lnTo>
                  <a:lnTo>
                    <a:pt x="133883" y="1338833"/>
                  </a:lnTo>
                  <a:lnTo>
                    <a:pt x="91566" y="1332008"/>
                  </a:lnTo>
                  <a:lnTo>
                    <a:pt x="54814" y="1313001"/>
                  </a:lnTo>
                  <a:lnTo>
                    <a:pt x="25832" y="1284019"/>
                  </a:lnTo>
                  <a:lnTo>
                    <a:pt x="6825" y="1247267"/>
                  </a:lnTo>
                  <a:lnTo>
                    <a:pt x="0" y="1204950"/>
                  </a:lnTo>
                  <a:lnTo>
                    <a:pt x="0" y="13388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645652" y="3457955"/>
            <a:ext cx="328295" cy="156781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25"/>
              </a:spcBef>
            </a:pP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948421" y="3550173"/>
            <a:ext cx="123825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ste</a:t>
            </a:r>
            <a:r>
              <a:rPr sz="25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Geçin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7001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Statik</a:t>
            </a:r>
            <a:r>
              <a:rPr spc="-35" dirty="0"/>
              <a:t> </a:t>
            </a:r>
            <a:r>
              <a:rPr dirty="0"/>
              <a:t>Kod</a:t>
            </a:r>
            <a:r>
              <a:rPr spc="-50" dirty="0"/>
              <a:t> </a:t>
            </a:r>
            <a:r>
              <a:rPr dirty="0"/>
              <a:t>Analizi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2755" y="1531148"/>
            <a:ext cx="10457180" cy="461391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800" b="1" dirty="0">
                <a:solidFill>
                  <a:srgbClr val="ED216B"/>
                </a:solidFill>
                <a:latin typeface="Calibri"/>
                <a:cs typeface="Calibri"/>
              </a:rPr>
              <a:t>Statik</a:t>
            </a:r>
            <a:r>
              <a:rPr sz="2800" b="1" spc="20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ED216B"/>
                </a:solidFill>
                <a:latin typeface="Calibri"/>
                <a:cs typeface="Calibri"/>
              </a:rPr>
              <a:t>Analizle(Statik</a:t>
            </a:r>
            <a:r>
              <a:rPr sz="2800" b="1" spc="15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D216B"/>
                </a:solidFill>
                <a:latin typeface="Calibri"/>
                <a:cs typeface="Calibri"/>
              </a:rPr>
              <a:t>analiz araçları</a:t>
            </a:r>
            <a:r>
              <a:rPr sz="2800" b="1" spc="30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D216B"/>
                </a:solidFill>
                <a:latin typeface="Calibri"/>
                <a:cs typeface="Calibri"/>
              </a:rPr>
              <a:t>tarafından) </a:t>
            </a:r>
            <a:r>
              <a:rPr sz="2800" b="1" spc="-5" dirty="0">
                <a:solidFill>
                  <a:srgbClr val="ED216B"/>
                </a:solidFill>
                <a:latin typeface="Calibri"/>
                <a:cs typeface="Calibri"/>
              </a:rPr>
              <a:t>Saptanabilecek</a:t>
            </a:r>
            <a:r>
              <a:rPr sz="2800" b="1" spc="10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D216B"/>
                </a:solidFill>
                <a:latin typeface="Calibri"/>
                <a:cs typeface="Calibri"/>
              </a:rPr>
              <a:t>Hatalar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3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Değer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atanmamış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değişkenin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yanlışlıkla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referans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gösterildiği durumlar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dirty="0">
                <a:latin typeface="Calibri"/>
                <a:cs typeface="Calibri"/>
              </a:rPr>
              <a:t>Modul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 </a:t>
            </a:r>
            <a:r>
              <a:rPr sz="2400" spc="-5" dirty="0">
                <a:latin typeface="Calibri"/>
                <a:cs typeface="Calibri"/>
              </a:rPr>
              <a:t>birimler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arasında tutarsız arayüzler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Kullanılmayan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değişkenler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Tipi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uygun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olmayan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değişkenler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Erişilmeyen ölü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kod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parçaları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Sonsuz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döngü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gibi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hatalı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yapılar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Standartların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göz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ardı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edilmesi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Güvenlik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açıkları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Syntax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hataları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86766" y="3811204"/>
            <a:ext cx="4426839" cy="2568472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86495" y="4624063"/>
            <a:ext cx="58654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6F2F9F"/>
                </a:solidFill>
              </a:rPr>
              <a:t>Test</a:t>
            </a:r>
            <a:r>
              <a:rPr sz="4800" spc="-45" dirty="0">
                <a:solidFill>
                  <a:srgbClr val="6F2F9F"/>
                </a:solidFill>
              </a:rPr>
              <a:t> </a:t>
            </a:r>
            <a:r>
              <a:rPr sz="4800" spc="-5" dirty="0">
                <a:solidFill>
                  <a:srgbClr val="6F2F9F"/>
                </a:solidFill>
              </a:rPr>
              <a:t>Tasarım</a:t>
            </a:r>
            <a:r>
              <a:rPr sz="4800" spc="-25" dirty="0">
                <a:solidFill>
                  <a:srgbClr val="6F2F9F"/>
                </a:solidFill>
              </a:rPr>
              <a:t> </a:t>
            </a:r>
            <a:r>
              <a:rPr sz="4800" spc="-5" dirty="0">
                <a:solidFill>
                  <a:srgbClr val="6F2F9F"/>
                </a:solidFill>
              </a:rPr>
              <a:t>Teknikleri</a:t>
            </a:r>
            <a:endParaRPr sz="4800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4520"/>
            <a:ext cx="12192000" cy="6425565"/>
            <a:chOff x="0" y="104520"/>
            <a:chExt cx="12192000" cy="6425565"/>
          </a:xfrm>
        </p:grpSpPr>
        <p:sp>
          <p:nvSpPr>
            <p:cNvPr id="3" name="object 3"/>
            <p:cNvSpPr/>
            <p:nvPr/>
          </p:nvSpPr>
          <p:spPr>
            <a:xfrm>
              <a:off x="2423026" y="1366375"/>
              <a:ext cx="1083310" cy="5157470"/>
            </a:xfrm>
            <a:custGeom>
              <a:avLst/>
              <a:gdLst/>
              <a:ahLst/>
              <a:cxnLst/>
              <a:rect l="l" t="t" r="r" b="b"/>
              <a:pathLst>
                <a:path w="1083310" h="5157470">
                  <a:moveTo>
                    <a:pt x="15265" y="0"/>
                  </a:moveTo>
                  <a:lnTo>
                    <a:pt x="49169" y="34346"/>
                  </a:lnTo>
                  <a:lnTo>
                    <a:pt x="82526" y="69027"/>
                  </a:lnTo>
                  <a:lnTo>
                    <a:pt x="115337" y="104037"/>
                  </a:lnTo>
                  <a:lnTo>
                    <a:pt x="147600" y="139370"/>
                  </a:lnTo>
                  <a:lnTo>
                    <a:pt x="179317" y="175021"/>
                  </a:lnTo>
                  <a:lnTo>
                    <a:pt x="210487" y="210985"/>
                  </a:lnTo>
                  <a:lnTo>
                    <a:pt x="241110" y="247256"/>
                  </a:lnTo>
                  <a:lnTo>
                    <a:pt x="271186" y="283828"/>
                  </a:lnTo>
                  <a:lnTo>
                    <a:pt x="300716" y="320697"/>
                  </a:lnTo>
                  <a:lnTo>
                    <a:pt x="329698" y="357857"/>
                  </a:lnTo>
                  <a:lnTo>
                    <a:pt x="358134" y="395302"/>
                  </a:lnTo>
                  <a:lnTo>
                    <a:pt x="386023" y="433027"/>
                  </a:lnTo>
                  <a:lnTo>
                    <a:pt x="413365" y="471027"/>
                  </a:lnTo>
                  <a:lnTo>
                    <a:pt x="440160" y="509296"/>
                  </a:lnTo>
                  <a:lnTo>
                    <a:pt x="466408" y="547828"/>
                  </a:lnTo>
                  <a:lnTo>
                    <a:pt x="492110" y="586619"/>
                  </a:lnTo>
                  <a:lnTo>
                    <a:pt x="517264" y="625662"/>
                  </a:lnTo>
                  <a:lnTo>
                    <a:pt x="541872" y="664953"/>
                  </a:lnTo>
                  <a:lnTo>
                    <a:pt x="565933" y="704486"/>
                  </a:lnTo>
                  <a:lnTo>
                    <a:pt x="589447" y="744255"/>
                  </a:lnTo>
                  <a:lnTo>
                    <a:pt x="612415" y="784255"/>
                  </a:lnTo>
                  <a:lnTo>
                    <a:pt x="634835" y="824481"/>
                  </a:lnTo>
                  <a:lnTo>
                    <a:pt x="656709" y="864927"/>
                  </a:lnTo>
                  <a:lnTo>
                    <a:pt x="678036" y="905588"/>
                  </a:lnTo>
                  <a:lnTo>
                    <a:pt x="698815" y="946458"/>
                  </a:lnTo>
                  <a:lnTo>
                    <a:pt x="719049" y="987532"/>
                  </a:lnTo>
                  <a:lnTo>
                    <a:pt x="738735" y="1028804"/>
                  </a:lnTo>
                  <a:lnTo>
                    <a:pt x="757874" y="1070269"/>
                  </a:lnTo>
                  <a:lnTo>
                    <a:pt x="776467" y="1111922"/>
                  </a:lnTo>
                  <a:lnTo>
                    <a:pt x="794513" y="1153757"/>
                  </a:lnTo>
                  <a:lnTo>
                    <a:pt x="812011" y="1195769"/>
                  </a:lnTo>
                  <a:lnTo>
                    <a:pt x="828964" y="1237952"/>
                  </a:lnTo>
                  <a:lnTo>
                    <a:pt x="845369" y="1280300"/>
                  </a:lnTo>
                  <a:lnTo>
                    <a:pt x="861227" y="1322809"/>
                  </a:lnTo>
                  <a:lnTo>
                    <a:pt x="876539" y="1365473"/>
                  </a:lnTo>
                  <a:lnTo>
                    <a:pt x="891303" y="1408287"/>
                  </a:lnTo>
                  <a:lnTo>
                    <a:pt x="905521" y="1451244"/>
                  </a:lnTo>
                  <a:lnTo>
                    <a:pt x="919192" y="1494341"/>
                  </a:lnTo>
                  <a:lnTo>
                    <a:pt x="932316" y="1537570"/>
                  </a:lnTo>
                  <a:lnTo>
                    <a:pt x="944894" y="1580927"/>
                  </a:lnTo>
                  <a:lnTo>
                    <a:pt x="956924" y="1624407"/>
                  </a:lnTo>
                  <a:lnTo>
                    <a:pt x="968408" y="1668003"/>
                  </a:lnTo>
                  <a:lnTo>
                    <a:pt x="979345" y="1711711"/>
                  </a:lnTo>
                  <a:lnTo>
                    <a:pt x="989735" y="1755524"/>
                  </a:lnTo>
                  <a:lnTo>
                    <a:pt x="999578" y="1799439"/>
                  </a:lnTo>
                  <a:lnTo>
                    <a:pt x="1008874" y="1843448"/>
                  </a:lnTo>
                  <a:lnTo>
                    <a:pt x="1017623" y="1887547"/>
                  </a:lnTo>
                  <a:lnTo>
                    <a:pt x="1025826" y="1931731"/>
                  </a:lnTo>
                  <a:lnTo>
                    <a:pt x="1033482" y="1975993"/>
                  </a:lnTo>
                  <a:lnTo>
                    <a:pt x="1040591" y="2020329"/>
                  </a:lnTo>
                  <a:lnTo>
                    <a:pt x="1047153" y="2064732"/>
                  </a:lnTo>
                  <a:lnTo>
                    <a:pt x="1053168" y="2109198"/>
                  </a:lnTo>
                  <a:lnTo>
                    <a:pt x="1058636" y="2153722"/>
                  </a:lnTo>
                  <a:lnTo>
                    <a:pt x="1063558" y="2198296"/>
                  </a:lnTo>
                  <a:lnTo>
                    <a:pt x="1067933" y="2242918"/>
                  </a:lnTo>
                  <a:lnTo>
                    <a:pt x="1071761" y="2287579"/>
                  </a:lnTo>
                  <a:lnTo>
                    <a:pt x="1075042" y="2332276"/>
                  </a:lnTo>
                  <a:lnTo>
                    <a:pt x="1077776" y="2377004"/>
                  </a:lnTo>
                  <a:lnTo>
                    <a:pt x="1079963" y="2421755"/>
                  </a:lnTo>
                  <a:lnTo>
                    <a:pt x="1081604" y="2466526"/>
                  </a:lnTo>
                  <a:lnTo>
                    <a:pt x="1082697" y="2511310"/>
                  </a:lnTo>
                  <a:lnTo>
                    <a:pt x="1083244" y="2556102"/>
                  </a:lnTo>
                  <a:lnTo>
                    <a:pt x="1083244" y="2600897"/>
                  </a:lnTo>
                  <a:lnTo>
                    <a:pt x="1082697" y="2645689"/>
                  </a:lnTo>
                  <a:lnTo>
                    <a:pt x="1081604" y="2690473"/>
                  </a:lnTo>
                  <a:lnTo>
                    <a:pt x="1079963" y="2735244"/>
                  </a:lnTo>
                  <a:lnTo>
                    <a:pt x="1077776" y="2779996"/>
                  </a:lnTo>
                  <a:lnTo>
                    <a:pt x="1075042" y="2824723"/>
                  </a:lnTo>
                  <a:lnTo>
                    <a:pt x="1071761" y="2869420"/>
                  </a:lnTo>
                  <a:lnTo>
                    <a:pt x="1067933" y="2914082"/>
                  </a:lnTo>
                  <a:lnTo>
                    <a:pt x="1063558" y="2958703"/>
                  </a:lnTo>
                  <a:lnTo>
                    <a:pt x="1058636" y="3003277"/>
                  </a:lnTo>
                  <a:lnTo>
                    <a:pt x="1053168" y="3047801"/>
                  </a:lnTo>
                  <a:lnTo>
                    <a:pt x="1047153" y="3092267"/>
                  </a:lnTo>
                  <a:lnTo>
                    <a:pt x="1040591" y="3136670"/>
                  </a:lnTo>
                  <a:lnTo>
                    <a:pt x="1033482" y="3181006"/>
                  </a:lnTo>
                  <a:lnTo>
                    <a:pt x="1025826" y="3225268"/>
                  </a:lnTo>
                  <a:lnTo>
                    <a:pt x="1017623" y="3269452"/>
                  </a:lnTo>
                  <a:lnTo>
                    <a:pt x="1008874" y="3313551"/>
                  </a:lnTo>
                  <a:lnTo>
                    <a:pt x="999578" y="3357560"/>
                  </a:lnTo>
                  <a:lnTo>
                    <a:pt x="989735" y="3401475"/>
                  </a:lnTo>
                  <a:lnTo>
                    <a:pt x="979345" y="3445288"/>
                  </a:lnTo>
                  <a:lnTo>
                    <a:pt x="968408" y="3488996"/>
                  </a:lnTo>
                  <a:lnTo>
                    <a:pt x="956924" y="3532593"/>
                  </a:lnTo>
                  <a:lnTo>
                    <a:pt x="944894" y="3576072"/>
                  </a:lnTo>
                  <a:lnTo>
                    <a:pt x="932316" y="3619429"/>
                  </a:lnTo>
                  <a:lnTo>
                    <a:pt x="919192" y="3662658"/>
                  </a:lnTo>
                  <a:lnTo>
                    <a:pt x="905521" y="3705755"/>
                  </a:lnTo>
                  <a:lnTo>
                    <a:pt x="891303" y="3748712"/>
                  </a:lnTo>
                  <a:lnTo>
                    <a:pt x="876539" y="3791526"/>
                  </a:lnTo>
                  <a:lnTo>
                    <a:pt x="861227" y="3834190"/>
                  </a:lnTo>
                  <a:lnTo>
                    <a:pt x="845369" y="3876699"/>
                  </a:lnTo>
                  <a:lnTo>
                    <a:pt x="828964" y="3919047"/>
                  </a:lnTo>
                  <a:lnTo>
                    <a:pt x="812011" y="3961230"/>
                  </a:lnTo>
                  <a:lnTo>
                    <a:pt x="794513" y="4003242"/>
                  </a:lnTo>
                  <a:lnTo>
                    <a:pt x="776467" y="4045077"/>
                  </a:lnTo>
                  <a:lnTo>
                    <a:pt x="757874" y="4086730"/>
                  </a:lnTo>
                  <a:lnTo>
                    <a:pt x="738735" y="4128195"/>
                  </a:lnTo>
                  <a:lnTo>
                    <a:pt x="719049" y="4169467"/>
                  </a:lnTo>
                  <a:lnTo>
                    <a:pt x="698815" y="4210541"/>
                  </a:lnTo>
                  <a:lnTo>
                    <a:pt x="678036" y="4251411"/>
                  </a:lnTo>
                  <a:lnTo>
                    <a:pt x="656709" y="4292072"/>
                  </a:lnTo>
                  <a:lnTo>
                    <a:pt x="634835" y="4332518"/>
                  </a:lnTo>
                  <a:lnTo>
                    <a:pt x="612415" y="4372744"/>
                  </a:lnTo>
                  <a:lnTo>
                    <a:pt x="589447" y="4412744"/>
                  </a:lnTo>
                  <a:lnTo>
                    <a:pt x="565933" y="4452513"/>
                  </a:lnTo>
                  <a:lnTo>
                    <a:pt x="541872" y="4492046"/>
                  </a:lnTo>
                  <a:lnTo>
                    <a:pt x="517264" y="4531337"/>
                  </a:lnTo>
                  <a:lnTo>
                    <a:pt x="492110" y="4570380"/>
                  </a:lnTo>
                  <a:lnTo>
                    <a:pt x="466408" y="4609171"/>
                  </a:lnTo>
                  <a:lnTo>
                    <a:pt x="440160" y="4647703"/>
                  </a:lnTo>
                  <a:lnTo>
                    <a:pt x="413365" y="4685972"/>
                  </a:lnTo>
                  <a:lnTo>
                    <a:pt x="386023" y="4723972"/>
                  </a:lnTo>
                  <a:lnTo>
                    <a:pt x="358134" y="4761697"/>
                  </a:lnTo>
                  <a:lnTo>
                    <a:pt x="329698" y="4799142"/>
                  </a:lnTo>
                  <a:lnTo>
                    <a:pt x="300716" y="4836302"/>
                  </a:lnTo>
                  <a:lnTo>
                    <a:pt x="271186" y="4873171"/>
                  </a:lnTo>
                  <a:lnTo>
                    <a:pt x="241110" y="4909743"/>
                  </a:lnTo>
                  <a:lnTo>
                    <a:pt x="210487" y="4946014"/>
                  </a:lnTo>
                  <a:lnTo>
                    <a:pt x="179317" y="4981978"/>
                  </a:lnTo>
                  <a:lnTo>
                    <a:pt x="147600" y="5017629"/>
                  </a:lnTo>
                  <a:lnTo>
                    <a:pt x="115337" y="5052963"/>
                  </a:lnTo>
                  <a:lnTo>
                    <a:pt x="82526" y="5087972"/>
                  </a:lnTo>
                  <a:lnTo>
                    <a:pt x="49169" y="5122653"/>
                  </a:lnTo>
                  <a:lnTo>
                    <a:pt x="15265" y="5157000"/>
                  </a:lnTo>
                  <a:lnTo>
                    <a:pt x="0" y="5141734"/>
                  </a:lnTo>
                  <a:lnTo>
                    <a:pt x="33972" y="5107314"/>
                  </a:lnTo>
                  <a:lnTo>
                    <a:pt x="67393" y="5072557"/>
                  </a:lnTo>
                  <a:lnTo>
                    <a:pt x="100261" y="5037467"/>
                  </a:lnTo>
                  <a:lnTo>
                    <a:pt x="132577" y="5002051"/>
                  </a:lnTo>
                  <a:lnTo>
                    <a:pt x="164340" y="4966314"/>
                  </a:lnTo>
                  <a:lnTo>
                    <a:pt x="195551" y="4930261"/>
                  </a:lnTo>
                  <a:lnTo>
                    <a:pt x="226210" y="4893898"/>
                  </a:lnTo>
                  <a:lnTo>
                    <a:pt x="256316" y="4857230"/>
                  </a:lnTo>
                  <a:lnTo>
                    <a:pt x="285869" y="4820264"/>
                  </a:lnTo>
                  <a:lnTo>
                    <a:pt x="314871" y="4783004"/>
                  </a:lnTo>
                  <a:lnTo>
                    <a:pt x="343319" y="4745457"/>
                  </a:lnTo>
                  <a:lnTo>
                    <a:pt x="371216" y="4707627"/>
                  </a:lnTo>
                  <a:lnTo>
                    <a:pt x="398560" y="4669520"/>
                  </a:lnTo>
                  <a:lnTo>
                    <a:pt x="425352" y="4631142"/>
                  </a:lnTo>
                  <a:lnTo>
                    <a:pt x="451591" y="4592498"/>
                  </a:lnTo>
                  <a:lnTo>
                    <a:pt x="477278" y="4553594"/>
                  </a:lnTo>
                  <a:lnTo>
                    <a:pt x="502412" y="4514436"/>
                  </a:lnTo>
                  <a:lnTo>
                    <a:pt x="526994" y="4475028"/>
                  </a:lnTo>
                  <a:lnTo>
                    <a:pt x="551024" y="4435377"/>
                  </a:lnTo>
                  <a:lnTo>
                    <a:pt x="574501" y="4395487"/>
                  </a:lnTo>
                  <a:lnTo>
                    <a:pt x="597426" y="4355365"/>
                  </a:lnTo>
                  <a:lnTo>
                    <a:pt x="619798" y="4315017"/>
                  </a:lnTo>
                  <a:lnTo>
                    <a:pt x="641618" y="4274446"/>
                  </a:lnTo>
                  <a:lnTo>
                    <a:pt x="662886" y="4233660"/>
                  </a:lnTo>
                  <a:lnTo>
                    <a:pt x="683601" y="4192664"/>
                  </a:lnTo>
                  <a:lnTo>
                    <a:pt x="703764" y="4151463"/>
                  </a:lnTo>
                  <a:lnTo>
                    <a:pt x="723374" y="4110062"/>
                  </a:lnTo>
                  <a:lnTo>
                    <a:pt x="742432" y="4068468"/>
                  </a:lnTo>
                  <a:lnTo>
                    <a:pt x="760938" y="4026685"/>
                  </a:lnTo>
                  <a:lnTo>
                    <a:pt x="778891" y="3984720"/>
                  </a:lnTo>
                  <a:lnTo>
                    <a:pt x="796292" y="3942577"/>
                  </a:lnTo>
                  <a:lnTo>
                    <a:pt x="813140" y="3900263"/>
                  </a:lnTo>
                  <a:lnTo>
                    <a:pt x="829436" y="3857783"/>
                  </a:lnTo>
                  <a:lnTo>
                    <a:pt x="845180" y="3815142"/>
                  </a:lnTo>
                  <a:lnTo>
                    <a:pt x="860371" y="3772347"/>
                  </a:lnTo>
                  <a:lnTo>
                    <a:pt x="875010" y="3729402"/>
                  </a:lnTo>
                  <a:lnTo>
                    <a:pt x="889096" y="3686312"/>
                  </a:lnTo>
                  <a:lnTo>
                    <a:pt x="902630" y="3643085"/>
                  </a:lnTo>
                  <a:lnTo>
                    <a:pt x="915611" y="3599725"/>
                  </a:lnTo>
                  <a:lnTo>
                    <a:pt x="928041" y="3556237"/>
                  </a:lnTo>
                  <a:lnTo>
                    <a:pt x="939917" y="3512628"/>
                  </a:lnTo>
                  <a:lnTo>
                    <a:pt x="951242" y="3468902"/>
                  </a:lnTo>
                  <a:lnTo>
                    <a:pt x="962014" y="3425065"/>
                  </a:lnTo>
                  <a:lnTo>
                    <a:pt x="972233" y="3381124"/>
                  </a:lnTo>
                  <a:lnTo>
                    <a:pt x="981900" y="3337083"/>
                  </a:lnTo>
                  <a:lnTo>
                    <a:pt x="991015" y="3292947"/>
                  </a:lnTo>
                  <a:lnTo>
                    <a:pt x="999577" y="3248723"/>
                  </a:lnTo>
                  <a:lnTo>
                    <a:pt x="1007587" y="3204416"/>
                  </a:lnTo>
                  <a:lnTo>
                    <a:pt x="1015044" y="3160032"/>
                  </a:lnTo>
                  <a:lnTo>
                    <a:pt x="1021949" y="3115575"/>
                  </a:lnTo>
                  <a:lnTo>
                    <a:pt x="1028302" y="3071052"/>
                  </a:lnTo>
                  <a:lnTo>
                    <a:pt x="1034102" y="3026469"/>
                  </a:lnTo>
                  <a:lnTo>
                    <a:pt x="1039350" y="2981830"/>
                  </a:lnTo>
                  <a:lnTo>
                    <a:pt x="1044046" y="2937141"/>
                  </a:lnTo>
                  <a:lnTo>
                    <a:pt x="1048189" y="2892407"/>
                  </a:lnTo>
                  <a:lnTo>
                    <a:pt x="1051779" y="2847635"/>
                  </a:lnTo>
                  <a:lnTo>
                    <a:pt x="1054818" y="2802830"/>
                  </a:lnTo>
                  <a:lnTo>
                    <a:pt x="1057303" y="2757997"/>
                  </a:lnTo>
                  <a:lnTo>
                    <a:pt x="1059237" y="2713142"/>
                  </a:lnTo>
                  <a:lnTo>
                    <a:pt x="1060618" y="2668271"/>
                  </a:lnTo>
                  <a:lnTo>
                    <a:pt x="1061446" y="2623388"/>
                  </a:lnTo>
                  <a:lnTo>
                    <a:pt x="1061723" y="2578500"/>
                  </a:lnTo>
                  <a:lnTo>
                    <a:pt x="1061446" y="2533611"/>
                  </a:lnTo>
                  <a:lnTo>
                    <a:pt x="1060618" y="2488729"/>
                  </a:lnTo>
                  <a:lnTo>
                    <a:pt x="1059237" y="2443857"/>
                  </a:lnTo>
                  <a:lnTo>
                    <a:pt x="1057303" y="2399002"/>
                  </a:lnTo>
                  <a:lnTo>
                    <a:pt x="1054818" y="2354169"/>
                  </a:lnTo>
                  <a:lnTo>
                    <a:pt x="1051779" y="2309364"/>
                  </a:lnTo>
                  <a:lnTo>
                    <a:pt x="1048189" y="2264592"/>
                  </a:lnTo>
                  <a:lnTo>
                    <a:pt x="1044046" y="2219859"/>
                  </a:lnTo>
                  <a:lnTo>
                    <a:pt x="1039350" y="2175170"/>
                  </a:lnTo>
                  <a:lnTo>
                    <a:pt x="1034102" y="2130530"/>
                  </a:lnTo>
                  <a:lnTo>
                    <a:pt x="1028302" y="2085947"/>
                  </a:lnTo>
                  <a:lnTo>
                    <a:pt x="1021949" y="2041424"/>
                  </a:lnTo>
                  <a:lnTo>
                    <a:pt x="1015044" y="1996967"/>
                  </a:lnTo>
                  <a:lnTo>
                    <a:pt x="1007587" y="1952583"/>
                  </a:lnTo>
                  <a:lnTo>
                    <a:pt x="999577" y="1908276"/>
                  </a:lnTo>
                  <a:lnTo>
                    <a:pt x="991015" y="1864052"/>
                  </a:lnTo>
                  <a:lnTo>
                    <a:pt x="981900" y="1819917"/>
                  </a:lnTo>
                  <a:lnTo>
                    <a:pt x="972233" y="1775875"/>
                  </a:lnTo>
                  <a:lnTo>
                    <a:pt x="962014" y="1731934"/>
                  </a:lnTo>
                  <a:lnTo>
                    <a:pt x="951242" y="1688097"/>
                  </a:lnTo>
                  <a:lnTo>
                    <a:pt x="939917" y="1644372"/>
                  </a:lnTo>
                  <a:lnTo>
                    <a:pt x="928041" y="1600762"/>
                  </a:lnTo>
                  <a:lnTo>
                    <a:pt x="915611" y="1557274"/>
                  </a:lnTo>
                  <a:lnTo>
                    <a:pt x="902630" y="1513914"/>
                  </a:lnTo>
                  <a:lnTo>
                    <a:pt x="889096" y="1470687"/>
                  </a:lnTo>
                  <a:lnTo>
                    <a:pt x="875010" y="1427598"/>
                  </a:lnTo>
                  <a:lnTo>
                    <a:pt x="860371" y="1384652"/>
                  </a:lnTo>
                  <a:lnTo>
                    <a:pt x="845180" y="1341857"/>
                  </a:lnTo>
                  <a:lnTo>
                    <a:pt x="829436" y="1299216"/>
                  </a:lnTo>
                  <a:lnTo>
                    <a:pt x="813140" y="1256736"/>
                  </a:lnTo>
                  <a:lnTo>
                    <a:pt x="796292" y="1214422"/>
                  </a:lnTo>
                  <a:lnTo>
                    <a:pt x="778891" y="1172279"/>
                  </a:lnTo>
                  <a:lnTo>
                    <a:pt x="760938" y="1130314"/>
                  </a:lnTo>
                  <a:lnTo>
                    <a:pt x="742432" y="1088532"/>
                  </a:lnTo>
                  <a:lnTo>
                    <a:pt x="723374" y="1046937"/>
                  </a:lnTo>
                  <a:lnTo>
                    <a:pt x="703764" y="1005537"/>
                  </a:lnTo>
                  <a:lnTo>
                    <a:pt x="683601" y="964335"/>
                  </a:lnTo>
                  <a:lnTo>
                    <a:pt x="662886" y="923339"/>
                  </a:lnTo>
                  <a:lnTo>
                    <a:pt x="641618" y="882553"/>
                  </a:lnTo>
                  <a:lnTo>
                    <a:pt x="619798" y="841982"/>
                  </a:lnTo>
                  <a:lnTo>
                    <a:pt x="597426" y="801634"/>
                  </a:lnTo>
                  <a:lnTo>
                    <a:pt x="574501" y="761512"/>
                  </a:lnTo>
                  <a:lnTo>
                    <a:pt x="551024" y="721622"/>
                  </a:lnTo>
                  <a:lnTo>
                    <a:pt x="526994" y="681971"/>
                  </a:lnTo>
                  <a:lnTo>
                    <a:pt x="502412" y="642564"/>
                  </a:lnTo>
                  <a:lnTo>
                    <a:pt x="477278" y="603405"/>
                  </a:lnTo>
                  <a:lnTo>
                    <a:pt x="451591" y="564501"/>
                  </a:lnTo>
                  <a:lnTo>
                    <a:pt x="425352" y="525857"/>
                  </a:lnTo>
                  <a:lnTo>
                    <a:pt x="398560" y="487479"/>
                  </a:lnTo>
                  <a:lnTo>
                    <a:pt x="371216" y="449373"/>
                  </a:lnTo>
                  <a:lnTo>
                    <a:pt x="343319" y="411543"/>
                  </a:lnTo>
                  <a:lnTo>
                    <a:pt x="314871" y="373995"/>
                  </a:lnTo>
                  <a:lnTo>
                    <a:pt x="285869" y="336735"/>
                  </a:lnTo>
                  <a:lnTo>
                    <a:pt x="256316" y="299769"/>
                  </a:lnTo>
                  <a:lnTo>
                    <a:pt x="226210" y="263101"/>
                  </a:lnTo>
                  <a:lnTo>
                    <a:pt x="195551" y="226739"/>
                  </a:lnTo>
                  <a:lnTo>
                    <a:pt x="164340" y="190686"/>
                  </a:lnTo>
                  <a:lnTo>
                    <a:pt x="132577" y="154948"/>
                  </a:lnTo>
                  <a:lnTo>
                    <a:pt x="100261" y="119532"/>
                  </a:lnTo>
                  <a:lnTo>
                    <a:pt x="67393" y="84442"/>
                  </a:lnTo>
                  <a:lnTo>
                    <a:pt x="33972" y="49685"/>
                  </a:lnTo>
                  <a:lnTo>
                    <a:pt x="0" y="15265"/>
                  </a:lnTo>
                  <a:lnTo>
                    <a:pt x="15265" y="0"/>
                  </a:lnTo>
                  <a:close/>
                </a:path>
              </a:pathLst>
            </a:custGeom>
            <a:ln w="12700">
              <a:solidFill>
                <a:srgbClr val="3458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70251" y="1481709"/>
              <a:ext cx="8742680" cy="492759"/>
            </a:xfrm>
            <a:custGeom>
              <a:avLst/>
              <a:gdLst/>
              <a:ahLst/>
              <a:cxnLst/>
              <a:rect l="l" t="t" r="r" b="b"/>
              <a:pathLst>
                <a:path w="8742680" h="492760">
                  <a:moveTo>
                    <a:pt x="8742426" y="0"/>
                  </a:moveTo>
                  <a:lnTo>
                    <a:pt x="0" y="0"/>
                  </a:lnTo>
                  <a:lnTo>
                    <a:pt x="0" y="492251"/>
                  </a:lnTo>
                  <a:lnTo>
                    <a:pt x="8742426" y="492251"/>
                  </a:lnTo>
                  <a:lnTo>
                    <a:pt x="8742426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70251" y="1481709"/>
              <a:ext cx="8742680" cy="492759"/>
            </a:xfrm>
            <a:custGeom>
              <a:avLst/>
              <a:gdLst/>
              <a:ahLst/>
              <a:cxnLst/>
              <a:rect l="l" t="t" r="r" b="b"/>
              <a:pathLst>
                <a:path w="8742680" h="492760">
                  <a:moveTo>
                    <a:pt x="0" y="0"/>
                  </a:moveTo>
                  <a:lnTo>
                    <a:pt x="8742426" y="0"/>
                  </a:lnTo>
                  <a:lnTo>
                    <a:pt x="8742426" y="492251"/>
                  </a:lnTo>
                  <a:lnTo>
                    <a:pt x="0" y="49225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08301" y="1419987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307848" y="0"/>
                  </a:moveTo>
                  <a:lnTo>
                    <a:pt x="262357" y="3337"/>
                  </a:lnTo>
                  <a:lnTo>
                    <a:pt x="218939" y="13034"/>
                  </a:lnTo>
                  <a:lnTo>
                    <a:pt x="178069" y="28612"/>
                  </a:lnTo>
                  <a:lnTo>
                    <a:pt x="140223" y="49597"/>
                  </a:lnTo>
                  <a:lnTo>
                    <a:pt x="105879" y="75511"/>
                  </a:lnTo>
                  <a:lnTo>
                    <a:pt x="75511" y="105879"/>
                  </a:lnTo>
                  <a:lnTo>
                    <a:pt x="49597" y="140223"/>
                  </a:lnTo>
                  <a:lnTo>
                    <a:pt x="28612" y="178069"/>
                  </a:lnTo>
                  <a:lnTo>
                    <a:pt x="13034" y="218939"/>
                  </a:lnTo>
                  <a:lnTo>
                    <a:pt x="3337" y="262357"/>
                  </a:lnTo>
                  <a:lnTo>
                    <a:pt x="0" y="307848"/>
                  </a:lnTo>
                  <a:lnTo>
                    <a:pt x="3337" y="353338"/>
                  </a:lnTo>
                  <a:lnTo>
                    <a:pt x="13034" y="396756"/>
                  </a:lnTo>
                  <a:lnTo>
                    <a:pt x="28612" y="437626"/>
                  </a:lnTo>
                  <a:lnTo>
                    <a:pt x="49597" y="475472"/>
                  </a:lnTo>
                  <a:lnTo>
                    <a:pt x="75511" y="509816"/>
                  </a:lnTo>
                  <a:lnTo>
                    <a:pt x="105879" y="540184"/>
                  </a:lnTo>
                  <a:lnTo>
                    <a:pt x="140223" y="566098"/>
                  </a:lnTo>
                  <a:lnTo>
                    <a:pt x="178069" y="587083"/>
                  </a:lnTo>
                  <a:lnTo>
                    <a:pt x="218939" y="602661"/>
                  </a:lnTo>
                  <a:lnTo>
                    <a:pt x="262357" y="612358"/>
                  </a:lnTo>
                  <a:lnTo>
                    <a:pt x="307848" y="615696"/>
                  </a:lnTo>
                  <a:lnTo>
                    <a:pt x="353338" y="612358"/>
                  </a:lnTo>
                  <a:lnTo>
                    <a:pt x="396756" y="602661"/>
                  </a:lnTo>
                  <a:lnTo>
                    <a:pt x="437626" y="587083"/>
                  </a:lnTo>
                  <a:lnTo>
                    <a:pt x="475472" y="566098"/>
                  </a:lnTo>
                  <a:lnTo>
                    <a:pt x="509816" y="540184"/>
                  </a:lnTo>
                  <a:lnTo>
                    <a:pt x="540184" y="509816"/>
                  </a:lnTo>
                  <a:lnTo>
                    <a:pt x="566098" y="475472"/>
                  </a:lnTo>
                  <a:lnTo>
                    <a:pt x="587083" y="437626"/>
                  </a:lnTo>
                  <a:lnTo>
                    <a:pt x="602661" y="396756"/>
                  </a:lnTo>
                  <a:lnTo>
                    <a:pt x="612358" y="353338"/>
                  </a:lnTo>
                  <a:lnTo>
                    <a:pt x="615696" y="307848"/>
                  </a:lnTo>
                  <a:lnTo>
                    <a:pt x="612358" y="262357"/>
                  </a:lnTo>
                  <a:lnTo>
                    <a:pt x="602661" y="218939"/>
                  </a:lnTo>
                  <a:lnTo>
                    <a:pt x="587083" y="178069"/>
                  </a:lnTo>
                  <a:lnTo>
                    <a:pt x="566098" y="140223"/>
                  </a:lnTo>
                  <a:lnTo>
                    <a:pt x="540184" y="105879"/>
                  </a:lnTo>
                  <a:lnTo>
                    <a:pt x="509816" y="75511"/>
                  </a:lnTo>
                  <a:lnTo>
                    <a:pt x="475472" y="49597"/>
                  </a:lnTo>
                  <a:lnTo>
                    <a:pt x="437626" y="28612"/>
                  </a:lnTo>
                  <a:lnTo>
                    <a:pt x="396756" y="13034"/>
                  </a:lnTo>
                  <a:lnTo>
                    <a:pt x="353338" y="3337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08301" y="1419987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0" y="307848"/>
                  </a:moveTo>
                  <a:lnTo>
                    <a:pt x="3337" y="262357"/>
                  </a:lnTo>
                  <a:lnTo>
                    <a:pt x="13034" y="218939"/>
                  </a:lnTo>
                  <a:lnTo>
                    <a:pt x="28612" y="178069"/>
                  </a:lnTo>
                  <a:lnTo>
                    <a:pt x="49597" y="140223"/>
                  </a:lnTo>
                  <a:lnTo>
                    <a:pt x="75511" y="105879"/>
                  </a:lnTo>
                  <a:lnTo>
                    <a:pt x="105879" y="75511"/>
                  </a:lnTo>
                  <a:lnTo>
                    <a:pt x="140223" y="49597"/>
                  </a:lnTo>
                  <a:lnTo>
                    <a:pt x="178069" y="28612"/>
                  </a:lnTo>
                  <a:lnTo>
                    <a:pt x="218939" y="13034"/>
                  </a:lnTo>
                  <a:lnTo>
                    <a:pt x="262357" y="3337"/>
                  </a:lnTo>
                  <a:lnTo>
                    <a:pt x="307848" y="0"/>
                  </a:lnTo>
                  <a:lnTo>
                    <a:pt x="353338" y="3337"/>
                  </a:lnTo>
                  <a:lnTo>
                    <a:pt x="396756" y="13034"/>
                  </a:lnTo>
                  <a:lnTo>
                    <a:pt x="437626" y="28612"/>
                  </a:lnTo>
                  <a:lnTo>
                    <a:pt x="475472" y="49597"/>
                  </a:lnTo>
                  <a:lnTo>
                    <a:pt x="509816" y="75511"/>
                  </a:lnTo>
                  <a:lnTo>
                    <a:pt x="540184" y="105879"/>
                  </a:lnTo>
                  <a:lnTo>
                    <a:pt x="566098" y="140223"/>
                  </a:lnTo>
                  <a:lnTo>
                    <a:pt x="587083" y="178069"/>
                  </a:lnTo>
                  <a:lnTo>
                    <a:pt x="602661" y="218939"/>
                  </a:lnTo>
                  <a:lnTo>
                    <a:pt x="612358" y="262357"/>
                  </a:lnTo>
                  <a:lnTo>
                    <a:pt x="615696" y="307848"/>
                  </a:lnTo>
                  <a:lnTo>
                    <a:pt x="612358" y="353338"/>
                  </a:lnTo>
                  <a:lnTo>
                    <a:pt x="602661" y="396756"/>
                  </a:lnTo>
                  <a:lnTo>
                    <a:pt x="587083" y="437626"/>
                  </a:lnTo>
                  <a:lnTo>
                    <a:pt x="566098" y="475472"/>
                  </a:lnTo>
                  <a:lnTo>
                    <a:pt x="540184" y="509816"/>
                  </a:lnTo>
                  <a:lnTo>
                    <a:pt x="509816" y="540184"/>
                  </a:lnTo>
                  <a:lnTo>
                    <a:pt x="475472" y="566098"/>
                  </a:lnTo>
                  <a:lnTo>
                    <a:pt x="437626" y="587083"/>
                  </a:lnTo>
                  <a:lnTo>
                    <a:pt x="396756" y="602661"/>
                  </a:lnTo>
                  <a:lnTo>
                    <a:pt x="353338" y="612358"/>
                  </a:lnTo>
                  <a:lnTo>
                    <a:pt x="307848" y="615696"/>
                  </a:lnTo>
                  <a:lnTo>
                    <a:pt x="262357" y="612358"/>
                  </a:lnTo>
                  <a:lnTo>
                    <a:pt x="218939" y="602661"/>
                  </a:lnTo>
                  <a:lnTo>
                    <a:pt x="178069" y="587083"/>
                  </a:lnTo>
                  <a:lnTo>
                    <a:pt x="140223" y="566098"/>
                  </a:lnTo>
                  <a:lnTo>
                    <a:pt x="105879" y="540184"/>
                  </a:lnTo>
                  <a:lnTo>
                    <a:pt x="75511" y="509816"/>
                  </a:lnTo>
                  <a:lnTo>
                    <a:pt x="49597" y="475472"/>
                  </a:lnTo>
                  <a:lnTo>
                    <a:pt x="28612" y="437626"/>
                  </a:lnTo>
                  <a:lnTo>
                    <a:pt x="13034" y="396756"/>
                  </a:lnTo>
                  <a:lnTo>
                    <a:pt x="3337" y="353338"/>
                  </a:lnTo>
                  <a:lnTo>
                    <a:pt x="0" y="30784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61919" y="2220848"/>
              <a:ext cx="8296909" cy="492759"/>
            </a:xfrm>
            <a:custGeom>
              <a:avLst/>
              <a:gdLst/>
              <a:ahLst/>
              <a:cxnLst/>
              <a:rect l="l" t="t" r="r" b="b"/>
              <a:pathLst>
                <a:path w="8296909" h="492760">
                  <a:moveTo>
                    <a:pt x="8296656" y="0"/>
                  </a:moveTo>
                  <a:lnTo>
                    <a:pt x="0" y="0"/>
                  </a:lnTo>
                  <a:lnTo>
                    <a:pt x="0" y="492251"/>
                  </a:lnTo>
                  <a:lnTo>
                    <a:pt x="8296656" y="492251"/>
                  </a:lnTo>
                  <a:lnTo>
                    <a:pt x="8296656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61919" y="2220848"/>
              <a:ext cx="8296909" cy="492759"/>
            </a:xfrm>
            <a:custGeom>
              <a:avLst/>
              <a:gdLst/>
              <a:ahLst/>
              <a:cxnLst/>
              <a:rect l="l" t="t" r="r" b="b"/>
              <a:pathLst>
                <a:path w="8296909" h="492760">
                  <a:moveTo>
                    <a:pt x="0" y="0"/>
                  </a:moveTo>
                  <a:lnTo>
                    <a:pt x="8296656" y="0"/>
                  </a:lnTo>
                  <a:lnTo>
                    <a:pt x="8296656" y="492251"/>
                  </a:lnTo>
                  <a:lnTo>
                    <a:pt x="0" y="49225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54070" y="2159126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307848" y="0"/>
                  </a:moveTo>
                  <a:lnTo>
                    <a:pt x="262357" y="3337"/>
                  </a:lnTo>
                  <a:lnTo>
                    <a:pt x="218939" y="13034"/>
                  </a:lnTo>
                  <a:lnTo>
                    <a:pt x="178069" y="28612"/>
                  </a:lnTo>
                  <a:lnTo>
                    <a:pt x="140223" y="49597"/>
                  </a:lnTo>
                  <a:lnTo>
                    <a:pt x="105879" y="75511"/>
                  </a:lnTo>
                  <a:lnTo>
                    <a:pt x="75511" y="105879"/>
                  </a:lnTo>
                  <a:lnTo>
                    <a:pt x="49597" y="140223"/>
                  </a:lnTo>
                  <a:lnTo>
                    <a:pt x="28612" y="178069"/>
                  </a:lnTo>
                  <a:lnTo>
                    <a:pt x="13034" y="218939"/>
                  </a:lnTo>
                  <a:lnTo>
                    <a:pt x="3337" y="262357"/>
                  </a:lnTo>
                  <a:lnTo>
                    <a:pt x="0" y="307848"/>
                  </a:lnTo>
                  <a:lnTo>
                    <a:pt x="3337" y="353338"/>
                  </a:lnTo>
                  <a:lnTo>
                    <a:pt x="13034" y="396756"/>
                  </a:lnTo>
                  <a:lnTo>
                    <a:pt x="28612" y="437626"/>
                  </a:lnTo>
                  <a:lnTo>
                    <a:pt x="49597" y="475472"/>
                  </a:lnTo>
                  <a:lnTo>
                    <a:pt x="75511" y="509816"/>
                  </a:lnTo>
                  <a:lnTo>
                    <a:pt x="105879" y="540184"/>
                  </a:lnTo>
                  <a:lnTo>
                    <a:pt x="140223" y="566098"/>
                  </a:lnTo>
                  <a:lnTo>
                    <a:pt x="178069" y="587083"/>
                  </a:lnTo>
                  <a:lnTo>
                    <a:pt x="218939" y="602661"/>
                  </a:lnTo>
                  <a:lnTo>
                    <a:pt x="262357" y="612358"/>
                  </a:lnTo>
                  <a:lnTo>
                    <a:pt x="307848" y="615696"/>
                  </a:lnTo>
                  <a:lnTo>
                    <a:pt x="353338" y="612358"/>
                  </a:lnTo>
                  <a:lnTo>
                    <a:pt x="396756" y="602661"/>
                  </a:lnTo>
                  <a:lnTo>
                    <a:pt x="437626" y="587083"/>
                  </a:lnTo>
                  <a:lnTo>
                    <a:pt x="475472" y="566098"/>
                  </a:lnTo>
                  <a:lnTo>
                    <a:pt x="509816" y="540184"/>
                  </a:lnTo>
                  <a:lnTo>
                    <a:pt x="540184" y="509816"/>
                  </a:lnTo>
                  <a:lnTo>
                    <a:pt x="566098" y="475472"/>
                  </a:lnTo>
                  <a:lnTo>
                    <a:pt x="587083" y="437626"/>
                  </a:lnTo>
                  <a:lnTo>
                    <a:pt x="602661" y="396756"/>
                  </a:lnTo>
                  <a:lnTo>
                    <a:pt x="612358" y="353338"/>
                  </a:lnTo>
                  <a:lnTo>
                    <a:pt x="615696" y="307848"/>
                  </a:lnTo>
                  <a:lnTo>
                    <a:pt x="612358" y="262357"/>
                  </a:lnTo>
                  <a:lnTo>
                    <a:pt x="602661" y="218939"/>
                  </a:lnTo>
                  <a:lnTo>
                    <a:pt x="587083" y="178069"/>
                  </a:lnTo>
                  <a:lnTo>
                    <a:pt x="566098" y="140223"/>
                  </a:lnTo>
                  <a:lnTo>
                    <a:pt x="540184" y="105879"/>
                  </a:lnTo>
                  <a:lnTo>
                    <a:pt x="509816" y="75511"/>
                  </a:lnTo>
                  <a:lnTo>
                    <a:pt x="475472" y="49597"/>
                  </a:lnTo>
                  <a:lnTo>
                    <a:pt x="437626" y="28612"/>
                  </a:lnTo>
                  <a:lnTo>
                    <a:pt x="396756" y="13034"/>
                  </a:lnTo>
                  <a:lnTo>
                    <a:pt x="353338" y="3337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54070" y="2159126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0" y="307848"/>
                  </a:moveTo>
                  <a:lnTo>
                    <a:pt x="3337" y="262357"/>
                  </a:lnTo>
                  <a:lnTo>
                    <a:pt x="13034" y="218939"/>
                  </a:lnTo>
                  <a:lnTo>
                    <a:pt x="28612" y="178069"/>
                  </a:lnTo>
                  <a:lnTo>
                    <a:pt x="49597" y="140223"/>
                  </a:lnTo>
                  <a:lnTo>
                    <a:pt x="75511" y="105879"/>
                  </a:lnTo>
                  <a:lnTo>
                    <a:pt x="105879" y="75511"/>
                  </a:lnTo>
                  <a:lnTo>
                    <a:pt x="140223" y="49597"/>
                  </a:lnTo>
                  <a:lnTo>
                    <a:pt x="178069" y="28612"/>
                  </a:lnTo>
                  <a:lnTo>
                    <a:pt x="218939" y="13034"/>
                  </a:lnTo>
                  <a:lnTo>
                    <a:pt x="262357" y="3337"/>
                  </a:lnTo>
                  <a:lnTo>
                    <a:pt x="307848" y="0"/>
                  </a:lnTo>
                  <a:lnTo>
                    <a:pt x="353338" y="3337"/>
                  </a:lnTo>
                  <a:lnTo>
                    <a:pt x="396756" y="13034"/>
                  </a:lnTo>
                  <a:lnTo>
                    <a:pt x="437626" y="28612"/>
                  </a:lnTo>
                  <a:lnTo>
                    <a:pt x="475472" y="49597"/>
                  </a:lnTo>
                  <a:lnTo>
                    <a:pt x="509816" y="75511"/>
                  </a:lnTo>
                  <a:lnTo>
                    <a:pt x="540184" y="105879"/>
                  </a:lnTo>
                  <a:lnTo>
                    <a:pt x="566098" y="140223"/>
                  </a:lnTo>
                  <a:lnTo>
                    <a:pt x="587083" y="178069"/>
                  </a:lnTo>
                  <a:lnTo>
                    <a:pt x="602661" y="218939"/>
                  </a:lnTo>
                  <a:lnTo>
                    <a:pt x="612358" y="262357"/>
                  </a:lnTo>
                  <a:lnTo>
                    <a:pt x="615696" y="307848"/>
                  </a:lnTo>
                  <a:lnTo>
                    <a:pt x="612358" y="353338"/>
                  </a:lnTo>
                  <a:lnTo>
                    <a:pt x="602661" y="396756"/>
                  </a:lnTo>
                  <a:lnTo>
                    <a:pt x="587083" y="437626"/>
                  </a:lnTo>
                  <a:lnTo>
                    <a:pt x="566098" y="475472"/>
                  </a:lnTo>
                  <a:lnTo>
                    <a:pt x="540184" y="509816"/>
                  </a:lnTo>
                  <a:lnTo>
                    <a:pt x="509816" y="540184"/>
                  </a:lnTo>
                  <a:lnTo>
                    <a:pt x="475472" y="566098"/>
                  </a:lnTo>
                  <a:lnTo>
                    <a:pt x="437626" y="587083"/>
                  </a:lnTo>
                  <a:lnTo>
                    <a:pt x="396756" y="602661"/>
                  </a:lnTo>
                  <a:lnTo>
                    <a:pt x="353338" y="612358"/>
                  </a:lnTo>
                  <a:lnTo>
                    <a:pt x="307848" y="615696"/>
                  </a:lnTo>
                  <a:lnTo>
                    <a:pt x="262357" y="612358"/>
                  </a:lnTo>
                  <a:lnTo>
                    <a:pt x="218939" y="602661"/>
                  </a:lnTo>
                  <a:lnTo>
                    <a:pt x="178069" y="587083"/>
                  </a:lnTo>
                  <a:lnTo>
                    <a:pt x="140223" y="566098"/>
                  </a:lnTo>
                  <a:lnTo>
                    <a:pt x="105879" y="540184"/>
                  </a:lnTo>
                  <a:lnTo>
                    <a:pt x="75511" y="509816"/>
                  </a:lnTo>
                  <a:lnTo>
                    <a:pt x="49597" y="475472"/>
                  </a:lnTo>
                  <a:lnTo>
                    <a:pt x="28612" y="437626"/>
                  </a:lnTo>
                  <a:lnTo>
                    <a:pt x="13034" y="396756"/>
                  </a:lnTo>
                  <a:lnTo>
                    <a:pt x="3337" y="353338"/>
                  </a:lnTo>
                  <a:lnTo>
                    <a:pt x="0" y="30784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06521" y="2959226"/>
              <a:ext cx="8052434" cy="493395"/>
            </a:xfrm>
            <a:custGeom>
              <a:avLst/>
              <a:gdLst/>
              <a:ahLst/>
              <a:cxnLst/>
              <a:rect l="l" t="t" r="r" b="b"/>
              <a:pathLst>
                <a:path w="8052434" h="493395">
                  <a:moveTo>
                    <a:pt x="8052054" y="0"/>
                  </a:moveTo>
                  <a:lnTo>
                    <a:pt x="0" y="0"/>
                  </a:lnTo>
                  <a:lnTo>
                    <a:pt x="0" y="493013"/>
                  </a:lnTo>
                  <a:lnTo>
                    <a:pt x="8052054" y="493013"/>
                  </a:lnTo>
                  <a:lnTo>
                    <a:pt x="8052054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06521" y="2959226"/>
              <a:ext cx="8052434" cy="493395"/>
            </a:xfrm>
            <a:custGeom>
              <a:avLst/>
              <a:gdLst/>
              <a:ahLst/>
              <a:cxnLst/>
              <a:rect l="l" t="t" r="r" b="b"/>
              <a:pathLst>
                <a:path w="8052434" h="493395">
                  <a:moveTo>
                    <a:pt x="0" y="0"/>
                  </a:moveTo>
                  <a:lnTo>
                    <a:pt x="8052054" y="0"/>
                  </a:lnTo>
                  <a:lnTo>
                    <a:pt x="8052054" y="493013"/>
                  </a:lnTo>
                  <a:lnTo>
                    <a:pt x="0" y="49301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91447" y="3805331"/>
            <a:ext cx="14820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6F2F9F"/>
                </a:solidFill>
                <a:latin typeface="Calibri"/>
                <a:cs typeface="Calibri"/>
              </a:rPr>
              <a:t>Keywords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48379" y="1486375"/>
            <a:ext cx="3357245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5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cases</a:t>
            </a:r>
            <a:endParaRPr sz="2500">
              <a:latin typeface="Calibri"/>
              <a:cs typeface="Calibri"/>
            </a:endParaRPr>
          </a:p>
          <a:p>
            <a:pPr marL="648335" marR="5080" indent="-244475">
              <a:lnSpc>
                <a:spcPct val="193800"/>
              </a:lnSpc>
              <a:spcBef>
                <a:spcPts val="5"/>
              </a:spcBef>
            </a:pP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Test case specification </a:t>
            </a:r>
            <a:r>
              <a:rPr sz="2500" b="1" spc="-5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5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condition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092323" y="2891154"/>
            <a:ext cx="8373109" cy="1306195"/>
            <a:chOff x="3092323" y="2891154"/>
            <a:chExt cx="8373109" cy="1306195"/>
          </a:xfrm>
        </p:grpSpPr>
        <p:sp>
          <p:nvSpPr>
            <p:cNvPr id="17" name="object 17"/>
            <p:cNvSpPr/>
            <p:nvPr/>
          </p:nvSpPr>
          <p:spPr>
            <a:xfrm>
              <a:off x="3098673" y="2897504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307848" y="0"/>
                  </a:moveTo>
                  <a:lnTo>
                    <a:pt x="262357" y="3337"/>
                  </a:lnTo>
                  <a:lnTo>
                    <a:pt x="218939" y="13034"/>
                  </a:lnTo>
                  <a:lnTo>
                    <a:pt x="178069" y="28612"/>
                  </a:lnTo>
                  <a:lnTo>
                    <a:pt x="140223" y="49597"/>
                  </a:lnTo>
                  <a:lnTo>
                    <a:pt x="105879" y="75511"/>
                  </a:lnTo>
                  <a:lnTo>
                    <a:pt x="75511" y="105879"/>
                  </a:lnTo>
                  <a:lnTo>
                    <a:pt x="49597" y="140223"/>
                  </a:lnTo>
                  <a:lnTo>
                    <a:pt x="28612" y="178069"/>
                  </a:lnTo>
                  <a:lnTo>
                    <a:pt x="13034" y="218939"/>
                  </a:lnTo>
                  <a:lnTo>
                    <a:pt x="3337" y="262357"/>
                  </a:lnTo>
                  <a:lnTo>
                    <a:pt x="0" y="307848"/>
                  </a:lnTo>
                  <a:lnTo>
                    <a:pt x="3337" y="353338"/>
                  </a:lnTo>
                  <a:lnTo>
                    <a:pt x="13034" y="396756"/>
                  </a:lnTo>
                  <a:lnTo>
                    <a:pt x="28612" y="437626"/>
                  </a:lnTo>
                  <a:lnTo>
                    <a:pt x="49597" y="475472"/>
                  </a:lnTo>
                  <a:lnTo>
                    <a:pt x="75511" y="509816"/>
                  </a:lnTo>
                  <a:lnTo>
                    <a:pt x="105879" y="540184"/>
                  </a:lnTo>
                  <a:lnTo>
                    <a:pt x="140223" y="566098"/>
                  </a:lnTo>
                  <a:lnTo>
                    <a:pt x="178069" y="587083"/>
                  </a:lnTo>
                  <a:lnTo>
                    <a:pt x="218939" y="602661"/>
                  </a:lnTo>
                  <a:lnTo>
                    <a:pt x="262357" y="612358"/>
                  </a:lnTo>
                  <a:lnTo>
                    <a:pt x="307848" y="615696"/>
                  </a:lnTo>
                  <a:lnTo>
                    <a:pt x="353338" y="612358"/>
                  </a:lnTo>
                  <a:lnTo>
                    <a:pt x="396756" y="602661"/>
                  </a:lnTo>
                  <a:lnTo>
                    <a:pt x="437626" y="587083"/>
                  </a:lnTo>
                  <a:lnTo>
                    <a:pt x="475472" y="566098"/>
                  </a:lnTo>
                  <a:lnTo>
                    <a:pt x="509816" y="540184"/>
                  </a:lnTo>
                  <a:lnTo>
                    <a:pt x="540184" y="509816"/>
                  </a:lnTo>
                  <a:lnTo>
                    <a:pt x="566098" y="475472"/>
                  </a:lnTo>
                  <a:lnTo>
                    <a:pt x="587083" y="437626"/>
                  </a:lnTo>
                  <a:lnTo>
                    <a:pt x="602661" y="396756"/>
                  </a:lnTo>
                  <a:lnTo>
                    <a:pt x="612358" y="353338"/>
                  </a:lnTo>
                  <a:lnTo>
                    <a:pt x="615696" y="307848"/>
                  </a:lnTo>
                  <a:lnTo>
                    <a:pt x="612358" y="262357"/>
                  </a:lnTo>
                  <a:lnTo>
                    <a:pt x="602661" y="218939"/>
                  </a:lnTo>
                  <a:lnTo>
                    <a:pt x="587083" y="178069"/>
                  </a:lnTo>
                  <a:lnTo>
                    <a:pt x="566098" y="140223"/>
                  </a:lnTo>
                  <a:lnTo>
                    <a:pt x="540184" y="105879"/>
                  </a:lnTo>
                  <a:lnTo>
                    <a:pt x="509816" y="75511"/>
                  </a:lnTo>
                  <a:lnTo>
                    <a:pt x="475472" y="49597"/>
                  </a:lnTo>
                  <a:lnTo>
                    <a:pt x="437626" y="28612"/>
                  </a:lnTo>
                  <a:lnTo>
                    <a:pt x="396756" y="13034"/>
                  </a:lnTo>
                  <a:lnTo>
                    <a:pt x="353338" y="3337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98673" y="2897504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0" y="307848"/>
                  </a:moveTo>
                  <a:lnTo>
                    <a:pt x="3337" y="262357"/>
                  </a:lnTo>
                  <a:lnTo>
                    <a:pt x="13034" y="218939"/>
                  </a:lnTo>
                  <a:lnTo>
                    <a:pt x="28612" y="178069"/>
                  </a:lnTo>
                  <a:lnTo>
                    <a:pt x="49597" y="140223"/>
                  </a:lnTo>
                  <a:lnTo>
                    <a:pt x="75511" y="105879"/>
                  </a:lnTo>
                  <a:lnTo>
                    <a:pt x="105879" y="75511"/>
                  </a:lnTo>
                  <a:lnTo>
                    <a:pt x="140223" y="49597"/>
                  </a:lnTo>
                  <a:lnTo>
                    <a:pt x="178069" y="28612"/>
                  </a:lnTo>
                  <a:lnTo>
                    <a:pt x="218939" y="13034"/>
                  </a:lnTo>
                  <a:lnTo>
                    <a:pt x="262357" y="3337"/>
                  </a:lnTo>
                  <a:lnTo>
                    <a:pt x="307848" y="0"/>
                  </a:lnTo>
                  <a:lnTo>
                    <a:pt x="353338" y="3337"/>
                  </a:lnTo>
                  <a:lnTo>
                    <a:pt x="396756" y="13034"/>
                  </a:lnTo>
                  <a:lnTo>
                    <a:pt x="437626" y="28612"/>
                  </a:lnTo>
                  <a:lnTo>
                    <a:pt x="475472" y="49597"/>
                  </a:lnTo>
                  <a:lnTo>
                    <a:pt x="509816" y="75511"/>
                  </a:lnTo>
                  <a:lnTo>
                    <a:pt x="540184" y="105879"/>
                  </a:lnTo>
                  <a:lnTo>
                    <a:pt x="566098" y="140223"/>
                  </a:lnTo>
                  <a:lnTo>
                    <a:pt x="587083" y="178069"/>
                  </a:lnTo>
                  <a:lnTo>
                    <a:pt x="602661" y="218939"/>
                  </a:lnTo>
                  <a:lnTo>
                    <a:pt x="612358" y="262357"/>
                  </a:lnTo>
                  <a:lnTo>
                    <a:pt x="615696" y="307848"/>
                  </a:lnTo>
                  <a:lnTo>
                    <a:pt x="612358" y="353338"/>
                  </a:lnTo>
                  <a:lnTo>
                    <a:pt x="602661" y="396756"/>
                  </a:lnTo>
                  <a:lnTo>
                    <a:pt x="587083" y="437626"/>
                  </a:lnTo>
                  <a:lnTo>
                    <a:pt x="566098" y="475472"/>
                  </a:lnTo>
                  <a:lnTo>
                    <a:pt x="540184" y="509816"/>
                  </a:lnTo>
                  <a:lnTo>
                    <a:pt x="509816" y="540184"/>
                  </a:lnTo>
                  <a:lnTo>
                    <a:pt x="475472" y="566098"/>
                  </a:lnTo>
                  <a:lnTo>
                    <a:pt x="437626" y="587083"/>
                  </a:lnTo>
                  <a:lnTo>
                    <a:pt x="396756" y="602661"/>
                  </a:lnTo>
                  <a:lnTo>
                    <a:pt x="353338" y="612358"/>
                  </a:lnTo>
                  <a:lnTo>
                    <a:pt x="307848" y="615696"/>
                  </a:lnTo>
                  <a:lnTo>
                    <a:pt x="262357" y="612358"/>
                  </a:lnTo>
                  <a:lnTo>
                    <a:pt x="218939" y="602661"/>
                  </a:lnTo>
                  <a:lnTo>
                    <a:pt x="178069" y="587083"/>
                  </a:lnTo>
                  <a:lnTo>
                    <a:pt x="140223" y="566098"/>
                  </a:lnTo>
                  <a:lnTo>
                    <a:pt x="105879" y="540184"/>
                  </a:lnTo>
                  <a:lnTo>
                    <a:pt x="75511" y="509816"/>
                  </a:lnTo>
                  <a:lnTo>
                    <a:pt x="49597" y="475472"/>
                  </a:lnTo>
                  <a:lnTo>
                    <a:pt x="28612" y="437626"/>
                  </a:lnTo>
                  <a:lnTo>
                    <a:pt x="13034" y="396756"/>
                  </a:lnTo>
                  <a:lnTo>
                    <a:pt x="3337" y="353338"/>
                  </a:lnTo>
                  <a:lnTo>
                    <a:pt x="0" y="30784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84245" y="3698366"/>
              <a:ext cx="7974330" cy="492759"/>
            </a:xfrm>
            <a:custGeom>
              <a:avLst/>
              <a:gdLst/>
              <a:ahLst/>
              <a:cxnLst/>
              <a:rect l="l" t="t" r="r" b="b"/>
              <a:pathLst>
                <a:path w="7974330" h="492760">
                  <a:moveTo>
                    <a:pt x="7974330" y="0"/>
                  </a:moveTo>
                  <a:lnTo>
                    <a:pt x="0" y="0"/>
                  </a:lnTo>
                  <a:lnTo>
                    <a:pt x="0" y="492251"/>
                  </a:lnTo>
                  <a:lnTo>
                    <a:pt x="7974330" y="492251"/>
                  </a:lnTo>
                  <a:lnTo>
                    <a:pt x="7974330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84245" y="3698366"/>
              <a:ext cx="7974330" cy="492759"/>
            </a:xfrm>
            <a:custGeom>
              <a:avLst/>
              <a:gdLst/>
              <a:ahLst/>
              <a:cxnLst/>
              <a:rect l="l" t="t" r="r" b="b"/>
              <a:pathLst>
                <a:path w="7974330" h="492760">
                  <a:moveTo>
                    <a:pt x="0" y="0"/>
                  </a:moveTo>
                  <a:lnTo>
                    <a:pt x="7974330" y="0"/>
                  </a:lnTo>
                  <a:lnTo>
                    <a:pt x="7974330" y="492251"/>
                  </a:lnTo>
                  <a:lnTo>
                    <a:pt x="0" y="49225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862106" y="3703151"/>
            <a:ext cx="124587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5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709798" y="3630295"/>
            <a:ext cx="8755380" cy="2784475"/>
            <a:chOff x="2709798" y="3630295"/>
            <a:chExt cx="8755380" cy="2784475"/>
          </a:xfrm>
        </p:grpSpPr>
        <p:sp>
          <p:nvSpPr>
            <p:cNvPr id="23" name="object 23"/>
            <p:cNvSpPr/>
            <p:nvPr/>
          </p:nvSpPr>
          <p:spPr>
            <a:xfrm>
              <a:off x="3176396" y="3636645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307848" y="0"/>
                  </a:moveTo>
                  <a:lnTo>
                    <a:pt x="262357" y="3337"/>
                  </a:lnTo>
                  <a:lnTo>
                    <a:pt x="218939" y="13034"/>
                  </a:lnTo>
                  <a:lnTo>
                    <a:pt x="178069" y="28612"/>
                  </a:lnTo>
                  <a:lnTo>
                    <a:pt x="140223" y="49597"/>
                  </a:lnTo>
                  <a:lnTo>
                    <a:pt x="105879" y="75511"/>
                  </a:lnTo>
                  <a:lnTo>
                    <a:pt x="75511" y="105879"/>
                  </a:lnTo>
                  <a:lnTo>
                    <a:pt x="49597" y="140223"/>
                  </a:lnTo>
                  <a:lnTo>
                    <a:pt x="28612" y="178069"/>
                  </a:lnTo>
                  <a:lnTo>
                    <a:pt x="13034" y="218939"/>
                  </a:lnTo>
                  <a:lnTo>
                    <a:pt x="3337" y="262357"/>
                  </a:lnTo>
                  <a:lnTo>
                    <a:pt x="0" y="307847"/>
                  </a:lnTo>
                  <a:lnTo>
                    <a:pt x="3337" y="353338"/>
                  </a:lnTo>
                  <a:lnTo>
                    <a:pt x="13034" y="396756"/>
                  </a:lnTo>
                  <a:lnTo>
                    <a:pt x="28612" y="437626"/>
                  </a:lnTo>
                  <a:lnTo>
                    <a:pt x="49597" y="475472"/>
                  </a:lnTo>
                  <a:lnTo>
                    <a:pt x="75511" y="509816"/>
                  </a:lnTo>
                  <a:lnTo>
                    <a:pt x="105879" y="540184"/>
                  </a:lnTo>
                  <a:lnTo>
                    <a:pt x="140223" y="566098"/>
                  </a:lnTo>
                  <a:lnTo>
                    <a:pt x="178069" y="587083"/>
                  </a:lnTo>
                  <a:lnTo>
                    <a:pt x="218939" y="602661"/>
                  </a:lnTo>
                  <a:lnTo>
                    <a:pt x="262357" y="612358"/>
                  </a:lnTo>
                  <a:lnTo>
                    <a:pt x="307848" y="615695"/>
                  </a:lnTo>
                  <a:lnTo>
                    <a:pt x="353338" y="612358"/>
                  </a:lnTo>
                  <a:lnTo>
                    <a:pt x="396756" y="602661"/>
                  </a:lnTo>
                  <a:lnTo>
                    <a:pt x="437626" y="587083"/>
                  </a:lnTo>
                  <a:lnTo>
                    <a:pt x="475472" y="566098"/>
                  </a:lnTo>
                  <a:lnTo>
                    <a:pt x="509816" y="540184"/>
                  </a:lnTo>
                  <a:lnTo>
                    <a:pt x="540184" y="509816"/>
                  </a:lnTo>
                  <a:lnTo>
                    <a:pt x="566098" y="475472"/>
                  </a:lnTo>
                  <a:lnTo>
                    <a:pt x="587083" y="437626"/>
                  </a:lnTo>
                  <a:lnTo>
                    <a:pt x="602661" y="396756"/>
                  </a:lnTo>
                  <a:lnTo>
                    <a:pt x="612358" y="353338"/>
                  </a:lnTo>
                  <a:lnTo>
                    <a:pt x="615696" y="307847"/>
                  </a:lnTo>
                  <a:lnTo>
                    <a:pt x="612358" y="262357"/>
                  </a:lnTo>
                  <a:lnTo>
                    <a:pt x="602661" y="218939"/>
                  </a:lnTo>
                  <a:lnTo>
                    <a:pt x="587083" y="178069"/>
                  </a:lnTo>
                  <a:lnTo>
                    <a:pt x="566098" y="140223"/>
                  </a:lnTo>
                  <a:lnTo>
                    <a:pt x="540184" y="105879"/>
                  </a:lnTo>
                  <a:lnTo>
                    <a:pt x="509816" y="75511"/>
                  </a:lnTo>
                  <a:lnTo>
                    <a:pt x="475472" y="49597"/>
                  </a:lnTo>
                  <a:lnTo>
                    <a:pt x="437626" y="28612"/>
                  </a:lnTo>
                  <a:lnTo>
                    <a:pt x="396756" y="13034"/>
                  </a:lnTo>
                  <a:lnTo>
                    <a:pt x="353338" y="3337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76396" y="3636645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0" y="307847"/>
                  </a:moveTo>
                  <a:lnTo>
                    <a:pt x="3337" y="262357"/>
                  </a:lnTo>
                  <a:lnTo>
                    <a:pt x="13034" y="218939"/>
                  </a:lnTo>
                  <a:lnTo>
                    <a:pt x="28612" y="178069"/>
                  </a:lnTo>
                  <a:lnTo>
                    <a:pt x="49597" y="140223"/>
                  </a:lnTo>
                  <a:lnTo>
                    <a:pt x="75511" y="105879"/>
                  </a:lnTo>
                  <a:lnTo>
                    <a:pt x="105879" y="75511"/>
                  </a:lnTo>
                  <a:lnTo>
                    <a:pt x="140223" y="49597"/>
                  </a:lnTo>
                  <a:lnTo>
                    <a:pt x="178069" y="28612"/>
                  </a:lnTo>
                  <a:lnTo>
                    <a:pt x="218939" y="13034"/>
                  </a:lnTo>
                  <a:lnTo>
                    <a:pt x="262357" y="3337"/>
                  </a:lnTo>
                  <a:lnTo>
                    <a:pt x="307848" y="0"/>
                  </a:lnTo>
                  <a:lnTo>
                    <a:pt x="353338" y="3337"/>
                  </a:lnTo>
                  <a:lnTo>
                    <a:pt x="396756" y="13034"/>
                  </a:lnTo>
                  <a:lnTo>
                    <a:pt x="437626" y="28612"/>
                  </a:lnTo>
                  <a:lnTo>
                    <a:pt x="475472" y="49597"/>
                  </a:lnTo>
                  <a:lnTo>
                    <a:pt x="509816" y="75511"/>
                  </a:lnTo>
                  <a:lnTo>
                    <a:pt x="540184" y="105879"/>
                  </a:lnTo>
                  <a:lnTo>
                    <a:pt x="566098" y="140223"/>
                  </a:lnTo>
                  <a:lnTo>
                    <a:pt x="587083" y="178069"/>
                  </a:lnTo>
                  <a:lnTo>
                    <a:pt x="602661" y="218939"/>
                  </a:lnTo>
                  <a:lnTo>
                    <a:pt x="612358" y="262357"/>
                  </a:lnTo>
                  <a:lnTo>
                    <a:pt x="615696" y="307847"/>
                  </a:lnTo>
                  <a:lnTo>
                    <a:pt x="612358" y="353338"/>
                  </a:lnTo>
                  <a:lnTo>
                    <a:pt x="602661" y="396756"/>
                  </a:lnTo>
                  <a:lnTo>
                    <a:pt x="587083" y="437626"/>
                  </a:lnTo>
                  <a:lnTo>
                    <a:pt x="566098" y="475472"/>
                  </a:lnTo>
                  <a:lnTo>
                    <a:pt x="540184" y="509816"/>
                  </a:lnTo>
                  <a:lnTo>
                    <a:pt x="509816" y="540184"/>
                  </a:lnTo>
                  <a:lnTo>
                    <a:pt x="475472" y="566098"/>
                  </a:lnTo>
                  <a:lnTo>
                    <a:pt x="437626" y="587083"/>
                  </a:lnTo>
                  <a:lnTo>
                    <a:pt x="396756" y="602661"/>
                  </a:lnTo>
                  <a:lnTo>
                    <a:pt x="353338" y="612358"/>
                  </a:lnTo>
                  <a:lnTo>
                    <a:pt x="307848" y="615695"/>
                  </a:lnTo>
                  <a:lnTo>
                    <a:pt x="262357" y="612358"/>
                  </a:lnTo>
                  <a:lnTo>
                    <a:pt x="218939" y="602661"/>
                  </a:lnTo>
                  <a:lnTo>
                    <a:pt x="178069" y="587083"/>
                  </a:lnTo>
                  <a:lnTo>
                    <a:pt x="140223" y="566098"/>
                  </a:lnTo>
                  <a:lnTo>
                    <a:pt x="105879" y="540184"/>
                  </a:lnTo>
                  <a:lnTo>
                    <a:pt x="75511" y="509816"/>
                  </a:lnTo>
                  <a:lnTo>
                    <a:pt x="49597" y="475472"/>
                  </a:lnTo>
                  <a:lnTo>
                    <a:pt x="28612" y="437626"/>
                  </a:lnTo>
                  <a:lnTo>
                    <a:pt x="13034" y="396756"/>
                  </a:lnTo>
                  <a:lnTo>
                    <a:pt x="3337" y="353338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406520" y="4437507"/>
              <a:ext cx="8052434" cy="492759"/>
            </a:xfrm>
            <a:custGeom>
              <a:avLst/>
              <a:gdLst/>
              <a:ahLst/>
              <a:cxnLst/>
              <a:rect l="l" t="t" r="r" b="b"/>
              <a:pathLst>
                <a:path w="8052434" h="492760">
                  <a:moveTo>
                    <a:pt x="8052054" y="0"/>
                  </a:moveTo>
                  <a:lnTo>
                    <a:pt x="0" y="0"/>
                  </a:lnTo>
                  <a:lnTo>
                    <a:pt x="0" y="492252"/>
                  </a:lnTo>
                  <a:lnTo>
                    <a:pt x="8052054" y="492252"/>
                  </a:lnTo>
                  <a:lnTo>
                    <a:pt x="8052054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406520" y="4437507"/>
              <a:ext cx="8052434" cy="492759"/>
            </a:xfrm>
            <a:custGeom>
              <a:avLst/>
              <a:gdLst/>
              <a:ahLst/>
              <a:cxnLst/>
              <a:rect l="l" t="t" r="r" b="b"/>
              <a:pathLst>
                <a:path w="8052434" h="492760">
                  <a:moveTo>
                    <a:pt x="0" y="0"/>
                  </a:moveTo>
                  <a:lnTo>
                    <a:pt x="8052054" y="0"/>
                  </a:lnTo>
                  <a:lnTo>
                    <a:pt x="8052054" y="492252"/>
                  </a:lnTo>
                  <a:lnTo>
                    <a:pt x="0" y="492252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98672" y="4375785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307848" y="0"/>
                  </a:moveTo>
                  <a:lnTo>
                    <a:pt x="262357" y="3337"/>
                  </a:lnTo>
                  <a:lnTo>
                    <a:pt x="218939" y="13034"/>
                  </a:lnTo>
                  <a:lnTo>
                    <a:pt x="178069" y="28612"/>
                  </a:lnTo>
                  <a:lnTo>
                    <a:pt x="140223" y="49597"/>
                  </a:lnTo>
                  <a:lnTo>
                    <a:pt x="105879" y="75511"/>
                  </a:lnTo>
                  <a:lnTo>
                    <a:pt x="75511" y="105879"/>
                  </a:lnTo>
                  <a:lnTo>
                    <a:pt x="49597" y="140223"/>
                  </a:lnTo>
                  <a:lnTo>
                    <a:pt x="28612" y="178069"/>
                  </a:lnTo>
                  <a:lnTo>
                    <a:pt x="13034" y="218939"/>
                  </a:lnTo>
                  <a:lnTo>
                    <a:pt x="3337" y="262357"/>
                  </a:lnTo>
                  <a:lnTo>
                    <a:pt x="0" y="307848"/>
                  </a:lnTo>
                  <a:lnTo>
                    <a:pt x="3337" y="353338"/>
                  </a:lnTo>
                  <a:lnTo>
                    <a:pt x="13034" y="396756"/>
                  </a:lnTo>
                  <a:lnTo>
                    <a:pt x="28612" y="437626"/>
                  </a:lnTo>
                  <a:lnTo>
                    <a:pt x="49597" y="475472"/>
                  </a:lnTo>
                  <a:lnTo>
                    <a:pt x="75511" y="509816"/>
                  </a:lnTo>
                  <a:lnTo>
                    <a:pt x="105879" y="540184"/>
                  </a:lnTo>
                  <a:lnTo>
                    <a:pt x="140223" y="566098"/>
                  </a:lnTo>
                  <a:lnTo>
                    <a:pt x="178069" y="587083"/>
                  </a:lnTo>
                  <a:lnTo>
                    <a:pt x="218939" y="602661"/>
                  </a:lnTo>
                  <a:lnTo>
                    <a:pt x="262357" y="612358"/>
                  </a:lnTo>
                  <a:lnTo>
                    <a:pt x="307848" y="615696"/>
                  </a:lnTo>
                  <a:lnTo>
                    <a:pt x="353338" y="612358"/>
                  </a:lnTo>
                  <a:lnTo>
                    <a:pt x="396756" y="602661"/>
                  </a:lnTo>
                  <a:lnTo>
                    <a:pt x="437626" y="587083"/>
                  </a:lnTo>
                  <a:lnTo>
                    <a:pt x="475472" y="566098"/>
                  </a:lnTo>
                  <a:lnTo>
                    <a:pt x="509816" y="540184"/>
                  </a:lnTo>
                  <a:lnTo>
                    <a:pt x="540184" y="509816"/>
                  </a:lnTo>
                  <a:lnTo>
                    <a:pt x="566098" y="475472"/>
                  </a:lnTo>
                  <a:lnTo>
                    <a:pt x="587083" y="437626"/>
                  </a:lnTo>
                  <a:lnTo>
                    <a:pt x="602661" y="396756"/>
                  </a:lnTo>
                  <a:lnTo>
                    <a:pt x="612358" y="353338"/>
                  </a:lnTo>
                  <a:lnTo>
                    <a:pt x="615696" y="307848"/>
                  </a:lnTo>
                  <a:lnTo>
                    <a:pt x="612358" y="262357"/>
                  </a:lnTo>
                  <a:lnTo>
                    <a:pt x="602661" y="218939"/>
                  </a:lnTo>
                  <a:lnTo>
                    <a:pt x="587083" y="178069"/>
                  </a:lnTo>
                  <a:lnTo>
                    <a:pt x="566098" y="140223"/>
                  </a:lnTo>
                  <a:lnTo>
                    <a:pt x="540184" y="105879"/>
                  </a:lnTo>
                  <a:lnTo>
                    <a:pt x="509816" y="75511"/>
                  </a:lnTo>
                  <a:lnTo>
                    <a:pt x="475472" y="49597"/>
                  </a:lnTo>
                  <a:lnTo>
                    <a:pt x="437626" y="28612"/>
                  </a:lnTo>
                  <a:lnTo>
                    <a:pt x="396756" y="13034"/>
                  </a:lnTo>
                  <a:lnTo>
                    <a:pt x="353338" y="3337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098672" y="4375785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0" y="307848"/>
                  </a:moveTo>
                  <a:lnTo>
                    <a:pt x="3337" y="262357"/>
                  </a:lnTo>
                  <a:lnTo>
                    <a:pt x="13034" y="218939"/>
                  </a:lnTo>
                  <a:lnTo>
                    <a:pt x="28612" y="178069"/>
                  </a:lnTo>
                  <a:lnTo>
                    <a:pt x="49597" y="140223"/>
                  </a:lnTo>
                  <a:lnTo>
                    <a:pt x="75511" y="105879"/>
                  </a:lnTo>
                  <a:lnTo>
                    <a:pt x="105879" y="75511"/>
                  </a:lnTo>
                  <a:lnTo>
                    <a:pt x="140223" y="49597"/>
                  </a:lnTo>
                  <a:lnTo>
                    <a:pt x="178069" y="28612"/>
                  </a:lnTo>
                  <a:lnTo>
                    <a:pt x="218939" y="13034"/>
                  </a:lnTo>
                  <a:lnTo>
                    <a:pt x="262357" y="3337"/>
                  </a:lnTo>
                  <a:lnTo>
                    <a:pt x="307848" y="0"/>
                  </a:lnTo>
                  <a:lnTo>
                    <a:pt x="353338" y="3337"/>
                  </a:lnTo>
                  <a:lnTo>
                    <a:pt x="396756" y="13034"/>
                  </a:lnTo>
                  <a:lnTo>
                    <a:pt x="437626" y="28612"/>
                  </a:lnTo>
                  <a:lnTo>
                    <a:pt x="475472" y="49597"/>
                  </a:lnTo>
                  <a:lnTo>
                    <a:pt x="509816" y="75511"/>
                  </a:lnTo>
                  <a:lnTo>
                    <a:pt x="540184" y="105879"/>
                  </a:lnTo>
                  <a:lnTo>
                    <a:pt x="566098" y="140223"/>
                  </a:lnTo>
                  <a:lnTo>
                    <a:pt x="587083" y="178069"/>
                  </a:lnTo>
                  <a:lnTo>
                    <a:pt x="602661" y="218939"/>
                  </a:lnTo>
                  <a:lnTo>
                    <a:pt x="612358" y="262357"/>
                  </a:lnTo>
                  <a:lnTo>
                    <a:pt x="615696" y="307848"/>
                  </a:lnTo>
                  <a:lnTo>
                    <a:pt x="612358" y="353338"/>
                  </a:lnTo>
                  <a:lnTo>
                    <a:pt x="602661" y="396756"/>
                  </a:lnTo>
                  <a:lnTo>
                    <a:pt x="587083" y="437626"/>
                  </a:lnTo>
                  <a:lnTo>
                    <a:pt x="566098" y="475472"/>
                  </a:lnTo>
                  <a:lnTo>
                    <a:pt x="540184" y="509816"/>
                  </a:lnTo>
                  <a:lnTo>
                    <a:pt x="509816" y="540184"/>
                  </a:lnTo>
                  <a:lnTo>
                    <a:pt x="475472" y="566098"/>
                  </a:lnTo>
                  <a:lnTo>
                    <a:pt x="437626" y="587083"/>
                  </a:lnTo>
                  <a:lnTo>
                    <a:pt x="396756" y="602661"/>
                  </a:lnTo>
                  <a:lnTo>
                    <a:pt x="353338" y="612358"/>
                  </a:lnTo>
                  <a:lnTo>
                    <a:pt x="307848" y="615696"/>
                  </a:lnTo>
                  <a:lnTo>
                    <a:pt x="262357" y="612358"/>
                  </a:lnTo>
                  <a:lnTo>
                    <a:pt x="218939" y="602661"/>
                  </a:lnTo>
                  <a:lnTo>
                    <a:pt x="178069" y="587083"/>
                  </a:lnTo>
                  <a:lnTo>
                    <a:pt x="140223" y="566098"/>
                  </a:lnTo>
                  <a:lnTo>
                    <a:pt x="105879" y="540184"/>
                  </a:lnTo>
                  <a:lnTo>
                    <a:pt x="75511" y="509816"/>
                  </a:lnTo>
                  <a:lnTo>
                    <a:pt x="49597" y="475472"/>
                  </a:lnTo>
                  <a:lnTo>
                    <a:pt x="28612" y="437626"/>
                  </a:lnTo>
                  <a:lnTo>
                    <a:pt x="13034" y="396756"/>
                  </a:lnTo>
                  <a:lnTo>
                    <a:pt x="3337" y="353338"/>
                  </a:lnTo>
                  <a:lnTo>
                    <a:pt x="0" y="30784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61918" y="5175885"/>
              <a:ext cx="8296909" cy="493395"/>
            </a:xfrm>
            <a:custGeom>
              <a:avLst/>
              <a:gdLst/>
              <a:ahLst/>
              <a:cxnLst/>
              <a:rect l="l" t="t" r="r" b="b"/>
              <a:pathLst>
                <a:path w="8296909" h="493395">
                  <a:moveTo>
                    <a:pt x="8296656" y="0"/>
                  </a:moveTo>
                  <a:lnTo>
                    <a:pt x="0" y="0"/>
                  </a:lnTo>
                  <a:lnTo>
                    <a:pt x="0" y="493013"/>
                  </a:lnTo>
                  <a:lnTo>
                    <a:pt x="8296656" y="493013"/>
                  </a:lnTo>
                  <a:lnTo>
                    <a:pt x="8296656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61918" y="5175885"/>
              <a:ext cx="8296909" cy="493395"/>
            </a:xfrm>
            <a:custGeom>
              <a:avLst/>
              <a:gdLst/>
              <a:ahLst/>
              <a:cxnLst/>
              <a:rect l="l" t="t" r="r" b="b"/>
              <a:pathLst>
                <a:path w="8296909" h="493395">
                  <a:moveTo>
                    <a:pt x="0" y="0"/>
                  </a:moveTo>
                  <a:lnTo>
                    <a:pt x="8296656" y="0"/>
                  </a:lnTo>
                  <a:lnTo>
                    <a:pt x="8296656" y="493013"/>
                  </a:lnTo>
                  <a:lnTo>
                    <a:pt x="0" y="49301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54070" y="5114925"/>
              <a:ext cx="615950" cy="615315"/>
            </a:xfrm>
            <a:custGeom>
              <a:avLst/>
              <a:gdLst/>
              <a:ahLst/>
              <a:cxnLst/>
              <a:rect l="l" t="t" r="r" b="b"/>
              <a:pathLst>
                <a:path w="615950" h="615314">
                  <a:moveTo>
                    <a:pt x="307848" y="0"/>
                  </a:moveTo>
                  <a:lnTo>
                    <a:pt x="262357" y="3333"/>
                  </a:lnTo>
                  <a:lnTo>
                    <a:pt x="218939" y="13017"/>
                  </a:lnTo>
                  <a:lnTo>
                    <a:pt x="178069" y="28576"/>
                  </a:lnTo>
                  <a:lnTo>
                    <a:pt x="140223" y="49534"/>
                  </a:lnTo>
                  <a:lnTo>
                    <a:pt x="105879" y="75415"/>
                  </a:lnTo>
                  <a:lnTo>
                    <a:pt x="75511" y="105745"/>
                  </a:lnTo>
                  <a:lnTo>
                    <a:pt x="49597" y="140046"/>
                  </a:lnTo>
                  <a:lnTo>
                    <a:pt x="28612" y="177845"/>
                  </a:lnTo>
                  <a:lnTo>
                    <a:pt x="13034" y="218665"/>
                  </a:lnTo>
                  <a:lnTo>
                    <a:pt x="3337" y="262031"/>
                  </a:lnTo>
                  <a:lnTo>
                    <a:pt x="0" y="307466"/>
                  </a:lnTo>
                  <a:lnTo>
                    <a:pt x="3337" y="352902"/>
                  </a:lnTo>
                  <a:lnTo>
                    <a:pt x="13034" y="396268"/>
                  </a:lnTo>
                  <a:lnTo>
                    <a:pt x="28612" y="437088"/>
                  </a:lnTo>
                  <a:lnTo>
                    <a:pt x="49597" y="474887"/>
                  </a:lnTo>
                  <a:lnTo>
                    <a:pt x="75511" y="509188"/>
                  </a:lnTo>
                  <a:lnTo>
                    <a:pt x="105879" y="539518"/>
                  </a:lnTo>
                  <a:lnTo>
                    <a:pt x="140223" y="565399"/>
                  </a:lnTo>
                  <a:lnTo>
                    <a:pt x="178069" y="586357"/>
                  </a:lnTo>
                  <a:lnTo>
                    <a:pt x="218939" y="601916"/>
                  </a:lnTo>
                  <a:lnTo>
                    <a:pt x="262357" y="611600"/>
                  </a:lnTo>
                  <a:lnTo>
                    <a:pt x="307848" y="614933"/>
                  </a:lnTo>
                  <a:lnTo>
                    <a:pt x="353338" y="611600"/>
                  </a:lnTo>
                  <a:lnTo>
                    <a:pt x="396756" y="601916"/>
                  </a:lnTo>
                  <a:lnTo>
                    <a:pt x="437626" y="586357"/>
                  </a:lnTo>
                  <a:lnTo>
                    <a:pt x="475472" y="565399"/>
                  </a:lnTo>
                  <a:lnTo>
                    <a:pt x="509816" y="539518"/>
                  </a:lnTo>
                  <a:lnTo>
                    <a:pt x="540184" y="509188"/>
                  </a:lnTo>
                  <a:lnTo>
                    <a:pt x="566098" y="474887"/>
                  </a:lnTo>
                  <a:lnTo>
                    <a:pt x="587083" y="437088"/>
                  </a:lnTo>
                  <a:lnTo>
                    <a:pt x="602661" y="396268"/>
                  </a:lnTo>
                  <a:lnTo>
                    <a:pt x="612358" y="352902"/>
                  </a:lnTo>
                  <a:lnTo>
                    <a:pt x="615696" y="307466"/>
                  </a:lnTo>
                  <a:lnTo>
                    <a:pt x="612358" y="262031"/>
                  </a:lnTo>
                  <a:lnTo>
                    <a:pt x="602661" y="218665"/>
                  </a:lnTo>
                  <a:lnTo>
                    <a:pt x="587083" y="177845"/>
                  </a:lnTo>
                  <a:lnTo>
                    <a:pt x="566098" y="140046"/>
                  </a:lnTo>
                  <a:lnTo>
                    <a:pt x="540184" y="105745"/>
                  </a:lnTo>
                  <a:lnTo>
                    <a:pt x="509816" y="75415"/>
                  </a:lnTo>
                  <a:lnTo>
                    <a:pt x="475472" y="49534"/>
                  </a:lnTo>
                  <a:lnTo>
                    <a:pt x="437626" y="28576"/>
                  </a:lnTo>
                  <a:lnTo>
                    <a:pt x="396756" y="13017"/>
                  </a:lnTo>
                  <a:lnTo>
                    <a:pt x="353338" y="3333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54070" y="5114925"/>
              <a:ext cx="615950" cy="615315"/>
            </a:xfrm>
            <a:custGeom>
              <a:avLst/>
              <a:gdLst/>
              <a:ahLst/>
              <a:cxnLst/>
              <a:rect l="l" t="t" r="r" b="b"/>
              <a:pathLst>
                <a:path w="615950" h="615314">
                  <a:moveTo>
                    <a:pt x="0" y="307466"/>
                  </a:moveTo>
                  <a:lnTo>
                    <a:pt x="3337" y="262031"/>
                  </a:lnTo>
                  <a:lnTo>
                    <a:pt x="13034" y="218665"/>
                  </a:lnTo>
                  <a:lnTo>
                    <a:pt x="28612" y="177845"/>
                  </a:lnTo>
                  <a:lnTo>
                    <a:pt x="49597" y="140046"/>
                  </a:lnTo>
                  <a:lnTo>
                    <a:pt x="75511" y="105745"/>
                  </a:lnTo>
                  <a:lnTo>
                    <a:pt x="105879" y="75415"/>
                  </a:lnTo>
                  <a:lnTo>
                    <a:pt x="140223" y="49534"/>
                  </a:lnTo>
                  <a:lnTo>
                    <a:pt x="178069" y="28576"/>
                  </a:lnTo>
                  <a:lnTo>
                    <a:pt x="218939" y="13017"/>
                  </a:lnTo>
                  <a:lnTo>
                    <a:pt x="262357" y="3333"/>
                  </a:lnTo>
                  <a:lnTo>
                    <a:pt x="307848" y="0"/>
                  </a:lnTo>
                  <a:lnTo>
                    <a:pt x="353338" y="3333"/>
                  </a:lnTo>
                  <a:lnTo>
                    <a:pt x="396756" y="13017"/>
                  </a:lnTo>
                  <a:lnTo>
                    <a:pt x="437626" y="28576"/>
                  </a:lnTo>
                  <a:lnTo>
                    <a:pt x="475472" y="49534"/>
                  </a:lnTo>
                  <a:lnTo>
                    <a:pt x="509816" y="75415"/>
                  </a:lnTo>
                  <a:lnTo>
                    <a:pt x="540184" y="105745"/>
                  </a:lnTo>
                  <a:lnTo>
                    <a:pt x="566098" y="140046"/>
                  </a:lnTo>
                  <a:lnTo>
                    <a:pt x="587083" y="177845"/>
                  </a:lnTo>
                  <a:lnTo>
                    <a:pt x="602661" y="218665"/>
                  </a:lnTo>
                  <a:lnTo>
                    <a:pt x="612358" y="262031"/>
                  </a:lnTo>
                  <a:lnTo>
                    <a:pt x="615696" y="307466"/>
                  </a:lnTo>
                  <a:lnTo>
                    <a:pt x="612358" y="352902"/>
                  </a:lnTo>
                  <a:lnTo>
                    <a:pt x="602661" y="396268"/>
                  </a:lnTo>
                  <a:lnTo>
                    <a:pt x="587083" y="437088"/>
                  </a:lnTo>
                  <a:lnTo>
                    <a:pt x="566098" y="474887"/>
                  </a:lnTo>
                  <a:lnTo>
                    <a:pt x="540184" y="509188"/>
                  </a:lnTo>
                  <a:lnTo>
                    <a:pt x="509816" y="539518"/>
                  </a:lnTo>
                  <a:lnTo>
                    <a:pt x="475472" y="565399"/>
                  </a:lnTo>
                  <a:lnTo>
                    <a:pt x="437626" y="586357"/>
                  </a:lnTo>
                  <a:lnTo>
                    <a:pt x="396756" y="601916"/>
                  </a:lnTo>
                  <a:lnTo>
                    <a:pt x="353338" y="611600"/>
                  </a:lnTo>
                  <a:lnTo>
                    <a:pt x="307848" y="614933"/>
                  </a:lnTo>
                  <a:lnTo>
                    <a:pt x="262357" y="611600"/>
                  </a:lnTo>
                  <a:lnTo>
                    <a:pt x="218939" y="601916"/>
                  </a:lnTo>
                  <a:lnTo>
                    <a:pt x="178069" y="586357"/>
                  </a:lnTo>
                  <a:lnTo>
                    <a:pt x="140223" y="565399"/>
                  </a:lnTo>
                  <a:lnTo>
                    <a:pt x="105879" y="539518"/>
                  </a:lnTo>
                  <a:lnTo>
                    <a:pt x="75511" y="509188"/>
                  </a:lnTo>
                  <a:lnTo>
                    <a:pt x="49597" y="474887"/>
                  </a:lnTo>
                  <a:lnTo>
                    <a:pt x="28612" y="437088"/>
                  </a:lnTo>
                  <a:lnTo>
                    <a:pt x="13034" y="396268"/>
                  </a:lnTo>
                  <a:lnTo>
                    <a:pt x="3337" y="352902"/>
                  </a:lnTo>
                  <a:lnTo>
                    <a:pt x="0" y="307466"/>
                  </a:lnTo>
                  <a:close/>
                </a:path>
              </a:pathLst>
            </a:custGeom>
            <a:ln w="126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716148" y="5915025"/>
              <a:ext cx="8742680" cy="493395"/>
            </a:xfrm>
            <a:custGeom>
              <a:avLst/>
              <a:gdLst/>
              <a:ahLst/>
              <a:cxnLst/>
              <a:rect l="l" t="t" r="r" b="b"/>
              <a:pathLst>
                <a:path w="8742680" h="493395">
                  <a:moveTo>
                    <a:pt x="8742426" y="0"/>
                  </a:moveTo>
                  <a:lnTo>
                    <a:pt x="0" y="0"/>
                  </a:lnTo>
                  <a:lnTo>
                    <a:pt x="0" y="493014"/>
                  </a:lnTo>
                  <a:lnTo>
                    <a:pt x="8742426" y="493014"/>
                  </a:lnTo>
                  <a:lnTo>
                    <a:pt x="8742426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716148" y="5915025"/>
              <a:ext cx="8742680" cy="493395"/>
            </a:xfrm>
            <a:custGeom>
              <a:avLst/>
              <a:gdLst/>
              <a:ahLst/>
              <a:cxnLst/>
              <a:rect l="l" t="t" r="r" b="b"/>
              <a:pathLst>
                <a:path w="8742680" h="493395">
                  <a:moveTo>
                    <a:pt x="0" y="0"/>
                  </a:moveTo>
                  <a:lnTo>
                    <a:pt x="8742426" y="0"/>
                  </a:lnTo>
                  <a:lnTo>
                    <a:pt x="8742426" y="493014"/>
                  </a:lnTo>
                  <a:lnTo>
                    <a:pt x="0" y="49301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093740" y="4442256"/>
            <a:ext cx="4439920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2945">
              <a:lnSpc>
                <a:spcPct val="100000"/>
              </a:lnSpc>
              <a:spcBef>
                <a:spcPts val="100"/>
              </a:spcBef>
            </a:pP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Test procedure</a:t>
            </a:r>
            <a:r>
              <a:rPr sz="25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specification</a:t>
            </a:r>
            <a:endParaRPr sz="2500">
              <a:latin typeface="Calibri"/>
              <a:cs typeface="Calibri"/>
            </a:endParaRPr>
          </a:p>
          <a:p>
            <a:pPr marL="12700" marR="2616200" indent="445770">
              <a:lnSpc>
                <a:spcPts val="5820"/>
              </a:lnSpc>
              <a:spcBef>
                <a:spcPts val="459"/>
              </a:spcBef>
            </a:pP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5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script </a:t>
            </a:r>
            <a:r>
              <a:rPr sz="2500" b="1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Traceability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401951" y="5847715"/>
            <a:ext cx="628650" cy="628015"/>
            <a:chOff x="2401951" y="5847715"/>
            <a:chExt cx="628650" cy="628015"/>
          </a:xfrm>
        </p:grpSpPr>
        <p:sp>
          <p:nvSpPr>
            <p:cNvPr id="37" name="object 37"/>
            <p:cNvSpPr/>
            <p:nvPr/>
          </p:nvSpPr>
          <p:spPr>
            <a:xfrm>
              <a:off x="2408301" y="5854065"/>
              <a:ext cx="615950" cy="615315"/>
            </a:xfrm>
            <a:custGeom>
              <a:avLst/>
              <a:gdLst/>
              <a:ahLst/>
              <a:cxnLst/>
              <a:rect l="l" t="t" r="r" b="b"/>
              <a:pathLst>
                <a:path w="615950" h="615314">
                  <a:moveTo>
                    <a:pt x="307848" y="0"/>
                  </a:moveTo>
                  <a:lnTo>
                    <a:pt x="262357" y="3333"/>
                  </a:lnTo>
                  <a:lnTo>
                    <a:pt x="218939" y="13017"/>
                  </a:lnTo>
                  <a:lnTo>
                    <a:pt x="178069" y="28576"/>
                  </a:lnTo>
                  <a:lnTo>
                    <a:pt x="140223" y="49534"/>
                  </a:lnTo>
                  <a:lnTo>
                    <a:pt x="105879" y="75415"/>
                  </a:lnTo>
                  <a:lnTo>
                    <a:pt x="75511" y="105745"/>
                  </a:lnTo>
                  <a:lnTo>
                    <a:pt x="49597" y="140046"/>
                  </a:lnTo>
                  <a:lnTo>
                    <a:pt x="28612" y="177845"/>
                  </a:lnTo>
                  <a:lnTo>
                    <a:pt x="13034" y="218665"/>
                  </a:lnTo>
                  <a:lnTo>
                    <a:pt x="3337" y="262031"/>
                  </a:lnTo>
                  <a:lnTo>
                    <a:pt x="0" y="307467"/>
                  </a:lnTo>
                  <a:lnTo>
                    <a:pt x="3337" y="352902"/>
                  </a:lnTo>
                  <a:lnTo>
                    <a:pt x="13034" y="396268"/>
                  </a:lnTo>
                  <a:lnTo>
                    <a:pt x="28612" y="437088"/>
                  </a:lnTo>
                  <a:lnTo>
                    <a:pt x="49597" y="474887"/>
                  </a:lnTo>
                  <a:lnTo>
                    <a:pt x="75511" y="509188"/>
                  </a:lnTo>
                  <a:lnTo>
                    <a:pt x="105879" y="539518"/>
                  </a:lnTo>
                  <a:lnTo>
                    <a:pt x="140223" y="565399"/>
                  </a:lnTo>
                  <a:lnTo>
                    <a:pt x="178069" y="586357"/>
                  </a:lnTo>
                  <a:lnTo>
                    <a:pt x="218939" y="601916"/>
                  </a:lnTo>
                  <a:lnTo>
                    <a:pt x="262357" y="611600"/>
                  </a:lnTo>
                  <a:lnTo>
                    <a:pt x="307848" y="614934"/>
                  </a:lnTo>
                  <a:lnTo>
                    <a:pt x="353338" y="611600"/>
                  </a:lnTo>
                  <a:lnTo>
                    <a:pt x="396756" y="601916"/>
                  </a:lnTo>
                  <a:lnTo>
                    <a:pt x="437626" y="586357"/>
                  </a:lnTo>
                  <a:lnTo>
                    <a:pt x="475472" y="565399"/>
                  </a:lnTo>
                  <a:lnTo>
                    <a:pt x="509816" y="539518"/>
                  </a:lnTo>
                  <a:lnTo>
                    <a:pt x="540184" y="509188"/>
                  </a:lnTo>
                  <a:lnTo>
                    <a:pt x="566098" y="474887"/>
                  </a:lnTo>
                  <a:lnTo>
                    <a:pt x="587083" y="437088"/>
                  </a:lnTo>
                  <a:lnTo>
                    <a:pt x="602661" y="396268"/>
                  </a:lnTo>
                  <a:lnTo>
                    <a:pt x="612358" y="352902"/>
                  </a:lnTo>
                  <a:lnTo>
                    <a:pt x="615696" y="307467"/>
                  </a:lnTo>
                  <a:lnTo>
                    <a:pt x="612358" y="262031"/>
                  </a:lnTo>
                  <a:lnTo>
                    <a:pt x="602661" y="218665"/>
                  </a:lnTo>
                  <a:lnTo>
                    <a:pt x="587083" y="177845"/>
                  </a:lnTo>
                  <a:lnTo>
                    <a:pt x="566098" y="140046"/>
                  </a:lnTo>
                  <a:lnTo>
                    <a:pt x="540184" y="105745"/>
                  </a:lnTo>
                  <a:lnTo>
                    <a:pt x="509816" y="75415"/>
                  </a:lnTo>
                  <a:lnTo>
                    <a:pt x="475472" y="49534"/>
                  </a:lnTo>
                  <a:lnTo>
                    <a:pt x="437626" y="28576"/>
                  </a:lnTo>
                  <a:lnTo>
                    <a:pt x="396756" y="13017"/>
                  </a:lnTo>
                  <a:lnTo>
                    <a:pt x="353338" y="3333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408301" y="5854065"/>
              <a:ext cx="615950" cy="615315"/>
            </a:xfrm>
            <a:custGeom>
              <a:avLst/>
              <a:gdLst/>
              <a:ahLst/>
              <a:cxnLst/>
              <a:rect l="l" t="t" r="r" b="b"/>
              <a:pathLst>
                <a:path w="615950" h="615314">
                  <a:moveTo>
                    <a:pt x="0" y="307467"/>
                  </a:moveTo>
                  <a:lnTo>
                    <a:pt x="3337" y="262031"/>
                  </a:lnTo>
                  <a:lnTo>
                    <a:pt x="13034" y="218665"/>
                  </a:lnTo>
                  <a:lnTo>
                    <a:pt x="28612" y="177845"/>
                  </a:lnTo>
                  <a:lnTo>
                    <a:pt x="49597" y="140046"/>
                  </a:lnTo>
                  <a:lnTo>
                    <a:pt x="75511" y="105745"/>
                  </a:lnTo>
                  <a:lnTo>
                    <a:pt x="105879" y="75415"/>
                  </a:lnTo>
                  <a:lnTo>
                    <a:pt x="140223" y="49534"/>
                  </a:lnTo>
                  <a:lnTo>
                    <a:pt x="178069" y="28576"/>
                  </a:lnTo>
                  <a:lnTo>
                    <a:pt x="218939" y="13017"/>
                  </a:lnTo>
                  <a:lnTo>
                    <a:pt x="262357" y="3333"/>
                  </a:lnTo>
                  <a:lnTo>
                    <a:pt x="307848" y="0"/>
                  </a:lnTo>
                  <a:lnTo>
                    <a:pt x="353338" y="3333"/>
                  </a:lnTo>
                  <a:lnTo>
                    <a:pt x="396756" y="13017"/>
                  </a:lnTo>
                  <a:lnTo>
                    <a:pt x="437626" y="28576"/>
                  </a:lnTo>
                  <a:lnTo>
                    <a:pt x="475472" y="49534"/>
                  </a:lnTo>
                  <a:lnTo>
                    <a:pt x="509816" y="75415"/>
                  </a:lnTo>
                  <a:lnTo>
                    <a:pt x="540184" y="105745"/>
                  </a:lnTo>
                  <a:lnTo>
                    <a:pt x="566098" y="140046"/>
                  </a:lnTo>
                  <a:lnTo>
                    <a:pt x="587083" y="177845"/>
                  </a:lnTo>
                  <a:lnTo>
                    <a:pt x="602661" y="218665"/>
                  </a:lnTo>
                  <a:lnTo>
                    <a:pt x="612358" y="262031"/>
                  </a:lnTo>
                  <a:lnTo>
                    <a:pt x="615696" y="307467"/>
                  </a:lnTo>
                  <a:lnTo>
                    <a:pt x="612358" y="352902"/>
                  </a:lnTo>
                  <a:lnTo>
                    <a:pt x="602661" y="396268"/>
                  </a:lnTo>
                  <a:lnTo>
                    <a:pt x="587083" y="437088"/>
                  </a:lnTo>
                  <a:lnTo>
                    <a:pt x="566098" y="474887"/>
                  </a:lnTo>
                  <a:lnTo>
                    <a:pt x="540184" y="509188"/>
                  </a:lnTo>
                  <a:lnTo>
                    <a:pt x="509816" y="539518"/>
                  </a:lnTo>
                  <a:lnTo>
                    <a:pt x="475472" y="565399"/>
                  </a:lnTo>
                  <a:lnTo>
                    <a:pt x="437626" y="586357"/>
                  </a:lnTo>
                  <a:lnTo>
                    <a:pt x="396756" y="601916"/>
                  </a:lnTo>
                  <a:lnTo>
                    <a:pt x="353338" y="611600"/>
                  </a:lnTo>
                  <a:lnTo>
                    <a:pt x="307848" y="614934"/>
                  </a:lnTo>
                  <a:lnTo>
                    <a:pt x="262357" y="611600"/>
                  </a:lnTo>
                  <a:lnTo>
                    <a:pt x="218939" y="601916"/>
                  </a:lnTo>
                  <a:lnTo>
                    <a:pt x="178069" y="586357"/>
                  </a:lnTo>
                  <a:lnTo>
                    <a:pt x="140223" y="565399"/>
                  </a:lnTo>
                  <a:lnTo>
                    <a:pt x="105879" y="539518"/>
                  </a:lnTo>
                  <a:lnTo>
                    <a:pt x="75511" y="509188"/>
                  </a:lnTo>
                  <a:lnTo>
                    <a:pt x="49597" y="474887"/>
                  </a:lnTo>
                  <a:lnTo>
                    <a:pt x="28612" y="437088"/>
                  </a:lnTo>
                  <a:lnTo>
                    <a:pt x="13034" y="396268"/>
                  </a:lnTo>
                  <a:lnTo>
                    <a:pt x="3337" y="352902"/>
                  </a:lnTo>
                  <a:lnTo>
                    <a:pt x="0" y="307467"/>
                  </a:lnTo>
                  <a:close/>
                </a:path>
              </a:pathLst>
            </a:custGeom>
            <a:ln w="126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2104114" y="288403"/>
            <a:ext cx="968311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7" baseline="-2083" dirty="0"/>
              <a:t>Test</a:t>
            </a:r>
            <a:r>
              <a:rPr sz="6000" spc="-22" baseline="-2083" dirty="0"/>
              <a:t> </a:t>
            </a:r>
            <a:r>
              <a:rPr sz="6000" spc="-7" baseline="-2083" dirty="0"/>
              <a:t>Tasarım</a:t>
            </a:r>
            <a:r>
              <a:rPr sz="6000" spc="-15" baseline="-2083" dirty="0"/>
              <a:t> </a:t>
            </a:r>
            <a:r>
              <a:rPr sz="6000" spc="-75" baseline="-2083" dirty="0"/>
              <a:t>Teknikleri</a:t>
            </a:r>
            <a:r>
              <a:rPr sz="4000" spc="-50" dirty="0"/>
              <a:t>-</a:t>
            </a:r>
            <a:r>
              <a:rPr sz="4000" spc="-15" dirty="0"/>
              <a:t> </a:t>
            </a:r>
            <a:r>
              <a:rPr sz="4000" spc="-5" dirty="0"/>
              <a:t>Test</a:t>
            </a:r>
            <a:r>
              <a:rPr sz="4000" spc="-10" dirty="0"/>
              <a:t> </a:t>
            </a:r>
            <a:r>
              <a:rPr sz="4000" dirty="0"/>
              <a:t>Geliştirme</a:t>
            </a:r>
            <a:r>
              <a:rPr sz="4000" spc="-5" dirty="0"/>
              <a:t> Süreci</a:t>
            </a:r>
            <a:endParaRPr sz="4000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1357" y="268800"/>
            <a:ext cx="98679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Test</a:t>
            </a:r>
            <a:r>
              <a:rPr spc="-10" dirty="0"/>
              <a:t> </a:t>
            </a:r>
            <a:r>
              <a:rPr spc="-5" dirty="0"/>
              <a:t>Tasarım Teknikleri</a:t>
            </a:r>
            <a:r>
              <a:rPr spc="20" dirty="0"/>
              <a:t> </a:t>
            </a:r>
            <a:r>
              <a:rPr dirty="0"/>
              <a:t>- </a:t>
            </a:r>
            <a:r>
              <a:rPr spc="-5" dirty="0"/>
              <a:t>Test</a:t>
            </a:r>
            <a:r>
              <a:rPr spc="-10" dirty="0"/>
              <a:t> </a:t>
            </a:r>
            <a:r>
              <a:rPr dirty="0"/>
              <a:t>Geliştirme</a:t>
            </a:r>
            <a:r>
              <a:rPr spc="5" dirty="0"/>
              <a:t> </a:t>
            </a:r>
            <a:r>
              <a:rPr spc="-5" dirty="0"/>
              <a:t>Süreci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1203" y="1557650"/>
            <a:ext cx="10711180" cy="467931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800" b="1" spc="-5" dirty="0">
                <a:solidFill>
                  <a:srgbClr val="8496AF"/>
                </a:solidFill>
                <a:latin typeface="Calibri"/>
                <a:cs typeface="Calibri"/>
              </a:rPr>
              <a:t>Test Geliştirme</a:t>
            </a:r>
            <a:r>
              <a:rPr sz="2800" b="1" spc="-25" dirty="0">
                <a:solidFill>
                  <a:srgbClr val="8496A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8496AF"/>
                </a:solidFill>
                <a:latin typeface="Calibri"/>
                <a:cs typeface="Calibri"/>
              </a:rPr>
              <a:t>Süreci</a:t>
            </a:r>
            <a:endParaRPr sz="2800">
              <a:latin typeface="Calibri"/>
              <a:cs typeface="Calibri"/>
            </a:endParaRPr>
          </a:p>
          <a:p>
            <a:pPr marL="418465" marR="205104" indent="-406400">
              <a:lnSpc>
                <a:spcPts val="2590"/>
              </a:lnSpc>
              <a:spcBef>
                <a:spcPts val="1065"/>
              </a:spcBef>
              <a:buClr>
                <a:srgbClr val="000000"/>
              </a:buClr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spc="-5" dirty="0">
                <a:solidFill>
                  <a:srgbClr val="44536A"/>
                </a:solidFill>
                <a:latin typeface="Calibri"/>
                <a:cs typeface="Calibri"/>
              </a:rPr>
              <a:t>Testçilerin</a:t>
            </a:r>
            <a:r>
              <a:rPr sz="24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536A"/>
                </a:solidFill>
                <a:latin typeface="Calibri"/>
                <a:cs typeface="Calibri"/>
              </a:rPr>
              <a:t>test yaparken</a:t>
            </a:r>
            <a:r>
              <a:rPr sz="24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536A"/>
                </a:solidFill>
                <a:latin typeface="Calibri"/>
                <a:cs typeface="Calibri"/>
              </a:rPr>
              <a:t>kullandıkları</a:t>
            </a:r>
            <a:r>
              <a:rPr sz="240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536A"/>
                </a:solidFill>
                <a:latin typeface="Calibri"/>
                <a:cs typeface="Calibri"/>
              </a:rPr>
              <a:t>döküman</a:t>
            </a:r>
            <a:r>
              <a:rPr sz="2400" spc="-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536A"/>
                </a:solidFill>
                <a:latin typeface="Calibri"/>
                <a:cs typeface="Calibri"/>
              </a:rPr>
              <a:t>ve </a:t>
            </a:r>
            <a:r>
              <a:rPr sz="2400" spc="-5" dirty="0">
                <a:solidFill>
                  <a:srgbClr val="44536A"/>
                </a:solidFill>
                <a:latin typeface="Calibri"/>
                <a:cs typeface="Calibri"/>
              </a:rPr>
              <a:t>testleri</a:t>
            </a:r>
            <a:r>
              <a:rPr sz="240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536A"/>
                </a:solidFill>
                <a:latin typeface="Calibri"/>
                <a:cs typeface="Calibri"/>
              </a:rPr>
              <a:t>sonucunda</a:t>
            </a:r>
            <a:r>
              <a:rPr sz="24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536A"/>
                </a:solidFill>
                <a:latin typeface="Calibri"/>
                <a:cs typeface="Calibri"/>
              </a:rPr>
              <a:t>ortaya </a:t>
            </a:r>
            <a:r>
              <a:rPr sz="240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536A"/>
                </a:solidFill>
                <a:latin typeface="Calibri"/>
                <a:cs typeface="Calibri"/>
              </a:rPr>
              <a:t>koydukları dökümantasyon formal</a:t>
            </a:r>
            <a:r>
              <a:rPr sz="2400" spc="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536A"/>
                </a:solidFill>
                <a:latin typeface="Calibri"/>
                <a:cs typeface="Calibri"/>
              </a:rPr>
              <a:t>ve</a:t>
            </a:r>
            <a:r>
              <a:rPr sz="2400" spc="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536A"/>
                </a:solidFill>
                <a:latin typeface="Calibri"/>
                <a:cs typeface="Calibri"/>
              </a:rPr>
              <a:t>formal olmayan</a:t>
            </a:r>
            <a:r>
              <a:rPr sz="240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536A"/>
                </a:solidFill>
                <a:latin typeface="Calibri"/>
                <a:cs typeface="Calibri"/>
              </a:rPr>
              <a:t>firmalar arasında</a:t>
            </a:r>
            <a:r>
              <a:rPr sz="2400" spc="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536A"/>
                </a:solidFill>
                <a:latin typeface="Calibri"/>
                <a:cs typeface="Calibri"/>
              </a:rPr>
              <a:t>farklılıklar </a:t>
            </a:r>
            <a:r>
              <a:rPr sz="2400" spc="-5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536A"/>
                </a:solidFill>
                <a:latin typeface="Calibri"/>
                <a:cs typeface="Calibri"/>
              </a:rPr>
              <a:t>gösterebilir.</a:t>
            </a:r>
            <a:endParaRPr sz="240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spcBef>
                <a:spcPts val="1000"/>
              </a:spcBef>
              <a:buClr>
                <a:srgbClr val="000000"/>
              </a:buClr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spc="-5" dirty="0">
                <a:solidFill>
                  <a:srgbClr val="44536A"/>
                </a:solidFill>
                <a:latin typeface="Calibri"/>
                <a:cs typeface="Calibri"/>
              </a:rPr>
              <a:t>Test</a:t>
            </a:r>
            <a:r>
              <a:rPr sz="24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536A"/>
                </a:solidFill>
                <a:latin typeface="Calibri"/>
                <a:cs typeface="Calibri"/>
              </a:rPr>
              <a:t>yapabilmek için bazı</a:t>
            </a:r>
            <a:r>
              <a:rPr sz="24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536A"/>
                </a:solidFill>
                <a:latin typeface="Calibri"/>
                <a:cs typeface="Calibri"/>
              </a:rPr>
              <a:t>bilgilerin</a:t>
            </a:r>
            <a:r>
              <a:rPr sz="24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536A"/>
                </a:solidFill>
                <a:latin typeface="Calibri"/>
                <a:cs typeface="Calibri"/>
              </a:rPr>
              <a:t>hazır</a:t>
            </a:r>
            <a:r>
              <a:rPr sz="240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536A"/>
                </a:solidFill>
                <a:latin typeface="Calibri"/>
                <a:cs typeface="Calibri"/>
              </a:rPr>
              <a:t>olması</a:t>
            </a:r>
            <a:r>
              <a:rPr sz="2400" spc="-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536A"/>
                </a:solidFill>
                <a:latin typeface="Calibri"/>
                <a:cs typeface="Calibri"/>
              </a:rPr>
              <a:t>gerekir.</a:t>
            </a:r>
            <a:r>
              <a:rPr sz="24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536A"/>
                </a:solidFill>
                <a:latin typeface="Calibri"/>
                <a:cs typeface="Calibri"/>
              </a:rPr>
              <a:t>Gerekli</a:t>
            </a:r>
            <a:r>
              <a:rPr sz="2400" spc="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536A"/>
                </a:solidFill>
                <a:latin typeface="Calibri"/>
                <a:cs typeface="Calibri"/>
              </a:rPr>
              <a:t>tüm</a:t>
            </a:r>
            <a:r>
              <a:rPr sz="2400" spc="-5" dirty="0">
                <a:solidFill>
                  <a:srgbClr val="44536A"/>
                </a:solidFill>
                <a:latin typeface="Calibri"/>
                <a:cs typeface="Calibri"/>
              </a:rPr>
              <a:t> gereksinimlerin </a:t>
            </a:r>
            <a:r>
              <a:rPr sz="2400" spc="-5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536A"/>
                </a:solidFill>
                <a:latin typeface="Calibri"/>
                <a:cs typeface="Calibri"/>
              </a:rPr>
              <a:t>araştırılması</a:t>
            </a:r>
            <a:r>
              <a:rPr sz="2400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536A"/>
                </a:solidFill>
                <a:latin typeface="Calibri"/>
                <a:cs typeface="Calibri"/>
              </a:rPr>
              <a:t>işine</a:t>
            </a:r>
            <a:r>
              <a:rPr sz="24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536A"/>
                </a:solidFill>
                <a:latin typeface="Calibri"/>
                <a:cs typeface="Calibri"/>
              </a:rPr>
              <a:t>test</a:t>
            </a:r>
            <a:r>
              <a:rPr sz="2400" spc="-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536A"/>
                </a:solidFill>
                <a:latin typeface="Calibri"/>
                <a:cs typeface="Calibri"/>
              </a:rPr>
              <a:t>analizi</a:t>
            </a:r>
            <a:r>
              <a:rPr sz="2400" spc="-5" dirty="0">
                <a:solidFill>
                  <a:srgbClr val="44536A"/>
                </a:solidFill>
                <a:latin typeface="Calibri"/>
                <a:cs typeface="Calibri"/>
              </a:rPr>
              <a:t> denir. Gerekli</a:t>
            </a:r>
            <a:r>
              <a:rPr sz="24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536A"/>
                </a:solidFill>
                <a:latin typeface="Calibri"/>
                <a:cs typeface="Calibri"/>
              </a:rPr>
              <a:t>bilgiler</a:t>
            </a:r>
            <a:r>
              <a:rPr sz="2400" spc="-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536A"/>
                </a:solidFill>
                <a:latin typeface="Calibri"/>
                <a:cs typeface="Calibri"/>
              </a:rPr>
              <a:t>kısaca</a:t>
            </a:r>
            <a:r>
              <a:rPr sz="2400" spc="-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536A"/>
                </a:solidFill>
                <a:latin typeface="Calibri"/>
                <a:cs typeface="Calibri"/>
              </a:rPr>
              <a:t>şunlardan</a:t>
            </a:r>
            <a:r>
              <a:rPr sz="24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536A"/>
                </a:solidFill>
                <a:latin typeface="Calibri"/>
                <a:cs typeface="Calibri"/>
              </a:rPr>
              <a:t>oluşur;</a:t>
            </a:r>
            <a:endParaRPr sz="2400">
              <a:latin typeface="Calibri"/>
              <a:cs typeface="Calibri"/>
            </a:endParaRPr>
          </a:p>
          <a:p>
            <a:pPr marL="1096645" lvl="1" indent="-221615">
              <a:lnSpc>
                <a:spcPct val="100000"/>
              </a:lnSpc>
              <a:spcBef>
                <a:spcPts val="680"/>
              </a:spcBef>
              <a:buChar char="•"/>
              <a:tabLst>
                <a:tab pos="1097280" algn="l"/>
              </a:tabLst>
            </a:pPr>
            <a:r>
              <a:rPr sz="2400" b="1" spc="-5" dirty="0">
                <a:solidFill>
                  <a:srgbClr val="44536A"/>
                </a:solidFill>
                <a:latin typeface="Calibri"/>
                <a:cs typeface="Calibri"/>
              </a:rPr>
              <a:t>Neyin</a:t>
            </a:r>
            <a:r>
              <a:rPr sz="2400" b="1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536A"/>
                </a:solidFill>
                <a:latin typeface="Calibri"/>
                <a:cs typeface="Calibri"/>
              </a:rPr>
              <a:t>test</a:t>
            </a:r>
            <a:r>
              <a:rPr sz="2400" b="1" spc="-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536A"/>
                </a:solidFill>
                <a:latin typeface="Calibri"/>
                <a:cs typeface="Calibri"/>
              </a:rPr>
              <a:t>edileceği</a:t>
            </a:r>
            <a:endParaRPr sz="2400">
              <a:latin typeface="Calibri"/>
              <a:cs typeface="Calibri"/>
            </a:endParaRPr>
          </a:p>
          <a:p>
            <a:pPr marL="1096645" lvl="1" indent="-221615">
              <a:lnSpc>
                <a:spcPct val="100000"/>
              </a:lnSpc>
              <a:spcBef>
                <a:spcPts val="715"/>
              </a:spcBef>
              <a:buChar char="•"/>
              <a:tabLst>
                <a:tab pos="1097280" algn="l"/>
              </a:tabLst>
            </a:pPr>
            <a:r>
              <a:rPr sz="2400" b="1" spc="-5" dirty="0">
                <a:solidFill>
                  <a:srgbClr val="44536A"/>
                </a:solidFill>
                <a:latin typeface="Calibri"/>
                <a:cs typeface="Calibri"/>
              </a:rPr>
              <a:t>Nasıl</a:t>
            </a:r>
            <a:r>
              <a:rPr sz="2400" b="1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536A"/>
                </a:solidFill>
                <a:latin typeface="Calibri"/>
                <a:cs typeface="Calibri"/>
              </a:rPr>
              <a:t>test edileceği</a:t>
            </a:r>
            <a:endParaRPr sz="2400">
              <a:latin typeface="Calibri"/>
              <a:cs typeface="Calibri"/>
            </a:endParaRPr>
          </a:p>
          <a:p>
            <a:pPr marL="1096645" lvl="1" indent="-221615">
              <a:lnSpc>
                <a:spcPct val="100000"/>
              </a:lnSpc>
              <a:spcBef>
                <a:spcPts val="710"/>
              </a:spcBef>
              <a:buChar char="•"/>
              <a:tabLst>
                <a:tab pos="1097280" algn="l"/>
              </a:tabLst>
            </a:pPr>
            <a:r>
              <a:rPr sz="2400" b="1" spc="-5" dirty="0">
                <a:solidFill>
                  <a:srgbClr val="44536A"/>
                </a:solidFill>
                <a:latin typeface="Calibri"/>
                <a:cs typeface="Calibri"/>
              </a:rPr>
              <a:t>Test</a:t>
            </a:r>
            <a:r>
              <a:rPr sz="2400" b="1" spc="-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536A"/>
                </a:solidFill>
                <a:latin typeface="Calibri"/>
                <a:cs typeface="Calibri"/>
              </a:rPr>
              <a:t>etmek için</a:t>
            </a:r>
            <a:r>
              <a:rPr sz="2400" b="1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536A"/>
                </a:solidFill>
                <a:latin typeface="Calibri"/>
                <a:cs typeface="Calibri"/>
              </a:rPr>
              <a:t>gerekli</a:t>
            </a:r>
            <a:r>
              <a:rPr sz="2400" b="1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536A"/>
                </a:solidFill>
                <a:latin typeface="Calibri"/>
                <a:cs typeface="Calibri"/>
              </a:rPr>
              <a:t>veriler</a:t>
            </a:r>
            <a:endParaRPr sz="2400">
              <a:latin typeface="Calibri"/>
              <a:cs typeface="Calibri"/>
            </a:endParaRPr>
          </a:p>
          <a:p>
            <a:pPr marL="1096645" lvl="1" indent="-221615">
              <a:lnSpc>
                <a:spcPct val="100000"/>
              </a:lnSpc>
              <a:spcBef>
                <a:spcPts val="715"/>
              </a:spcBef>
              <a:buChar char="•"/>
              <a:tabLst>
                <a:tab pos="1097280" algn="l"/>
              </a:tabLst>
            </a:pPr>
            <a:r>
              <a:rPr sz="2400" b="1" spc="-5" dirty="0">
                <a:solidFill>
                  <a:srgbClr val="44536A"/>
                </a:solidFill>
                <a:latin typeface="Calibri"/>
                <a:cs typeface="Calibri"/>
              </a:rPr>
              <a:t>Testin</a:t>
            </a:r>
            <a:r>
              <a:rPr sz="2400" b="1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536A"/>
                </a:solidFill>
                <a:latin typeface="Calibri"/>
                <a:cs typeface="Calibri"/>
              </a:rPr>
              <a:t>başarılı olması</a:t>
            </a:r>
            <a:r>
              <a:rPr sz="2400" b="1" spc="-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536A"/>
                </a:solidFill>
                <a:latin typeface="Calibri"/>
                <a:cs typeface="Calibri"/>
              </a:rPr>
              <a:t>için</a:t>
            </a:r>
            <a:r>
              <a:rPr sz="2400" b="1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536A"/>
                </a:solidFill>
                <a:latin typeface="Calibri"/>
                <a:cs typeface="Calibri"/>
              </a:rPr>
              <a:t>gerekli koşullar</a:t>
            </a:r>
            <a:endParaRPr sz="2400">
              <a:latin typeface="Calibri"/>
              <a:cs typeface="Calibri"/>
            </a:endParaRPr>
          </a:p>
          <a:p>
            <a:pPr marL="1096645" lvl="1" indent="-221615">
              <a:lnSpc>
                <a:spcPct val="100000"/>
              </a:lnSpc>
              <a:spcBef>
                <a:spcPts val="715"/>
              </a:spcBef>
              <a:buChar char="•"/>
              <a:tabLst>
                <a:tab pos="1097280" algn="l"/>
              </a:tabLst>
            </a:pPr>
            <a:r>
              <a:rPr sz="2400" b="1" spc="-5" dirty="0">
                <a:solidFill>
                  <a:srgbClr val="44536A"/>
                </a:solidFill>
                <a:latin typeface="Calibri"/>
                <a:cs typeface="Calibri"/>
              </a:rPr>
              <a:t>Testin</a:t>
            </a:r>
            <a:r>
              <a:rPr sz="2400" b="1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536A"/>
                </a:solidFill>
                <a:latin typeface="Calibri"/>
                <a:cs typeface="Calibri"/>
              </a:rPr>
              <a:t>sonuçlarını</a:t>
            </a:r>
            <a:r>
              <a:rPr sz="2400" b="1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536A"/>
                </a:solidFill>
                <a:latin typeface="Calibri"/>
                <a:cs typeface="Calibri"/>
              </a:rPr>
              <a:t>değerlendirmek</a:t>
            </a:r>
            <a:r>
              <a:rPr sz="2400" b="1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536A"/>
                </a:solidFill>
                <a:latin typeface="Calibri"/>
                <a:cs typeface="Calibri"/>
              </a:rPr>
              <a:t>için</a:t>
            </a:r>
            <a:r>
              <a:rPr sz="2400" b="1" spc="-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536A"/>
                </a:solidFill>
                <a:latin typeface="Calibri"/>
                <a:cs typeface="Calibri"/>
              </a:rPr>
              <a:t>gerekli bilgiler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1447" y="1637164"/>
            <a:ext cx="3966210" cy="187642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434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b="1" spc="-5" dirty="0">
                <a:solidFill>
                  <a:srgbClr val="C55A11"/>
                </a:solidFill>
                <a:latin typeface="Calibri"/>
                <a:cs typeface="Calibri"/>
              </a:rPr>
              <a:t>Test</a:t>
            </a:r>
            <a:r>
              <a:rPr sz="2800" b="1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55A11"/>
                </a:solidFill>
                <a:latin typeface="Calibri"/>
                <a:cs typeface="Calibri"/>
              </a:rPr>
              <a:t>Tasarımı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3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Hatalı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durumun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belirlenmesi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b="1" spc="-5" dirty="0">
                <a:latin typeface="Calibri"/>
                <a:cs typeface="Calibri"/>
              </a:rPr>
              <a:t>Koşullar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oracle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1447" y="3568529"/>
            <a:ext cx="9792970" cy="1697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8465" indent="-406400">
              <a:lnSpc>
                <a:spcPts val="2735"/>
              </a:lnSpc>
              <a:spcBef>
                <a:spcPts val="100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istenilen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(expected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result)-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gerçekleşen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sonuç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(actual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result)-&gt;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bağlamda</a:t>
            </a:r>
            <a:endParaRPr sz="2400">
              <a:latin typeface="Calibri"/>
              <a:cs typeface="Calibri"/>
            </a:endParaRPr>
          </a:p>
          <a:p>
            <a:pPr marL="418465">
              <a:lnSpc>
                <a:spcPts val="2735"/>
              </a:lnSpc>
            </a:pPr>
            <a:r>
              <a:rPr sz="2400" b="1" spc="-5" dirty="0">
                <a:latin typeface="Calibri"/>
                <a:cs typeface="Calibri"/>
              </a:rPr>
              <a:t>senaryolar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belirlenmelidir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35"/>
              </a:spcBef>
              <a:buClr>
                <a:srgbClr val="000000"/>
              </a:buClr>
              <a:buFont typeface="Wingdings"/>
              <a:buChar char=""/>
              <a:tabLst>
                <a:tab pos="419100" algn="l"/>
              </a:tabLst>
            </a:pPr>
            <a:r>
              <a:rPr sz="2800" b="1" spc="-5" dirty="0">
                <a:solidFill>
                  <a:srgbClr val="C55A11"/>
                </a:solidFill>
                <a:latin typeface="Calibri"/>
                <a:cs typeface="Calibri"/>
              </a:rPr>
              <a:t>Testin</a:t>
            </a:r>
            <a:r>
              <a:rPr sz="2800" b="1" spc="-1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55A11"/>
                </a:solidFill>
                <a:latin typeface="Calibri"/>
                <a:cs typeface="Calibri"/>
              </a:rPr>
              <a:t>Tatbiki</a:t>
            </a:r>
            <a:r>
              <a:rPr sz="2800" b="1" spc="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55A11"/>
                </a:solidFill>
                <a:latin typeface="Calibri"/>
                <a:cs typeface="Calibri"/>
              </a:rPr>
              <a:t>(implementation)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3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Gruplama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1447" y="5321129"/>
            <a:ext cx="1500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Sıralama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86412" y="216156"/>
            <a:ext cx="98679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Test</a:t>
            </a:r>
            <a:r>
              <a:rPr spc="-10" dirty="0"/>
              <a:t> </a:t>
            </a:r>
            <a:r>
              <a:rPr spc="-5" dirty="0"/>
              <a:t>Tasarım Teknikleri</a:t>
            </a:r>
            <a:r>
              <a:rPr spc="20" dirty="0"/>
              <a:t> </a:t>
            </a:r>
            <a:r>
              <a:rPr dirty="0"/>
              <a:t>- </a:t>
            </a:r>
            <a:r>
              <a:rPr spc="-5" dirty="0"/>
              <a:t>Test</a:t>
            </a:r>
            <a:r>
              <a:rPr spc="-10" dirty="0"/>
              <a:t> </a:t>
            </a:r>
            <a:r>
              <a:rPr dirty="0"/>
              <a:t>Geliştirme</a:t>
            </a:r>
            <a:r>
              <a:rPr spc="5" dirty="0"/>
              <a:t> </a:t>
            </a:r>
            <a:r>
              <a:rPr spc="-5" dirty="0"/>
              <a:t>Süreci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7825867" y="2508636"/>
            <a:ext cx="4279900" cy="927100"/>
            <a:chOff x="7825867" y="2508636"/>
            <a:chExt cx="4279900" cy="927100"/>
          </a:xfrm>
        </p:grpSpPr>
        <p:sp>
          <p:nvSpPr>
            <p:cNvPr id="7" name="object 7"/>
            <p:cNvSpPr/>
            <p:nvPr/>
          </p:nvSpPr>
          <p:spPr>
            <a:xfrm>
              <a:off x="7832217" y="2514986"/>
              <a:ext cx="4267200" cy="914400"/>
            </a:xfrm>
            <a:custGeom>
              <a:avLst/>
              <a:gdLst/>
              <a:ahLst/>
              <a:cxnLst/>
              <a:rect l="l" t="t" r="r" b="b"/>
              <a:pathLst>
                <a:path w="4267200" h="914400">
                  <a:moveTo>
                    <a:pt x="4114800" y="0"/>
                  </a:moveTo>
                  <a:lnTo>
                    <a:pt x="152400" y="0"/>
                  </a:lnTo>
                  <a:lnTo>
                    <a:pt x="104231" y="7768"/>
                  </a:lnTo>
                  <a:lnTo>
                    <a:pt x="62396" y="29402"/>
                  </a:lnTo>
                  <a:lnTo>
                    <a:pt x="29405" y="62391"/>
                  </a:lnTo>
                  <a:lnTo>
                    <a:pt x="7769" y="104226"/>
                  </a:lnTo>
                  <a:lnTo>
                    <a:pt x="0" y="152400"/>
                  </a:lnTo>
                  <a:lnTo>
                    <a:pt x="0" y="761987"/>
                  </a:lnTo>
                  <a:lnTo>
                    <a:pt x="7769" y="810161"/>
                  </a:lnTo>
                  <a:lnTo>
                    <a:pt x="29405" y="852000"/>
                  </a:lnTo>
                  <a:lnTo>
                    <a:pt x="62396" y="884993"/>
                  </a:lnTo>
                  <a:lnTo>
                    <a:pt x="104231" y="906629"/>
                  </a:lnTo>
                  <a:lnTo>
                    <a:pt x="152400" y="914400"/>
                  </a:lnTo>
                  <a:lnTo>
                    <a:pt x="4114800" y="914400"/>
                  </a:lnTo>
                  <a:lnTo>
                    <a:pt x="4162968" y="906629"/>
                  </a:lnTo>
                  <a:lnTo>
                    <a:pt x="4204803" y="884993"/>
                  </a:lnTo>
                  <a:lnTo>
                    <a:pt x="4237794" y="852000"/>
                  </a:lnTo>
                  <a:lnTo>
                    <a:pt x="4259430" y="810161"/>
                  </a:lnTo>
                  <a:lnTo>
                    <a:pt x="4267200" y="761987"/>
                  </a:lnTo>
                  <a:lnTo>
                    <a:pt x="4267200" y="152400"/>
                  </a:lnTo>
                  <a:lnTo>
                    <a:pt x="4259430" y="104226"/>
                  </a:lnTo>
                  <a:lnTo>
                    <a:pt x="4237794" y="62391"/>
                  </a:lnTo>
                  <a:lnTo>
                    <a:pt x="4204803" y="29402"/>
                  </a:lnTo>
                  <a:lnTo>
                    <a:pt x="4162968" y="7768"/>
                  </a:lnTo>
                  <a:lnTo>
                    <a:pt x="41148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32217" y="2514986"/>
              <a:ext cx="4267200" cy="914400"/>
            </a:xfrm>
            <a:custGeom>
              <a:avLst/>
              <a:gdLst/>
              <a:ahLst/>
              <a:cxnLst/>
              <a:rect l="l" t="t" r="r" b="b"/>
              <a:pathLst>
                <a:path w="4267200" h="914400">
                  <a:moveTo>
                    <a:pt x="0" y="152400"/>
                  </a:moveTo>
                  <a:lnTo>
                    <a:pt x="7769" y="104226"/>
                  </a:lnTo>
                  <a:lnTo>
                    <a:pt x="29405" y="62391"/>
                  </a:lnTo>
                  <a:lnTo>
                    <a:pt x="62396" y="29402"/>
                  </a:lnTo>
                  <a:lnTo>
                    <a:pt x="104231" y="7768"/>
                  </a:lnTo>
                  <a:lnTo>
                    <a:pt x="152400" y="0"/>
                  </a:lnTo>
                  <a:lnTo>
                    <a:pt x="4114800" y="0"/>
                  </a:lnTo>
                  <a:lnTo>
                    <a:pt x="4162968" y="7768"/>
                  </a:lnTo>
                  <a:lnTo>
                    <a:pt x="4204803" y="29402"/>
                  </a:lnTo>
                  <a:lnTo>
                    <a:pt x="4237794" y="62391"/>
                  </a:lnTo>
                  <a:lnTo>
                    <a:pt x="4259430" y="104226"/>
                  </a:lnTo>
                  <a:lnTo>
                    <a:pt x="4267200" y="152400"/>
                  </a:lnTo>
                  <a:lnTo>
                    <a:pt x="4267200" y="761987"/>
                  </a:lnTo>
                  <a:lnTo>
                    <a:pt x="4259430" y="810161"/>
                  </a:lnTo>
                  <a:lnTo>
                    <a:pt x="4237794" y="852000"/>
                  </a:lnTo>
                  <a:lnTo>
                    <a:pt x="4204803" y="884993"/>
                  </a:lnTo>
                  <a:lnTo>
                    <a:pt x="4162968" y="906629"/>
                  </a:lnTo>
                  <a:lnTo>
                    <a:pt x="4114800" y="914400"/>
                  </a:lnTo>
                  <a:lnTo>
                    <a:pt x="152400" y="914400"/>
                  </a:lnTo>
                  <a:lnTo>
                    <a:pt x="104231" y="906629"/>
                  </a:lnTo>
                  <a:lnTo>
                    <a:pt x="62396" y="884993"/>
                  </a:lnTo>
                  <a:lnTo>
                    <a:pt x="29405" y="852000"/>
                  </a:lnTo>
                  <a:lnTo>
                    <a:pt x="7769" y="810161"/>
                  </a:lnTo>
                  <a:lnTo>
                    <a:pt x="0" y="761987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125055" y="2533141"/>
            <a:ext cx="36804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Hatalı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durumdan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bağımsız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olarak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doğru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durumun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bulunması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için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gerekli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bilgiler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"testoracle"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denir.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353433" y="4927221"/>
            <a:ext cx="1749425" cy="927100"/>
            <a:chOff x="4353433" y="4927221"/>
            <a:chExt cx="1749425" cy="927100"/>
          </a:xfrm>
        </p:grpSpPr>
        <p:sp>
          <p:nvSpPr>
            <p:cNvPr id="11" name="object 11"/>
            <p:cNvSpPr/>
            <p:nvPr/>
          </p:nvSpPr>
          <p:spPr>
            <a:xfrm>
              <a:off x="4359783" y="4933571"/>
              <a:ext cx="1736725" cy="914400"/>
            </a:xfrm>
            <a:custGeom>
              <a:avLst/>
              <a:gdLst/>
              <a:ahLst/>
              <a:cxnLst/>
              <a:rect l="l" t="t" r="r" b="b"/>
              <a:pathLst>
                <a:path w="1736725" h="914400">
                  <a:moveTo>
                    <a:pt x="1584198" y="0"/>
                  </a:moveTo>
                  <a:lnTo>
                    <a:pt x="152400" y="0"/>
                  </a:lnTo>
                  <a:lnTo>
                    <a:pt x="104231" y="7768"/>
                  </a:lnTo>
                  <a:lnTo>
                    <a:pt x="62396" y="29402"/>
                  </a:lnTo>
                  <a:lnTo>
                    <a:pt x="29405" y="62391"/>
                  </a:lnTo>
                  <a:lnTo>
                    <a:pt x="7769" y="104226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9" y="810168"/>
                  </a:lnTo>
                  <a:lnTo>
                    <a:pt x="29405" y="852003"/>
                  </a:lnTo>
                  <a:lnTo>
                    <a:pt x="62396" y="884994"/>
                  </a:lnTo>
                  <a:lnTo>
                    <a:pt x="104231" y="906630"/>
                  </a:lnTo>
                  <a:lnTo>
                    <a:pt x="152400" y="914400"/>
                  </a:lnTo>
                  <a:lnTo>
                    <a:pt x="1584198" y="914400"/>
                  </a:lnTo>
                  <a:lnTo>
                    <a:pt x="1632366" y="906630"/>
                  </a:lnTo>
                  <a:lnTo>
                    <a:pt x="1674201" y="884994"/>
                  </a:lnTo>
                  <a:lnTo>
                    <a:pt x="1707192" y="852003"/>
                  </a:lnTo>
                  <a:lnTo>
                    <a:pt x="1728828" y="810168"/>
                  </a:lnTo>
                  <a:lnTo>
                    <a:pt x="1736598" y="762000"/>
                  </a:lnTo>
                  <a:lnTo>
                    <a:pt x="1736598" y="152400"/>
                  </a:lnTo>
                  <a:lnTo>
                    <a:pt x="1728828" y="104226"/>
                  </a:lnTo>
                  <a:lnTo>
                    <a:pt x="1707192" y="62391"/>
                  </a:lnTo>
                  <a:lnTo>
                    <a:pt x="1674201" y="29402"/>
                  </a:lnTo>
                  <a:lnTo>
                    <a:pt x="1632366" y="7768"/>
                  </a:lnTo>
                  <a:lnTo>
                    <a:pt x="158419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59783" y="4933571"/>
              <a:ext cx="1736725" cy="914400"/>
            </a:xfrm>
            <a:custGeom>
              <a:avLst/>
              <a:gdLst/>
              <a:ahLst/>
              <a:cxnLst/>
              <a:rect l="l" t="t" r="r" b="b"/>
              <a:pathLst>
                <a:path w="1736725" h="914400">
                  <a:moveTo>
                    <a:pt x="0" y="152400"/>
                  </a:moveTo>
                  <a:lnTo>
                    <a:pt x="7769" y="104226"/>
                  </a:lnTo>
                  <a:lnTo>
                    <a:pt x="29405" y="62391"/>
                  </a:lnTo>
                  <a:lnTo>
                    <a:pt x="62396" y="29402"/>
                  </a:lnTo>
                  <a:lnTo>
                    <a:pt x="104231" y="7768"/>
                  </a:lnTo>
                  <a:lnTo>
                    <a:pt x="152400" y="0"/>
                  </a:lnTo>
                  <a:lnTo>
                    <a:pt x="1584198" y="0"/>
                  </a:lnTo>
                  <a:lnTo>
                    <a:pt x="1632366" y="7768"/>
                  </a:lnTo>
                  <a:lnTo>
                    <a:pt x="1674201" y="29402"/>
                  </a:lnTo>
                  <a:lnTo>
                    <a:pt x="1707192" y="62391"/>
                  </a:lnTo>
                  <a:lnTo>
                    <a:pt x="1728828" y="104226"/>
                  </a:lnTo>
                  <a:lnTo>
                    <a:pt x="1736598" y="152400"/>
                  </a:lnTo>
                  <a:lnTo>
                    <a:pt x="1736598" y="762000"/>
                  </a:lnTo>
                  <a:lnTo>
                    <a:pt x="1728828" y="810168"/>
                  </a:lnTo>
                  <a:lnTo>
                    <a:pt x="1707192" y="852003"/>
                  </a:lnTo>
                  <a:lnTo>
                    <a:pt x="1674201" y="884994"/>
                  </a:lnTo>
                  <a:lnTo>
                    <a:pt x="1632366" y="906630"/>
                  </a:lnTo>
                  <a:lnTo>
                    <a:pt x="1584198" y="914400"/>
                  </a:lnTo>
                  <a:lnTo>
                    <a:pt x="152400" y="914400"/>
                  </a:lnTo>
                  <a:lnTo>
                    <a:pt x="104231" y="906630"/>
                  </a:lnTo>
                  <a:lnTo>
                    <a:pt x="62396" y="884994"/>
                  </a:lnTo>
                  <a:lnTo>
                    <a:pt x="29405" y="852003"/>
                  </a:lnTo>
                  <a:lnTo>
                    <a:pt x="7769" y="810168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733178" y="5174928"/>
            <a:ext cx="9886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700150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Yazılım</a:t>
            </a:r>
            <a:r>
              <a:rPr spc="-40" dirty="0"/>
              <a:t> </a:t>
            </a:r>
            <a:r>
              <a:rPr spc="-5" dirty="0"/>
              <a:t>Projelerindeki</a:t>
            </a:r>
            <a:r>
              <a:rPr spc="-20" dirty="0"/>
              <a:t> </a:t>
            </a:r>
            <a:r>
              <a:rPr spc="-5" dirty="0"/>
              <a:t>Başarısızlık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2059" y="1683711"/>
            <a:ext cx="3575050" cy="395097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92075">
              <a:lnSpc>
                <a:spcPts val="2590"/>
              </a:lnSpc>
              <a:spcBef>
                <a:spcPts val="425"/>
              </a:spcBef>
            </a:pPr>
            <a:r>
              <a:rPr sz="2400" spc="-10" dirty="0">
                <a:latin typeface="Calibri"/>
                <a:cs typeface="Calibri"/>
              </a:rPr>
              <a:t>Standish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Group’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2009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yılı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 </a:t>
            </a:r>
            <a:r>
              <a:rPr sz="2400" spc="-10" dirty="0">
                <a:latin typeface="Calibri"/>
                <a:cs typeface="Calibri"/>
              </a:rPr>
              <a:t>yayımladığı CHAOS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raporuna </a:t>
            </a:r>
            <a:r>
              <a:rPr sz="2400" spc="-15" dirty="0">
                <a:latin typeface="Calibri"/>
                <a:cs typeface="Calibri"/>
              </a:rPr>
              <a:t>göre </a:t>
            </a:r>
            <a:r>
              <a:rPr sz="2400" spc="-5" dirty="0">
                <a:latin typeface="Calibri"/>
                <a:cs typeface="Calibri"/>
              </a:rPr>
              <a:t>bu yıl içinde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gerçekleştirilen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yazılım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projelerinin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yaklaşık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%68'i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başarısızlıkla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sonuçlanmıştır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2590"/>
              </a:lnSpc>
              <a:spcBef>
                <a:spcPts val="1015"/>
              </a:spcBef>
            </a:pPr>
            <a:r>
              <a:rPr sz="2400" spc="-5" dirty="0">
                <a:latin typeface="Calibri"/>
                <a:cs typeface="Calibri"/>
              </a:rPr>
              <a:t>(%48'i </a:t>
            </a:r>
            <a:r>
              <a:rPr sz="2400" spc="-10" dirty="0">
                <a:latin typeface="Calibri"/>
                <a:cs typeface="Calibri"/>
              </a:rPr>
              <a:t>isterler(gereksinimler)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açısından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başarısız)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2012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de -&gt;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 %39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başarılı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82133" y="1786890"/>
            <a:ext cx="6510020" cy="4872990"/>
            <a:chOff x="5682133" y="1786890"/>
            <a:chExt cx="6510020" cy="48729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2133" y="1786890"/>
              <a:ext cx="4684863" cy="39844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8045" y="5486400"/>
              <a:ext cx="1933954" cy="11734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6568" y="309599"/>
            <a:ext cx="489331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Test</a:t>
            </a:r>
            <a:r>
              <a:rPr spc="-25" dirty="0"/>
              <a:t> </a:t>
            </a:r>
            <a:r>
              <a:rPr spc="-5" dirty="0"/>
              <a:t>Tasarım</a:t>
            </a:r>
            <a:r>
              <a:rPr spc="-20" dirty="0"/>
              <a:t> </a:t>
            </a:r>
            <a:r>
              <a:rPr spc="-5" dirty="0"/>
              <a:t>Teknikleri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12619" y="1359889"/>
            <a:ext cx="9102090" cy="5170170"/>
            <a:chOff x="2412619" y="1359889"/>
            <a:chExt cx="9102090" cy="5170170"/>
          </a:xfrm>
        </p:grpSpPr>
        <p:sp>
          <p:nvSpPr>
            <p:cNvPr id="4" name="object 4"/>
            <p:cNvSpPr/>
            <p:nvPr/>
          </p:nvSpPr>
          <p:spPr>
            <a:xfrm>
              <a:off x="2418969" y="1366239"/>
              <a:ext cx="1083945" cy="5157470"/>
            </a:xfrm>
            <a:custGeom>
              <a:avLst/>
              <a:gdLst/>
              <a:ahLst/>
              <a:cxnLst/>
              <a:rect l="l" t="t" r="r" b="b"/>
              <a:pathLst>
                <a:path w="1083945" h="5157470">
                  <a:moveTo>
                    <a:pt x="15265" y="0"/>
                  </a:moveTo>
                  <a:lnTo>
                    <a:pt x="49174" y="34344"/>
                  </a:lnTo>
                  <a:lnTo>
                    <a:pt x="82537" y="69023"/>
                  </a:lnTo>
                  <a:lnTo>
                    <a:pt x="115353" y="104031"/>
                  </a:lnTo>
                  <a:lnTo>
                    <a:pt x="147622" y="139363"/>
                  </a:lnTo>
                  <a:lnTo>
                    <a:pt x="179344" y="175012"/>
                  </a:lnTo>
                  <a:lnTo>
                    <a:pt x="210519" y="210974"/>
                  </a:lnTo>
                  <a:lnTo>
                    <a:pt x="241147" y="247244"/>
                  </a:lnTo>
                  <a:lnTo>
                    <a:pt x="271229" y="283815"/>
                  </a:lnTo>
                  <a:lnTo>
                    <a:pt x="300763" y="320682"/>
                  </a:lnTo>
                  <a:lnTo>
                    <a:pt x="329751" y="357840"/>
                  </a:lnTo>
                  <a:lnTo>
                    <a:pt x="358192" y="395284"/>
                  </a:lnTo>
                  <a:lnTo>
                    <a:pt x="386085" y="433008"/>
                  </a:lnTo>
                  <a:lnTo>
                    <a:pt x="413432" y="471006"/>
                  </a:lnTo>
                  <a:lnTo>
                    <a:pt x="440232" y="509273"/>
                  </a:lnTo>
                  <a:lnTo>
                    <a:pt x="466486" y="547804"/>
                  </a:lnTo>
                  <a:lnTo>
                    <a:pt x="492192" y="586593"/>
                  </a:lnTo>
                  <a:lnTo>
                    <a:pt x="517351" y="625636"/>
                  </a:lnTo>
                  <a:lnTo>
                    <a:pt x="541964" y="664925"/>
                  </a:lnTo>
                  <a:lnTo>
                    <a:pt x="566029" y="704456"/>
                  </a:lnTo>
                  <a:lnTo>
                    <a:pt x="589548" y="744224"/>
                  </a:lnTo>
                  <a:lnTo>
                    <a:pt x="612520" y="784223"/>
                  </a:lnTo>
                  <a:lnTo>
                    <a:pt x="634945" y="824448"/>
                  </a:lnTo>
                  <a:lnTo>
                    <a:pt x="656823" y="864893"/>
                  </a:lnTo>
                  <a:lnTo>
                    <a:pt x="678154" y="905552"/>
                  </a:lnTo>
                  <a:lnTo>
                    <a:pt x="698938" y="946421"/>
                  </a:lnTo>
                  <a:lnTo>
                    <a:pt x="719176" y="987494"/>
                  </a:lnTo>
                  <a:lnTo>
                    <a:pt x="738866" y="1028765"/>
                  </a:lnTo>
                  <a:lnTo>
                    <a:pt x="758010" y="1070230"/>
                  </a:lnTo>
                  <a:lnTo>
                    <a:pt x="776607" y="1111881"/>
                  </a:lnTo>
                  <a:lnTo>
                    <a:pt x="794656" y="1153715"/>
                  </a:lnTo>
                  <a:lnTo>
                    <a:pt x="812159" y="1195726"/>
                  </a:lnTo>
                  <a:lnTo>
                    <a:pt x="829115" y="1237908"/>
                  </a:lnTo>
                  <a:lnTo>
                    <a:pt x="845524" y="1280256"/>
                  </a:lnTo>
                  <a:lnTo>
                    <a:pt x="861387" y="1322764"/>
                  </a:lnTo>
                  <a:lnTo>
                    <a:pt x="876702" y="1365427"/>
                  </a:lnTo>
                  <a:lnTo>
                    <a:pt x="891471" y="1408240"/>
                  </a:lnTo>
                  <a:lnTo>
                    <a:pt x="905692" y="1451197"/>
                  </a:lnTo>
                  <a:lnTo>
                    <a:pt x="919367" y="1494292"/>
                  </a:lnTo>
                  <a:lnTo>
                    <a:pt x="932495" y="1537521"/>
                  </a:lnTo>
                  <a:lnTo>
                    <a:pt x="945076" y="1580877"/>
                  </a:lnTo>
                  <a:lnTo>
                    <a:pt x="957110" y="1624356"/>
                  </a:lnTo>
                  <a:lnTo>
                    <a:pt x="968597" y="1667952"/>
                  </a:lnTo>
                  <a:lnTo>
                    <a:pt x="979537" y="1711659"/>
                  </a:lnTo>
                  <a:lnTo>
                    <a:pt x="989930" y="1755472"/>
                  </a:lnTo>
                  <a:lnTo>
                    <a:pt x="999777" y="1799386"/>
                  </a:lnTo>
                  <a:lnTo>
                    <a:pt x="1009076" y="1843395"/>
                  </a:lnTo>
                  <a:lnTo>
                    <a:pt x="1017829" y="1887494"/>
                  </a:lnTo>
                  <a:lnTo>
                    <a:pt x="1026035" y="1931677"/>
                  </a:lnTo>
                  <a:lnTo>
                    <a:pt x="1033693" y="1975939"/>
                  </a:lnTo>
                  <a:lnTo>
                    <a:pt x="1040805" y="2020274"/>
                  </a:lnTo>
                  <a:lnTo>
                    <a:pt x="1047370" y="2064677"/>
                  </a:lnTo>
                  <a:lnTo>
                    <a:pt x="1053389" y="2109143"/>
                  </a:lnTo>
                  <a:lnTo>
                    <a:pt x="1058860" y="2153666"/>
                  </a:lnTo>
                  <a:lnTo>
                    <a:pt x="1063784" y="2198240"/>
                  </a:lnTo>
                  <a:lnTo>
                    <a:pt x="1068162" y="2242861"/>
                  </a:lnTo>
                  <a:lnTo>
                    <a:pt x="1071992" y="2287523"/>
                  </a:lnTo>
                  <a:lnTo>
                    <a:pt x="1075276" y="2332220"/>
                  </a:lnTo>
                  <a:lnTo>
                    <a:pt x="1078013" y="2376947"/>
                  </a:lnTo>
                  <a:lnTo>
                    <a:pt x="1080203" y="2421698"/>
                  </a:lnTo>
                  <a:lnTo>
                    <a:pt x="1081846" y="2466469"/>
                  </a:lnTo>
                  <a:lnTo>
                    <a:pt x="1082942" y="2511253"/>
                  </a:lnTo>
                  <a:lnTo>
                    <a:pt x="1083491" y="2556045"/>
                  </a:lnTo>
                  <a:lnTo>
                    <a:pt x="1083493" y="2600840"/>
                  </a:lnTo>
                  <a:lnTo>
                    <a:pt x="1082948" y="2645632"/>
                  </a:lnTo>
                  <a:lnTo>
                    <a:pt x="1081857" y="2690416"/>
                  </a:lnTo>
                  <a:lnTo>
                    <a:pt x="1080219" y="2735187"/>
                  </a:lnTo>
                  <a:lnTo>
                    <a:pt x="1078033" y="2779939"/>
                  </a:lnTo>
                  <a:lnTo>
                    <a:pt x="1075301" y="2824666"/>
                  </a:lnTo>
                  <a:lnTo>
                    <a:pt x="1072022" y="2869363"/>
                  </a:lnTo>
                  <a:lnTo>
                    <a:pt x="1068196" y="2914025"/>
                  </a:lnTo>
                  <a:lnTo>
                    <a:pt x="1063823" y="2958647"/>
                  </a:lnTo>
                  <a:lnTo>
                    <a:pt x="1058903" y="3003222"/>
                  </a:lnTo>
                  <a:lnTo>
                    <a:pt x="1053436" y="3047745"/>
                  </a:lnTo>
                  <a:lnTo>
                    <a:pt x="1047423" y="3092212"/>
                  </a:lnTo>
                  <a:lnTo>
                    <a:pt x="1040862" y="3136616"/>
                  </a:lnTo>
                  <a:lnTo>
                    <a:pt x="1033755" y="3180952"/>
                  </a:lnTo>
                  <a:lnTo>
                    <a:pt x="1026101" y="3225214"/>
                  </a:lnTo>
                  <a:lnTo>
                    <a:pt x="1017899" y="3269398"/>
                  </a:lnTo>
                  <a:lnTo>
                    <a:pt x="1009151" y="3313498"/>
                  </a:lnTo>
                  <a:lnTo>
                    <a:pt x="999856" y="3357508"/>
                  </a:lnTo>
                  <a:lnTo>
                    <a:pt x="990014" y="3401423"/>
                  </a:lnTo>
                  <a:lnTo>
                    <a:pt x="979625" y="3445237"/>
                  </a:lnTo>
                  <a:lnTo>
                    <a:pt x="968690" y="3488945"/>
                  </a:lnTo>
                  <a:lnTo>
                    <a:pt x="957207" y="3532542"/>
                  </a:lnTo>
                  <a:lnTo>
                    <a:pt x="945178" y="3576022"/>
                  </a:lnTo>
                  <a:lnTo>
                    <a:pt x="932601" y="3619380"/>
                  </a:lnTo>
                  <a:lnTo>
                    <a:pt x="919478" y="3662610"/>
                  </a:lnTo>
                  <a:lnTo>
                    <a:pt x="905807" y="3705707"/>
                  </a:lnTo>
                  <a:lnTo>
                    <a:pt x="891590" y="3748665"/>
                  </a:lnTo>
                  <a:lnTo>
                    <a:pt x="876826" y="3791480"/>
                  </a:lnTo>
                  <a:lnTo>
                    <a:pt x="861515" y="3834144"/>
                  </a:lnTo>
                  <a:lnTo>
                    <a:pt x="845657" y="3876654"/>
                  </a:lnTo>
                  <a:lnTo>
                    <a:pt x="829253" y="3919004"/>
                  </a:lnTo>
                  <a:lnTo>
                    <a:pt x="812301" y="3961188"/>
                  </a:lnTo>
                  <a:lnTo>
                    <a:pt x="794802" y="4003200"/>
                  </a:lnTo>
                  <a:lnTo>
                    <a:pt x="776757" y="4045036"/>
                  </a:lnTo>
                  <a:lnTo>
                    <a:pt x="758164" y="4086690"/>
                  </a:lnTo>
                  <a:lnTo>
                    <a:pt x="739025" y="4128156"/>
                  </a:lnTo>
                  <a:lnTo>
                    <a:pt x="719339" y="4169430"/>
                  </a:lnTo>
                  <a:lnTo>
                    <a:pt x="699106" y="4210505"/>
                  </a:lnTo>
                  <a:lnTo>
                    <a:pt x="678326" y="4251376"/>
                  </a:lnTo>
                  <a:lnTo>
                    <a:pt x="656999" y="4292038"/>
                  </a:lnTo>
                  <a:lnTo>
                    <a:pt x="635125" y="4332485"/>
                  </a:lnTo>
                  <a:lnTo>
                    <a:pt x="612704" y="4372712"/>
                  </a:lnTo>
                  <a:lnTo>
                    <a:pt x="589736" y="4412713"/>
                  </a:lnTo>
                  <a:lnTo>
                    <a:pt x="566222" y="4452484"/>
                  </a:lnTo>
                  <a:lnTo>
                    <a:pt x="542160" y="4492018"/>
                  </a:lnTo>
                  <a:lnTo>
                    <a:pt x="517552" y="4531310"/>
                  </a:lnTo>
                  <a:lnTo>
                    <a:pt x="492397" y="4570355"/>
                  </a:lnTo>
                  <a:lnTo>
                    <a:pt x="466694" y="4609147"/>
                  </a:lnTo>
                  <a:lnTo>
                    <a:pt x="440445" y="4647681"/>
                  </a:lnTo>
                  <a:lnTo>
                    <a:pt x="413649" y="4685951"/>
                  </a:lnTo>
                  <a:lnTo>
                    <a:pt x="386306" y="4723952"/>
                  </a:lnTo>
                  <a:lnTo>
                    <a:pt x="358416" y="4761678"/>
                  </a:lnTo>
                  <a:lnTo>
                    <a:pt x="329980" y="4799125"/>
                  </a:lnTo>
                  <a:lnTo>
                    <a:pt x="300996" y="4836287"/>
                  </a:lnTo>
                  <a:lnTo>
                    <a:pt x="271465" y="4873157"/>
                  </a:lnTo>
                  <a:lnTo>
                    <a:pt x="241388" y="4909731"/>
                  </a:lnTo>
                  <a:lnTo>
                    <a:pt x="210763" y="4946004"/>
                  </a:lnTo>
                  <a:lnTo>
                    <a:pt x="179592" y="4981969"/>
                  </a:lnTo>
                  <a:lnTo>
                    <a:pt x="147874" y="5017622"/>
                  </a:lnTo>
                  <a:lnTo>
                    <a:pt x="115609" y="5052957"/>
                  </a:lnTo>
                  <a:lnTo>
                    <a:pt x="82796" y="5087969"/>
                  </a:lnTo>
                  <a:lnTo>
                    <a:pt x="49438" y="5122651"/>
                  </a:lnTo>
                  <a:lnTo>
                    <a:pt x="15532" y="5157000"/>
                  </a:lnTo>
                  <a:lnTo>
                    <a:pt x="15354" y="5157177"/>
                  </a:lnTo>
                  <a:lnTo>
                    <a:pt x="0" y="5142014"/>
                  </a:lnTo>
                  <a:lnTo>
                    <a:pt x="33978" y="5107595"/>
                  </a:lnTo>
                  <a:lnTo>
                    <a:pt x="67405" y="5072839"/>
                  </a:lnTo>
                  <a:lnTo>
                    <a:pt x="100278" y="5037751"/>
                  </a:lnTo>
                  <a:lnTo>
                    <a:pt x="132600" y="5002336"/>
                  </a:lnTo>
                  <a:lnTo>
                    <a:pt x="164369" y="4966600"/>
                  </a:lnTo>
                  <a:lnTo>
                    <a:pt x="195585" y="4930549"/>
                  </a:lnTo>
                  <a:lnTo>
                    <a:pt x="226249" y="4894187"/>
                  </a:lnTo>
                  <a:lnTo>
                    <a:pt x="256361" y="4857521"/>
                  </a:lnTo>
                  <a:lnTo>
                    <a:pt x="285920" y="4820556"/>
                  </a:lnTo>
                  <a:lnTo>
                    <a:pt x="314926" y="4783298"/>
                  </a:lnTo>
                  <a:lnTo>
                    <a:pt x="343381" y="4745751"/>
                  </a:lnTo>
                  <a:lnTo>
                    <a:pt x="371282" y="4707923"/>
                  </a:lnTo>
                  <a:lnTo>
                    <a:pt x="398632" y="4669817"/>
                  </a:lnTo>
                  <a:lnTo>
                    <a:pt x="425428" y="4631440"/>
                  </a:lnTo>
                  <a:lnTo>
                    <a:pt x="451673" y="4592798"/>
                  </a:lnTo>
                  <a:lnTo>
                    <a:pt x="477365" y="4553895"/>
                  </a:lnTo>
                  <a:lnTo>
                    <a:pt x="502504" y="4514737"/>
                  </a:lnTo>
                  <a:lnTo>
                    <a:pt x="527091" y="4475331"/>
                  </a:lnTo>
                  <a:lnTo>
                    <a:pt x="551126" y="4435681"/>
                  </a:lnTo>
                  <a:lnTo>
                    <a:pt x="574608" y="4395792"/>
                  </a:lnTo>
                  <a:lnTo>
                    <a:pt x="597537" y="4355672"/>
                  </a:lnTo>
                  <a:lnTo>
                    <a:pt x="619914" y="4315324"/>
                  </a:lnTo>
                  <a:lnTo>
                    <a:pt x="641739" y="4274755"/>
                  </a:lnTo>
                  <a:lnTo>
                    <a:pt x="663011" y="4233969"/>
                  </a:lnTo>
                  <a:lnTo>
                    <a:pt x="683731" y="4192974"/>
                  </a:lnTo>
                  <a:lnTo>
                    <a:pt x="703898" y="4151773"/>
                  </a:lnTo>
                  <a:lnTo>
                    <a:pt x="723513" y="4110374"/>
                  </a:lnTo>
                  <a:lnTo>
                    <a:pt x="742576" y="4068780"/>
                  </a:lnTo>
                  <a:lnTo>
                    <a:pt x="761086" y="4026998"/>
                  </a:lnTo>
                  <a:lnTo>
                    <a:pt x="779043" y="3985034"/>
                  </a:lnTo>
                  <a:lnTo>
                    <a:pt x="796448" y="3942892"/>
                  </a:lnTo>
                  <a:lnTo>
                    <a:pt x="813301" y="3900579"/>
                  </a:lnTo>
                  <a:lnTo>
                    <a:pt x="829601" y="3858099"/>
                  </a:lnTo>
                  <a:lnTo>
                    <a:pt x="845348" y="3815459"/>
                  </a:lnTo>
                  <a:lnTo>
                    <a:pt x="860543" y="3772664"/>
                  </a:lnTo>
                  <a:lnTo>
                    <a:pt x="875186" y="3729720"/>
                  </a:lnTo>
                  <a:lnTo>
                    <a:pt x="889276" y="3686631"/>
                  </a:lnTo>
                  <a:lnTo>
                    <a:pt x="902814" y="3643404"/>
                  </a:lnTo>
                  <a:lnTo>
                    <a:pt x="915799" y="3600045"/>
                  </a:lnTo>
                  <a:lnTo>
                    <a:pt x="928232" y="3556558"/>
                  </a:lnTo>
                  <a:lnTo>
                    <a:pt x="940113" y="3512949"/>
                  </a:lnTo>
                  <a:lnTo>
                    <a:pt x="951441" y="3469223"/>
                  </a:lnTo>
                  <a:lnTo>
                    <a:pt x="962216" y="3425387"/>
                  </a:lnTo>
                  <a:lnTo>
                    <a:pt x="972439" y="3381446"/>
                  </a:lnTo>
                  <a:lnTo>
                    <a:pt x="982110" y="3337405"/>
                  </a:lnTo>
                  <a:lnTo>
                    <a:pt x="991228" y="3293270"/>
                  </a:lnTo>
                  <a:lnTo>
                    <a:pt x="999793" y="3249047"/>
                  </a:lnTo>
                  <a:lnTo>
                    <a:pt x="1007806" y="3204740"/>
                  </a:lnTo>
                  <a:lnTo>
                    <a:pt x="1015267" y="3160356"/>
                  </a:lnTo>
                  <a:lnTo>
                    <a:pt x="1022175" y="3115900"/>
                  </a:lnTo>
                  <a:lnTo>
                    <a:pt x="1028531" y="3071377"/>
                  </a:lnTo>
                  <a:lnTo>
                    <a:pt x="1034334" y="3026793"/>
                  </a:lnTo>
                  <a:lnTo>
                    <a:pt x="1039585" y="2982155"/>
                  </a:lnTo>
                  <a:lnTo>
                    <a:pt x="1044283" y="2937466"/>
                  </a:lnTo>
                  <a:lnTo>
                    <a:pt x="1048429" y="2892733"/>
                  </a:lnTo>
                  <a:lnTo>
                    <a:pt x="1052023" y="2847961"/>
                  </a:lnTo>
                  <a:lnTo>
                    <a:pt x="1055064" y="2803156"/>
                  </a:lnTo>
                  <a:lnTo>
                    <a:pt x="1057552" y="2758323"/>
                  </a:lnTo>
                  <a:lnTo>
                    <a:pt x="1059488" y="2713468"/>
                  </a:lnTo>
                  <a:lnTo>
                    <a:pt x="1060872" y="2668596"/>
                  </a:lnTo>
                  <a:lnTo>
                    <a:pt x="1061703" y="2623713"/>
                  </a:lnTo>
                  <a:lnTo>
                    <a:pt x="1061981" y="2578825"/>
                  </a:lnTo>
                  <a:lnTo>
                    <a:pt x="1061708" y="2533937"/>
                  </a:lnTo>
                  <a:lnTo>
                    <a:pt x="1060881" y="2489054"/>
                  </a:lnTo>
                  <a:lnTo>
                    <a:pt x="1059502" y="2444182"/>
                  </a:lnTo>
                  <a:lnTo>
                    <a:pt x="1057571" y="2399327"/>
                  </a:lnTo>
                  <a:lnTo>
                    <a:pt x="1055087" y="2354494"/>
                  </a:lnTo>
                  <a:lnTo>
                    <a:pt x="1052051" y="2309688"/>
                  </a:lnTo>
                  <a:lnTo>
                    <a:pt x="1048463" y="2264916"/>
                  </a:lnTo>
                  <a:lnTo>
                    <a:pt x="1044322" y="2220183"/>
                  </a:lnTo>
                  <a:lnTo>
                    <a:pt x="1039628" y="2175493"/>
                  </a:lnTo>
                  <a:lnTo>
                    <a:pt x="1034382" y="2130854"/>
                  </a:lnTo>
                  <a:lnTo>
                    <a:pt x="1028583" y="2086270"/>
                  </a:lnTo>
                  <a:lnTo>
                    <a:pt x="1022232" y="2041746"/>
                  </a:lnTo>
                  <a:lnTo>
                    <a:pt x="1015329" y="1997289"/>
                  </a:lnTo>
                  <a:lnTo>
                    <a:pt x="1007873" y="1952905"/>
                  </a:lnTo>
                  <a:lnTo>
                    <a:pt x="999864" y="1908597"/>
                  </a:lnTo>
                  <a:lnTo>
                    <a:pt x="991304" y="1864373"/>
                  </a:lnTo>
                  <a:lnTo>
                    <a:pt x="982190" y="1820237"/>
                  </a:lnTo>
                  <a:lnTo>
                    <a:pt x="972524" y="1776195"/>
                  </a:lnTo>
                  <a:lnTo>
                    <a:pt x="962306" y="1732253"/>
                  </a:lnTo>
                  <a:lnTo>
                    <a:pt x="951535" y="1688416"/>
                  </a:lnTo>
                  <a:lnTo>
                    <a:pt x="940212" y="1644689"/>
                  </a:lnTo>
                  <a:lnTo>
                    <a:pt x="928336" y="1601079"/>
                  </a:lnTo>
                  <a:lnTo>
                    <a:pt x="915908" y="1557591"/>
                  </a:lnTo>
                  <a:lnTo>
                    <a:pt x="902928" y="1514230"/>
                  </a:lnTo>
                  <a:lnTo>
                    <a:pt x="889394" y="1471002"/>
                  </a:lnTo>
                  <a:lnTo>
                    <a:pt x="875309" y="1427912"/>
                  </a:lnTo>
                  <a:lnTo>
                    <a:pt x="860671" y="1384966"/>
                  </a:lnTo>
                  <a:lnTo>
                    <a:pt x="845480" y="1342169"/>
                  </a:lnTo>
                  <a:lnTo>
                    <a:pt x="829737" y="1299528"/>
                  </a:lnTo>
                  <a:lnTo>
                    <a:pt x="813442" y="1257047"/>
                  </a:lnTo>
                  <a:lnTo>
                    <a:pt x="796594" y="1214732"/>
                  </a:lnTo>
                  <a:lnTo>
                    <a:pt x="779193" y="1172588"/>
                  </a:lnTo>
                  <a:lnTo>
                    <a:pt x="761240" y="1130622"/>
                  </a:lnTo>
                  <a:lnTo>
                    <a:pt x="742735" y="1088838"/>
                  </a:lnTo>
                  <a:lnTo>
                    <a:pt x="723677" y="1047243"/>
                  </a:lnTo>
                  <a:lnTo>
                    <a:pt x="704067" y="1005841"/>
                  </a:lnTo>
                  <a:lnTo>
                    <a:pt x="683904" y="964639"/>
                  </a:lnTo>
                  <a:lnTo>
                    <a:pt x="663189" y="923641"/>
                  </a:lnTo>
                  <a:lnTo>
                    <a:pt x="641921" y="882854"/>
                  </a:lnTo>
                  <a:lnTo>
                    <a:pt x="620101" y="842283"/>
                  </a:lnTo>
                  <a:lnTo>
                    <a:pt x="597728" y="801933"/>
                  </a:lnTo>
                  <a:lnTo>
                    <a:pt x="574803" y="761809"/>
                  </a:lnTo>
                  <a:lnTo>
                    <a:pt x="551325" y="721919"/>
                  </a:lnTo>
                  <a:lnTo>
                    <a:pt x="527295" y="682266"/>
                  </a:lnTo>
                  <a:lnTo>
                    <a:pt x="502712" y="642857"/>
                  </a:lnTo>
                  <a:lnTo>
                    <a:pt x="477577" y="603697"/>
                  </a:lnTo>
                  <a:lnTo>
                    <a:pt x="451890" y="564792"/>
                  </a:lnTo>
                  <a:lnTo>
                    <a:pt x="425650" y="526147"/>
                  </a:lnTo>
                  <a:lnTo>
                    <a:pt x="398857" y="487767"/>
                  </a:lnTo>
                  <a:lnTo>
                    <a:pt x="371512" y="449659"/>
                  </a:lnTo>
                  <a:lnTo>
                    <a:pt x="343615" y="411828"/>
                  </a:lnTo>
                  <a:lnTo>
                    <a:pt x="315165" y="374279"/>
                  </a:lnTo>
                  <a:lnTo>
                    <a:pt x="286162" y="337017"/>
                  </a:lnTo>
                  <a:lnTo>
                    <a:pt x="256607" y="300049"/>
                  </a:lnTo>
                  <a:lnTo>
                    <a:pt x="226500" y="263380"/>
                  </a:lnTo>
                  <a:lnTo>
                    <a:pt x="195840" y="227016"/>
                  </a:lnTo>
                  <a:lnTo>
                    <a:pt x="164628" y="190961"/>
                  </a:lnTo>
                  <a:lnTo>
                    <a:pt x="132863" y="155222"/>
                  </a:lnTo>
                  <a:lnTo>
                    <a:pt x="100546" y="119804"/>
                  </a:lnTo>
                  <a:lnTo>
                    <a:pt x="67676" y="84713"/>
                  </a:lnTo>
                  <a:lnTo>
                    <a:pt x="34254" y="49953"/>
                  </a:lnTo>
                  <a:lnTo>
                    <a:pt x="279" y="15532"/>
                  </a:lnTo>
                  <a:lnTo>
                    <a:pt x="101" y="15354"/>
                  </a:lnTo>
                  <a:lnTo>
                    <a:pt x="15265" y="0"/>
                  </a:lnTo>
                  <a:close/>
                </a:path>
              </a:pathLst>
            </a:custGeom>
            <a:ln w="12700">
              <a:solidFill>
                <a:srgbClr val="3458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99029" y="1573911"/>
              <a:ext cx="8609330" cy="677545"/>
            </a:xfrm>
            <a:custGeom>
              <a:avLst/>
              <a:gdLst/>
              <a:ahLst/>
              <a:cxnLst/>
              <a:rect l="l" t="t" r="r" b="b"/>
              <a:pathLst>
                <a:path w="8609330" h="677544">
                  <a:moveTo>
                    <a:pt x="8609076" y="0"/>
                  </a:moveTo>
                  <a:lnTo>
                    <a:pt x="0" y="0"/>
                  </a:lnTo>
                  <a:lnTo>
                    <a:pt x="0" y="677417"/>
                  </a:lnTo>
                  <a:lnTo>
                    <a:pt x="8609076" y="677417"/>
                  </a:lnTo>
                  <a:lnTo>
                    <a:pt x="8609076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99029" y="1573911"/>
              <a:ext cx="8609330" cy="677545"/>
            </a:xfrm>
            <a:custGeom>
              <a:avLst/>
              <a:gdLst/>
              <a:ahLst/>
              <a:cxnLst/>
              <a:rect l="l" t="t" r="r" b="b"/>
              <a:pathLst>
                <a:path w="8609330" h="677544">
                  <a:moveTo>
                    <a:pt x="0" y="0"/>
                  </a:moveTo>
                  <a:lnTo>
                    <a:pt x="8609076" y="0"/>
                  </a:lnTo>
                  <a:lnTo>
                    <a:pt x="8609076" y="677417"/>
                  </a:lnTo>
                  <a:lnTo>
                    <a:pt x="0" y="67741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22017" y="1489329"/>
              <a:ext cx="847725" cy="847090"/>
            </a:xfrm>
            <a:custGeom>
              <a:avLst/>
              <a:gdLst/>
              <a:ahLst/>
              <a:cxnLst/>
              <a:rect l="l" t="t" r="r" b="b"/>
              <a:pathLst>
                <a:path w="847725" h="847089">
                  <a:moveTo>
                    <a:pt x="423672" y="0"/>
                  </a:moveTo>
                  <a:lnTo>
                    <a:pt x="374263" y="2847"/>
                  </a:lnTo>
                  <a:lnTo>
                    <a:pt x="326528" y="11179"/>
                  </a:lnTo>
                  <a:lnTo>
                    <a:pt x="280786" y="24676"/>
                  </a:lnTo>
                  <a:lnTo>
                    <a:pt x="237353" y="43023"/>
                  </a:lnTo>
                  <a:lnTo>
                    <a:pt x="196547" y="65900"/>
                  </a:lnTo>
                  <a:lnTo>
                    <a:pt x="158687" y="92990"/>
                  </a:lnTo>
                  <a:lnTo>
                    <a:pt x="124091" y="123977"/>
                  </a:lnTo>
                  <a:lnTo>
                    <a:pt x="93076" y="158542"/>
                  </a:lnTo>
                  <a:lnTo>
                    <a:pt x="65961" y="196367"/>
                  </a:lnTo>
                  <a:lnTo>
                    <a:pt x="43062" y="237136"/>
                  </a:lnTo>
                  <a:lnTo>
                    <a:pt x="24699" y="280530"/>
                  </a:lnTo>
                  <a:lnTo>
                    <a:pt x="11189" y="326232"/>
                  </a:lnTo>
                  <a:lnTo>
                    <a:pt x="2850" y="373925"/>
                  </a:lnTo>
                  <a:lnTo>
                    <a:pt x="0" y="423290"/>
                  </a:lnTo>
                  <a:lnTo>
                    <a:pt x="2850" y="472656"/>
                  </a:lnTo>
                  <a:lnTo>
                    <a:pt x="11189" y="520349"/>
                  </a:lnTo>
                  <a:lnTo>
                    <a:pt x="24699" y="566051"/>
                  </a:lnTo>
                  <a:lnTo>
                    <a:pt x="43062" y="609445"/>
                  </a:lnTo>
                  <a:lnTo>
                    <a:pt x="65961" y="650214"/>
                  </a:lnTo>
                  <a:lnTo>
                    <a:pt x="93076" y="688039"/>
                  </a:lnTo>
                  <a:lnTo>
                    <a:pt x="124091" y="722604"/>
                  </a:lnTo>
                  <a:lnTo>
                    <a:pt x="158687" y="753591"/>
                  </a:lnTo>
                  <a:lnTo>
                    <a:pt x="196547" y="780681"/>
                  </a:lnTo>
                  <a:lnTo>
                    <a:pt x="237353" y="803558"/>
                  </a:lnTo>
                  <a:lnTo>
                    <a:pt x="280786" y="821905"/>
                  </a:lnTo>
                  <a:lnTo>
                    <a:pt x="326528" y="835402"/>
                  </a:lnTo>
                  <a:lnTo>
                    <a:pt x="374263" y="843734"/>
                  </a:lnTo>
                  <a:lnTo>
                    <a:pt x="423672" y="846581"/>
                  </a:lnTo>
                  <a:lnTo>
                    <a:pt x="473080" y="843734"/>
                  </a:lnTo>
                  <a:lnTo>
                    <a:pt x="520815" y="835402"/>
                  </a:lnTo>
                  <a:lnTo>
                    <a:pt x="566557" y="821905"/>
                  </a:lnTo>
                  <a:lnTo>
                    <a:pt x="609990" y="803558"/>
                  </a:lnTo>
                  <a:lnTo>
                    <a:pt x="650796" y="780681"/>
                  </a:lnTo>
                  <a:lnTo>
                    <a:pt x="688656" y="753591"/>
                  </a:lnTo>
                  <a:lnTo>
                    <a:pt x="723252" y="722604"/>
                  </a:lnTo>
                  <a:lnTo>
                    <a:pt x="754267" y="688039"/>
                  </a:lnTo>
                  <a:lnTo>
                    <a:pt x="781382" y="650214"/>
                  </a:lnTo>
                  <a:lnTo>
                    <a:pt x="804281" y="609445"/>
                  </a:lnTo>
                  <a:lnTo>
                    <a:pt x="822644" y="566051"/>
                  </a:lnTo>
                  <a:lnTo>
                    <a:pt x="836154" y="520349"/>
                  </a:lnTo>
                  <a:lnTo>
                    <a:pt x="844493" y="472656"/>
                  </a:lnTo>
                  <a:lnTo>
                    <a:pt x="847344" y="423290"/>
                  </a:lnTo>
                  <a:lnTo>
                    <a:pt x="844493" y="373925"/>
                  </a:lnTo>
                  <a:lnTo>
                    <a:pt x="836154" y="326232"/>
                  </a:lnTo>
                  <a:lnTo>
                    <a:pt x="822644" y="280530"/>
                  </a:lnTo>
                  <a:lnTo>
                    <a:pt x="804281" y="237136"/>
                  </a:lnTo>
                  <a:lnTo>
                    <a:pt x="781382" y="196367"/>
                  </a:lnTo>
                  <a:lnTo>
                    <a:pt x="754267" y="158542"/>
                  </a:lnTo>
                  <a:lnTo>
                    <a:pt x="723252" y="123977"/>
                  </a:lnTo>
                  <a:lnTo>
                    <a:pt x="688656" y="92990"/>
                  </a:lnTo>
                  <a:lnTo>
                    <a:pt x="650796" y="65900"/>
                  </a:lnTo>
                  <a:lnTo>
                    <a:pt x="609990" y="43023"/>
                  </a:lnTo>
                  <a:lnTo>
                    <a:pt x="566557" y="24676"/>
                  </a:lnTo>
                  <a:lnTo>
                    <a:pt x="520815" y="11179"/>
                  </a:lnTo>
                  <a:lnTo>
                    <a:pt x="473080" y="2847"/>
                  </a:lnTo>
                  <a:lnTo>
                    <a:pt x="4236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22017" y="1489329"/>
              <a:ext cx="847725" cy="847090"/>
            </a:xfrm>
            <a:custGeom>
              <a:avLst/>
              <a:gdLst/>
              <a:ahLst/>
              <a:cxnLst/>
              <a:rect l="l" t="t" r="r" b="b"/>
              <a:pathLst>
                <a:path w="847725" h="847089">
                  <a:moveTo>
                    <a:pt x="0" y="423290"/>
                  </a:moveTo>
                  <a:lnTo>
                    <a:pt x="2850" y="373925"/>
                  </a:lnTo>
                  <a:lnTo>
                    <a:pt x="11189" y="326232"/>
                  </a:lnTo>
                  <a:lnTo>
                    <a:pt x="24699" y="280530"/>
                  </a:lnTo>
                  <a:lnTo>
                    <a:pt x="43062" y="237136"/>
                  </a:lnTo>
                  <a:lnTo>
                    <a:pt x="65961" y="196367"/>
                  </a:lnTo>
                  <a:lnTo>
                    <a:pt x="93076" y="158542"/>
                  </a:lnTo>
                  <a:lnTo>
                    <a:pt x="124091" y="123977"/>
                  </a:lnTo>
                  <a:lnTo>
                    <a:pt x="158687" y="92990"/>
                  </a:lnTo>
                  <a:lnTo>
                    <a:pt x="196547" y="65900"/>
                  </a:lnTo>
                  <a:lnTo>
                    <a:pt x="237353" y="43023"/>
                  </a:lnTo>
                  <a:lnTo>
                    <a:pt x="280786" y="24676"/>
                  </a:lnTo>
                  <a:lnTo>
                    <a:pt x="326528" y="11179"/>
                  </a:lnTo>
                  <a:lnTo>
                    <a:pt x="374263" y="2847"/>
                  </a:lnTo>
                  <a:lnTo>
                    <a:pt x="423672" y="0"/>
                  </a:lnTo>
                  <a:lnTo>
                    <a:pt x="473080" y="2847"/>
                  </a:lnTo>
                  <a:lnTo>
                    <a:pt x="520815" y="11179"/>
                  </a:lnTo>
                  <a:lnTo>
                    <a:pt x="566557" y="24676"/>
                  </a:lnTo>
                  <a:lnTo>
                    <a:pt x="609990" y="43023"/>
                  </a:lnTo>
                  <a:lnTo>
                    <a:pt x="650796" y="65900"/>
                  </a:lnTo>
                  <a:lnTo>
                    <a:pt x="688656" y="92990"/>
                  </a:lnTo>
                  <a:lnTo>
                    <a:pt x="723252" y="123977"/>
                  </a:lnTo>
                  <a:lnTo>
                    <a:pt x="754267" y="158542"/>
                  </a:lnTo>
                  <a:lnTo>
                    <a:pt x="781382" y="196367"/>
                  </a:lnTo>
                  <a:lnTo>
                    <a:pt x="804281" y="237136"/>
                  </a:lnTo>
                  <a:lnTo>
                    <a:pt x="822644" y="280530"/>
                  </a:lnTo>
                  <a:lnTo>
                    <a:pt x="836154" y="326232"/>
                  </a:lnTo>
                  <a:lnTo>
                    <a:pt x="844493" y="373925"/>
                  </a:lnTo>
                  <a:lnTo>
                    <a:pt x="847344" y="423290"/>
                  </a:lnTo>
                  <a:lnTo>
                    <a:pt x="844493" y="472656"/>
                  </a:lnTo>
                  <a:lnTo>
                    <a:pt x="836154" y="520349"/>
                  </a:lnTo>
                  <a:lnTo>
                    <a:pt x="822644" y="566051"/>
                  </a:lnTo>
                  <a:lnTo>
                    <a:pt x="804281" y="609445"/>
                  </a:lnTo>
                  <a:lnTo>
                    <a:pt x="781382" y="650214"/>
                  </a:lnTo>
                  <a:lnTo>
                    <a:pt x="754267" y="688039"/>
                  </a:lnTo>
                  <a:lnTo>
                    <a:pt x="723252" y="722604"/>
                  </a:lnTo>
                  <a:lnTo>
                    <a:pt x="688656" y="753591"/>
                  </a:lnTo>
                  <a:lnTo>
                    <a:pt x="650796" y="780681"/>
                  </a:lnTo>
                  <a:lnTo>
                    <a:pt x="609990" y="803558"/>
                  </a:lnTo>
                  <a:lnTo>
                    <a:pt x="566557" y="821905"/>
                  </a:lnTo>
                  <a:lnTo>
                    <a:pt x="520815" y="835402"/>
                  </a:lnTo>
                  <a:lnTo>
                    <a:pt x="473080" y="843734"/>
                  </a:lnTo>
                  <a:lnTo>
                    <a:pt x="423672" y="846581"/>
                  </a:lnTo>
                  <a:lnTo>
                    <a:pt x="374263" y="843734"/>
                  </a:lnTo>
                  <a:lnTo>
                    <a:pt x="326528" y="835402"/>
                  </a:lnTo>
                  <a:lnTo>
                    <a:pt x="280786" y="821905"/>
                  </a:lnTo>
                  <a:lnTo>
                    <a:pt x="237353" y="803558"/>
                  </a:lnTo>
                  <a:lnTo>
                    <a:pt x="196547" y="780681"/>
                  </a:lnTo>
                  <a:lnTo>
                    <a:pt x="158687" y="753591"/>
                  </a:lnTo>
                  <a:lnTo>
                    <a:pt x="124091" y="722604"/>
                  </a:lnTo>
                  <a:lnTo>
                    <a:pt x="93076" y="688039"/>
                  </a:lnTo>
                  <a:lnTo>
                    <a:pt x="65961" y="650214"/>
                  </a:lnTo>
                  <a:lnTo>
                    <a:pt x="43062" y="609445"/>
                  </a:lnTo>
                  <a:lnTo>
                    <a:pt x="24699" y="566051"/>
                  </a:lnTo>
                  <a:lnTo>
                    <a:pt x="11189" y="520349"/>
                  </a:lnTo>
                  <a:lnTo>
                    <a:pt x="2850" y="472656"/>
                  </a:lnTo>
                  <a:lnTo>
                    <a:pt x="0" y="42329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31083" y="2589657"/>
              <a:ext cx="8122920" cy="678180"/>
            </a:xfrm>
            <a:custGeom>
              <a:avLst/>
              <a:gdLst/>
              <a:ahLst/>
              <a:cxnLst/>
              <a:rect l="l" t="t" r="r" b="b"/>
              <a:pathLst>
                <a:path w="8122920" h="678179">
                  <a:moveTo>
                    <a:pt x="8122920" y="0"/>
                  </a:moveTo>
                  <a:lnTo>
                    <a:pt x="0" y="0"/>
                  </a:lnTo>
                  <a:lnTo>
                    <a:pt x="0" y="678179"/>
                  </a:lnTo>
                  <a:lnTo>
                    <a:pt x="8122920" y="678179"/>
                  </a:lnTo>
                  <a:lnTo>
                    <a:pt x="8122920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31083" y="2589657"/>
              <a:ext cx="8122920" cy="678180"/>
            </a:xfrm>
            <a:custGeom>
              <a:avLst/>
              <a:gdLst/>
              <a:ahLst/>
              <a:cxnLst/>
              <a:rect l="l" t="t" r="r" b="b"/>
              <a:pathLst>
                <a:path w="8122920" h="678179">
                  <a:moveTo>
                    <a:pt x="0" y="0"/>
                  </a:moveTo>
                  <a:lnTo>
                    <a:pt x="8122920" y="0"/>
                  </a:lnTo>
                  <a:lnTo>
                    <a:pt x="8122920" y="678179"/>
                  </a:lnTo>
                  <a:lnTo>
                    <a:pt x="0" y="67817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424066" y="1662705"/>
            <a:ext cx="7392670" cy="1437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Black Box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– Kara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Kutu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Test Teknikleri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600">
              <a:latin typeface="Calibri"/>
              <a:cs typeface="Calibri"/>
            </a:endParaRPr>
          </a:p>
          <a:p>
            <a:pPr marL="443865">
              <a:lnSpc>
                <a:spcPct val="100000"/>
              </a:lnSpc>
              <a:spcBef>
                <a:spcPts val="1710"/>
              </a:spcBef>
            </a:pP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Experience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– Deneyim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Temelli</a:t>
            </a:r>
            <a:r>
              <a:rPr sz="2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Teknikleri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901060" y="2498725"/>
            <a:ext cx="8559800" cy="1791335"/>
            <a:chOff x="2901060" y="2498725"/>
            <a:chExt cx="8559800" cy="1791335"/>
          </a:xfrm>
        </p:grpSpPr>
        <p:sp>
          <p:nvSpPr>
            <p:cNvPr id="13" name="object 13"/>
            <p:cNvSpPr/>
            <p:nvPr/>
          </p:nvSpPr>
          <p:spPr>
            <a:xfrm>
              <a:off x="2907410" y="2505075"/>
              <a:ext cx="847725" cy="847725"/>
            </a:xfrm>
            <a:custGeom>
              <a:avLst/>
              <a:gdLst/>
              <a:ahLst/>
              <a:cxnLst/>
              <a:rect l="l" t="t" r="r" b="b"/>
              <a:pathLst>
                <a:path w="847725" h="847725">
                  <a:moveTo>
                    <a:pt x="423672" y="0"/>
                  </a:moveTo>
                  <a:lnTo>
                    <a:pt x="374263" y="2850"/>
                  </a:lnTo>
                  <a:lnTo>
                    <a:pt x="326528" y="11189"/>
                  </a:lnTo>
                  <a:lnTo>
                    <a:pt x="280786" y="24699"/>
                  </a:lnTo>
                  <a:lnTo>
                    <a:pt x="237353" y="43062"/>
                  </a:lnTo>
                  <a:lnTo>
                    <a:pt x="196547" y="65961"/>
                  </a:lnTo>
                  <a:lnTo>
                    <a:pt x="158687" y="93076"/>
                  </a:lnTo>
                  <a:lnTo>
                    <a:pt x="124091" y="124091"/>
                  </a:lnTo>
                  <a:lnTo>
                    <a:pt x="93076" y="158687"/>
                  </a:lnTo>
                  <a:lnTo>
                    <a:pt x="65961" y="196547"/>
                  </a:lnTo>
                  <a:lnTo>
                    <a:pt x="43062" y="237353"/>
                  </a:lnTo>
                  <a:lnTo>
                    <a:pt x="24699" y="280786"/>
                  </a:lnTo>
                  <a:lnTo>
                    <a:pt x="11189" y="326528"/>
                  </a:lnTo>
                  <a:lnTo>
                    <a:pt x="2850" y="374263"/>
                  </a:lnTo>
                  <a:lnTo>
                    <a:pt x="0" y="423672"/>
                  </a:lnTo>
                  <a:lnTo>
                    <a:pt x="2850" y="473080"/>
                  </a:lnTo>
                  <a:lnTo>
                    <a:pt x="11189" y="520815"/>
                  </a:lnTo>
                  <a:lnTo>
                    <a:pt x="24699" y="566557"/>
                  </a:lnTo>
                  <a:lnTo>
                    <a:pt x="43062" y="609990"/>
                  </a:lnTo>
                  <a:lnTo>
                    <a:pt x="65961" y="650796"/>
                  </a:lnTo>
                  <a:lnTo>
                    <a:pt x="93076" y="688656"/>
                  </a:lnTo>
                  <a:lnTo>
                    <a:pt x="124091" y="723252"/>
                  </a:lnTo>
                  <a:lnTo>
                    <a:pt x="158687" y="754267"/>
                  </a:lnTo>
                  <a:lnTo>
                    <a:pt x="196547" y="781382"/>
                  </a:lnTo>
                  <a:lnTo>
                    <a:pt x="237353" y="804281"/>
                  </a:lnTo>
                  <a:lnTo>
                    <a:pt x="280786" y="822644"/>
                  </a:lnTo>
                  <a:lnTo>
                    <a:pt x="326528" y="836154"/>
                  </a:lnTo>
                  <a:lnTo>
                    <a:pt x="374263" y="844493"/>
                  </a:lnTo>
                  <a:lnTo>
                    <a:pt x="423672" y="847344"/>
                  </a:lnTo>
                  <a:lnTo>
                    <a:pt x="473080" y="844493"/>
                  </a:lnTo>
                  <a:lnTo>
                    <a:pt x="520815" y="836154"/>
                  </a:lnTo>
                  <a:lnTo>
                    <a:pt x="566557" y="822644"/>
                  </a:lnTo>
                  <a:lnTo>
                    <a:pt x="609990" y="804281"/>
                  </a:lnTo>
                  <a:lnTo>
                    <a:pt x="650796" y="781382"/>
                  </a:lnTo>
                  <a:lnTo>
                    <a:pt x="688656" y="754267"/>
                  </a:lnTo>
                  <a:lnTo>
                    <a:pt x="723252" y="723252"/>
                  </a:lnTo>
                  <a:lnTo>
                    <a:pt x="754267" y="688656"/>
                  </a:lnTo>
                  <a:lnTo>
                    <a:pt x="781382" y="650796"/>
                  </a:lnTo>
                  <a:lnTo>
                    <a:pt x="804281" y="609990"/>
                  </a:lnTo>
                  <a:lnTo>
                    <a:pt x="822644" y="566557"/>
                  </a:lnTo>
                  <a:lnTo>
                    <a:pt x="836154" y="520815"/>
                  </a:lnTo>
                  <a:lnTo>
                    <a:pt x="844493" y="473080"/>
                  </a:lnTo>
                  <a:lnTo>
                    <a:pt x="847344" y="423672"/>
                  </a:lnTo>
                  <a:lnTo>
                    <a:pt x="844493" y="374263"/>
                  </a:lnTo>
                  <a:lnTo>
                    <a:pt x="836154" y="326528"/>
                  </a:lnTo>
                  <a:lnTo>
                    <a:pt x="822644" y="280786"/>
                  </a:lnTo>
                  <a:lnTo>
                    <a:pt x="804281" y="237353"/>
                  </a:lnTo>
                  <a:lnTo>
                    <a:pt x="781382" y="196547"/>
                  </a:lnTo>
                  <a:lnTo>
                    <a:pt x="754267" y="158687"/>
                  </a:lnTo>
                  <a:lnTo>
                    <a:pt x="723252" y="124091"/>
                  </a:lnTo>
                  <a:lnTo>
                    <a:pt x="688656" y="93076"/>
                  </a:lnTo>
                  <a:lnTo>
                    <a:pt x="650796" y="65961"/>
                  </a:lnTo>
                  <a:lnTo>
                    <a:pt x="609990" y="43062"/>
                  </a:lnTo>
                  <a:lnTo>
                    <a:pt x="566557" y="24699"/>
                  </a:lnTo>
                  <a:lnTo>
                    <a:pt x="520815" y="11189"/>
                  </a:lnTo>
                  <a:lnTo>
                    <a:pt x="473080" y="2850"/>
                  </a:lnTo>
                  <a:lnTo>
                    <a:pt x="4236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07410" y="2505075"/>
              <a:ext cx="847725" cy="847725"/>
            </a:xfrm>
            <a:custGeom>
              <a:avLst/>
              <a:gdLst/>
              <a:ahLst/>
              <a:cxnLst/>
              <a:rect l="l" t="t" r="r" b="b"/>
              <a:pathLst>
                <a:path w="847725" h="847725">
                  <a:moveTo>
                    <a:pt x="0" y="423672"/>
                  </a:moveTo>
                  <a:lnTo>
                    <a:pt x="2850" y="374263"/>
                  </a:lnTo>
                  <a:lnTo>
                    <a:pt x="11189" y="326528"/>
                  </a:lnTo>
                  <a:lnTo>
                    <a:pt x="24699" y="280786"/>
                  </a:lnTo>
                  <a:lnTo>
                    <a:pt x="43062" y="237353"/>
                  </a:lnTo>
                  <a:lnTo>
                    <a:pt x="65961" y="196547"/>
                  </a:lnTo>
                  <a:lnTo>
                    <a:pt x="93076" y="158687"/>
                  </a:lnTo>
                  <a:lnTo>
                    <a:pt x="124091" y="124091"/>
                  </a:lnTo>
                  <a:lnTo>
                    <a:pt x="158687" y="93076"/>
                  </a:lnTo>
                  <a:lnTo>
                    <a:pt x="196547" y="65961"/>
                  </a:lnTo>
                  <a:lnTo>
                    <a:pt x="237353" y="43062"/>
                  </a:lnTo>
                  <a:lnTo>
                    <a:pt x="280786" y="24699"/>
                  </a:lnTo>
                  <a:lnTo>
                    <a:pt x="326528" y="11189"/>
                  </a:lnTo>
                  <a:lnTo>
                    <a:pt x="374263" y="2850"/>
                  </a:lnTo>
                  <a:lnTo>
                    <a:pt x="423672" y="0"/>
                  </a:lnTo>
                  <a:lnTo>
                    <a:pt x="473080" y="2850"/>
                  </a:lnTo>
                  <a:lnTo>
                    <a:pt x="520815" y="11189"/>
                  </a:lnTo>
                  <a:lnTo>
                    <a:pt x="566557" y="24699"/>
                  </a:lnTo>
                  <a:lnTo>
                    <a:pt x="609990" y="43062"/>
                  </a:lnTo>
                  <a:lnTo>
                    <a:pt x="650796" y="65961"/>
                  </a:lnTo>
                  <a:lnTo>
                    <a:pt x="688656" y="93076"/>
                  </a:lnTo>
                  <a:lnTo>
                    <a:pt x="723252" y="124091"/>
                  </a:lnTo>
                  <a:lnTo>
                    <a:pt x="754267" y="158687"/>
                  </a:lnTo>
                  <a:lnTo>
                    <a:pt x="781382" y="196547"/>
                  </a:lnTo>
                  <a:lnTo>
                    <a:pt x="804281" y="237353"/>
                  </a:lnTo>
                  <a:lnTo>
                    <a:pt x="822644" y="280786"/>
                  </a:lnTo>
                  <a:lnTo>
                    <a:pt x="836154" y="326528"/>
                  </a:lnTo>
                  <a:lnTo>
                    <a:pt x="844493" y="374263"/>
                  </a:lnTo>
                  <a:lnTo>
                    <a:pt x="847344" y="423672"/>
                  </a:lnTo>
                  <a:lnTo>
                    <a:pt x="844493" y="473080"/>
                  </a:lnTo>
                  <a:lnTo>
                    <a:pt x="836154" y="520815"/>
                  </a:lnTo>
                  <a:lnTo>
                    <a:pt x="822644" y="566557"/>
                  </a:lnTo>
                  <a:lnTo>
                    <a:pt x="804281" y="609990"/>
                  </a:lnTo>
                  <a:lnTo>
                    <a:pt x="781382" y="650796"/>
                  </a:lnTo>
                  <a:lnTo>
                    <a:pt x="754267" y="688656"/>
                  </a:lnTo>
                  <a:lnTo>
                    <a:pt x="723252" y="723252"/>
                  </a:lnTo>
                  <a:lnTo>
                    <a:pt x="688656" y="754267"/>
                  </a:lnTo>
                  <a:lnTo>
                    <a:pt x="650796" y="781382"/>
                  </a:lnTo>
                  <a:lnTo>
                    <a:pt x="609990" y="804281"/>
                  </a:lnTo>
                  <a:lnTo>
                    <a:pt x="566557" y="822644"/>
                  </a:lnTo>
                  <a:lnTo>
                    <a:pt x="520815" y="836154"/>
                  </a:lnTo>
                  <a:lnTo>
                    <a:pt x="473080" y="844493"/>
                  </a:lnTo>
                  <a:lnTo>
                    <a:pt x="423672" y="847344"/>
                  </a:lnTo>
                  <a:lnTo>
                    <a:pt x="374263" y="844493"/>
                  </a:lnTo>
                  <a:lnTo>
                    <a:pt x="326528" y="836154"/>
                  </a:lnTo>
                  <a:lnTo>
                    <a:pt x="280786" y="822644"/>
                  </a:lnTo>
                  <a:lnTo>
                    <a:pt x="237353" y="804281"/>
                  </a:lnTo>
                  <a:lnTo>
                    <a:pt x="196547" y="781382"/>
                  </a:lnTo>
                  <a:lnTo>
                    <a:pt x="158687" y="754267"/>
                  </a:lnTo>
                  <a:lnTo>
                    <a:pt x="124091" y="723252"/>
                  </a:lnTo>
                  <a:lnTo>
                    <a:pt x="93076" y="688656"/>
                  </a:lnTo>
                  <a:lnTo>
                    <a:pt x="65961" y="650796"/>
                  </a:lnTo>
                  <a:lnTo>
                    <a:pt x="43062" y="609990"/>
                  </a:lnTo>
                  <a:lnTo>
                    <a:pt x="24699" y="566557"/>
                  </a:lnTo>
                  <a:lnTo>
                    <a:pt x="11189" y="520815"/>
                  </a:lnTo>
                  <a:lnTo>
                    <a:pt x="2850" y="473080"/>
                  </a:lnTo>
                  <a:lnTo>
                    <a:pt x="0" y="423672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80434" y="3606164"/>
              <a:ext cx="7973695" cy="677545"/>
            </a:xfrm>
            <a:custGeom>
              <a:avLst/>
              <a:gdLst/>
              <a:ahLst/>
              <a:cxnLst/>
              <a:rect l="l" t="t" r="r" b="b"/>
              <a:pathLst>
                <a:path w="7973695" h="677545">
                  <a:moveTo>
                    <a:pt x="7973568" y="0"/>
                  </a:moveTo>
                  <a:lnTo>
                    <a:pt x="0" y="0"/>
                  </a:lnTo>
                  <a:lnTo>
                    <a:pt x="0" y="677418"/>
                  </a:lnTo>
                  <a:lnTo>
                    <a:pt x="7973568" y="677418"/>
                  </a:lnTo>
                  <a:lnTo>
                    <a:pt x="7973568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80434" y="3606164"/>
              <a:ext cx="7973695" cy="677545"/>
            </a:xfrm>
            <a:custGeom>
              <a:avLst/>
              <a:gdLst/>
              <a:ahLst/>
              <a:cxnLst/>
              <a:rect l="l" t="t" r="r" b="b"/>
              <a:pathLst>
                <a:path w="7973695" h="677545">
                  <a:moveTo>
                    <a:pt x="0" y="0"/>
                  </a:moveTo>
                  <a:lnTo>
                    <a:pt x="7973568" y="0"/>
                  </a:lnTo>
                  <a:lnTo>
                    <a:pt x="7973568" y="677418"/>
                  </a:lnTo>
                  <a:lnTo>
                    <a:pt x="0" y="67741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004787" y="3694705"/>
            <a:ext cx="735774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Specification</a:t>
            </a:r>
            <a:r>
              <a:rPr sz="2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– Fonksiyon</a:t>
            </a:r>
            <a:r>
              <a:rPr sz="2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Temelli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Teknikleri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050413" y="3515233"/>
            <a:ext cx="8409940" cy="1790700"/>
            <a:chOff x="3050413" y="3515233"/>
            <a:chExt cx="8409940" cy="1790700"/>
          </a:xfrm>
        </p:grpSpPr>
        <p:sp>
          <p:nvSpPr>
            <p:cNvPr id="19" name="object 19"/>
            <p:cNvSpPr/>
            <p:nvPr/>
          </p:nvSpPr>
          <p:spPr>
            <a:xfrm>
              <a:off x="3056763" y="3521583"/>
              <a:ext cx="847090" cy="847090"/>
            </a:xfrm>
            <a:custGeom>
              <a:avLst/>
              <a:gdLst/>
              <a:ahLst/>
              <a:cxnLst/>
              <a:rect l="l" t="t" r="r" b="b"/>
              <a:pathLst>
                <a:path w="847089" h="847089">
                  <a:moveTo>
                    <a:pt x="423291" y="0"/>
                  </a:moveTo>
                  <a:lnTo>
                    <a:pt x="373925" y="2847"/>
                  </a:lnTo>
                  <a:lnTo>
                    <a:pt x="326232" y="11179"/>
                  </a:lnTo>
                  <a:lnTo>
                    <a:pt x="280530" y="24676"/>
                  </a:lnTo>
                  <a:lnTo>
                    <a:pt x="237136" y="43023"/>
                  </a:lnTo>
                  <a:lnTo>
                    <a:pt x="196367" y="65900"/>
                  </a:lnTo>
                  <a:lnTo>
                    <a:pt x="158542" y="92990"/>
                  </a:lnTo>
                  <a:lnTo>
                    <a:pt x="123977" y="123977"/>
                  </a:lnTo>
                  <a:lnTo>
                    <a:pt x="92990" y="158542"/>
                  </a:lnTo>
                  <a:lnTo>
                    <a:pt x="65900" y="196367"/>
                  </a:lnTo>
                  <a:lnTo>
                    <a:pt x="43023" y="237136"/>
                  </a:lnTo>
                  <a:lnTo>
                    <a:pt x="24676" y="280530"/>
                  </a:lnTo>
                  <a:lnTo>
                    <a:pt x="11179" y="326232"/>
                  </a:lnTo>
                  <a:lnTo>
                    <a:pt x="2847" y="373925"/>
                  </a:lnTo>
                  <a:lnTo>
                    <a:pt x="0" y="423290"/>
                  </a:lnTo>
                  <a:lnTo>
                    <a:pt x="2847" y="472656"/>
                  </a:lnTo>
                  <a:lnTo>
                    <a:pt x="11179" y="520349"/>
                  </a:lnTo>
                  <a:lnTo>
                    <a:pt x="24676" y="566051"/>
                  </a:lnTo>
                  <a:lnTo>
                    <a:pt x="43023" y="609445"/>
                  </a:lnTo>
                  <a:lnTo>
                    <a:pt x="65900" y="650214"/>
                  </a:lnTo>
                  <a:lnTo>
                    <a:pt x="92990" y="688039"/>
                  </a:lnTo>
                  <a:lnTo>
                    <a:pt x="123977" y="722604"/>
                  </a:lnTo>
                  <a:lnTo>
                    <a:pt x="158542" y="753591"/>
                  </a:lnTo>
                  <a:lnTo>
                    <a:pt x="196367" y="780681"/>
                  </a:lnTo>
                  <a:lnTo>
                    <a:pt x="237136" y="803558"/>
                  </a:lnTo>
                  <a:lnTo>
                    <a:pt x="280530" y="821905"/>
                  </a:lnTo>
                  <a:lnTo>
                    <a:pt x="326232" y="835402"/>
                  </a:lnTo>
                  <a:lnTo>
                    <a:pt x="373925" y="843734"/>
                  </a:lnTo>
                  <a:lnTo>
                    <a:pt x="423291" y="846581"/>
                  </a:lnTo>
                  <a:lnTo>
                    <a:pt x="472656" y="843734"/>
                  </a:lnTo>
                  <a:lnTo>
                    <a:pt x="520349" y="835402"/>
                  </a:lnTo>
                  <a:lnTo>
                    <a:pt x="566051" y="821905"/>
                  </a:lnTo>
                  <a:lnTo>
                    <a:pt x="609445" y="803558"/>
                  </a:lnTo>
                  <a:lnTo>
                    <a:pt x="650214" y="780681"/>
                  </a:lnTo>
                  <a:lnTo>
                    <a:pt x="688039" y="753591"/>
                  </a:lnTo>
                  <a:lnTo>
                    <a:pt x="722604" y="722604"/>
                  </a:lnTo>
                  <a:lnTo>
                    <a:pt x="753591" y="688039"/>
                  </a:lnTo>
                  <a:lnTo>
                    <a:pt x="780681" y="650214"/>
                  </a:lnTo>
                  <a:lnTo>
                    <a:pt x="803558" y="609445"/>
                  </a:lnTo>
                  <a:lnTo>
                    <a:pt x="821905" y="566051"/>
                  </a:lnTo>
                  <a:lnTo>
                    <a:pt x="835402" y="520349"/>
                  </a:lnTo>
                  <a:lnTo>
                    <a:pt x="843734" y="472656"/>
                  </a:lnTo>
                  <a:lnTo>
                    <a:pt x="846582" y="423290"/>
                  </a:lnTo>
                  <a:lnTo>
                    <a:pt x="843734" y="373925"/>
                  </a:lnTo>
                  <a:lnTo>
                    <a:pt x="835402" y="326232"/>
                  </a:lnTo>
                  <a:lnTo>
                    <a:pt x="821905" y="280530"/>
                  </a:lnTo>
                  <a:lnTo>
                    <a:pt x="803558" y="237136"/>
                  </a:lnTo>
                  <a:lnTo>
                    <a:pt x="780681" y="196367"/>
                  </a:lnTo>
                  <a:lnTo>
                    <a:pt x="753591" y="158542"/>
                  </a:lnTo>
                  <a:lnTo>
                    <a:pt x="722604" y="123977"/>
                  </a:lnTo>
                  <a:lnTo>
                    <a:pt x="688039" y="92990"/>
                  </a:lnTo>
                  <a:lnTo>
                    <a:pt x="650214" y="65900"/>
                  </a:lnTo>
                  <a:lnTo>
                    <a:pt x="609445" y="43023"/>
                  </a:lnTo>
                  <a:lnTo>
                    <a:pt x="566051" y="24676"/>
                  </a:lnTo>
                  <a:lnTo>
                    <a:pt x="520349" y="11179"/>
                  </a:lnTo>
                  <a:lnTo>
                    <a:pt x="472656" y="2847"/>
                  </a:lnTo>
                  <a:lnTo>
                    <a:pt x="4232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56763" y="3521583"/>
              <a:ext cx="847090" cy="847090"/>
            </a:xfrm>
            <a:custGeom>
              <a:avLst/>
              <a:gdLst/>
              <a:ahLst/>
              <a:cxnLst/>
              <a:rect l="l" t="t" r="r" b="b"/>
              <a:pathLst>
                <a:path w="847089" h="847089">
                  <a:moveTo>
                    <a:pt x="0" y="423290"/>
                  </a:moveTo>
                  <a:lnTo>
                    <a:pt x="2847" y="373925"/>
                  </a:lnTo>
                  <a:lnTo>
                    <a:pt x="11179" y="326232"/>
                  </a:lnTo>
                  <a:lnTo>
                    <a:pt x="24676" y="280530"/>
                  </a:lnTo>
                  <a:lnTo>
                    <a:pt x="43023" y="237136"/>
                  </a:lnTo>
                  <a:lnTo>
                    <a:pt x="65900" y="196367"/>
                  </a:lnTo>
                  <a:lnTo>
                    <a:pt x="92990" y="158542"/>
                  </a:lnTo>
                  <a:lnTo>
                    <a:pt x="123977" y="123977"/>
                  </a:lnTo>
                  <a:lnTo>
                    <a:pt x="158542" y="92990"/>
                  </a:lnTo>
                  <a:lnTo>
                    <a:pt x="196367" y="65900"/>
                  </a:lnTo>
                  <a:lnTo>
                    <a:pt x="237136" y="43023"/>
                  </a:lnTo>
                  <a:lnTo>
                    <a:pt x="280530" y="24676"/>
                  </a:lnTo>
                  <a:lnTo>
                    <a:pt x="326232" y="11179"/>
                  </a:lnTo>
                  <a:lnTo>
                    <a:pt x="373925" y="2847"/>
                  </a:lnTo>
                  <a:lnTo>
                    <a:pt x="423291" y="0"/>
                  </a:lnTo>
                  <a:lnTo>
                    <a:pt x="472656" y="2847"/>
                  </a:lnTo>
                  <a:lnTo>
                    <a:pt x="520349" y="11179"/>
                  </a:lnTo>
                  <a:lnTo>
                    <a:pt x="566051" y="24676"/>
                  </a:lnTo>
                  <a:lnTo>
                    <a:pt x="609445" y="43023"/>
                  </a:lnTo>
                  <a:lnTo>
                    <a:pt x="650214" y="65900"/>
                  </a:lnTo>
                  <a:lnTo>
                    <a:pt x="688039" y="92990"/>
                  </a:lnTo>
                  <a:lnTo>
                    <a:pt x="722604" y="123977"/>
                  </a:lnTo>
                  <a:lnTo>
                    <a:pt x="753591" y="158542"/>
                  </a:lnTo>
                  <a:lnTo>
                    <a:pt x="780681" y="196367"/>
                  </a:lnTo>
                  <a:lnTo>
                    <a:pt x="803558" y="237136"/>
                  </a:lnTo>
                  <a:lnTo>
                    <a:pt x="821905" y="280530"/>
                  </a:lnTo>
                  <a:lnTo>
                    <a:pt x="835402" y="326232"/>
                  </a:lnTo>
                  <a:lnTo>
                    <a:pt x="843734" y="373925"/>
                  </a:lnTo>
                  <a:lnTo>
                    <a:pt x="846582" y="423290"/>
                  </a:lnTo>
                  <a:lnTo>
                    <a:pt x="843734" y="472656"/>
                  </a:lnTo>
                  <a:lnTo>
                    <a:pt x="835402" y="520349"/>
                  </a:lnTo>
                  <a:lnTo>
                    <a:pt x="821905" y="566051"/>
                  </a:lnTo>
                  <a:lnTo>
                    <a:pt x="803558" y="609445"/>
                  </a:lnTo>
                  <a:lnTo>
                    <a:pt x="780681" y="650214"/>
                  </a:lnTo>
                  <a:lnTo>
                    <a:pt x="753591" y="688039"/>
                  </a:lnTo>
                  <a:lnTo>
                    <a:pt x="722604" y="722604"/>
                  </a:lnTo>
                  <a:lnTo>
                    <a:pt x="688039" y="753591"/>
                  </a:lnTo>
                  <a:lnTo>
                    <a:pt x="650214" y="780681"/>
                  </a:lnTo>
                  <a:lnTo>
                    <a:pt x="609445" y="803558"/>
                  </a:lnTo>
                  <a:lnTo>
                    <a:pt x="566051" y="821905"/>
                  </a:lnTo>
                  <a:lnTo>
                    <a:pt x="520349" y="835402"/>
                  </a:lnTo>
                  <a:lnTo>
                    <a:pt x="472656" y="843734"/>
                  </a:lnTo>
                  <a:lnTo>
                    <a:pt x="423291" y="846581"/>
                  </a:lnTo>
                  <a:lnTo>
                    <a:pt x="373925" y="843734"/>
                  </a:lnTo>
                  <a:lnTo>
                    <a:pt x="326232" y="835402"/>
                  </a:lnTo>
                  <a:lnTo>
                    <a:pt x="280530" y="821905"/>
                  </a:lnTo>
                  <a:lnTo>
                    <a:pt x="237136" y="803558"/>
                  </a:lnTo>
                  <a:lnTo>
                    <a:pt x="196367" y="780681"/>
                  </a:lnTo>
                  <a:lnTo>
                    <a:pt x="158542" y="753591"/>
                  </a:lnTo>
                  <a:lnTo>
                    <a:pt x="123977" y="722604"/>
                  </a:lnTo>
                  <a:lnTo>
                    <a:pt x="92990" y="688039"/>
                  </a:lnTo>
                  <a:lnTo>
                    <a:pt x="65900" y="650214"/>
                  </a:lnTo>
                  <a:lnTo>
                    <a:pt x="43023" y="609445"/>
                  </a:lnTo>
                  <a:lnTo>
                    <a:pt x="24676" y="566051"/>
                  </a:lnTo>
                  <a:lnTo>
                    <a:pt x="11179" y="520349"/>
                  </a:lnTo>
                  <a:lnTo>
                    <a:pt x="2847" y="472656"/>
                  </a:lnTo>
                  <a:lnTo>
                    <a:pt x="0" y="42329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31083" y="4621911"/>
              <a:ext cx="8122920" cy="677545"/>
            </a:xfrm>
            <a:custGeom>
              <a:avLst/>
              <a:gdLst/>
              <a:ahLst/>
              <a:cxnLst/>
              <a:rect l="l" t="t" r="r" b="b"/>
              <a:pathLst>
                <a:path w="8122920" h="677545">
                  <a:moveTo>
                    <a:pt x="8122920" y="0"/>
                  </a:moveTo>
                  <a:lnTo>
                    <a:pt x="0" y="0"/>
                  </a:lnTo>
                  <a:lnTo>
                    <a:pt x="0" y="677418"/>
                  </a:lnTo>
                  <a:lnTo>
                    <a:pt x="8122920" y="677418"/>
                  </a:lnTo>
                  <a:lnTo>
                    <a:pt x="8122920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31083" y="4621911"/>
              <a:ext cx="8122920" cy="677545"/>
            </a:xfrm>
            <a:custGeom>
              <a:avLst/>
              <a:gdLst/>
              <a:ahLst/>
              <a:cxnLst/>
              <a:rect l="l" t="t" r="r" b="b"/>
              <a:pathLst>
                <a:path w="8122920" h="677545">
                  <a:moveTo>
                    <a:pt x="0" y="0"/>
                  </a:moveTo>
                  <a:lnTo>
                    <a:pt x="8122920" y="0"/>
                  </a:lnTo>
                  <a:lnTo>
                    <a:pt x="8122920" y="677418"/>
                  </a:lnTo>
                  <a:lnTo>
                    <a:pt x="0" y="67741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855774" y="4710705"/>
            <a:ext cx="549211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Structural Based –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Yapısal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Teknikleri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839339" y="4530978"/>
            <a:ext cx="8621395" cy="1791335"/>
            <a:chOff x="2839339" y="4530978"/>
            <a:chExt cx="8621395" cy="1791335"/>
          </a:xfrm>
        </p:grpSpPr>
        <p:sp>
          <p:nvSpPr>
            <p:cNvPr id="25" name="object 25"/>
            <p:cNvSpPr/>
            <p:nvPr/>
          </p:nvSpPr>
          <p:spPr>
            <a:xfrm>
              <a:off x="2907411" y="4537328"/>
              <a:ext cx="847725" cy="847090"/>
            </a:xfrm>
            <a:custGeom>
              <a:avLst/>
              <a:gdLst/>
              <a:ahLst/>
              <a:cxnLst/>
              <a:rect l="l" t="t" r="r" b="b"/>
              <a:pathLst>
                <a:path w="847725" h="847089">
                  <a:moveTo>
                    <a:pt x="423672" y="0"/>
                  </a:moveTo>
                  <a:lnTo>
                    <a:pt x="374263" y="2847"/>
                  </a:lnTo>
                  <a:lnTo>
                    <a:pt x="326528" y="11179"/>
                  </a:lnTo>
                  <a:lnTo>
                    <a:pt x="280786" y="24676"/>
                  </a:lnTo>
                  <a:lnTo>
                    <a:pt x="237353" y="43023"/>
                  </a:lnTo>
                  <a:lnTo>
                    <a:pt x="196547" y="65900"/>
                  </a:lnTo>
                  <a:lnTo>
                    <a:pt x="158687" y="92990"/>
                  </a:lnTo>
                  <a:lnTo>
                    <a:pt x="124091" y="123977"/>
                  </a:lnTo>
                  <a:lnTo>
                    <a:pt x="93076" y="158542"/>
                  </a:lnTo>
                  <a:lnTo>
                    <a:pt x="65961" y="196367"/>
                  </a:lnTo>
                  <a:lnTo>
                    <a:pt x="43062" y="237136"/>
                  </a:lnTo>
                  <a:lnTo>
                    <a:pt x="24699" y="280530"/>
                  </a:lnTo>
                  <a:lnTo>
                    <a:pt x="11189" y="326232"/>
                  </a:lnTo>
                  <a:lnTo>
                    <a:pt x="2850" y="373925"/>
                  </a:lnTo>
                  <a:lnTo>
                    <a:pt x="0" y="423291"/>
                  </a:lnTo>
                  <a:lnTo>
                    <a:pt x="2850" y="472656"/>
                  </a:lnTo>
                  <a:lnTo>
                    <a:pt x="11189" y="520349"/>
                  </a:lnTo>
                  <a:lnTo>
                    <a:pt x="24699" y="566051"/>
                  </a:lnTo>
                  <a:lnTo>
                    <a:pt x="43062" y="609445"/>
                  </a:lnTo>
                  <a:lnTo>
                    <a:pt x="65961" y="650214"/>
                  </a:lnTo>
                  <a:lnTo>
                    <a:pt x="93076" y="688039"/>
                  </a:lnTo>
                  <a:lnTo>
                    <a:pt x="124091" y="722604"/>
                  </a:lnTo>
                  <a:lnTo>
                    <a:pt x="158687" y="753591"/>
                  </a:lnTo>
                  <a:lnTo>
                    <a:pt x="196547" y="780681"/>
                  </a:lnTo>
                  <a:lnTo>
                    <a:pt x="237353" y="803558"/>
                  </a:lnTo>
                  <a:lnTo>
                    <a:pt x="280786" y="821905"/>
                  </a:lnTo>
                  <a:lnTo>
                    <a:pt x="326528" y="835402"/>
                  </a:lnTo>
                  <a:lnTo>
                    <a:pt x="374263" y="843734"/>
                  </a:lnTo>
                  <a:lnTo>
                    <a:pt x="423672" y="846582"/>
                  </a:lnTo>
                  <a:lnTo>
                    <a:pt x="473080" y="843734"/>
                  </a:lnTo>
                  <a:lnTo>
                    <a:pt x="520815" y="835402"/>
                  </a:lnTo>
                  <a:lnTo>
                    <a:pt x="566557" y="821905"/>
                  </a:lnTo>
                  <a:lnTo>
                    <a:pt x="609990" y="803558"/>
                  </a:lnTo>
                  <a:lnTo>
                    <a:pt x="650796" y="780681"/>
                  </a:lnTo>
                  <a:lnTo>
                    <a:pt x="688656" y="753591"/>
                  </a:lnTo>
                  <a:lnTo>
                    <a:pt x="723252" y="722604"/>
                  </a:lnTo>
                  <a:lnTo>
                    <a:pt x="754267" y="688039"/>
                  </a:lnTo>
                  <a:lnTo>
                    <a:pt x="781382" y="650214"/>
                  </a:lnTo>
                  <a:lnTo>
                    <a:pt x="804281" y="609445"/>
                  </a:lnTo>
                  <a:lnTo>
                    <a:pt x="822644" y="566051"/>
                  </a:lnTo>
                  <a:lnTo>
                    <a:pt x="836154" y="520349"/>
                  </a:lnTo>
                  <a:lnTo>
                    <a:pt x="844493" y="472656"/>
                  </a:lnTo>
                  <a:lnTo>
                    <a:pt x="847344" y="423291"/>
                  </a:lnTo>
                  <a:lnTo>
                    <a:pt x="844493" y="373925"/>
                  </a:lnTo>
                  <a:lnTo>
                    <a:pt x="836154" y="326232"/>
                  </a:lnTo>
                  <a:lnTo>
                    <a:pt x="822644" y="280530"/>
                  </a:lnTo>
                  <a:lnTo>
                    <a:pt x="804281" y="237136"/>
                  </a:lnTo>
                  <a:lnTo>
                    <a:pt x="781382" y="196367"/>
                  </a:lnTo>
                  <a:lnTo>
                    <a:pt x="754267" y="158542"/>
                  </a:lnTo>
                  <a:lnTo>
                    <a:pt x="723252" y="123977"/>
                  </a:lnTo>
                  <a:lnTo>
                    <a:pt x="688656" y="92990"/>
                  </a:lnTo>
                  <a:lnTo>
                    <a:pt x="650796" y="65900"/>
                  </a:lnTo>
                  <a:lnTo>
                    <a:pt x="609990" y="43023"/>
                  </a:lnTo>
                  <a:lnTo>
                    <a:pt x="566557" y="24676"/>
                  </a:lnTo>
                  <a:lnTo>
                    <a:pt x="520815" y="11179"/>
                  </a:lnTo>
                  <a:lnTo>
                    <a:pt x="473080" y="2847"/>
                  </a:lnTo>
                  <a:lnTo>
                    <a:pt x="4236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07411" y="4537328"/>
              <a:ext cx="847725" cy="847090"/>
            </a:xfrm>
            <a:custGeom>
              <a:avLst/>
              <a:gdLst/>
              <a:ahLst/>
              <a:cxnLst/>
              <a:rect l="l" t="t" r="r" b="b"/>
              <a:pathLst>
                <a:path w="847725" h="847089">
                  <a:moveTo>
                    <a:pt x="0" y="423291"/>
                  </a:moveTo>
                  <a:lnTo>
                    <a:pt x="2850" y="373925"/>
                  </a:lnTo>
                  <a:lnTo>
                    <a:pt x="11189" y="326232"/>
                  </a:lnTo>
                  <a:lnTo>
                    <a:pt x="24699" y="280530"/>
                  </a:lnTo>
                  <a:lnTo>
                    <a:pt x="43062" y="237136"/>
                  </a:lnTo>
                  <a:lnTo>
                    <a:pt x="65961" y="196367"/>
                  </a:lnTo>
                  <a:lnTo>
                    <a:pt x="93076" y="158542"/>
                  </a:lnTo>
                  <a:lnTo>
                    <a:pt x="124091" y="123977"/>
                  </a:lnTo>
                  <a:lnTo>
                    <a:pt x="158687" y="92990"/>
                  </a:lnTo>
                  <a:lnTo>
                    <a:pt x="196547" y="65900"/>
                  </a:lnTo>
                  <a:lnTo>
                    <a:pt x="237353" y="43023"/>
                  </a:lnTo>
                  <a:lnTo>
                    <a:pt x="280786" y="24676"/>
                  </a:lnTo>
                  <a:lnTo>
                    <a:pt x="326528" y="11179"/>
                  </a:lnTo>
                  <a:lnTo>
                    <a:pt x="374263" y="2847"/>
                  </a:lnTo>
                  <a:lnTo>
                    <a:pt x="423672" y="0"/>
                  </a:lnTo>
                  <a:lnTo>
                    <a:pt x="473080" y="2847"/>
                  </a:lnTo>
                  <a:lnTo>
                    <a:pt x="520815" y="11179"/>
                  </a:lnTo>
                  <a:lnTo>
                    <a:pt x="566557" y="24676"/>
                  </a:lnTo>
                  <a:lnTo>
                    <a:pt x="609990" y="43023"/>
                  </a:lnTo>
                  <a:lnTo>
                    <a:pt x="650796" y="65900"/>
                  </a:lnTo>
                  <a:lnTo>
                    <a:pt x="688656" y="92990"/>
                  </a:lnTo>
                  <a:lnTo>
                    <a:pt x="723252" y="123977"/>
                  </a:lnTo>
                  <a:lnTo>
                    <a:pt x="754267" y="158542"/>
                  </a:lnTo>
                  <a:lnTo>
                    <a:pt x="781382" y="196367"/>
                  </a:lnTo>
                  <a:lnTo>
                    <a:pt x="804281" y="237136"/>
                  </a:lnTo>
                  <a:lnTo>
                    <a:pt x="822644" y="280530"/>
                  </a:lnTo>
                  <a:lnTo>
                    <a:pt x="836154" y="326232"/>
                  </a:lnTo>
                  <a:lnTo>
                    <a:pt x="844493" y="373925"/>
                  </a:lnTo>
                  <a:lnTo>
                    <a:pt x="847344" y="423291"/>
                  </a:lnTo>
                  <a:lnTo>
                    <a:pt x="844493" y="472656"/>
                  </a:lnTo>
                  <a:lnTo>
                    <a:pt x="836154" y="520349"/>
                  </a:lnTo>
                  <a:lnTo>
                    <a:pt x="822644" y="566051"/>
                  </a:lnTo>
                  <a:lnTo>
                    <a:pt x="804281" y="609445"/>
                  </a:lnTo>
                  <a:lnTo>
                    <a:pt x="781382" y="650214"/>
                  </a:lnTo>
                  <a:lnTo>
                    <a:pt x="754267" y="688039"/>
                  </a:lnTo>
                  <a:lnTo>
                    <a:pt x="723252" y="722604"/>
                  </a:lnTo>
                  <a:lnTo>
                    <a:pt x="688656" y="753591"/>
                  </a:lnTo>
                  <a:lnTo>
                    <a:pt x="650796" y="780681"/>
                  </a:lnTo>
                  <a:lnTo>
                    <a:pt x="609990" y="803558"/>
                  </a:lnTo>
                  <a:lnTo>
                    <a:pt x="566557" y="821905"/>
                  </a:lnTo>
                  <a:lnTo>
                    <a:pt x="520815" y="835402"/>
                  </a:lnTo>
                  <a:lnTo>
                    <a:pt x="473080" y="843734"/>
                  </a:lnTo>
                  <a:lnTo>
                    <a:pt x="423672" y="846582"/>
                  </a:lnTo>
                  <a:lnTo>
                    <a:pt x="374263" y="843734"/>
                  </a:lnTo>
                  <a:lnTo>
                    <a:pt x="326528" y="835402"/>
                  </a:lnTo>
                  <a:lnTo>
                    <a:pt x="280786" y="821905"/>
                  </a:lnTo>
                  <a:lnTo>
                    <a:pt x="237353" y="803558"/>
                  </a:lnTo>
                  <a:lnTo>
                    <a:pt x="196547" y="780681"/>
                  </a:lnTo>
                  <a:lnTo>
                    <a:pt x="158687" y="753591"/>
                  </a:lnTo>
                  <a:lnTo>
                    <a:pt x="124091" y="722604"/>
                  </a:lnTo>
                  <a:lnTo>
                    <a:pt x="93076" y="688039"/>
                  </a:lnTo>
                  <a:lnTo>
                    <a:pt x="65961" y="650214"/>
                  </a:lnTo>
                  <a:lnTo>
                    <a:pt x="43062" y="609445"/>
                  </a:lnTo>
                  <a:lnTo>
                    <a:pt x="24699" y="566051"/>
                  </a:lnTo>
                  <a:lnTo>
                    <a:pt x="11189" y="520349"/>
                  </a:lnTo>
                  <a:lnTo>
                    <a:pt x="2850" y="472656"/>
                  </a:lnTo>
                  <a:lnTo>
                    <a:pt x="0" y="423291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845689" y="5637656"/>
              <a:ext cx="8608695" cy="678180"/>
            </a:xfrm>
            <a:custGeom>
              <a:avLst/>
              <a:gdLst/>
              <a:ahLst/>
              <a:cxnLst/>
              <a:rect l="l" t="t" r="r" b="b"/>
              <a:pathLst>
                <a:path w="8608695" h="678179">
                  <a:moveTo>
                    <a:pt x="8608314" y="0"/>
                  </a:moveTo>
                  <a:lnTo>
                    <a:pt x="0" y="0"/>
                  </a:lnTo>
                  <a:lnTo>
                    <a:pt x="0" y="678180"/>
                  </a:lnTo>
                  <a:lnTo>
                    <a:pt x="8608314" y="678180"/>
                  </a:lnTo>
                  <a:lnTo>
                    <a:pt x="8608314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45689" y="5637656"/>
              <a:ext cx="8608695" cy="678180"/>
            </a:xfrm>
            <a:custGeom>
              <a:avLst/>
              <a:gdLst/>
              <a:ahLst/>
              <a:cxnLst/>
              <a:rect l="l" t="t" r="r" b="b"/>
              <a:pathLst>
                <a:path w="8608695" h="678179">
                  <a:moveTo>
                    <a:pt x="0" y="0"/>
                  </a:moveTo>
                  <a:lnTo>
                    <a:pt x="8608314" y="0"/>
                  </a:lnTo>
                  <a:lnTo>
                    <a:pt x="8608314" y="678180"/>
                  </a:lnTo>
                  <a:lnTo>
                    <a:pt x="0" y="67818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370261" y="5726705"/>
            <a:ext cx="523303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White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Box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Beyaz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Kutu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Test Teknikleri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50697" y="3552573"/>
            <a:ext cx="2525395" cy="2854325"/>
            <a:chOff x="750697" y="3552573"/>
            <a:chExt cx="2525395" cy="2854325"/>
          </a:xfrm>
        </p:grpSpPr>
        <p:sp>
          <p:nvSpPr>
            <p:cNvPr id="31" name="object 31"/>
            <p:cNvSpPr/>
            <p:nvPr/>
          </p:nvSpPr>
          <p:spPr>
            <a:xfrm>
              <a:off x="2422017" y="5553075"/>
              <a:ext cx="847725" cy="847725"/>
            </a:xfrm>
            <a:custGeom>
              <a:avLst/>
              <a:gdLst/>
              <a:ahLst/>
              <a:cxnLst/>
              <a:rect l="l" t="t" r="r" b="b"/>
              <a:pathLst>
                <a:path w="847725" h="847725">
                  <a:moveTo>
                    <a:pt x="423672" y="0"/>
                  </a:moveTo>
                  <a:lnTo>
                    <a:pt x="374263" y="2850"/>
                  </a:lnTo>
                  <a:lnTo>
                    <a:pt x="326528" y="11189"/>
                  </a:lnTo>
                  <a:lnTo>
                    <a:pt x="280786" y="24699"/>
                  </a:lnTo>
                  <a:lnTo>
                    <a:pt x="237353" y="43062"/>
                  </a:lnTo>
                  <a:lnTo>
                    <a:pt x="196547" y="65961"/>
                  </a:lnTo>
                  <a:lnTo>
                    <a:pt x="158687" y="93076"/>
                  </a:lnTo>
                  <a:lnTo>
                    <a:pt x="124091" y="124091"/>
                  </a:lnTo>
                  <a:lnTo>
                    <a:pt x="93076" y="158687"/>
                  </a:lnTo>
                  <a:lnTo>
                    <a:pt x="65961" y="196547"/>
                  </a:lnTo>
                  <a:lnTo>
                    <a:pt x="43062" y="237353"/>
                  </a:lnTo>
                  <a:lnTo>
                    <a:pt x="24699" y="280786"/>
                  </a:lnTo>
                  <a:lnTo>
                    <a:pt x="11189" y="326528"/>
                  </a:lnTo>
                  <a:lnTo>
                    <a:pt x="2850" y="374263"/>
                  </a:lnTo>
                  <a:lnTo>
                    <a:pt x="0" y="423672"/>
                  </a:lnTo>
                  <a:lnTo>
                    <a:pt x="2850" y="473080"/>
                  </a:lnTo>
                  <a:lnTo>
                    <a:pt x="11189" y="520815"/>
                  </a:lnTo>
                  <a:lnTo>
                    <a:pt x="24699" y="566557"/>
                  </a:lnTo>
                  <a:lnTo>
                    <a:pt x="43062" y="609990"/>
                  </a:lnTo>
                  <a:lnTo>
                    <a:pt x="65961" y="650796"/>
                  </a:lnTo>
                  <a:lnTo>
                    <a:pt x="93076" y="688656"/>
                  </a:lnTo>
                  <a:lnTo>
                    <a:pt x="124091" y="723252"/>
                  </a:lnTo>
                  <a:lnTo>
                    <a:pt x="158687" y="754267"/>
                  </a:lnTo>
                  <a:lnTo>
                    <a:pt x="196547" y="781382"/>
                  </a:lnTo>
                  <a:lnTo>
                    <a:pt x="237353" y="804281"/>
                  </a:lnTo>
                  <a:lnTo>
                    <a:pt x="280786" y="822644"/>
                  </a:lnTo>
                  <a:lnTo>
                    <a:pt x="326528" y="836154"/>
                  </a:lnTo>
                  <a:lnTo>
                    <a:pt x="374263" y="844493"/>
                  </a:lnTo>
                  <a:lnTo>
                    <a:pt x="423672" y="847344"/>
                  </a:lnTo>
                  <a:lnTo>
                    <a:pt x="473080" y="844493"/>
                  </a:lnTo>
                  <a:lnTo>
                    <a:pt x="520815" y="836154"/>
                  </a:lnTo>
                  <a:lnTo>
                    <a:pt x="566557" y="822644"/>
                  </a:lnTo>
                  <a:lnTo>
                    <a:pt x="609990" y="804281"/>
                  </a:lnTo>
                  <a:lnTo>
                    <a:pt x="650796" y="781382"/>
                  </a:lnTo>
                  <a:lnTo>
                    <a:pt x="688656" y="754267"/>
                  </a:lnTo>
                  <a:lnTo>
                    <a:pt x="723252" y="723252"/>
                  </a:lnTo>
                  <a:lnTo>
                    <a:pt x="754267" y="688656"/>
                  </a:lnTo>
                  <a:lnTo>
                    <a:pt x="781382" y="650796"/>
                  </a:lnTo>
                  <a:lnTo>
                    <a:pt x="804281" y="609990"/>
                  </a:lnTo>
                  <a:lnTo>
                    <a:pt x="822644" y="566557"/>
                  </a:lnTo>
                  <a:lnTo>
                    <a:pt x="836154" y="520815"/>
                  </a:lnTo>
                  <a:lnTo>
                    <a:pt x="844493" y="473080"/>
                  </a:lnTo>
                  <a:lnTo>
                    <a:pt x="847344" y="423672"/>
                  </a:lnTo>
                  <a:lnTo>
                    <a:pt x="844493" y="374263"/>
                  </a:lnTo>
                  <a:lnTo>
                    <a:pt x="836154" y="326528"/>
                  </a:lnTo>
                  <a:lnTo>
                    <a:pt x="822644" y="280786"/>
                  </a:lnTo>
                  <a:lnTo>
                    <a:pt x="804281" y="237353"/>
                  </a:lnTo>
                  <a:lnTo>
                    <a:pt x="781382" y="196547"/>
                  </a:lnTo>
                  <a:lnTo>
                    <a:pt x="754267" y="158687"/>
                  </a:lnTo>
                  <a:lnTo>
                    <a:pt x="723252" y="124091"/>
                  </a:lnTo>
                  <a:lnTo>
                    <a:pt x="688656" y="93076"/>
                  </a:lnTo>
                  <a:lnTo>
                    <a:pt x="650796" y="65961"/>
                  </a:lnTo>
                  <a:lnTo>
                    <a:pt x="609990" y="43062"/>
                  </a:lnTo>
                  <a:lnTo>
                    <a:pt x="566557" y="24699"/>
                  </a:lnTo>
                  <a:lnTo>
                    <a:pt x="520815" y="11189"/>
                  </a:lnTo>
                  <a:lnTo>
                    <a:pt x="473080" y="2850"/>
                  </a:lnTo>
                  <a:lnTo>
                    <a:pt x="4236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22017" y="5553075"/>
              <a:ext cx="847725" cy="847725"/>
            </a:xfrm>
            <a:custGeom>
              <a:avLst/>
              <a:gdLst/>
              <a:ahLst/>
              <a:cxnLst/>
              <a:rect l="l" t="t" r="r" b="b"/>
              <a:pathLst>
                <a:path w="847725" h="847725">
                  <a:moveTo>
                    <a:pt x="0" y="423672"/>
                  </a:moveTo>
                  <a:lnTo>
                    <a:pt x="2850" y="374263"/>
                  </a:lnTo>
                  <a:lnTo>
                    <a:pt x="11189" y="326528"/>
                  </a:lnTo>
                  <a:lnTo>
                    <a:pt x="24699" y="280786"/>
                  </a:lnTo>
                  <a:lnTo>
                    <a:pt x="43062" y="237353"/>
                  </a:lnTo>
                  <a:lnTo>
                    <a:pt x="65961" y="196547"/>
                  </a:lnTo>
                  <a:lnTo>
                    <a:pt x="93076" y="158687"/>
                  </a:lnTo>
                  <a:lnTo>
                    <a:pt x="124091" y="124091"/>
                  </a:lnTo>
                  <a:lnTo>
                    <a:pt x="158687" y="93076"/>
                  </a:lnTo>
                  <a:lnTo>
                    <a:pt x="196547" y="65961"/>
                  </a:lnTo>
                  <a:lnTo>
                    <a:pt x="237353" y="43062"/>
                  </a:lnTo>
                  <a:lnTo>
                    <a:pt x="280786" y="24699"/>
                  </a:lnTo>
                  <a:lnTo>
                    <a:pt x="326528" y="11189"/>
                  </a:lnTo>
                  <a:lnTo>
                    <a:pt x="374263" y="2850"/>
                  </a:lnTo>
                  <a:lnTo>
                    <a:pt x="423672" y="0"/>
                  </a:lnTo>
                  <a:lnTo>
                    <a:pt x="473080" y="2850"/>
                  </a:lnTo>
                  <a:lnTo>
                    <a:pt x="520815" y="11189"/>
                  </a:lnTo>
                  <a:lnTo>
                    <a:pt x="566557" y="24699"/>
                  </a:lnTo>
                  <a:lnTo>
                    <a:pt x="609990" y="43062"/>
                  </a:lnTo>
                  <a:lnTo>
                    <a:pt x="650796" y="65961"/>
                  </a:lnTo>
                  <a:lnTo>
                    <a:pt x="688656" y="93076"/>
                  </a:lnTo>
                  <a:lnTo>
                    <a:pt x="723252" y="124091"/>
                  </a:lnTo>
                  <a:lnTo>
                    <a:pt x="754267" y="158687"/>
                  </a:lnTo>
                  <a:lnTo>
                    <a:pt x="781382" y="196547"/>
                  </a:lnTo>
                  <a:lnTo>
                    <a:pt x="804281" y="237353"/>
                  </a:lnTo>
                  <a:lnTo>
                    <a:pt x="822644" y="280786"/>
                  </a:lnTo>
                  <a:lnTo>
                    <a:pt x="836154" y="326528"/>
                  </a:lnTo>
                  <a:lnTo>
                    <a:pt x="844493" y="374263"/>
                  </a:lnTo>
                  <a:lnTo>
                    <a:pt x="847344" y="423672"/>
                  </a:lnTo>
                  <a:lnTo>
                    <a:pt x="844493" y="473080"/>
                  </a:lnTo>
                  <a:lnTo>
                    <a:pt x="836154" y="520815"/>
                  </a:lnTo>
                  <a:lnTo>
                    <a:pt x="822644" y="566557"/>
                  </a:lnTo>
                  <a:lnTo>
                    <a:pt x="804281" y="609990"/>
                  </a:lnTo>
                  <a:lnTo>
                    <a:pt x="781382" y="650796"/>
                  </a:lnTo>
                  <a:lnTo>
                    <a:pt x="754267" y="688656"/>
                  </a:lnTo>
                  <a:lnTo>
                    <a:pt x="723252" y="723252"/>
                  </a:lnTo>
                  <a:lnTo>
                    <a:pt x="688656" y="754267"/>
                  </a:lnTo>
                  <a:lnTo>
                    <a:pt x="650796" y="781382"/>
                  </a:lnTo>
                  <a:lnTo>
                    <a:pt x="609990" y="804281"/>
                  </a:lnTo>
                  <a:lnTo>
                    <a:pt x="566557" y="822644"/>
                  </a:lnTo>
                  <a:lnTo>
                    <a:pt x="520815" y="836154"/>
                  </a:lnTo>
                  <a:lnTo>
                    <a:pt x="473080" y="844493"/>
                  </a:lnTo>
                  <a:lnTo>
                    <a:pt x="423672" y="847344"/>
                  </a:lnTo>
                  <a:lnTo>
                    <a:pt x="374263" y="844493"/>
                  </a:lnTo>
                  <a:lnTo>
                    <a:pt x="326528" y="836154"/>
                  </a:lnTo>
                  <a:lnTo>
                    <a:pt x="280786" y="822644"/>
                  </a:lnTo>
                  <a:lnTo>
                    <a:pt x="237353" y="804281"/>
                  </a:lnTo>
                  <a:lnTo>
                    <a:pt x="196547" y="781382"/>
                  </a:lnTo>
                  <a:lnTo>
                    <a:pt x="158687" y="754267"/>
                  </a:lnTo>
                  <a:lnTo>
                    <a:pt x="124091" y="723252"/>
                  </a:lnTo>
                  <a:lnTo>
                    <a:pt x="93076" y="688656"/>
                  </a:lnTo>
                  <a:lnTo>
                    <a:pt x="65961" y="650796"/>
                  </a:lnTo>
                  <a:lnTo>
                    <a:pt x="43062" y="609990"/>
                  </a:lnTo>
                  <a:lnTo>
                    <a:pt x="24699" y="566557"/>
                  </a:lnTo>
                  <a:lnTo>
                    <a:pt x="11189" y="520815"/>
                  </a:lnTo>
                  <a:lnTo>
                    <a:pt x="2850" y="473080"/>
                  </a:lnTo>
                  <a:lnTo>
                    <a:pt x="0" y="423672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57047" y="3558923"/>
              <a:ext cx="2080260" cy="772160"/>
            </a:xfrm>
            <a:custGeom>
              <a:avLst/>
              <a:gdLst/>
              <a:ahLst/>
              <a:cxnLst/>
              <a:rect l="l" t="t" r="r" b="b"/>
              <a:pathLst>
                <a:path w="2080260" h="772160">
                  <a:moveTo>
                    <a:pt x="1951608" y="0"/>
                  </a:moveTo>
                  <a:lnTo>
                    <a:pt x="128651" y="0"/>
                  </a:lnTo>
                  <a:lnTo>
                    <a:pt x="78572" y="10109"/>
                  </a:lnTo>
                  <a:lnTo>
                    <a:pt x="37679" y="37679"/>
                  </a:lnTo>
                  <a:lnTo>
                    <a:pt x="10109" y="78572"/>
                  </a:lnTo>
                  <a:lnTo>
                    <a:pt x="0" y="128651"/>
                  </a:lnTo>
                  <a:lnTo>
                    <a:pt x="0" y="643255"/>
                  </a:lnTo>
                  <a:lnTo>
                    <a:pt x="10109" y="693328"/>
                  </a:lnTo>
                  <a:lnTo>
                    <a:pt x="37679" y="734221"/>
                  </a:lnTo>
                  <a:lnTo>
                    <a:pt x="78572" y="761794"/>
                  </a:lnTo>
                  <a:lnTo>
                    <a:pt x="128651" y="771906"/>
                  </a:lnTo>
                  <a:lnTo>
                    <a:pt x="1951608" y="771906"/>
                  </a:lnTo>
                  <a:lnTo>
                    <a:pt x="2001687" y="761794"/>
                  </a:lnTo>
                  <a:lnTo>
                    <a:pt x="2042580" y="734221"/>
                  </a:lnTo>
                  <a:lnTo>
                    <a:pt x="2070150" y="693328"/>
                  </a:lnTo>
                  <a:lnTo>
                    <a:pt x="2080260" y="643255"/>
                  </a:lnTo>
                  <a:lnTo>
                    <a:pt x="2080260" y="128651"/>
                  </a:lnTo>
                  <a:lnTo>
                    <a:pt x="2070150" y="78572"/>
                  </a:lnTo>
                  <a:lnTo>
                    <a:pt x="2042580" y="37679"/>
                  </a:lnTo>
                  <a:lnTo>
                    <a:pt x="2001687" y="10109"/>
                  </a:lnTo>
                  <a:lnTo>
                    <a:pt x="1951608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57047" y="3558923"/>
              <a:ext cx="2080260" cy="772160"/>
            </a:xfrm>
            <a:custGeom>
              <a:avLst/>
              <a:gdLst/>
              <a:ahLst/>
              <a:cxnLst/>
              <a:rect l="l" t="t" r="r" b="b"/>
              <a:pathLst>
                <a:path w="2080260" h="772160">
                  <a:moveTo>
                    <a:pt x="0" y="128651"/>
                  </a:moveTo>
                  <a:lnTo>
                    <a:pt x="10109" y="78572"/>
                  </a:lnTo>
                  <a:lnTo>
                    <a:pt x="37679" y="37679"/>
                  </a:lnTo>
                  <a:lnTo>
                    <a:pt x="78572" y="10109"/>
                  </a:lnTo>
                  <a:lnTo>
                    <a:pt x="128651" y="0"/>
                  </a:lnTo>
                  <a:lnTo>
                    <a:pt x="1951608" y="0"/>
                  </a:lnTo>
                  <a:lnTo>
                    <a:pt x="2001687" y="10109"/>
                  </a:lnTo>
                  <a:lnTo>
                    <a:pt x="2042580" y="37679"/>
                  </a:lnTo>
                  <a:lnTo>
                    <a:pt x="2070150" y="78572"/>
                  </a:lnTo>
                  <a:lnTo>
                    <a:pt x="2080260" y="128651"/>
                  </a:lnTo>
                  <a:lnTo>
                    <a:pt x="2080260" y="643255"/>
                  </a:lnTo>
                  <a:lnTo>
                    <a:pt x="2070150" y="693328"/>
                  </a:lnTo>
                  <a:lnTo>
                    <a:pt x="2042580" y="734221"/>
                  </a:lnTo>
                  <a:lnTo>
                    <a:pt x="2001687" y="761794"/>
                  </a:lnTo>
                  <a:lnTo>
                    <a:pt x="1951608" y="771906"/>
                  </a:lnTo>
                  <a:lnTo>
                    <a:pt x="128651" y="771906"/>
                  </a:lnTo>
                  <a:lnTo>
                    <a:pt x="78572" y="761794"/>
                  </a:lnTo>
                  <a:lnTo>
                    <a:pt x="37679" y="734221"/>
                  </a:lnTo>
                  <a:lnTo>
                    <a:pt x="10109" y="693328"/>
                  </a:lnTo>
                  <a:lnTo>
                    <a:pt x="0" y="643255"/>
                  </a:lnTo>
                  <a:lnTo>
                    <a:pt x="0" y="12865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978496" y="3661939"/>
            <a:ext cx="1917104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3200" b="1" spc="-5" dirty="0">
                <a:solidFill>
                  <a:srgbClr val="6F2F9F"/>
                </a:solidFill>
                <a:latin typeface="Calibri"/>
                <a:cs typeface="Calibri"/>
              </a:rPr>
              <a:t>Black box</a:t>
            </a:r>
            <a:endParaRPr sz="3200" b="1" spc="-5" dirty="0">
              <a:solidFill>
                <a:srgbClr val="6F2F9F"/>
              </a:solidFill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50697" y="4649091"/>
            <a:ext cx="2092960" cy="768985"/>
            <a:chOff x="750697" y="4649091"/>
            <a:chExt cx="2092960" cy="768985"/>
          </a:xfrm>
        </p:grpSpPr>
        <p:sp>
          <p:nvSpPr>
            <p:cNvPr id="37" name="object 37"/>
            <p:cNvSpPr/>
            <p:nvPr/>
          </p:nvSpPr>
          <p:spPr>
            <a:xfrm>
              <a:off x="757047" y="4655441"/>
              <a:ext cx="2080260" cy="756285"/>
            </a:xfrm>
            <a:custGeom>
              <a:avLst/>
              <a:gdLst/>
              <a:ahLst/>
              <a:cxnLst/>
              <a:rect l="l" t="t" r="r" b="b"/>
              <a:pathLst>
                <a:path w="2080260" h="756285">
                  <a:moveTo>
                    <a:pt x="1954276" y="0"/>
                  </a:moveTo>
                  <a:lnTo>
                    <a:pt x="125984" y="0"/>
                  </a:lnTo>
                  <a:lnTo>
                    <a:pt x="76943" y="9899"/>
                  </a:lnTo>
                  <a:lnTo>
                    <a:pt x="36898" y="36898"/>
                  </a:lnTo>
                  <a:lnTo>
                    <a:pt x="9899" y="76943"/>
                  </a:lnTo>
                  <a:lnTo>
                    <a:pt x="0" y="125983"/>
                  </a:lnTo>
                  <a:lnTo>
                    <a:pt x="0" y="629907"/>
                  </a:lnTo>
                  <a:lnTo>
                    <a:pt x="9899" y="678949"/>
                  </a:lnTo>
                  <a:lnTo>
                    <a:pt x="36898" y="718999"/>
                  </a:lnTo>
                  <a:lnTo>
                    <a:pt x="76943" y="746002"/>
                  </a:lnTo>
                  <a:lnTo>
                    <a:pt x="125984" y="755903"/>
                  </a:lnTo>
                  <a:lnTo>
                    <a:pt x="1954276" y="755903"/>
                  </a:lnTo>
                  <a:lnTo>
                    <a:pt x="2003316" y="746002"/>
                  </a:lnTo>
                  <a:lnTo>
                    <a:pt x="2043361" y="718999"/>
                  </a:lnTo>
                  <a:lnTo>
                    <a:pt x="2070360" y="678949"/>
                  </a:lnTo>
                  <a:lnTo>
                    <a:pt x="2080260" y="629907"/>
                  </a:lnTo>
                  <a:lnTo>
                    <a:pt x="2080260" y="125983"/>
                  </a:lnTo>
                  <a:lnTo>
                    <a:pt x="2070360" y="76943"/>
                  </a:lnTo>
                  <a:lnTo>
                    <a:pt x="2043361" y="36898"/>
                  </a:lnTo>
                  <a:lnTo>
                    <a:pt x="2003316" y="9899"/>
                  </a:lnTo>
                  <a:lnTo>
                    <a:pt x="1954276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57047" y="4655441"/>
              <a:ext cx="2080260" cy="756285"/>
            </a:xfrm>
            <a:custGeom>
              <a:avLst/>
              <a:gdLst/>
              <a:ahLst/>
              <a:cxnLst/>
              <a:rect l="l" t="t" r="r" b="b"/>
              <a:pathLst>
                <a:path w="2080260" h="756285">
                  <a:moveTo>
                    <a:pt x="0" y="125983"/>
                  </a:moveTo>
                  <a:lnTo>
                    <a:pt x="9899" y="76943"/>
                  </a:lnTo>
                  <a:lnTo>
                    <a:pt x="36898" y="36898"/>
                  </a:lnTo>
                  <a:lnTo>
                    <a:pt x="76943" y="9899"/>
                  </a:lnTo>
                  <a:lnTo>
                    <a:pt x="125984" y="0"/>
                  </a:lnTo>
                  <a:lnTo>
                    <a:pt x="1954276" y="0"/>
                  </a:lnTo>
                  <a:lnTo>
                    <a:pt x="2003316" y="9899"/>
                  </a:lnTo>
                  <a:lnTo>
                    <a:pt x="2043361" y="36898"/>
                  </a:lnTo>
                  <a:lnTo>
                    <a:pt x="2070360" y="76943"/>
                  </a:lnTo>
                  <a:lnTo>
                    <a:pt x="2080260" y="125983"/>
                  </a:lnTo>
                  <a:lnTo>
                    <a:pt x="2080260" y="629907"/>
                  </a:lnTo>
                  <a:lnTo>
                    <a:pt x="2070360" y="678949"/>
                  </a:lnTo>
                  <a:lnTo>
                    <a:pt x="2043361" y="718999"/>
                  </a:lnTo>
                  <a:lnTo>
                    <a:pt x="2003316" y="746002"/>
                  </a:lnTo>
                  <a:lnTo>
                    <a:pt x="1954276" y="755903"/>
                  </a:lnTo>
                  <a:lnTo>
                    <a:pt x="125984" y="755903"/>
                  </a:lnTo>
                  <a:lnTo>
                    <a:pt x="76943" y="746002"/>
                  </a:lnTo>
                  <a:lnTo>
                    <a:pt x="36898" y="718999"/>
                  </a:lnTo>
                  <a:lnTo>
                    <a:pt x="9899" y="678949"/>
                  </a:lnTo>
                  <a:lnTo>
                    <a:pt x="0" y="629907"/>
                  </a:lnTo>
                  <a:lnTo>
                    <a:pt x="0" y="125983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910231" y="4750710"/>
            <a:ext cx="17729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6F2F9F"/>
                </a:solidFill>
                <a:latin typeface="Calibri"/>
                <a:cs typeface="Calibri"/>
              </a:rPr>
              <a:t>White</a:t>
            </a:r>
            <a:r>
              <a:rPr sz="3200" b="1" spc="-7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6F2F9F"/>
                </a:solidFill>
                <a:latin typeface="Calibri"/>
                <a:cs typeface="Calibri"/>
              </a:rPr>
              <a:t>box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6568" y="309599"/>
            <a:ext cx="489331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Test</a:t>
            </a:r>
            <a:r>
              <a:rPr spc="-25" dirty="0"/>
              <a:t> </a:t>
            </a:r>
            <a:r>
              <a:rPr spc="-5" dirty="0"/>
              <a:t>Tasarım</a:t>
            </a:r>
            <a:r>
              <a:rPr spc="-20" dirty="0"/>
              <a:t> </a:t>
            </a:r>
            <a:r>
              <a:rPr spc="-5" dirty="0"/>
              <a:t>Teknikleri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09242" y="1299336"/>
            <a:ext cx="2733675" cy="5421630"/>
            <a:chOff x="1309242" y="1299336"/>
            <a:chExt cx="2733675" cy="5421630"/>
          </a:xfrm>
        </p:grpSpPr>
        <p:sp>
          <p:nvSpPr>
            <p:cNvPr id="4" name="object 4"/>
            <p:cNvSpPr/>
            <p:nvPr/>
          </p:nvSpPr>
          <p:spPr>
            <a:xfrm>
              <a:off x="2790825" y="4010025"/>
              <a:ext cx="1245870" cy="1390650"/>
            </a:xfrm>
            <a:custGeom>
              <a:avLst/>
              <a:gdLst/>
              <a:ahLst/>
              <a:cxnLst/>
              <a:rect l="l" t="t" r="r" b="b"/>
              <a:pathLst>
                <a:path w="1245870" h="1390650">
                  <a:moveTo>
                    <a:pt x="0" y="0"/>
                  </a:moveTo>
                  <a:lnTo>
                    <a:pt x="622782" y="0"/>
                  </a:lnTo>
                  <a:lnTo>
                    <a:pt x="622782" y="1390269"/>
                  </a:lnTo>
                  <a:lnTo>
                    <a:pt x="1245565" y="1390269"/>
                  </a:lnTo>
                </a:path>
              </a:pathLst>
            </a:custGeom>
            <a:ln w="12700">
              <a:solidFill>
                <a:srgbClr val="3458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825" y="3955925"/>
              <a:ext cx="1245870" cy="53975"/>
            </a:xfrm>
            <a:custGeom>
              <a:avLst/>
              <a:gdLst/>
              <a:ahLst/>
              <a:cxnLst/>
              <a:rect l="l" t="t" r="r" b="b"/>
              <a:pathLst>
                <a:path w="1245870" h="53975">
                  <a:moveTo>
                    <a:pt x="0" y="53924"/>
                  </a:moveTo>
                  <a:lnTo>
                    <a:pt x="622782" y="53924"/>
                  </a:lnTo>
                  <a:lnTo>
                    <a:pt x="622782" y="0"/>
                  </a:lnTo>
                  <a:lnTo>
                    <a:pt x="1245565" y="0"/>
                  </a:lnTo>
                </a:path>
              </a:pathLst>
            </a:custGeom>
            <a:ln w="12699">
              <a:solidFill>
                <a:srgbClr val="3458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90825" y="2560698"/>
              <a:ext cx="1245870" cy="1449705"/>
            </a:xfrm>
            <a:custGeom>
              <a:avLst/>
              <a:gdLst/>
              <a:ahLst/>
              <a:cxnLst/>
              <a:rect l="l" t="t" r="r" b="b"/>
              <a:pathLst>
                <a:path w="1245870" h="1449704">
                  <a:moveTo>
                    <a:pt x="0" y="1449489"/>
                  </a:moveTo>
                  <a:lnTo>
                    <a:pt x="622782" y="1449489"/>
                  </a:lnTo>
                  <a:lnTo>
                    <a:pt x="622782" y="0"/>
                  </a:lnTo>
                  <a:lnTo>
                    <a:pt x="1245565" y="0"/>
                  </a:lnTo>
                </a:path>
              </a:pathLst>
            </a:custGeom>
            <a:ln w="12699">
              <a:solidFill>
                <a:srgbClr val="3458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5592" y="1305686"/>
              <a:ext cx="1475740" cy="5408930"/>
            </a:xfrm>
            <a:custGeom>
              <a:avLst/>
              <a:gdLst/>
              <a:ahLst/>
              <a:cxnLst/>
              <a:rect l="l" t="t" r="r" b="b"/>
              <a:pathLst>
                <a:path w="1475739" h="5408930">
                  <a:moveTo>
                    <a:pt x="1475232" y="0"/>
                  </a:moveTo>
                  <a:lnTo>
                    <a:pt x="0" y="0"/>
                  </a:lnTo>
                  <a:lnTo>
                    <a:pt x="0" y="5408676"/>
                  </a:lnTo>
                  <a:lnTo>
                    <a:pt x="1475232" y="5408676"/>
                  </a:lnTo>
                  <a:lnTo>
                    <a:pt x="147523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5592" y="1305686"/>
              <a:ext cx="1475740" cy="5408930"/>
            </a:xfrm>
            <a:custGeom>
              <a:avLst/>
              <a:gdLst/>
              <a:ahLst/>
              <a:cxnLst/>
              <a:rect l="l" t="t" r="r" b="b"/>
              <a:pathLst>
                <a:path w="1475739" h="5408930">
                  <a:moveTo>
                    <a:pt x="0" y="0"/>
                  </a:moveTo>
                  <a:lnTo>
                    <a:pt x="1475232" y="0"/>
                  </a:lnTo>
                  <a:lnTo>
                    <a:pt x="1475232" y="5408676"/>
                  </a:lnTo>
                  <a:lnTo>
                    <a:pt x="0" y="54086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419109" y="2473993"/>
            <a:ext cx="1304925" cy="30721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4415"/>
              </a:lnSpc>
            </a:pPr>
            <a:r>
              <a:rPr sz="4800" spc="-5" dirty="0">
                <a:solidFill>
                  <a:srgbClr val="FF99FF"/>
                </a:solidFill>
                <a:latin typeface="Calibri"/>
                <a:cs typeface="Calibri"/>
              </a:rPr>
              <a:t>Test</a:t>
            </a:r>
            <a:r>
              <a:rPr sz="4800" spc="-85" dirty="0">
                <a:solidFill>
                  <a:srgbClr val="FF99FF"/>
                </a:solidFill>
                <a:latin typeface="Calibri"/>
                <a:cs typeface="Calibri"/>
              </a:rPr>
              <a:t> </a:t>
            </a:r>
            <a:r>
              <a:rPr sz="4800" dirty="0">
                <a:solidFill>
                  <a:srgbClr val="FF99FF"/>
                </a:solidFill>
                <a:latin typeface="Calibri"/>
                <a:cs typeface="Calibri"/>
              </a:rPr>
              <a:t>tasarım</a:t>
            </a:r>
            <a:endParaRPr sz="4800">
              <a:latin typeface="Calibri"/>
              <a:cs typeface="Calibri"/>
            </a:endParaRPr>
          </a:p>
          <a:p>
            <a:pPr marL="1905" algn="ctr">
              <a:lnSpc>
                <a:spcPts val="5515"/>
              </a:lnSpc>
            </a:pPr>
            <a:r>
              <a:rPr sz="4800" dirty="0">
                <a:solidFill>
                  <a:srgbClr val="FF99FF"/>
                </a:solidFill>
                <a:latin typeface="Calibri"/>
                <a:cs typeface="Calibri"/>
              </a:rPr>
              <a:t>teknikleri</a:t>
            </a:r>
            <a:endParaRPr sz="4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030345" y="1983613"/>
            <a:ext cx="4932680" cy="1154430"/>
            <a:chOff x="4030345" y="1983613"/>
            <a:chExt cx="4932680" cy="1154430"/>
          </a:xfrm>
        </p:grpSpPr>
        <p:sp>
          <p:nvSpPr>
            <p:cNvPr id="11" name="object 11"/>
            <p:cNvSpPr/>
            <p:nvPr/>
          </p:nvSpPr>
          <p:spPr>
            <a:xfrm>
              <a:off x="4036695" y="1989963"/>
              <a:ext cx="4919980" cy="1141730"/>
            </a:xfrm>
            <a:custGeom>
              <a:avLst/>
              <a:gdLst/>
              <a:ahLst/>
              <a:cxnLst/>
              <a:rect l="l" t="t" r="r" b="b"/>
              <a:pathLst>
                <a:path w="4919980" h="1141730">
                  <a:moveTo>
                    <a:pt x="4919472" y="0"/>
                  </a:moveTo>
                  <a:lnTo>
                    <a:pt x="0" y="0"/>
                  </a:lnTo>
                  <a:lnTo>
                    <a:pt x="0" y="1141476"/>
                  </a:lnTo>
                  <a:lnTo>
                    <a:pt x="4919472" y="1141476"/>
                  </a:lnTo>
                  <a:lnTo>
                    <a:pt x="491947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36695" y="1989963"/>
              <a:ext cx="4919980" cy="1141730"/>
            </a:xfrm>
            <a:custGeom>
              <a:avLst/>
              <a:gdLst/>
              <a:ahLst/>
              <a:cxnLst/>
              <a:rect l="l" t="t" r="r" b="b"/>
              <a:pathLst>
                <a:path w="4919980" h="1141730">
                  <a:moveTo>
                    <a:pt x="0" y="0"/>
                  </a:moveTo>
                  <a:lnTo>
                    <a:pt x="4919472" y="0"/>
                  </a:lnTo>
                  <a:lnTo>
                    <a:pt x="4919472" y="1141476"/>
                  </a:lnTo>
                  <a:lnTo>
                    <a:pt x="0" y="11414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483522" y="1812630"/>
            <a:ext cx="4117975" cy="126619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R="85725" algn="ctr">
              <a:lnSpc>
                <a:spcPct val="100000"/>
              </a:lnSpc>
              <a:spcBef>
                <a:spcPts val="1140"/>
              </a:spcBef>
            </a:pPr>
            <a:r>
              <a:rPr sz="3200" spc="-5" dirty="0">
                <a:solidFill>
                  <a:srgbClr val="1FF470"/>
                </a:solidFill>
                <a:latin typeface="Calibri"/>
                <a:cs typeface="Calibri"/>
              </a:rPr>
              <a:t>Black</a:t>
            </a:r>
            <a:r>
              <a:rPr sz="3200" spc="-15" dirty="0">
                <a:solidFill>
                  <a:srgbClr val="1FF47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1FF470"/>
                </a:solidFill>
                <a:latin typeface="Calibri"/>
                <a:cs typeface="Calibri"/>
              </a:rPr>
              <a:t>Box</a:t>
            </a:r>
            <a:r>
              <a:rPr sz="3200" spc="-30" dirty="0">
                <a:solidFill>
                  <a:srgbClr val="1FF47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1FF470"/>
                </a:solidFill>
                <a:latin typeface="Calibri"/>
                <a:cs typeface="Calibri"/>
              </a:rPr>
              <a:t>–</a:t>
            </a:r>
            <a:endParaRPr sz="3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45"/>
              </a:spcBef>
            </a:pPr>
            <a:r>
              <a:rPr sz="3200" spc="-5" dirty="0">
                <a:solidFill>
                  <a:srgbClr val="1FF470"/>
                </a:solidFill>
                <a:latin typeface="Calibri"/>
                <a:cs typeface="Calibri"/>
              </a:rPr>
              <a:t>Kara</a:t>
            </a:r>
            <a:r>
              <a:rPr sz="3200" spc="-20" dirty="0">
                <a:solidFill>
                  <a:srgbClr val="1FF47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1FF470"/>
                </a:solidFill>
                <a:latin typeface="Calibri"/>
                <a:cs typeface="Calibri"/>
              </a:rPr>
              <a:t>Kutu</a:t>
            </a:r>
            <a:r>
              <a:rPr sz="3200" spc="-15" dirty="0">
                <a:solidFill>
                  <a:srgbClr val="1FF47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1FF470"/>
                </a:solidFill>
                <a:latin typeface="Calibri"/>
                <a:cs typeface="Calibri"/>
              </a:rPr>
              <a:t>Test</a:t>
            </a:r>
            <a:r>
              <a:rPr sz="3200" spc="-15" dirty="0">
                <a:solidFill>
                  <a:srgbClr val="1FF47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1FF470"/>
                </a:solidFill>
                <a:latin typeface="Calibri"/>
                <a:cs typeface="Calibri"/>
              </a:rPr>
              <a:t>Teknikleri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030345" y="3381883"/>
            <a:ext cx="5427980" cy="1148080"/>
            <a:chOff x="4030345" y="3381883"/>
            <a:chExt cx="5427980" cy="1148080"/>
          </a:xfrm>
        </p:grpSpPr>
        <p:sp>
          <p:nvSpPr>
            <p:cNvPr id="15" name="object 15"/>
            <p:cNvSpPr/>
            <p:nvPr/>
          </p:nvSpPr>
          <p:spPr>
            <a:xfrm>
              <a:off x="4036695" y="3388233"/>
              <a:ext cx="5415280" cy="1135380"/>
            </a:xfrm>
            <a:custGeom>
              <a:avLst/>
              <a:gdLst/>
              <a:ahLst/>
              <a:cxnLst/>
              <a:rect l="l" t="t" r="r" b="b"/>
              <a:pathLst>
                <a:path w="5415280" h="1135379">
                  <a:moveTo>
                    <a:pt x="5414772" y="0"/>
                  </a:moveTo>
                  <a:lnTo>
                    <a:pt x="0" y="0"/>
                  </a:lnTo>
                  <a:lnTo>
                    <a:pt x="0" y="1135380"/>
                  </a:lnTo>
                  <a:lnTo>
                    <a:pt x="5414772" y="1135380"/>
                  </a:lnTo>
                  <a:lnTo>
                    <a:pt x="541477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36695" y="3388233"/>
              <a:ext cx="5415280" cy="1135380"/>
            </a:xfrm>
            <a:custGeom>
              <a:avLst/>
              <a:gdLst/>
              <a:ahLst/>
              <a:cxnLst/>
              <a:rect l="l" t="t" r="r" b="b"/>
              <a:pathLst>
                <a:path w="5415280" h="1135379">
                  <a:moveTo>
                    <a:pt x="0" y="0"/>
                  </a:moveTo>
                  <a:lnTo>
                    <a:pt x="5414772" y="0"/>
                  </a:lnTo>
                  <a:lnTo>
                    <a:pt x="5414772" y="1135380"/>
                  </a:lnTo>
                  <a:lnTo>
                    <a:pt x="0" y="113538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620502" y="3208190"/>
            <a:ext cx="4337685" cy="126619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R="83820" algn="ctr">
              <a:lnSpc>
                <a:spcPct val="100000"/>
              </a:lnSpc>
              <a:spcBef>
                <a:spcPts val="1140"/>
              </a:spcBef>
            </a:pPr>
            <a:r>
              <a:rPr sz="3200" spc="-5" dirty="0">
                <a:solidFill>
                  <a:srgbClr val="1FF470"/>
                </a:solidFill>
                <a:latin typeface="Calibri"/>
                <a:cs typeface="Calibri"/>
              </a:rPr>
              <a:t>White</a:t>
            </a:r>
            <a:r>
              <a:rPr sz="3200" spc="-20" dirty="0">
                <a:solidFill>
                  <a:srgbClr val="1FF47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1FF470"/>
                </a:solidFill>
                <a:latin typeface="Calibri"/>
                <a:cs typeface="Calibri"/>
              </a:rPr>
              <a:t>Box</a:t>
            </a:r>
            <a:r>
              <a:rPr sz="3200" spc="-25" dirty="0">
                <a:solidFill>
                  <a:srgbClr val="1FF47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1FF470"/>
                </a:solidFill>
                <a:latin typeface="Calibri"/>
                <a:cs typeface="Calibri"/>
              </a:rPr>
              <a:t>–</a:t>
            </a:r>
            <a:endParaRPr sz="3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45"/>
              </a:spcBef>
            </a:pPr>
            <a:r>
              <a:rPr sz="3200" spc="-5" dirty="0">
                <a:solidFill>
                  <a:srgbClr val="1FF470"/>
                </a:solidFill>
                <a:latin typeface="Calibri"/>
                <a:cs typeface="Calibri"/>
              </a:rPr>
              <a:t>Beyaz</a:t>
            </a:r>
            <a:r>
              <a:rPr sz="3200" spc="-15" dirty="0">
                <a:solidFill>
                  <a:srgbClr val="1FF47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1FF470"/>
                </a:solidFill>
                <a:latin typeface="Calibri"/>
                <a:cs typeface="Calibri"/>
              </a:rPr>
              <a:t>Kutu</a:t>
            </a:r>
            <a:r>
              <a:rPr sz="3200" spc="-20" dirty="0">
                <a:solidFill>
                  <a:srgbClr val="1FF47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1FF470"/>
                </a:solidFill>
                <a:latin typeface="Calibri"/>
                <a:cs typeface="Calibri"/>
              </a:rPr>
              <a:t>Test</a:t>
            </a:r>
            <a:r>
              <a:rPr sz="3200" spc="-15" dirty="0">
                <a:solidFill>
                  <a:srgbClr val="1FF47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1FF470"/>
                </a:solidFill>
                <a:latin typeface="Calibri"/>
                <a:cs typeface="Calibri"/>
              </a:rPr>
              <a:t>Teknikleri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030345" y="4774819"/>
            <a:ext cx="5565775" cy="1250950"/>
            <a:chOff x="4030345" y="4774819"/>
            <a:chExt cx="5565775" cy="1250950"/>
          </a:xfrm>
        </p:grpSpPr>
        <p:sp>
          <p:nvSpPr>
            <p:cNvPr id="19" name="object 19"/>
            <p:cNvSpPr/>
            <p:nvPr/>
          </p:nvSpPr>
          <p:spPr>
            <a:xfrm>
              <a:off x="4036695" y="4781169"/>
              <a:ext cx="5553075" cy="1238250"/>
            </a:xfrm>
            <a:custGeom>
              <a:avLst/>
              <a:gdLst/>
              <a:ahLst/>
              <a:cxnLst/>
              <a:rect l="l" t="t" r="r" b="b"/>
              <a:pathLst>
                <a:path w="5553075" h="1238250">
                  <a:moveTo>
                    <a:pt x="5552694" y="0"/>
                  </a:moveTo>
                  <a:lnTo>
                    <a:pt x="0" y="0"/>
                  </a:lnTo>
                  <a:lnTo>
                    <a:pt x="0" y="1238249"/>
                  </a:lnTo>
                  <a:lnTo>
                    <a:pt x="5552694" y="1238249"/>
                  </a:lnTo>
                  <a:lnTo>
                    <a:pt x="555269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036695" y="4781169"/>
              <a:ext cx="5553075" cy="1238250"/>
            </a:xfrm>
            <a:custGeom>
              <a:avLst/>
              <a:gdLst/>
              <a:ahLst/>
              <a:cxnLst/>
              <a:rect l="l" t="t" r="r" b="b"/>
              <a:pathLst>
                <a:path w="5553075" h="1238250">
                  <a:moveTo>
                    <a:pt x="0" y="0"/>
                  </a:moveTo>
                  <a:lnTo>
                    <a:pt x="5552694" y="0"/>
                  </a:lnTo>
                  <a:lnTo>
                    <a:pt x="5552694" y="1238249"/>
                  </a:lnTo>
                  <a:lnTo>
                    <a:pt x="0" y="12382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172987" y="4652387"/>
            <a:ext cx="5278755" cy="126619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140"/>
              </a:spcBef>
            </a:pPr>
            <a:r>
              <a:rPr sz="3200" spc="-5" dirty="0">
                <a:solidFill>
                  <a:srgbClr val="1FF470"/>
                </a:solidFill>
                <a:latin typeface="Calibri"/>
                <a:cs typeface="Calibri"/>
              </a:rPr>
              <a:t>Experience</a:t>
            </a:r>
            <a:r>
              <a:rPr sz="3200" spc="-15" dirty="0">
                <a:solidFill>
                  <a:srgbClr val="1FF47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1FF470"/>
                </a:solidFill>
                <a:latin typeface="Calibri"/>
                <a:cs typeface="Calibri"/>
              </a:rPr>
              <a:t>Based</a:t>
            </a:r>
            <a:r>
              <a:rPr sz="3200" spc="-10" dirty="0">
                <a:solidFill>
                  <a:srgbClr val="1FF47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1FF470"/>
                </a:solidFill>
                <a:latin typeface="Calibri"/>
                <a:cs typeface="Calibri"/>
              </a:rPr>
              <a:t>–</a:t>
            </a:r>
            <a:endParaRPr sz="3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45"/>
              </a:spcBef>
            </a:pPr>
            <a:r>
              <a:rPr sz="3200" spc="-10" dirty="0">
                <a:solidFill>
                  <a:srgbClr val="1FF470"/>
                </a:solidFill>
                <a:latin typeface="Calibri"/>
                <a:cs typeface="Calibri"/>
              </a:rPr>
              <a:t>Deneyim</a:t>
            </a:r>
            <a:r>
              <a:rPr sz="3200" spc="5" dirty="0">
                <a:solidFill>
                  <a:srgbClr val="1FF47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1FF470"/>
                </a:solidFill>
                <a:latin typeface="Calibri"/>
                <a:cs typeface="Calibri"/>
              </a:rPr>
              <a:t>Temelli Test</a:t>
            </a:r>
            <a:r>
              <a:rPr sz="3200" spc="-10" dirty="0">
                <a:solidFill>
                  <a:srgbClr val="1FF47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1FF470"/>
                </a:solidFill>
                <a:latin typeface="Calibri"/>
                <a:cs typeface="Calibri"/>
              </a:rPr>
              <a:t>Teknikleri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619615" y="1996569"/>
            <a:ext cx="1976755" cy="1084580"/>
            <a:chOff x="9619615" y="1996569"/>
            <a:chExt cx="1976755" cy="1084580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25965" y="2002919"/>
              <a:ext cx="1963674" cy="107137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625965" y="2002919"/>
              <a:ext cx="1964055" cy="1071880"/>
            </a:xfrm>
            <a:custGeom>
              <a:avLst/>
              <a:gdLst/>
              <a:ahLst/>
              <a:cxnLst/>
              <a:rect l="l" t="t" r="r" b="b"/>
              <a:pathLst>
                <a:path w="1964054" h="1071880">
                  <a:moveTo>
                    <a:pt x="0" y="178562"/>
                  </a:moveTo>
                  <a:lnTo>
                    <a:pt x="6378" y="131093"/>
                  </a:lnTo>
                  <a:lnTo>
                    <a:pt x="24379" y="88439"/>
                  </a:lnTo>
                  <a:lnTo>
                    <a:pt x="52300" y="52300"/>
                  </a:lnTo>
                  <a:lnTo>
                    <a:pt x="88439" y="24379"/>
                  </a:lnTo>
                  <a:lnTo>
                    <a:pt x="131093" y="6378"/>
                  </a:lnTo>
                  <a:lnTo>
                    <a:pt x="178562" y="0"/>
                  </a:lnTo>
                  <a:lnTo>
                    <a:pt x="1785112" y="0"/>
                  </a:lnTo>
                  <a:lnTo>
                    <a:pt x="1832580" y="6378"/>
                  </a:lnTo>
                  <a:lnTo>
                    <a:pt x="1875234" y="24379"/>
                  </a:lnTo>
                  <a:lnTo>
                    <a:pt x="1911373" y="52300"/>
                  </a:lnTo>
                  <a:lnTo>
                    <a:pt x="1939294" y="88439"/>
                  </a:lnTo>
                  <a:lnTo>
                    <a:pt x="1957295" y="131093"/>
                  </a:lnTo>
                  <a:lnTo>
                    <a:pt x="1963674" y="178562"/>
                  </a:lnTo>
                  <a:lnTo>
                    <a:pt x="1963674" y="892810"/>
                  </a:lnTo>
                  <a:lnTo>
                    <a:pt x="1957295" y="940278"/>
                  </a:lnTo>
                  <a:lnTo>
                    <a:pt x="1939294" y="982932"/>
                  </a:lnTo>
                  <a:lnTo>
                    <a:pt x="1911373" y="1019071"/>
                  </a:lnTo>
                  <a:lnTo>
                    <a:pt x="1875234" y="1046992"/>
                  </a:lnTo>
                  <a:lnTo>
                    <a:pt x="1832580" y="1064993"/>
                  </a:lnTo>
                  <a:lnTo>
                    <a:pt x="1785112" y="1071372"/>
                  </a:lnTo>
                  <a:lnTo>
                    <a:pt x="178562" y="1071372"/>
                  </a:lnTo>
                  <a:lnTo>
                    <a:pt x="131093" y="1064993"/>
                  </a:lnTo>
                  <a:lnTo>
                    <a:pt x="88439" y="1046992"/>
                  </a:lnTo>
                  <a:lnTo>
                    <a:pt x="52300" y="1019071"/>
                  </a:lnTo>
                  <a:lnTo>
                    <a:pt x="24379" y="982932"/>
                  </a:lnTo>
                  <a:lnTo>
                    <a:pt x="6378" y="940278"/>
                  </a:lnTo>
                  <a:lnTo>
                    <a:pt x="0" y="892810"/>
                  </a:lnTo>
                  <a:lnTo>
                    <a:pt x="0" y="17856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846976" y="2099631"/>
            <a:ext cx="15195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55A11"/>
                </a:solidFill>
                <a:latin typeface="Calibri"/>
                <a:cs typeface="Calibri"/>
              </a:rPr>
              <a:t>gereksinim</a:t>
            </a:r>
            <a:r>
              <a:rPr sz="1800" spc="-6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C55A11"/>
                </a:solidFill>
                <a:latin typeface="Calibri"/>
                <a:cs typeface="Calibri"/>
              </a:rPr>
              <a:t>bazlı </a:t>
            </a:r>
            <a:r>
              <a:rPr sz="1800" spc="-39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C55A11"/>
                </a:solidFill>
                <a:latin typeface="Calibri"/>
                <a:cs typeface="Calibri"/>
              </a:rPr>
              <a:t>test tasarım </a:t>
            </a:r>
            <a:r>
              <a:rPr sz="180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C55A11"/>
                </a:solidFill>
                <a:latin typeface="Calibri"/>
                <a:cs typeface="Calibri"/>
              </a:rPr>
              <a:t>teknikleri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798684" y="3464181"/>
            <a:ext cx="1729105" cy="1084580"/>
            <a:chOff x="9798684" y="3464181"/>
            <a:chExt cx="1729105" cy="1084580"/>
          </a:xfrm>
        </p:grpSpPr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05034" y="3470531"/>
              <a:ext cx="1716024" cy="107137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9805034" y="3470531"/>
              <a:ext cx="1716405" cy="1071880"/>
            </a:xfrm>
            <a:custGeom>
              <a:avLst/>
              <a:gdLst/>
              <a:ahLst/>
              <a:cxnLst/>
              <a:rect l="l" t="t" r="r" b="b"/>
              <a:pathLst>
                <a:path w="1716404" h="1071879">
                  <a:moveTo>
                    <a:pt x="0" y="178562"/>
                  </a:moveTo>
                  <a:lnTo>
                    <a:pt x="6378" y="131093"/>
                  </a:lnTo>
                  <a:lnTo>
                    <a:pt x="24379" y="88439"/>
                  </a:lnTo>
                  <a:lnTo>
                    <a:pt x="52300" y="52300"/>
                  </a:lnTo>
                  <a:lnTo>
                    <a:pt x="88439" y="24379"/>
                  </a:lnTo>
                  <a:lnTo>
                    <a:pt x="131093" y="6378"/>
                  </a:lnTo>
                  <a:lnTo>
                    <a:pt x="178562" y="0"/>
                  </a:lnTo>
                  <a:lnTo>
                    <a:pt x="1537462" y="0"/>
                  </a:lnTo>
                  <a:lnTo>
                    <a:pt x="1584930" y="6378"/>
                  </a:lnTo>
                  <a:lnTo>
                    <a:pt x="1627584" y="24379"/>
                  </a:lnTo>
                  <a:lnTo>
                    <a:pt x="1663723" y="52300"/>
                  </a:lnTo>
                  <a:lnTo>
                    <a:pt x="1691644" y="88439"/>
                  </a:lnTo>
                  <a:lnTo>
                    <a:pt x="1709645" y="131093"/>
                  </a:lnTo>
                  <a:lnTo>
                    <a:pt x="1716024" y="178562"/>
                  </a:lnTo>
                  <a:lnTo>
                    <a:pt x="1716024" y="892810"/>
                  </a:lnTo>
                  <a:lnTo>
                    <a:pt x="1709645" y="940278"/>
                  </a:lnTo>
                  <a:lnTo>
                    <a:pt x="1691644" y="982932"/>
                  </a:lnTo>
                  <a:lnTo>
                    <a:pt x="1663723" y="1019071"/>
                  </a:lnTo>
                  <a:lnTo>
                    <a:pt x="1627584" y="1046992"/>
                  </a:lnTo>
                  <a:lnTo>
                    <a:pt x="1584930" y="1064993"/>
                  </a:lnTo>
                  <a:lnTo>
                    <a:pt x="1537462" y="1071372"/>
                  </a:lnTo>
                  <a:lnTo>
                    <a:pt x="178562" y="1071372"/>
                  </a:lnTo>
                  <a:lnTo>
                    <a:pt x="131093" y="1064993"/>
                  </a:lnTo>
                  <a:lnTo>
                    <a:pt x="88439" y="1046992"/>
                  </a:lnTo>
                  <a:lnTo>
                    <a:pt x="52300" y="1019071"/>
                  </a:lnTo>
                  <a:lnTo>
                    <a:pt x="24379" y="982932"/>
                  </a:lnTo>
                  <a:lnTo>
                    <a:pt x="6378" y="940278"/>
                  </a:lnTo>
                  <a:lnTo>
                    <a:pt x="0" y="892810"/>
                  </a:lnTo>
                  <a:lnTo>
                    <a:pt x="0" y="17856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0095932" y="3567413"/>
            <a:ext cx="11334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55A11"/>
                </a:solidFill>
                <a:latin typeface="Calibri"/>
                <a:cs typeface="Calibri"/>
              </a:rPr>
              <a:t>yapı bazlı </a:t>
            </a:r>
            <a:r>
              <a:rPr sz="1800" spc="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C55A11"/>
                </a:solidFill>
                <a:latin typeface="Calibri"/>
                <a:cs typeface="Calibri"/>
              </a:rPr>
              <a:t>test</a:t>
            </a:r>
            <a:r>
              <a:rPr sz="1800" spc="-6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C55A11"/>
                </a:solidFill>
                <a:latin typeface="Calibri"/>
                <a:cs typeface="Calibri"/>
              </a:rPr>
              <a:t>tasarım </a:t>
            </a:r>
            <a:r>
              <a:rPr sz="1800" spc="-39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C55A11"/>
                </a:solidFill>
                <a:latin typeface="Calibri"/>
                <a:cs typeface="Calibri"/>
              </a:rPr>
              <a:t>teknikleri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866503" y="4881502"/>
            <a:ext cx="1729739" cy="1084580"/>
            <a:chOff x="9866503" y="4881502"/>
            <a:chExt cx="1729739" cy="1084580"/>
          </a:xfrm>
        </p:grpSpPr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2853" y="4887852"/>
              <a:ext cx="1716785" cy="107137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872853" y="4887852"/>
              <a:ext cx="1717039" cy="1071880"/>
            </a:xfrm>
            <a:custGeom>
              <a:avLst/>
              <a:gdLst/>
              <a:ahLst/>
              <a:cxnLst/>
              <a:rect l="l" t="t" r="r" b="b"/>
              <a:pathLst>
                <a:path w="1717040" h="1071879">
                  <a:moveTo>
                    <a:pt x="0" y="178562"/>
                  </a:moveTo>
                  <a:lnTo>
                    <a:pt x="6378" y="131093"/>
                  </a:lnTo>
                  <a:lnTo>
                    <a:pt x="24379" y="88439"/>
                  </a:lnTo>
                  <a:lnTo>
                    <a:pt x="52300" y="52300"/>
                  </a:lnTo>
                  <a:lnTo>
                    <a:pt x="88439" y="24379"/>
                  </a:lnTo>
                  <a:lnTo>
                    <a:pt x="131093" y="6378"/>
                  </a:lnTo>
                  <a:lnTo>
                    <a:pt x="178562" y="0"/>
                  </a:lnTo>
                  <a:lnTo>
                    <a:pt x="1538224" y="0"/>
                  </a:lnTo>
                  <a:lnTo>
                    <a:pt x="1585692" y="6378"/>
                  </a:lnTo>
                  <a:lnTo>
                    <a:pt x="1628346" y="24379"/>
                  </a:lnTo>
                  <a:lnTo>
                    <a:pt x="1664485" y="52300"/>
                  </a:lnTo>
                  <a:lnTo>
                    <a:pt x="1692406" y="88439"/>
                  </a:lnTo>
                  <a:lnTo>
                    <a:pt x="1710407" y="131093"/>
                  </a:lnTo>
                  <a:lnTo>
                    <a:pt x="1716786" y="178562"/>
                  </a:lnTo>
                  <a:lnTo>
                    <a:pt x="1716786" y="892797"/>
                  </a:lnTo>
                  <a:lnTo>
                    <a:pt x="1710407" y="940270"/>
                  </a:lnTo>
                  <a:lnTo>
                    <a:pt x="1692406" y="982929"/>
                  </a:lnTo>
                  <a:lnTo>
                    <a:pt x="1664485" y="1019070"/>
                  </a:lnTo>
                  <a:lnTo>
                    <a:pt x="1628346" y="1046992"/>
                  </a:lnTo>
                  <a:lnTo>
                    <a:pt x="1585692" y="1064993"/>
                  </a:lnTo>
                  <a:lnTo>
                    <a:pt x="1538224" y="1071372"/>
                  </a:lnTo>
                  <a:lnTo>
                    <a:pt x="178562" y="1071372"/>
                  </a:lnTo>
                  <a:lnTo>
                    <a:pt x="131093" y="1064993"/>
                  </a:lnTo>
                  <a:lnTo>
                    <a:pt x="88439" y="1046992"/>
                  </a:lnTo>
                  <a:lnTo>
                    <a:pt x="52300" y="1019070"/>
                  </a:lnTo>
                  <a:lnTo>
                    <a:pt x="24379" y="982929"/>
                  </a:lnTo>
                  <a:lnTo>
                    <a:pt x="6378" y="940270"/>
                  </a:lnTo>
                  <a:lnTo>
                    <a:pt x="0" y="892797"/>
                  </a:lnTo>
                  <a:lnTo>
                    <a:pt x="0" y="17856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0074736" y="4984747"/>
            <a:ext cx="13119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55A11"/>
                </a:solidFill>
                <a:latin typeface="Calibri"/>
                <a:cs typeface="Calibri"/>
              </a:rPr>
              <a:t>deneyim</a:t>
            </a:r>
            <a:r>
              <a:rPr sz="1800" spc="-6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C55A11"/>
                </a:solidFill>
                <a:latin typeface="Calibri"/>
                <a:cs typeface="Calibri"/>
              </a:rPr>
              <a:t>bazlı </a:t>
            </a:r>
            <a:r>
              <a:rPr sz="1800" spc="-39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C55A11"/>
                </a:solidFill>
                <a:latin typeface="Calibri"/>
                <a:cs typeface="Calibri"/>
              </a:rPr>
              <a:t>test tasarım </a:t>
            </a:r>
            <a:r>
              <a:rPr sz="180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C55A11"/>
                </a:solidFill>
                <a:latin typeface="Calibri"/>
                <a:cs typeface="Calibri"/>
              </a:rPr>
              <a:t>teknikleri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1710" y="4624063"/>
            <a:ext cx="84937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6F2F9F"/>
                </a:solidFill>
              </a:rPr>
              <a:t>Kara </a:t>
            </a:r>
            <a:r>
              <a:rPr sz="4800" spc="-5" dirty="0">
                <a:solidFill>
                  <a:srgbClr val="6F2F9F"/>
                </a:solidFill>
              </a:rPr>
              <a:t>Kutu</a:t>
            </a:r>
            <a:r>
              <a:rPr sz="4800" spc="-20" dirty="0">
                <a:solidFill>
                  <a:srgbClr val="6F2F9F"/>
                </a:solidFill>
              </a:rPr>
              <a:t> </a:t>
            </a:r>
            <a:r>
              <a:rPr sz="4800" spc="-5" dirty="0">
                <a:solidFill>
                  <a:srgbClr val="6F2F9F"/>
                </a:solidFill>
              </a:rPr>
              <a:t>Test</a:t>
            </a:r>
            <a:r>
              <a:rPr sz="4800" spc="-20" dirty="0">
                <a:solidFill>
                  <a:srgbClr val="6F2F9F"/>
                </a:solidFill>
              </a:rPr>
              <a:t> </a:t>
            </a:r>
            <a:r>
              <a:rPr sz="4800" spc="-5" dirty="0">
                <a:solidFill>
                  <a:srgbClr val="6F2F9F"/>
                </a:solidFill>
              </a:rPr>
              <a:t>Tasarım Teknikleri</a:t>
            </a:r>
            <a:endParaRPr sz="4800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6568" y="305028"/>
            <a:ext cx="71907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Test</a:t>
            </a:r>
            <a:r>
              <a:rPr spc="-10" dirty="0"/>
              <a:t> </a:t>
            </a:r>
            <a:r>
              <a:rPr spc="-5" dirty="0"/>
              <a:t>Tasarım</a:t>
            </a:r>
            <a:r>
              <a:rPr spc="-10" dirty="0"/>
              <a:t> </a:t>
            </a:r>
            <a:r>
              <a:rPr spc="-5" dirty="0"/>
              <a:t>Teknikleri-</a:t>
            </a:r>
            <a:r>
              <a:rPr spc="20" dirty="0"/>
              <a:t> </a:t>
            </a:r>
            <a:r>
              <a:rPr spc="-5" dirty="0"/>
              <a:t>Black </a:t>
            </a:r>
            <a:r>
              <a:rPr dirty="0"/>
              <a:t>Box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4142123"/>
            <a:ext cx="10855960" cy="238188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2400" spc="-5" dirty="0">
                <a:latin typeface="Calibri"/>
                <a:cs typeface="Calibri"/>
              </a:rPr>
              <a:t>ISTQB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konuyu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iki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kavram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ile </a:t>
            </a:r>
            <a:r>
              <a:rPr sz="2400" spc="-5" dirty="0">
                <a:latin typeface="Calibri"/>
                <a:cs typeface="Calibri"/>
              </a:rPr>
              <a:t>ifade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etmiştir:</a:t>
            </a:r>
            <a:endParaRPr sz="2400">
              <a:latin typeface="Calibri"/>
              <a:cs typeface="Calibri"/>
            </a:endParaRPr>
          </a:p>
          <a:p>
            <a:pPr marL="12700" marR="303530">
              <a:lnSpc>
                <a:spcPts val="2590"/>
              </a:lnSpc>
              <a:spcBef>
                <a:spcPts val="1040"/>
              </a:spcBef>
              <a:buSzPct val="95833"/>
              <a:buAutoNum type="arabicPeriod"/>
              <a:tabLst>
                <a:tab pos="249554" algn="l"/>
              </a:tabLst>
            </a:pPr>
            <a:r>
              <a:rPr sz="2400" b="1" spc="-5" dirty="0">
                <a:latin typeface="Calibri"/>
                <a:cs typeface="Calibri"/>
              </a:rPr>
              <a:t>Kara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kutu </a:t>
            </a:r>
            <a:r>
              <a:rPr sz="2400" b="1" spc="-5" dirty="0">
                <a:latin typeface="Calibri"/>
                <a:cs typeface="Calibri"/>
              </a:rPr>
              <a:t>testi: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Bileşenin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veya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sistemin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iç </a:t>
            </a:r>
            <a:r>
              <a:rPr sz="2400" spc="-5" dirty="0">
                <a:latin typeface="Calibri"/>
                <a:cs typeface="Calibri"/>
              </a:rPr>
              <a:t>yapısı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bilinmeden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gerçekleştirilen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92D050"/>
                </a:solidFill>
                <a:latin typeface="Calibri"/>
                <a:cs typeface="Calibri"/>
              </a:rPr>
              <a:t>işlevsel </a:t>
            </a:r>
            <a:r>
              <a:rPr sz="2400" spc="-530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92D050"/>
                </a:solidFill>
                <a:latin typeface="Calibri"/>
                <a:cs typeface="Calibri"/>
              </a:rPr>
              <a:t>veya işlevsel</a:t>
            </a:r>
            <a:r>
              <a:rPr sz="2400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92D050"/>
                </a:solidFill>
                <a:latin typeface="Calibri"/>
                <a:cs typeface="Calibri"/>
              </a:rPr>
              <a:t>olmayan</a:t>
            </a:r>
            <a:r>
              <a:rPr sz="2400" spc="-15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92D050"/>
                </a:solidFill>
                <a:latin typeface="Calibri"/>
                <a:cs typeface="Calibri"/>
              </a:rPr>
              <a:t>testler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2590"/>
              </a:lnSpc>
              <a:spcBef>
                <a:spcPts val="1000"/>
              </a:spcBef>
              <a:buSzPct val="95833"/>
              <a:buAutoNum type="arabicPeriod"/>
              <a:tabLst>
                <a:tab pos="249554" algn="l"/>
              </a:tabLst>
            </a:pPr>
            <a:r>
              <a:rPr sz="2400" b="1" spc="-5" dirty="0">
                <a:latin typeface="Calibri"/>
                <a:cs typeface="Calibri"/>
              </a:rPr>
              <a:t>Kara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kutu</a:t>
            </a:r>
            <a:r>
              <a:rPr sz="2400" b="1" spc="-5" dirty="0">
                <a:latin typeface="Calibri"/>
                <a:cs typeface="Calibri"/>
              </a:rPr>
              <a:t> test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tasarımı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tekniği: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Bileşenin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veya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sistemin </a:t>
            </a:r>
            <a:r>
              <a:rPr sz="2400" dirty="0">
                <a:latin typeface="Calibri"/>
                <a:cs typeface="Calibri"/>
              </a:rPr>
              <a:t>iç</a:t>
            </a:r>
            <a:r>
              <a:rPr sz="2400" spc="-5" dirty="0">
                <a:latin typeface="Calibri"/>
                <a:cs typeface="Calibri"/>
              </a:rPr>
              <a:t> yapısı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bilinmeden,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bileşenin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veya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sistemin işlevsel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veya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işlevsel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olmayan gereksinimi </a:t>
            </a:r>
            <a:r>
              <a:rPr sz="2400" dirty="0">
                <a:latin typeface="Calibri"/>
                <a:cs typeface="Calibri"/>
              </a:rPr>
              <a:t>analiz</a:t>
            </a:r>
            <a:r>
              <a:rPr sz="2400" spc="-5" dirty="0">
                <a:latin typeface="Calibri"/>
                <a:cs typeface="Calibri"/>
              </a:rPr>
              <a:t> edilerek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durumları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hazırlamak.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9991" y="1856994"/>
            <a:ext cx="2414015" cy="178765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68549" y="1945902"/>
            <a:ext cx="2157730" cy="155575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1600"/>
              </a:lnSpc>
              <a:spcBef>
                <a:spcPts val="280"/>
              </a:spcBef>
            </a:pP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Yazılımın 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iç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yapısı (kod, </a:t>
            </a:r>
            <a:r>
              <a:rPr sz="1800" spc="-39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database, aktarım, 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vb.) </a:t>
            </a:r>
            <a:r>
              <a:rPr sz="1800" spc="-39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görülmediği için 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kullanıcı gibi test edilir, </a:t>
            </a:r>
            <a:r>
              <a:rPr sz="1800" spc="-39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bu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yüzden kara-kutu 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testler</a:t>
            </a:r>
            <a:r>
              <a:rPr sz="1800" spc="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denir.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97185" y="2418157"/>
            <a:ext cx="485140" cy="598805"/>
          </a:xfrm>
          <a:custGeom>
            <a:avLst/>
            <a:gdLst/>
            <a:ahLst/>
            <a:cxnLst/>
            <a:rect l="l" t="t" r="r" b="b"/>
            <a:pathLst>
              <a:path w="485139" h="598805">
                <a:moveTo>
                  <a:pt x="238264" y="0"/>
                </a:moveTo>
                <a:lnTo>
                  <a:pt x="240677" y="119672"/>
                </a:lnTo>
                <a:lnTo>
                  <a:pt x="0" y="124523"/>
                </a:lnTo>
                <a:lnTo>
                  <a:pt x="7226" y="483565"/>
                </a:lnTo>
                <a:lnTo>
                  <a:pt x="247916" y="478726"/>
                </a:lnTo>
                <a:lnTo>
                  <a:pt x="250317" y="598398"/>
                </a:lnTo>
                <a:lnTo>
                  <a:pt x="484974" y="294347"/>
                </a:lnTo>
                <a:lnTo>
                  <a:pt x="238264" y="0"/>
                </a:lnTo>
                <a:close/>
              </a:path>
            </a:pathLst>
          </a:custGeom>
          <a:solidFill>
            <a:srgbClr val="AFBB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82692" y="1791082"/>
            <a:ext cx="2413635" cy="1786889"/>
          </a:xfrm>
          <a:custGeom>
            <a:avLst/>
            <a:gdLst/>
            <a:ahLst/>
            <a:cxnLst/>
            <a:rect l="l" t="t" r="r" b="b"/>
            <a:pathLst>
              <a:path w="2413634" h="1786889">
                <a:moveTo>
                  <a:pt x="2234565" y="0"/>
                </a:moveTo>
                <a:lnTo>
                  <a:pt x="178689" y="0"/>
                </a:lnTo>
                <a:lnTo>
                  <a:pt x="131184" y="6382"/>
                </a:lnTo>
                <a:lnTo>
                  <a:pt x="88499" y="24395"/>
                </a:lnTo>
                <a:lnTo>
                  <a:pt x="52335" y="52335"/>
                </a:lnTo>
                <a:lnTo>
                  <a:pt x="24395" y="88499"/>
                </a:lnTo>
                <a:lnTo>
                  <a:pt x="6382" y="131184"/>
                </a:lnTo>
                <a:lnTo>
                  <a:pt x="0" y="178688"/>
                </a:lnTo>
                <a:lnTo>
                  <a:pt x="0" y="1608201"/>
                </a:lnTo>
                <a:lnTo>
                  <a:pt x="6382" y="1655705"/>
                </a:lnTo>
                <a:lnTo>
                  <a:pt x="24395" y="1698390"/>
                </a:lnTo>
                <a:lnTo>
                  <a:pt x="52335" y="1734554"/>
                </a:lnTo>
                <a:lnTo>
                  <a:pt x="88499" y="1762494"/>
                </a:lnTo>
                <a:lnTo>
                  <a:pt x="131184" y="1780507"/>
                </a:lnTo>
                <a:lnTo>
                  <a:pt x="178689" y="1786889"/>
                </a:lnTo>
                <a:lnTo>
                  <a:pt x="2234565" y="1786889"/>
                </a:lnTo>
                <a:lnTo>
                  <a:pt x="2282069" y="1780507"/>
                </a:lnTo>
                <a:lnTo>
                  <a:pt x="2324754" y="1762494"/>
                </a:lnTo>
                <a:lnTo>
                  <a:pt x="2360918" y="1734554"/>
                </a:lnTo>
                <a:lnTo>
                  <a:pt x="2388858" y="1698390"/>
                </a:lnTo>
                <a:lnTo>
                  <a:pt x="2406871" y="1655705"/>
                </a:lnTo>
                <a:lnTo>
                  <a:pt x="2413254" y="1608201"/>
                </a:lnTo>
                <a:lnTo>
                  <a:pt x="2413254" y="178688"/>
                </a:lnTo>
                <a:lnTo>
                  <a:pt x="2406871" y="131184"/>
                </a:lnTo>
                <a:lnTo>
                  <a:pt x="2388858" y="88499"/>
                </a:lnTo>
                <a:lnTo>
                  <a:pt x="2360918" y="52335"/>
                </a:lnTo>
                <a:lnTo>
                  <a:pt x="2324754" y="24395"/>
                </a:lnTo>
                <a:lnTo>
                  <a:pt x="2282069" y="6382"/>
                </a:lnTo>
                <a:lnTo>
                  <a:pt x="2234565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637716" y="2212741"/>
            <a:ext cx="702945" cy="800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825" marR="5080" indent="-111760">
              <a:lnSpc>
                <a:spcPct val="127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BLA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K  BOX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35394" y="2372177"/>
            <a:ext cx="513080" cy="598805"/>
          </a:xfrm>
          <a:custGeom>
            <a:avLst/>
            <a:gdLst/>
            <a:ahLst/>
            <a:cxnLst/>
            <a:rect l="l" t="t" r="r" b="b"/>
            <a:pathLst>
              <a:path w="513079" h="598805">
                <a:moveTo>
                  <a:pt x="254927" y="0"/>
                </a:moveTo>
                <a:lnTo>
                  <a:pt x="255828" y="119697"/>
                </a:lnTo>
                <a:lnTo>
                  <a:pt x="0" y="121615"/>
                </a:lnTo>
                <a:lnTo>
                  <a:pt x="2692" y="480720"/>
                </a:lnTo>
                <a:lnTo>
                  <a:pt x="258508" y="478815"/>
                </a:lnTo>
                <a:lnTo>
                  <a:pt x="259410" y="598512"/>
                </a:lnTo>
                <a:lnTo>
                  <a:pt x="512991" y="297345"/>
                </a:lnTo>
                <a:lnTo>
                  <a:pt x="254927" y="0"/>
                </a:lnTo>
                <a:close/>
              </a:path>
            </a:pathLst>
          </a:custGeom>
          <a:solidFill>
            <a:srgbClr val="AFBBD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1019" y="1765554"/>
            <a:ext cx="2413253" cy="178689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269000" y="2104929"/>
            <a:ext cx="2100580" cy="105346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1600"/>
              </a:lnSpc>
              <a:spcBef>
                <a:spcPts val="280"/>
              </a:spcBef>
            </a:pP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Girişlere karşılık gelen </a:t>
            </a:r>
            <a:r>
              <a:rPr sz="1800" spc="-39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çıkışlar kontrol edilir, 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hatalı çıkışlar saptanır, </a:t>
            </a:r>
            <a:r>
              <a:rPr sz="1800" spc="-39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test edilir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945508" y="1951608"/>
            <a:ext cx="641350" cy="1512570"/>
            <a:chOff x="4945508" y="1951608"/>
            <a:chExt cx="641350" cy="1512570"/>
          </a:xfrm>
        </p:grpSpPr>
        <p:sp>
          <p:nvSpPr>
            <p:cNvPr id="13" name="object 13"/>
            <p:cNvSpPr/>
            <p:nvPr/>
          </p:nvSpPr>
          <p:spPr>
            <a:xfrm>
              <a:off x="4951858" y="1957958"/>
              <a:ext cx="628650" cy="1499870"/>
            </a:xfrm>
            <a:custGeom>
              <a:avLst/>
              <a:gdLst/>
              <a:ahLst/>
              <a:cxnLst/>
              <a:rect l="l" t="t" r="r" b="b"/>
              <a:pathLst>
                <a:path w="628650" h="1499870">
                  <a:moveTo>
                    <a:pt x="523875" y="0"/>
                  </a:moveTo>
                  <a:lnTo>
                    <a:pt x="104775" y="0"/>
                  </a:lnTo>
                  <a:lnTo>
                    <a:pt x="63993" y="8234"/>
                  </a:lnTo>
                  <a:lnTo>
                    <a:pt x="30689" y="30689"/>
                  </a:lnTo>
                  <a:lnTo>
                    <a:pt x="8234" y="63993"/>
                  </a:lnTo>
                  <a:lnTo>
                    <a:pt x="0" y="104775"/>
                  </a:lnTo>
                  <a:lnTo>
                    <a:pt x="0" y="1499616"/>
                  </a:lnTo>
                  <a:lnTo>
                    <a:pt x="628650" y="1499616"/>
                  </a:lnTo>
                  <a:lnTo>
                    <a:pt x="628650" y="104775"/>
                  </a:lnTo>
                  <a:lnTo>
                    <a:pt x="620415" y="63993"/>
                  </a:lnTo>
                  <a:lnTo>
                    <a:pt x="597960" y="30689"/>
                  </a:lnTo>
                  <a:lnTo>
                    <a:pt x="564656" y="8234"/>
                  </a:lnTo>
                  <a:lnTo>
                    <a:pt x="523875" y="0"/>
                  </a:lnTo>
                  <a:close/>
                </a:path>
              </a:pathLst>
            </a:custGeom>
            <a:solidFill>
              <a:srgbClr val="50DE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51858" y="1957958"/>
              <a:ext cx="628650" cy="1499870"/>
            </a:xfrm>
            <a:custGeom>
              <a:avLst/>
              <a:gdLst/>
              <a:ahLst/>
              <a:cxnLst/>
              <a:rect l="l" t="t" r="r" b="b"/>
              <a:pathLst>
                <a:path w="628650" h="1499870">
                  <a:moveTo>
                    <a:pt x="104775" y="0"/>
                  </a:moveTo>
                  <a:lnTo>
                    <a:pt x="523875" y="0"/>
                  </a:lnTo>
                  <a:lnTo>
                    <a:pt x="564656" y="8234"/>
                  </a:lnTo>
                  <a:lnTo>
                    <a:pt x="597960" y="30689"/>
                  </a:lnTo>
                  <a:lnTo>
                    <a:pt x="620415" y="63993"/>
                  </a:lnTo>
                  <a:lnTo>
                    <a:pt x="628650" y="104775"/>
                  </a:lnTo>
                  <a:lnTo>
                    <a:pt x="628650" y="1499616"/>
                  </a:lnTo>
                  <a:lnTo>
                    <a:pt x="0" y="1499616"/>
                  </a:lnTo>
                  <a:lnTo>
                    <a:pt x="0" y="104775"/>
                  </a:lnTo>
                  <a:lnTo>
                    <a:pt x="8234" y="63993"/>
                  </a:lnTo>
                  <a:lnTo>
                    <a:pt x="30689" y="30689"/>
                  </a:lnTo>
                  <a:lnTo>
                    <a:pt x="63993" y="8234"/>
                  </a:lnTo>
                  <a:lnTo>
                    <a:pt x="104775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177518" y="2009843"/>
            <a:ext cx="17653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450" algn="just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F3863"/>
                </a:solidFill>
                <a:latin typeface="Calibri"/>
                <a:cs typeface="Calibri"/>
              </a:rPr>
              <a:t>I </a:t>
            </a:r>
            <a:r>
              <a:rPr sz="1800" b="1" spc="-39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F3863"/>
                </a:solidFill>
                <a:latin typeface="Calibri"/>
                <a:cs typeface="Calibri"/>
              </a:rPr>
              <a:t>N  P </a:t>
            </a:r>
            <a:r>
              <a:rPr sz="1800" b="1" spc="-39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F3863"/>
                </a:solidFill>
                <a:latin typeface="Calibri"/>
                <a:cs typeface="Calibri"/>
              </a:rPr>
              <a:t>U  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478653" y="1886839"/>
            <a:ext cx="641350" cy="1634489"/>
            <a:chOff x="6478653" y="1886839"/>
            <a:chExt cx="641350" cy="1634489"/>
          </a:xfrm>
        </p:grpSpPr>
        <p:sp>
          <p:nvSpPr>
            <p:cNvPr id="17" name="object 17"/>
            <p:cNvSpPr/>
            <p:nvPr/>
          </p:nvSpPr>
          <p:spPr>
            <a:xfrm>
              <a:off x="6485003" y="1893189"/>
              <a:ext cx="628650" cy="1621790"/>
            </a:xfrm>
            <a:custGeom>
              <a:avLst/>
              <a:gdLst/>
              <a:ahLst/>
              <a:cxnLst/>
              <a:rect l="l" t="t" r="r" b="b"/>
              <a:pathLst>
                <a:path w="628650" h="1621789">
                  <a:moveTo>
                    <a:pt x="523875" y="0"/>
                  </a:moveTo>
                  <a:lnTo>
                    <a:pt x="104775" y="0"/>
                  </a:lnTo>
                  <a:lnTo>
                    <a:pt x="63993" y="8234"/>
                  </a:lnTo>
                  <a:lnTo>
                    <a:pt x="30689" y="30689"/>
                  </a:lnTo>
                  <a:lnTo>
                    <a:pt x="8234" y="63993"/>
                  </a:lnTo>
                  <a:lnTo>
                    <a:pt x="0" y="104775"/>
                  </a:lnTo>
                  <a:lnTo>
                    <a:pt x="0" y="1621536"/>
                  </a:lnTo>
                  <a:lnTo>
                    <a:pt x="628650" y="1621536"/>
                  </a:lnTo>
                  <a:lnTo>
                    <a:pt x="628650" y="104775"/>
                  </a:lnTo>
                  <a:lnTo>
                    <a:pt x="620415" y="63993"/>
                  </a:lnTo>
                  <a:lnTo>
                    <a:pt x="597960" y="30689"/>
                  </a:lnTo>
                  <a:lnTo>
                    <a:pt x="564656" y="8234"/>
                  </a:lnTo>
                  <a:lnTo>
                    <a:pt x="523875" y="0"/>
                  </a:lnTo>
                  <a:close/>
                </a:path>
              </a:pathLst>
            </a:custGeom>
            <a:solidFill>
              <a:srgbClr val="50DE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85003" y="1893189"/>
              <a:ext cx="628650" cy="1621790"/>
            </a:xfrm>
            <a:custGeom>
              <a:avLst/>
              <a:gdLst/>
              <a:ahLst/>
              <a:cxnLst/>
              <a:rect l="l" t="t" r="r" b="b"/>
              <a:pathLst>
                <a:path w="628650" h="1621789">
                  <a:moveTo>
                    <a:pt x="104775" y="0"/>
                  </a:moveTo>
                  <a:lnTo>
                    <a:pt x="523875" y="0"/>
                  </a:lnTo>
                  <a:lnTo>
                    <a:pt x="564656" y="8234"/>
                  </a:lnTo>
                  <a:lnTo>
                    <a:pt x="597960" y="30689"/>
                  </a:lnTo>
                  <a:lnTo>
                    <a:pt x="620415" y="63993"/>
                  </a:lnTo>
                  <a:lnTo>
                    <a:pt x="628650" y="104775"/>
                  </a:lnTo>
                  <a:lnTo>
                    <a:pt x="628650" y="1621536"/>
                  </a:lnTo>
                  <a:lnTo>
                    <a:pt x="0" y="1621536"/>
                  </a:lnTo>
                  <a:lnTo>
                    <a:pt x="0" y="104775"/>
                  </a:lnTo>
                  <a:lnTo>
                    <a:pt x="8234" y="63993"/>
                  </a:lnTo>
                  <a:lnTo>
                    <a:pt x="30689" y="30689"/>
                  </a:lnTo>
                  <a:lnTo>
                    <a:pt x="63993" y="8234"/>
                  </a:lnTo>
                  <a:lnTo>
                    <a:pt x="104775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713054" y="1915594"/>
            <a:ext cx="171450" cy="1579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04" marR="5080" indent="-2540" algn="just">
              <a:lnSpc>
                <a:spcPct val="100000"/>
              </a:lnSpc>
              <a:spcBef>
                <a:spcPts val="95"/>
              </a:spcBef>
            </a:pPr>
            <a:r>
              <a:rPr sz="1700" b="1" spc="-5" dirty="0">
                <a:solidFill>
                  <a:srgbClr val="1F3863"/>
                </a:solidFill>
                <a:latin typeface="Calibri"/>
                <a:cs typeface="Calibri"/>
              </a:rPr>
              <a:t>O  U  T </a:t>
            </a:r>
            <a:r>
              <a:rPr sz="1700" b="1" spc="-37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1F3863"/>
                </a:solidFill>
                <a:latin typeface="Calibri"/>
                <a:cs typeface="Calibri"/>
              </a:rPr>
              <a:t>P </a:t>
            </a:r>
            <a:r>
              <a:rPr sz="1700" b="1" spc="-37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1F3863"/>
                </a:solidFill>
                <a:latin typeface="Calibri"/>
                <a:cs typeface="Calibri"/>
              </a:rPr>
              <a:t>U  T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6568" y="305028"/>
            <a:ext cx="71907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Test</a:t>
            </a:r>
            <a:r>
              <a:rPr spc="-10" dirty="0"/>
              <a:t> </a:t>
            </a:r>
            <a:r>
              <a:rPr spc="-5" dirty="0"/>
              <a:t>Tasarım</a:t>
            </a:r>
            <a:r>
              <a:rPr spc="-10" dirty="0"/>
              <a:t> </a:t>
            </a:r>
            <a:r>
              <a:rPr spc="-5" dirty="0"/>
              <a:t>Teknikleri-</a:t>
            </a:r>
            <a:r>
              <a:rPr spc="20" dirty="0"/>
              <a:t> </a:t>
            </a:r>
            <a:r>
              <a:rPr spc="-5" dirty="0"/>
              <a:t>Black </a:t>
            </a:r>
            <a:r>
              <a:rPr dirty="0"/>
              <a:t>Box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2261278"/>
            <a:ext cx="4163060" cy="2291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Black</a:t>
            </a:r>
            <a:r>
              <a:rPr sz="2400" b="1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Box</a:t>
            </a:r>
            <a:r>
              <a:rPr sz="2400" b="1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neyi</a:t>
            </a:r>
            <a:r>
              <a:rPr sz="2400" b="1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amaçlar?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2590"/>
              </a:lnSpc>
              <a:spcBef>
                <a:spcPts val="1700"/>
              </a:spcBef>
            </a:pPr>
            <a:r>
              <a:rPr sz="2400" spc="-5" dirty="0">
                <a:latin typeface="Calibri"/>
                <a:cs typeface="Calibri"/>
              </a:rPr>
              <a:t>En temel anlamda kullanmamızın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amacı, yazılımın </a:t>
            </a:r>
            <a:r>
              <a:rPr sz="2400" b="1" spc="-5" dirty="0">
                <a:latin typeface="Calibri"/>
                <a:cs typeface="Calibri"/>
              </a:rPr>
              <a:t>kullanıcının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istekleri</a:t>
            </a:r>
            <a:r>
              <a:rPr sz="2400" spc="-5" dirty="0">
                <a:latin typeface="Calibri"/>
                <a:cs typeface="Calibri"/>
              </a:rPr>
              <a:t>ni </a:t>
            </a:r>
            <a:r>
              <a:rPr sz="2400" dirty="0">
                <a:latin typeface="Calibri"/>
                <a:cs typeface="Calibri"/>
              </a:rPr>
              <a:t>tatmin </a:t>
            </a:r>
            <a:r>
              <a:rPr sz="2400" spc="-5" dirty="0">
                <a:latin typeface="Calibri"/>
                <a:cs typeface="Calibri"/>
              </a:rPr>
              <a:t>edip etmediğini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anlamaktır.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9198" y="1895855"/>
            <a:ext cx="3604942" cy="4314824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6568" y="305028"/>
            <a:ext cx="74783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Test</a:t>
            </a:r>
            <a:r>
              <a:rPr spc="-10" dirty="0"/>
              <a:t> </a:t>
            </a:r>
            <a:r>
              <a:rPr spc="-5" dirty="0"/>
              <a:t>Tasarım</a:t>
            </a:r>
            <a:r>
              <a:rPr spc="-10" dirty="0"/>
              <a:t> </a:t>
            </a:r>
            <a:r>
              <a:rPr spc="-5" dirty="0"/>
              <a:t>Teknikleri</a:t>
            </a:r>
            <a:r>
              <a:rPr spc="15" dirty="0"/>
              <a:t> </a:t>
            </a:r>
            <a:r>
              <a:rPr dirty="0"/>
              <a:t>- </a:t>
            </a:r>
            <a:r>
              <a:rPr spc="-5" dirty="0"/>
              <a:t>White</a:t>
            </a:r>
            <a:r>
              <a:rPr dirty="0"/>
              <a:t> Box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9997" y="2075541"/>
            <a:ext cx="4663440" cy="327914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479425">
              <a:lnSpc>
                <a:spcPts val="2590"/>
              </a:lnSpc>
              <a:spcBef>
                <a:spcPts val="425"/>
              </a:spcBef>
            </a:pPr>
            <a:r>
              <a:rPr sz="2400" spc="-5" dirty="0">
                <a:latin typeface="Calibri"/>
                <a:cs typeface="Calibri"/>
              </a:rPr>
              <a:t>ISTQB bu tekniği aşağıdaki şekilde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tanımlamıştır:</a:t>
            </a:r>
            <a:endParaRPr sz="2400">
              <a:latin typeface="Calibri"/>
              <a:cs typeface="Calibri"/>
            </a:endParaRPr>
          </a:p>
          <a:p>
            <a:pPr marL="12700" marR="367030">
              <a:lnSpc>
                <a:spcPts val="2590"/>
              </a:lnSpc>
              <a:spcBef>
                <a:spcPts val="1010"/>
              </a:spcBef>
              <a:buSzPct val="95833"/>
              <a:buAutoNum type="arabicPeriod"/>
              <a:tabLst>
                <a:tab pos="249554" algn="l"/>
              </a:tabLst>
            </a:pPr>
            <a:r>
              <a:rPr sz="2400" b="1" spc="-5" dirty="0">
                <a:latin typeface="Calibri"/>
                <a:cs typeface="Calibri"/>
              </a:rPr>
              <a:t>Beyaz </a:t>
            </a:r>
            <a:r>
              <a:rPr sz="2400" b="1" dirty="0">
                <a:latin typeface="Calibri"/>
                <a:cs typeface="Calibri"/>
              </a:rPr>
              <a:t>kutu </a:t>
            </a:r>
            <a:r>
              <a:rPr sz="2400" b="1" spc="-5" dirty="0">
                <a:latin typeface="Calibri"/>
                <a:cs typeface="Calibri"/>
              </a:rPr>
              <a:t>testleri: </a:t>
            </a:r>
            <a:r>
              <a:rPr sz="2400" spc="-5" dirty="0">
                <a:latin typeface="Calibri"/>
                <a:cs typeface="Calibri"/>
              </a:rPr>
              <a:t>Bileşen veya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92D050"/>
                </a:solidFill>
                <a:latin typeface="Calibri"/>
                <a:cs typeface="Calibri"/>
              </a:rPr>
              <a:t>sistemin </a:t>
            </a:r>
            <a:r>
              <a:rPr sz="2400" dirty="0">
                <a:solidFill>
                  <a:srgbClr val="92D050"/>
                </a:solidFill>
                <a:latin typeface="Calibri"/>
                <a:cs typeface="Calibri"/>
              </a:rPr>
              <a:t>iç </a:t>
            </a:r>
            <a:r>
              <a:rPr sz="2400" spc="-5" dirty="0">
                <a:solidFill>
                  <a:srgbClr val="92D050"/>
                </a:solidFill>
                <a:latin typeface="Calibri"/>
                <a:cs typeface="Calibri"/>
              </a:rPr>
              <a:t>yapısının analizine </a:t>
            </a:r>
            <a:r>
              <a:rPr sz="2400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92D050"/>
                </a:solidFill>
                <a:latin typeface="Calibri"/>
                <a:cs typeface="Calibri"/>
              </a:rPr>
              <a:t>dayanan</a:t>
            </a:r>
            <a:r>
              <a:rPr sz="2400" spc="-10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92D050"/>
                </a:solidFill>
                <a:latin typeface="Calibri"/>
                <a:cs typeface="Calibri"/>
              </a:rPr>
              <a:t>testlerdir.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2590"/>
              </a:lnSpc>
              <a:spcBef>
                <a:spcPts val="1000"/>
              </a:spcBef>
              <a:buSzPct val="95833"/>
              <a:buAutoNum type="arabicPeriod"/>
              <a:tabLst>
                <a:tab pos="249554" algn="l"/>
              </a:tabLst>
            </a:pPr>
            <a:r>
              <a:rPr sz="2400" b="1" spc="-5" dirty="0">
                <a:latin typeface="Calibri"/>
                <a:cs typeface="Calibri"/>
              </a:rPr>
              <a:t>Beyaz </a:t>
            </a:r>
            <a:r>
              <a:rPr sz="2400" b="1" dirty="0">
                <a:latin typeface="Calibri"/>
                <a:cs typeface="Calibri"/>
              </a:rPr>
              <a:t>kutu </a:t>
            </a:r>
            <a:r>
              <a:rPr sz="2400" b="1" spc="-5" dirty="0">
                <a:latin typeface="Calibri"/>
                <a:cs typeface="Calibri"/>
              </a:rPr>
              <a:t>test tasarım tekniği: </a:t>
            </a:r>
            <a:r>
              <a:rPr sz="2400" dirty="0">
                <a:latin typeface="Calibri"/>
                <a:cs typeface="Calibri"/>
              </a:rPr>
              <a:t>Bir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bileşen veya sistemin </a:t>
            </a:r>
            <a:r>
              <a:rPr sz="2400" dirty="0">
                <a:latin typeface="Calibri"/>
                <a:cs typeface="Calibri"/>
              </a:rPr>
              <a:t>iç </a:t>
            </a:r>
            <a:r>
              <a:rPr sz="2400" spc="-5" dirty="0">
                <a:latin typeface="Calibri"/>
                <a:cs typeface="Calibri"/>
              </a:rPr>
              <a:t>yapısının </a:t>
            </a:r>
            <a:r>
              <a:rPr sz="2400" dirty="0">
                <a:latin typeface="Calibri"/>
                <a:cs typeface="Calibri"/>
              </a:rPr>
              <a:t> analizi ile </a:t>
            </a:r>
            <a:r>
              <a:rPr sz="2400" spc="-5" dirty="0">
                <a:latin typeface="Calibri"/>
                <a:cs typeface="Calibri"/>
              </a:rPr>
              <a:t>test durumlarının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hazırlanmasıdır.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90259" y="1559941"/>
            <a:ext cx="5318760" cy="2293620"/>
            <a:chOff x="6390259" y="1559941"/>
            <a:chExt cx="5318760" cy="2293620"/>
          </a:xfrm>
        </p:grpSpPr>
        <p:sp>
          <p:nvSpPr>
            <p:cNvPr id="5" name="object 5"/>
            <p:cNvSpPr/>
            <p:nvPr/>
          </p:nvSpPr>
          <p:spPr>
            <a:xfrm>
              <a:off x="6396609" y="1566291"/>
              <a:ext cx="5306060" cy="2280920"/>
            </a:xfrm>
            <a:custGeom>
              <a:avLst/>
              <a:gdLst/>
              <a:ahLst/>
              <a:cxnLst/>
              <a:rect l="l" t="t" r="r" b="b"/>
              <a:pathLst>
                <a:path w="5306059" h="2280920">
                  <a:moveTo>
                    <a:pt x="4925695" y="0"/>
                  </a:moveTo>
                  <a:lnTo>
                    <a:pt x="0" y="0"/>
                  </a:lnTo>
                  <a:lnTo>
                    <a:pt x="0" y="2280666"/>
                  </a:lnTo>
                  <a:lnTo>
                    <a:pt x="5305806" y="2280666"/>
                  </a:lnTo>
                  <a:lnTo>
                    <a:pt x="5305806" y="380111"/>
                  </a:lnTo>
                  <a:lnTo>
                    <a:pt x="4925695" y="0"/>
                  </a:lnTo>
                  <a:close/>
                </a:path>
              </a:pathLst>
            </a:custGeom>
            <a:solidFill>
              <a:srgbClr val="EED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96609" y="1566291"/>
              <a:ext cx="5306060" cy="2280920"/>
            </a:xfrm>
            <a:custGeom>
              <a:avLst/>
              <a:gdLst/>
              <a:ahLst/>
              <a:cxnLst/>
              <a:rect l="l" t="t" r="r" b="b"/>
              <a:pathLst>
                <a:path w="5306059" h="2280920">
                  <a:moveTo>
                    <a:pt x="0" y="0"/>
                  </a:moveTo>
                  <a:lnTo>
                    <a:pt x="4925695" y="0"/>
                  </a:lnTo>
                  <a:lnTo>
                    <a:pt x="5305806" y="380111"/>
                  </a:lnTo>
                  <a:lnTo>
                    <a:pt x="5305806" y="2280666"/>
                  </a:lnTo>
                  <a:lnTo>
                    <a:pt x="0" y="228066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608033" y="2037264"/>
            <a:ext cx="469201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6F2F9F"/>
                </a:solidFill>
                <a:latin typeface="Calibri"/>
                <a:cs typeface="Calibri"/>
              </a:rPr>
              <a:t>Yazılımın iç </a:t>
            </a:r>
            <a:r>
              <a:rPr sz="2400" spc="-5" dirty="0">
                <a:solidFill>
                  <a:srgbClr val="6F2F9F"/>
                </a:solidFill>
                <a:latin typeface="Calibri"/>
                <a:cs typeface="Calibri"/>
              </a:rPr>
              <a:t>dinamikleri (algoritmalar, </a:t>
            </a:r>
            <a:r>
              <a:rPr sz="2400" dirty="0">
                <a:solidFill>
                  <a:srgbClr val="6F2F9F"/>
                </a:solidFill>
                <a:latin typeface="Calibri"/>
                <a:cs typeface="Calibri"/>
              </a:rPr>
              <a:t> mantık </a:t>
            </a:r>
            <a:r>
              <a:rPr sz="2400" spc="-5" dirty="0">
                <a:solidFill>
                  <a:srgbClr val="6F2F9F"/>
                </a:solidFill>
                <a:latin typeface="Calibri"/>
                <a:cs typeface="Calibri"/>
              </a:rPr>
              <a:t>yapıları, database sorguları, </a:t>
            </a:r>
            <a:r>
              <a:rPr sz="240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6F2F9F"/>
                </a:solidFill>
                <a:latin typeface="Calibri"/>
                <a:cs typeface="Calibri"/>
              </a:rPr>
              <a:t>mimari yapısı, vb.) göz önüne alınarak </a:t>
            </a:r>
            <a:r>
              <a:rPr sz="2400" spc="-53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F2F9F"/>
                </a:solidFill>
                <a:latin typeface="Calibri"/>
                <a:cs typeface="Calibri"/>
              </a:rPr>
              <a:t>analiz</a:t>
            </a:r>
            <a:r>
              <a:rPr sz="2400" spc="-1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6F2F9F"/>
                </a:solidFill>
                <a:latin typeface="Calibri"/>
                <a:cs typeface="Calibri"/>
              </a:rPr>
              <a:t>çıktıları</a:t>
            </a:r>
            <a:r>
              <a:rPr sz="2400" spc="-2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6F2F9F"/>
                </a:solidFill>
                <a:latin typeface="Calibri"/>
                <a:cs typeface="Calibri"/>
              </a:rPr>
              <a:t>test</a:t>
            </a:r>
            <a:r>
              <a:rPr sz="2400" spc="-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6F2F9F"/>
                </a:solidFill>
                <a:latin typeface="Calibri"/>
                <a:cs typeface="Calibri"/>
              </a:rPr>
              <a:t>edilir.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6228" y="4023359"/>
            <a:ext cx="4018025" cy="2500121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6568" y="305028"/>
            <a:ext cx="73640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Test</a:t>
            </a:r>
            <a:r>
              <a:rPr spc="-10" dirty="0"/>
              <a:t> </a:t>
            </a:r>
            <a:r>
              <a:rPr spc="-5" dirty="0"/>
              <a:t>Tasarım</a:t>
            </a:r>
            <a:r>
              <a:rPr spc="-10" dirty="0"/>
              <a:t> </a:t>
            </a:r>
            <a:r>
              <a:rPr spc="-5" dirty="0"/>
              <a:t>Teknikleri-</a:t>
            </a:r>
            <a:r>
              <a:rPr spc="20" dirty="0"/>
              <a:t> </a:t>
            </a:r>
            <a:r>
              <a:rPr spc="-5" dirty="0"/>
              <a:t>White</a:t>
            </a:r>
            <a:r>
              <a:rPr dirty="0"/>
              <a:t> Box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2261278"/>
            <a:ext cx="4129404" cy="2291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White</a:t>
            </a:r>
            <a:r>
              <a:rPr sz="2400" b="1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Box</a:t>
            </a:r>
            <a:r>
              <a:rPr sz="2400" b="1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neyi</a:t>
            </a:r>
            <a:r>
              <a:rPr sz="2400" b="1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amaçlar?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2590"/>
              </a:lnSpc>
              <a:spcBef>
                <a:spcPts val="1700"/>
              </a:spcBef>
            </a:pPr>
            <a:r>
              <a:rPr sz="2400" spc="-5" dirty="0">
                <a:latin typeface="Calibri"/>
                <a:cs typeface="Calibri"/>
              </a:rPr>
              <a:t>En temel anlamda kullanmamızın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amacı</a:t>
            </a:r>
            <a:r>
              <a:rPr sz="2400" b="1" spc="-5" dirty="0">
                <a:latin typeface="Calibri"/>
                <a:cs typeface="Calibri"/>
              </a:rPr>
              <a:t>, yazılımın kodlarının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doğruluğunu ve uyumluluğunu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anlamaktır.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3616" y="1642491"/>
            <a:ext cx="3181002" cy="4381499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6568" y="305028"/>
            <a:ext cx="897509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Test</a:t>
            </a:r>
            <a:r>
              <a:rPr spc="-10" dirty="0"/>
              <a:t> </a:t>
            </a:r>
            <a:r>
              <a:rPr spc="-5" dirty="0"/>
              <a:t>Tasarım Teknikleri</a:t>
            </a:r>
            <a:r>
              <a:rPr spc="20" dirty="0"/>
              <a:t> </a:t>
            </a:r>
            <a:r>
              <a:rPr dirty="0"/>
              <a:t>- </a:t>
            </a:r>
            <a:r>
              <a:rPr spc="-5" dirty="0"/>
              <a:t>Experience </a:t>
            </a:r>
            <a:r>
              <a:rPr dirty="0"/>
              <a:t>Based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90826" y="1386208"/>
            <a:ext cx="9117330" cy="1570990"/>
            <a:chOff x="1790826" y="1386208"/>
            <a:chExt cx="9117330" cy="1570990"/>
          </a:xfrm>
        </p:grpSpPr>
        <p:sp>
          <p:nvSpPr>
            <p:cNvPr id="4" name="object 4"/>
            <p:cNvSpPr/>
            <p:nvPr/>
          </p:nvSpPr>
          <p:spPr>
            <a:xfrm>
              <a:off x="1797176" y="1967865"/>
              <a:ext cx="9104630" cy="982980"/>
            </a:xfrm>
            <a:custGeom>
              <a:avLst/>
              <a:gdLst/>
              <a:ahLst/>
              <a:cxnLst/>
              <a:rect l="l" t="t" r="r" b="b"/>
              <a:pathLst>
                <a:path w="9104630" h="982980">
                  <a:moveTo>
                    <a:pt x="0" y="0"/>
                  </a:moveTo>
                  <a:lnTo>
                    <a:pt x="9104376" y="0"/>
                  </a:lnTo>
                  <a:lnTo>
                    <a:pt x="9104376" y="982980"/>
                  </a:lnTo>
                  <a:lnTo>
                    <a:pt x="0" y="98298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75890" y="1392558"/>
              <a:ext cx="8726170" cy="1151890"/>
            </a:xfrm>
            <a:custGeom>
              <a:avLst/>
              <a:gdLst/>
              <a:ahLst/>
              <a:cxnLst/>
              <a:rect l="l" t="t" r="r" b="b"/>
              <a:pathLst>
                <a:path w="8726170" h="1151889">
                  <a:moveTo>
                    <a:pt x="8533765" y="0"/>
                  </a:moveTo>
                  <a:lnTo>
                    <a:pt x="191897" y="0"/>
                  </a:lnTo>
                  <a:lnTo>
                    <a:pt x="147896" y="5068"/>
                  </a:lnTo>
                  <a:lnTo>
                    <a:pt x="107505" y="19504"/>
                  </a:lnTo>
                  <a:lnTo>
                    <a:pt x="71875" y="42157"/>
                  </a:lnTo>
                  <a:lnTo>
                    <a:pt x="42157" y="71875"/>
                  </a:lnTo>
                  <a:lnTo>
                    <a:pt x="19504" y="107505"/>
                  </a:lnTo>
                  <a:lnTo>
                    <a:pt x="5068" y="147896"/>
                  </a:lnTo>
                  <a:lnTo>
                    <a:pt x="0" y="191897"/>
                  </a:lnTo>
                  <a:lnTo>
                    <a:pt x="0" y="959472"/>
                  </a:lnTo>
                  <a:lnTo>
                    <a:pt x="5068" y="1003477"/>
                  </a:lnTo>
                  <a:lnTo>
                    <a:pt x="19504" y="1043871"/>
                  </a:lnTo>
                  <a:lnTo>
                    <a:pt x="42157" y="1079504"/>
                  </a:lnTo>
                  <a:lnTo>
                    <a:pt x="71875" y="1109223"/>
                  </a:lnTo>
                  <a:lnTo>
                    <a:pt x="107505" y="1131877"/>
                  </a:lnTo>
                  <a:lnTo>
                    <a:pt x="147896" y="1146313"/>
                  </a:lnTo>
                  <a:lnTo>
                    <a:pt x="191897" y="1151382"/>
                  </a:lnTo>
                  <a:lnTo>
                    <a:pt x="8533765" y="1151382"/>
                  </a:lnTo>
                  <a:lnTo>
                    <a:pt x="8577765" y="1146313"/>
                  </a:lnTo>
                  <a:lnTo>
                    <a:pt x="8618156" y="1131877"/>
                  </a:lnTo>
                  <a:lnTo>
                    <a:pt x="8653786" y="1109223"/>
                  </a:lnTo>
                  <a:lnTo>
                    <a:pt x="8683504" y="1079504"/>
                  </a:lnTo>
                  <a:lnTo>
                    <a:pt x="8706157" y="1043871"/>
                  </a:lnTo>
                  <a:lnTo>
                    <a:pt x="8720593" y="1003477"/>
                  </a:lnTo>
                  <a:lnTo>
                    <a:pt x="8725662" y="959472"/>
                  </a:lnTo>
                  <a:lnTo>
                    <a:pt x="8725662" y="191897"/>
                  </a:lnTo>
                  <a:lnTo>
                    <a:pt x="8720593" y="147896"/>
                  </a:lnTo>
                  <a:lnTo>
                    <a:pt x="8706157" y="107505"/>
                  </a:lnTo>
                  <a:lnTo>
                    <a:pt x="8683504" y="71875"/>
                  </a:lnTo>
                  <a:lnTo>
                    <a:pt x="8653786" y="42157"/>
                  </a:lnTo>
                  <a:lnTo>
                    <a:pt x="8618156" y="19504"/>
                  </a:lnTo>
                  <a:lnTo>
                    <a:pt x="8577765" y="5068"/>
                  </a:lnTo>
                  <a:lnTo>
                    <a:pt x="8533765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75890" y="1392558"/>
              <a:ext cx="8726170" cy="1151890"/>
            </a:xfrm>
            <a:custGeom>
              <a:avLst/>
              <a:gdLst/>
              <a:ahLst/>
              <a:cxnLst/>
              <a:rect l="l" t="t" r="r" b="b"/>
              <a:pathLst>
                <a:path w="8726170" h="1151889">
                  <a:moveTo>
                    <a:pt x="0" y="191897"/>
                  </a:moveTo>
                  <a:lnTo>
                    <a:pt x="5068" y="147896"/>
                  </a:lnTo>
                  <a:lnTo>
                    <a:pt x="19504" y="107505"/>
                  </a:lnTo>
                  <a:lnTo>
                    <a:pt x="42157" y="71875"/>
                  </a:lnTo>
                  <a:lnTo>
                    <a:pt x="71875" y="42157"/>
                  </a:lnTo>
                  <a:lnTo>
                    <a:pt x="107505" y="19504"/>
                  </a:lnTo>
                  <a:lnTo>
                    <a:pt x="147896" y="5068"/>
                  </a:lnTo>
                  <a:lnTo>
                    <a:pt x="191897" y="0"/>
                  </a:lnTo>
                  <a:lnTo>
                    <a:pt x="8533765" y="0"/>
                  </a:lnTo>
                  <a:lnTo>
                    <a:pt x="8577765" y="5068"/>
                  </a:lnTo>
                  <a:lnTo>
                    <a:pt x="8618156" y="19504"/>
                  </a:lnTo>
                  <a:lnTo>
                    <a:pt x="8653786" y="42157"/>
                  </a:lnTo>
                  <a:lnTo>
                    <a:pt x="8683504" y="71875"/>
                  </a:lnTo>
                  <a:lnTo>
                    <a:pt x="8706157" y="107505"/>
                  </a:lnTo>
                  <a:lnTo>
                    <a:pt x="8720593" y="147896"/>
                  </a:lnTo>
                  <a:lnTo>
                    <a:pt x="8725662" y="191897"/>
                  </a:lnTo>
                  <a:lnTo>
                    <a:pt x="8725662" y="959472"/>
                  </a:lnTo>
                  <a:lnTo>
                    <a:pt x="8720593" y="1003477"/>
                  </a:lnTo>
                  <a:lnTo>
                    <a:pt x="8706157" y="1043871"/>
                  </a:lnTo>
                  <a:lnTo>
                    <a:pt x="8683504" y="1079504"/>
                  </a:lnTo>
                  <a:lnTo>
                    <a:pt x="8653786" y="1109223"/>
                  </a:lnTo>
                  <a:lnTo>
                    <a:pt x="8618156" y="1131877"/>
                  </a:lnTo>
                  <a:lnTo>
                    <a:pt x="8577765" y="1146313"/>
                  </a:lnTo>
                  <a:lnTo>
                    <a:pt x="8533765" y="1151382"/>
                  </a:lnTo>
                  <a:lnTo>
                    <a:pt x="191897" y="1151382"/>
                  </a:lnTo>
                  <a:lnTo>
                    <a:pt x="147896" y="1146313"/>
                  </a:lnTo>
                  <a:lnTo>
                    <a:pt x="107505" y="1131877"/>
                  </a:lnTo>
                  <a:lnTo>
                    <a:pt x="71875" y="1109223"/>
                  </a:lnTo>
                  <a:lnTo>
                    <a:pt x="42157" y="1079504"/>
                  </a:lnTo>
                  <a:lnTo>
                    <a:pt x="19504" y="1043871"/>
                  </a:lnTo>
                  <a:lnTo>
                    <a:pt x="5068" y="1003477"/>
                  </a:lnTo>
                  <a:lnTo>
                    <a:pt x="0" y="959472"/>
                  </a:lnTo>
                  <a:lnTo>
                    <a:pt x="0" y="19189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459945" y="1735776"/>
            <a:ext cx="6935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yapanların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deneyimlerinden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yola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çıkarak test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edilir.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90826" y="3154809"/>
            <a:ext cx="9117330" cy="1572260"/>
            <a:chOff x="1790826" y="3154809"/>
            <a:chExt cx="9117330" cy="1572260"/>
          </a:xfrm>
        </p:grpSpPr>
        <p:sp>
          <p:nvSpPr>
            <p:cNvPr id="9" name="object 9"/>
            <p:cNvSpPr/>
            <p:nvPr/>
          </p:nvSpPr>
          <p:spPr>
            <a:xfrm>
              <a:off x="1797176" y="3737229"/>
              <a:ext cx="9104630" cy="982980"/>
            </a:xfrm>
            <a:custGeom>
              <a:avLst/>
              <a:gdLst/>
              <a:ahLst/>
              <a:cxnLst/>
              <a:rect l="l" t="t" r="r" b="b"/>
              <a:pathLst>
                <a:path w="9104630" h="982979">
                  <a:moveTo>
                    <a:pt x="0" y="0"/>
                  </a:moveTo>
                  <a:lnTo>
                    <a:pt x="9104376" y="0"/>
                  </a:lnTo>
                  <a:lnTo>
                    <a:pt x="9104376" y="982980"/>
                  </a:lnTo>
                  <a:lnTo>
                    <a:pt x="0" y="98298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75890" y="3161159"/>
              <a:ext cx="8726170" cy="1151890"/>
            </a:xfrm>
            <a:custGeom>
              <a:avLst/>
              <a:gdLst/>
              <a:ahLst/>
              <a:cxnLst/>
              <a:rect l="l" t="t" r="r" b="b"/>
              <a:pathLst>
                <a:path w="8726170" h="1151889">
                  <a:moveTo>
                    <a:pt x="8533765" y="0"/>
                  </a:moveTo>
                  <a:lnTo>
                    <a:pt x="191897" y="0"/>
                  </a:lnTo>
                  <a:lnTo>
                    <a:pt x="147896" y="5068"/>
                  </a:lnTo>
                  <a:lnTo>
                    <a:pt x="107505" y="19504"/>
                  </a:lnTo>
                  <a:lnTo>
                    <a:pt x="71875" y="42157"/>
                  </a:lnTo>
                  <a:lnTo>
                    <a:pt x="42157" y="71875"/>
                  </a:lnTo>
                  <a:lnTo>
                    <a:pt x="19504" y="107505"/>
                  </a:lnTo>
                  <a:lnTo>
                    <a:pt x="5068" y="147896"/>
                  </a:lnTo>
                  <a:lnTo>
                    <a:pt x="0" y="191897"/>
                  </a:lnTo>
                  <a:lnTo>
                    <a:pt x="0" y="959472"/>
                  </a:lnTo>
                  <a:lnTo>
                    <a:pt x="5068" y="1003477"/>
                  </a:lnTo>
                  <a:lnTo>
                    <a:pt x="19504" y="1043871"/>
                  </a:lnTo>
                  <a:lnTo>
                    <a:pt x="42157" y="1079504"/>
                  </a:lnTo>
                  <a:lnTo>
                    <a:pt x="71875" y="1109223"/>
                  </a:lnTo>
                  <a:lnTo>
                    <a:pt x="107505" y="1131877"/>
                  </a:lnTo>
                  <a:lnTo>
                    <a:pt x="147896" y="1146313"/>
                  </a:lnTo>
                  <a:lnTo>
                    <a:pt x="191897" y="1151382"/>
                  </a:lnTo>
                  <a:lnTo>
                    <a:pt x="8533765" y="1151382"/>
                  </a:lnTo>
                  <a:lnTo>
                    <a:pt x="8577765" y="1146313"/>
                  </a:lnTo>
                  <a:lnTo>
                    <a:pt x="8618156" y="1131877"/>
                  </a:lnTo>
                  <a:lnTo>
                    <a:pt x="8653786" y="1109223"/>
                  </a:lnTo>
                  <a:lnTo>
                    <a:pt x="8683504" y="1079504"/>
                  </a:lnTo>
                  <a:lnTo>
                    <a:pt x="8706157" y="1043871"/>
                  </a:lnTo>
                  <a:lnTo>
                    <a:pt x="8720593" y="1003477"/>
                  </a:lnTo>
                  <a:lnTo>
                    <a:pt x="8725662" y="959472"/>
                  </a:lnTo>
                  <a:lnTo>
                    <a:pt x="8725662" y="191897"/>
                  </a:lnTo>
                  <a:lnTo>
                    <a:pt x="8720593" y="147896"/>
                  </a:lnTo>
                  <a:lnTo>
                    <a:pt x="8706157" y="107505"/>
                  </a:lnTo>
                  <a:lnTo>
                    <a:pt x="8683504" y="71875"/>
                  </a:lnTo>
                  <a:lnTo>
                    <a:pt x="8653786" y="42157"/>
                  </a:lnTo>
                  <a:lnTo>
                    <a:pt x="8618156" y="19504"/>
                  </a:lnTo>
                  <a:lnTo>
                    <a:pt x="8577765" y="5068"/>
                  </a:lnTo>
                  <a:lnTo>
                    <a:pt x="8533765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75890" y="3161159"/>
              <a:ext cx="8726170" cy="1151890"/>
            </a:xfrm>
            <a:custGeom>
              <a:avLst/>
              <a:gdLst/>
              <a:ahLst/>
              <a:cxnLst/>
              <a:rect l="l" t="t" r="r" b="b"/>
              <a:pathLst>
                <a:path w="8726170" h="1151889">
                  <a:moveTo>
                    <a:pt x="0" y="191897"/>
                  </a:moveTo>
                  <a:lnTo>
                    <a:pt x="5068" y="147896"/>
                  </a:lnTo>
                  <a:lnTo>
                    <a:pt x="19504" y="107505"/>
                  </a:lnTo>
                  <a:lnTo>
                    <a:pt x="42157" y="71875"/>
                  </a:lnTo>
                  <a:lnTo>
                    <a:pt x="71875" y="42157"/>
                  </a:lnTo>
                  <a:lnTo>
                    <a:pt x="107505" y="19504"/>
                  </a:lnTo>
                  <a:lnTo>
                    <a:pt x="147896" y="5068"/>
                  </a:lnTo>
                  <a:lnTo>
                    <a:pt x="191897" y="0"/>
                  </a:lnTo>
                  <a:lnTo>
                    <a:pt x="8533765" y="0"/>
                  </a:lnTo>
                  <a:lnTo>
                    <a:pt x="8577765" y="5068"/>
                  </a:lnTo>
                  <a:lnTo>
                    <a:pt x="8618156" y="19504"/>
                  </a:lnTo>
                  <a:lnTo>
                    <a:pt x="8653786" y="42157"/>
                  </a:lnTo>
                  <a:lnTo>
                    <a:pt x="8683504" y="71875"/>
                  </a:lnTo>
                  <a:lnTo>
                    <a:pt x="8706157" y="107505"/>
                  </a:lnTo>
                  <a:lnTo>
                    <a:pt x="8720593" y="147896"/>
                  </a:lnTo>
                  <a:lnTo>
                    <a:pt x="8725662" y="191897"/>
                  </a:lnTo>
                  <a:lnTo>
                    <a:pt x="8725662" y="959472"/>
                  </a:lnTo>
                  <a:lnTo>
                    <a:pt x="8720593" y="1003477"/>
                  </a:lnTo>
                  <a:lnTo>
                    <a:pt x="8706157" y="1043871"/>
                  </a:lnTo>
                  <a:lnTo>
                    <a:pt x="8683504" y="1079504"/>
                  </a:lnTo>
                  <a:lnTo>
                    <a:pt x="8653786" y="1109223"/>
                  </a:lnTo>
                  <a:lnTo>
                    <a:pt x="8618156" y="1131877"/>
                  </a:lnTo>
                  <a:lnTo>
                    <a:pt x="8577765" y="1146313"/>
                  </a:lnTo>
                  <a:lnTo>
                    <a:pt x="8533765" y="1151382"/>
                  </a:lnTo>
                  <a:lnTo>
                    <a:pt x="191897" y="1151382"/>
                  </a:lnTo>
                  <a:lnTo>
                    <a:pt x="147896" y="1146313"/>
                  </a:lnTo>
                  <a:lnTo>
                    <a:pt x="107505" y="1131877"/>
                  </a:lnTo>
                  <a:lnTo>
                    <a:pt x="71875" y="1109223"/>
                  </a:lnTo>
                  <a:lnTo>
                    <a:pt x="42157" y="1079504"/>
                  </a:lnTo>
                  <a:lnTo>
                    <a:pt x="19504" y="1043871"/>
                  </a:lnTo>
                  <a:lnTo>
                    <a:pt x="5068" y="1003477"/>
                  </a:lnTo>
                  <a:lnTo>
                    <a:pt x="0" y="959472"/>
                  </a:lnTo>
                  <a:lnTo>
                    <a:pt x="0" y="19189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459945" y="3504816"/>
            <a:ext cx="5760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Farklı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alanlar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için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farklı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metodlar kullanılır.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90826" y="4924173"/>
            <a:ext cx="9117330" cy="1570990"/>
            <a:chOff x="1790826" y="4924173"/>
            <a:chExt cx="9117330" cy="1570990"/>
          </a:xfrm>
        </p:grpSpPr>
        <p:sp>
          <p:nvSpPr>
            <p:cNvPr id="14" name="object 14"/>
            <p:cNvSpPr/>
            <p:nvPr/>
          </p:nvSpPr>
          <p:spPr>
            <a:xfrm>
              <a:off x="1797176" y="5505830"/>
              <a:ext cx="9104630" cy="982980"/>
            </a:xfrm>
            <a:custGeom>
              <a:avLst/>
              <a:gdLst/>
              <a:ahLst/>
              <a:cxnLst/>
              <a:rect l="l" t="t" r="r" b="b"/>
              <a:pathLst>
                <a:path w="9104630" h="982979">
                  <a:moveTo>
                    <a:pt x="0" y="0"/>
                  </a:moveTo>
                  <a:lnTo>
                    <a:pt x="9104376" y="0"/>
                  </a:lnTo>
                  <a:lnTo>
                    <a:pt x="9104376" y="982980"/>
                  </a:lnTo>
                  <a:lnTo>
                    <a:pt x="0" y="98298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75890" y="4930523"/>
              <a:ext cx="8726170" cy="1151890"/>
            </a:xfrm>
            <a:custGeom>
              <a:avLst/>
              <a:gdLst/>
              <a:ahLst/>
              <a:cxnLst/>
              <a:rect l="l" t="t" r="r" b="b"/>
              <a:pathLst>
                <a:path w="8726170" h="1151889">
                  <a:moveTo>
                    <a:pt x="8533765" y="0"/>
                  </a:moveTo>
                  <a:lnTo>
                    <a:pt x="191897" y="0"/>
                  </a:lnTo>
                  <a:lnTo>
                    <a:pt x="147896" y="5068"/>
                  </a:lnTo>
                  <a:lnTo>
                    <a:pt x="107505" y="19504"/>
                  </a:lnTo>
                  <a:lnTo>
                    <a:pt x="71875" y="42157"/>
                  </a:lnTo>
                  <a:lnTo>
                    <a:pt x="42157" y="71875"/>
                  </a:lnTo>
                  <a:lnTo>
                    <a:pt x="19504" y="107505"/>
                  </a:lnTo>
                  <a:lnTo>
                    <a:pt x="5068" y="147896"/>
                  </a:lnTo>
                  <a:lnTo>
                    <a:pt x="0" y="191896"/>
                  </a:lnTo>
                  <a:lnTo>
                    <a:pt x="0" y="959472"/>
                  </a:lnTo>
                  <a:lnTo>
                    <a:pt x="5068" y="1003477"/>
                  </a:lnTo>
                  <a:lnTo>
                    <a:pt x="19504" y="1043871"/>
                  </a:lnTo>
                  <a:lnTo>
                    <a:pt x="42157" y="1079504"/>
                  </a:lnTo>
                  <a:lnTo>
                    <a:pt x="71875" y="1109223"/>
                  </a:lnTo>
                  <a:lnTo>
                    <a:pt x="107505" y="1131877"/>
                  </a:lnTo>
                  <a:lnTo>
                    <a:pt x="147896" y="1146313"/>
                  </a:lnTo>
                  <a:lnTo>
                    <a:pt x="191897" y="1151381"/>
                  </a:lnTo>
                  <a:lnTo>
                    <a:pt x="8533765" y="1151381"/>
                  </a:lnTo>
                  <a:lnTo>
                    <a:pt x="8577765" y="1146313"/>
                  </a:lnTo>
                  <a:lnTo>
                    <a:pt x="8618156" y="1131877"/>
                  </a:lnTo>
                  <a:lnTo>
                    <a:pt x="8653786" y="1109223"/>
                  </a:lnTo>
                  <a:lnTo>
                    <a:pt x="8683504" y="1079504"/>
                  </a:lnTo>
                  <a:lnTo>
                    <a:pt x="8706157" y="1043871"/>
                  </a:lnTo>
                  <a:lnTo>
                    <a:pt x="8720593" y="1003477"/>
                  </a:lnTo>
                  <a:lnTo>
                    <a:pt x="8725662" y="959472"/>
                  </a:lnTo>
                  <a:lnTo>
                    <a:pt x="8725662" y="191896"/>
                  </a:lnTo>
                  <a:lnTo>
                    <a:pt x="8720593" y="147896"/>
                  </a:lnTo>
                  <a:lnTo>
                    <a:pt x="8706157" y="107505"/>
                  </a:lnTo>
                  <a:lnTo>
                    <a:pt x="8683504" y="71875"/>
                  </a:lnTo>
                  <a:lnTo>
                    <a:pt x="8653786" y="42157"/>
                  </a:lnTo>
                  <a:lnTo>
                    <a:pt x="8618156" y="19504"/>
                  </a:lnTo>
                  <a:lnTo>
                    <a:pt x="8577765" y="5068"/>
                  </a:lnTo>
                  <a:lnTo>
                    <a:pt x="8533765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75890" y="4930523"/>
              <a:ext cx="8726170" cy="1151890"/>
            </a:xfrm>
            <a:custGeom>
              <a:avLst/>
              <a:gdLst/>
              <a:ahLst/>
              <a:cxnLst/>
              <a:rect l="l" t="t" r="r" b="b"/>
              <a:pathLst>
                <a:path w="8726170" h="1151889">
                  <a:moveTo>
                    <a:pt x="0" y="191896"/>
                  </a:moveTo>
                  <a:lnTo>
                    <a:pt x="5068" y="147896"/>
                  </a:lnTo>
                  <a:lnTo>
                    <a:pt x="19504" y="107505"/>
                  </a:lnTo>
                  <a:lnTo>
                    <a:pt x="42157" y="71875"/>
                  </a:lnTo>
                  <a:lnTo>
                    <a:pt x="71875" y="42157"/>
                  </a:lnTo>
                  <a:lnTo>
                    <a:pt x="107505" y="19504"/>
                  </a:lnTo>
                  <a:lnTo>
                    <a:pt x="147896" y="5068"/>
                  </a:lnTo>
                  <a:lnTo>
                    <a:pt x="191897" y="0"/>
                  </a:lnTo>
                  <a:lnTo>
                    <a:pt x="8533765" y="0"/>
                  </a:lnTo>
                  <a:lnTo>
                    <a:pt x="8577765" y="5068"/>
                  </a:lnTo>
                  <a:lnTo>
                    <a:pt x="8618156" y="19504"/>
                  </a:lnTo>
                  <a:lnTo>
                    <a:pt x="8653786" y="42157"/>
                  </a:lnTo>
                  <a:lnTo>
                    <a:pt x="8683504" y="71875"/>
                  </a:lnTo>
                  <a:lnTo>
                    <a:pt x="8706157" y="107505"/>
                  </a:lnTo>
                  <a:lnTo>
                    <a:pt x="8720593" y="147896"/>
                  </a:lnTo>
                  <a:lnTo>
                    <a:pt x="8725662" y="191896"/>
                  </a:lnTo>
                  <a:lnTo>
                    <a:pt x="8725662" y="959472"/>
                  </a:lnTo>
                  <a:lnTo>
                    <a:pt x="8720593" y="1003477"/>
                  </a:lnTo>
                  <a:lnTo>
                    <a:pt x="8706157" y="1043871"/>
                  </a:lnTo>
                  <a:lnTo>
                    <a:pt x="8683504" y="1079504"/>
                  </a:lnTo>
                  <a:lnTo>
                    <a:pt x="8653786" y="1109223"/>
                  </a:lnTo>
                  <a:lnTo>
                    <a:pt x="8618156" y="1131877"/>
                  </a:lnTo>
                  <a:lnTo>
                    <a:pt x="8577765" y="1146313"/>
                  </a:lnTo>
                  <a:lnTo>
                    <a:pt x="8533765" y="1151381"/>
                  </a:lnTo>
                  <a:lnTo>
                    <a:pt x="191897" y="1151381"/>
                  </a:lnTo>
                  <a:lnTo>
                    <a:pt x="147896" y="1146313"/>
                  </a:lnTo>
                  <a:lnTo>
                    <a:pt x="107505" y="1131877"/>
                  </a:lnTo>
                  <a:lnTo>
                    <a:pt x="71875" y="1109223"/>
                  </a:lnTo>
                  <a:lnTo>
                    <a:pt x="42157" y="1079504"/>
                  </a:lnTo>
                  <a:lnTo>
                    <a:pt x="19504" y="1043871"/>
                  </a:lnTo>
                  <a:lnTo>
                    <a:pt x="5068" y="1003477"/>
                  </a:lnTo>
                  <a:lnTo>
                    <a:pt x="0" y="959472"/>
                  </a:lnTo>
                  <a:lnTo>
                    <a:pt x="0" y="1918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459945" y="5106438"/>
            <a:ext cx="7480934" cy="72580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 indent="-635">
              <a:lnSpc>
                <a:spcPts val="2630"/>
              </a:lnSpc>
              <a:spcBef>
                <a:spcPts val="39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Hataların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kümeleşmesi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(defect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clustering)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bu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tekniğinde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önemli yer alır.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72688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Test</a:t>
            </a:r>
            <a:r>
              <a:rPr spc="-15" dirty="0"/>
              <a:t> </a:t>
            </a:r>
            <a:r>
              <a:rPr spc="-5" dirty="0"/>
              <a:t>Tasarım</a:t>
            </a:r>
            <a:r>
              <a:rPr spc="-10" dirty="0"/>
              <a:t> </a:t>
            </a:r>
            <a:r>
              <a:rPr spc="-5" dirty="0"/>
              <a:t>Teknikleri</a:t>
            </a:r>
            <a:r>
              <a:rPr spc="10" dirty="0"/>
              <a:t> </a:t>
            </a:r>
            <a:r>
              <a:rPr dirty="0"/>
              <a:t>-</a:t>
            </a:r>
            <a:r>
              <a:rPr spc="-5" dirty="0"/>
              <a:t> </a:t>
            </a:r>
            <a:r>
              <a:rPr dirty="0"/>
              <a:t>Kullanımı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8235" y="2482687"/>
            <a:ext cx="3018282" cy="29282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31004" y="2405155"/>
            <a:ext cx="3768852" cy="28313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95106" y="2067328"/>
            <a:ext cx="3331975" cy="3615838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52431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Black</a:t>
            </a:r>
            <a:r>
              <a:rPr spc="-15" dirty="0"/>
              <a:t> </a:t>
            </a:r>
            <a:r>
              <a:rPr dirty="0"/>
              <a:t>Box</a:t>
            </a:r>
            <a:r>
              <a:rPr spc="-20" dirty="0"/>
              <a:t> </a:t>
            </a:r>
            <a:r>
              <a:rPr spc="-5" dirty="0"/>
              <a:t>Test</a:t>
            </a:r>
            <a:r>
              <a:rPr spc="-15" dirty="0"/>
              <a:t> </a:t>
            </a:r>
            <a:r>
              <a:rPr spc="-5" dirty="0"/>
              <a:t>Teknikleri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66977" y="2737230"/>
            <a:ext cx="9585960" cy="1509395"/>
            <a:chOff x="1466977" y="2737230"/>
            <a:chExt cx="9585960" cy="1509395"/>
          </a:xfrm>
        </p:grpSpPr>
        <p:sp>
          <p:nvSpPr>
            <p:cNvPr id="4" name="object 4"/>
            <p:cNvSpPr/>
            <p:nvPr/>
          </p:nvSpPr>
          <p:spPr>
            <a:xfrm>
              <a:off x="6144386" y="3873627"/>
              <a:ext cx="4902200" cy="350520"/>
            </a:xfrm>
            <a:custGeom>
              <a:avLst/>
              <a:gdLst/>
              <a:ahLst/>
              <a:cxnLst/>
              <a:rect l="l" t="t" r="r" b="b"/>
              <a:pathLst>
                <a:path w="4902200" h="350520">
                  <a:moveTo>
                    <a:pt x="0" y="0"/>
                  </a:moveTo>
                  <a:lnTo>
                    <a:pt x="0" y="175183"/>
                  </a:lnTo>
                  <a:lnTo>
                    <a:pt x="4901793" y="175183"/>
                  </a:lnTo>
                  <a:lnTo>
                    <a:pt x="4901793" y="350354"/>
                  </a:lnTo>
                </a:path>
                <a:path w="4902200" h="350520">
                  <a:moveTo>
                    <a:pt x="0" y="0"/>
                  </a:moveTo>
                  <a:lnTo>
                    <a:pt x="0" y="175183"/>
                  </a:lnTo>
                  <a:lnTo>
                    <a:pt x="2602268" y="175183"/>
                  </a:lnTo>
                  <a:lnTo>
                    <a:pt x="2602268" y="350354"/>
                  </a:lnTo>
                </a:path>
                <a:path w="4902200" h="350520">
                  <a:moveTo>
                    <a:pt x="0" y="0"/>
                  </a:moveTo>
                  <a:lnTo>
                    <a:pt x="0" y="175183"/>
                  </a:lnTo>
                  <a:lnTo>
                    <a:pt x="270979" y="175183"/>
                  </a:lnTo>
                  <a:lnTo>
                    <a:pt x="270979" y="350354"/>
                  </a:lnTo>
                </a:path>
              </a:pathLst>
            </a:custGeom>
            <a:ln w="12700">
              <a:solidFill>
                <a:srgbClr val="87B7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97066" y="3873627"/>
              <a:ext cx="2148205" cy="350520"/>
            </a:xfrm>
            <a:custGeom>
              <a:avLst/>
              <a:gdLst/>
              <a:ahLst/>
              <a:cxnLst/>
              <a:rect l="l" t="t" r="r" b="b"/>
              <a:pathLst>
                <a:path w="2148204" h="350520">
                  <a:moveTo>
                    <a:pt x="2147735" y="0"/>
                  </a:moveTo>
                  <a:lnTo>
                    <a:pt x="2147735" y="175183"/>
                  </a:lnTo>
                  <a:lnTo>
                    <a:pt x="0" y="175183"/>
                  </a:lnTo>
                  <a:lnTo>
                    <a:pt x="0" y="350354"/>
                  </a:lnTo>
                </a:path>
              </a:pathLst>
            </a:custGeom>
            <a:ln w="12700">
              <a:solidFill>
                <a:srgbClr val="87B7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73327" y="3873627"/>
              <a:ext cx="4671060" cy="366395"/>
            </a:xfrm>
            <a:custGeom>
              <a:avLst/>
              <a:gdLst/>
              <a:ahLst/>
              <a:cxnLst/>
              <a:rect l="l" t="t" r="r" b="b"/>
              <a:pathLst>
                <a:path w="4671060" h="366395">
                  <a:moveTo>
                    <a:pt x="4670933" y="0"/>
                  </a:moveTo>
                  <a:lnTo>
                    <a:pt x="4670933" y="190944"/>
                  </a:lnTo>
                  <a:lnTo>
                    <a:pt x="0" y="190944"/>
                  </a:lnTo>
                  <a:lnTo>
                    <a:pt x="0" y="366128"/>
                  </a:lnTo>
                </a:path>
              </a:pathLst>
            </a:custGeom>
            <a:ln w="12700">
              <a:solidFill>
                <a:srgbClr val="87B7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47441" y="2743580"/>
              <a:ext cx="5994400" cy="1130300"/>
            </a:xfrm>
            <a:custGeom>
              <a:avLst/>
              <a:gdLst/>
              <a:ahLst/>
              <a:cxnLst/>
              <a:rect l="l" t="t" r="r" b="b"/>
              <a:pathLst>
                <a:path w="5994400" h="1130300">
                  <a:moveTo>
                    <a:pt x="5993891" y="0"/>
                  </a:moveTo>
                  <a:lnTo>
                    <a:pt x="0" y="0"/>
                  </a:lnTo>
                  <a:lnTo>
                    <a:pt x="0" y="1130046"/>
                  </a:lnTo>
                  <a:lnTo>
                    <a:pt x="5993891" y="1130046"/>
                  </a:lnTo>
                  <a:lnTo>
                    <a:pt x="5993891" y="0"/>
                  </a:lnTo>
                  <a:close/>
                </a:path>
              </a:pathLst>
            </a:custGeom>
            <a:solidFill>
              <a:srgbClr val="6FAC4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47441" y="2743580"/>
              <a:ext cx="5994400" cy="1130300"/>
            </a:xfrm>
            <a:custGeom>
              <a:avLst/>
              <a:gdLst/>
              <a:ahLst/>
              <a:cxnLst/>
              <a:rect l="l" t="t" r="r" b="b"/>
              <a:pathLst>
                <a:path w="5994400" h="1130300">
                  <a:moveTo>
                    <a:pt x="0" y="0"/>
                  </a:moveTo>
                  <a:lnTo>
                    <a:pt x="5993891" y="0"/>
                  </a:lnTo>
                  <a:lnTo>
                    <a:pt x="5993891" y="1130046"/>
                  </a:lnTo>
                  <a:lnTo>
                    <a:pt x="0" y="113004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147441" y="2743580"/>
            <a:ext cx="5994400" cy="113030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Gereksinime</a:t>
            </a:r>
            <a:r>
              <a:rPr sz="2000" b="1" spc="-1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dayalı</a:t>
            </a:r>
            <a:r>
              <a:rPr sz="2000" b="1" spc="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test</a:t>
            </a:r>
            <a:r>
              <a:rPr sz="2000" b="1" spc="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teknikleri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83590" y="4233036"/>
            <a:ext cx="2379980" cy="1466215"/>
            <a:chOff x="283590" y="4233036"/>
            <a:chExt cx="2379980" cy="1466215"/>
          </a:xfrm>
        </p:grpSpPr>
        <p:sp>
          <p:nvSpPr>
            <p:cNvPr id="11" name="object 11"/>
            <p:cNvSpPr/>
            <p:nvPr/>
          </p:nvSpPr>
          <p:spPr>
            <a:xfrm>
              <a:off x="289940" y="4239386"/>
              <a:ext cx="2367280" cy="1453515"/>
            </a:xfrm>
            <a:custGeom>
              <a:avLst/>
              <a:gdLst/>
              <a:ahLst/>
              <a:cxnLst/>
              <a:rect l="l" t="t" r="r" b="b"/>
              <a:pathLst>
                <a:path w="2367280" h="1453514">
                  <a:moveTo>
                    <a:pt x="2366772" y="0"/>
                  </a:moveTo>
                  <a:lnTo>
                    <a:pt x="0" y="0"/>
                  </a:lnTo>
                  <a:lnTo>
                    <a:pt x="0" y="1453134"/>
                  </a:lnTo>
                  <a:lnTo>
                    <a:pt x="2366772" y="1453134"/>
                  </a:lnTo>
                  <a:lnTo>
                    <a:pt x="2366772" y="0"/>
                  </a:lnTo>
                  <a:close/>
                </a:path>
              </a:pathLst>
            </a:custGeom>
            <a:solidFill>
              <a:srgbClr val="6FAC46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9940" y="4239386"/>
              <a:ext cx="2367280" cy="1453515"/>
            </a:xfrm>
            <a:custGeom>
              <a:avLst/>
              <a:gdLst/>
              <a:ahLst/>
              <a:cxnLst/>
              <a:rect l="l" t="t" r="r" b="b"/>
              <a:pathLst>
                <a:path w="2367280" h="1453514">
                  <a:moveTo>
                    <a:pt x="0" y="0"/>
                  </a:moveTo>
                  <a:lnTo>
                    <a:pt x="2366772" y="0"/>
                  </a:lnTo>
                  <a:lnTo>
                    <a:pt x="2366772" y="1453134"/>
                  </a:lnTo>
                  <a:lnTo>
                    <a:pt x="0" y="145313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89940" y="4225099"/>
            <a:ext cx="2367280" cy="146177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549910" marR="544195" algn="ctr">
              <a:lnSpc>
                <a:spcPts val="2200"/>
              </a:lnSpc>
              <a:spcBef>
                <a:spcPts val="480"/>
              </a:spcBef>
            </a:pPr>
            <a:r>
              <a:rPr sz="2000" b="1" spc="-10" dirty="0">
                <a:solidFill>
                  <a:srgbClr val="1F3863"/>
                </a:solidFill>
                <a:latin typeface="Calibri"/>
                <a:cs typeface="Calibri"/>
              </a:rPr>
              <a:t>E</a:t>
            </a: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quiv</a:t>
            </a:r>
            <a:r>
              <a:rPr sz="2000" b="1" spc="-10" dirty="0">
                <a:solidFill>
                  <a:srgbClr val="1F3863"/>
                </a:solidFill>
                <a:latin typeface="Calibri"/>
                <a:cs typeface="Calibri"/>
              </a:rPr>
              <a:t>a</a:t>
            </a: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len</a:t>
            </a:r>
            <a:r>
              <a:rPr sz="2000" b="1" spc="-10" dirty="0">
                <a:solidFill>
                  <a:srgbClr val="1F3863"/>
                </a:solidFill>
                <a:latin typeface="Calibri"/>
                <a:cs typeface="Calibri"/>
              </a:rPr>
              <a:t>c</a:t>
            </a: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e  Partitioning</a:t>
            </a:r>
            <a:endParaRPr sz="2000">
              <a:latin typeface="Calibri"/>
              <a:cs typeface="Calibri"/>
            </a:endParaRPr>
          </a:p>
          <a:p>
            <a:pPr marL="392430" marR="385445" algn="ctr">
              <a:lnSpc>
                <a:spcPts val="3050"/>
              </a:lnSpc>
              <a:spcBef>
                <a:spcPts val="170"/>
              </a:spcBef>
            </a:pP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(Eşdeğer</a:t>
            </a:r>
            <a:r>
              <a:rPr sz="2000" b="1" spc="-5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Aralık </a:t>
            </a:r>
            <a:r>
              <a:rPr sz="2000" b="1" spc="-434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Testi)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953639" y="4217796"/>
            <a:ext cx="2086610" cy="1470025"/>
            <a:chOff x="2953639" y="4217796"/>
            <a:chExt cx="2086610" cy="1470025"/>
          </a:xfrm>
        </p:grpSpPr>
        <p:sp>
          <p:nvSpPr>
            <p:cNvPr id="15" name="object 15"/>
            <p:cNvSpPr/>
            <p:nvPr/>
          </p:nvSpPr>
          <p:spPr>
            <a:xfrm>
              <a:off x="2959989" y="4224146"/>
              <a:ext cx="2073910" cy="1457325"/>
            </a:xfrm>
            <a:custGeom>
              <a:avLst/>
              <a:gdLst/>
              <a:ahLst/>
              <a:cxnLst/>
              <a:rect l="l" t="t" r="r" b="b"/>
              <a:pathLst>
                <a:path w="2073910" h="1457325">
                  <a:moveTo>
                    <a:pt x="2073402" y="0"/>
                  </a:moveTo>
                  <a:lnTo>
                    <a:pt x="0" y="0"/>
                  </a:lnTo>
                  <a:lnTo>
                    <a:pt x="0" y="1456944"/>
                  </a:lnTo>
                  <a:lnTo>
                    <a:pt x="2073402" y="1456944"/>
                  </a:lnTo>
                  <a:lnTo>
                    <a:pt x="2073402" y="0"/>
                  </a:lnTo>
                  <a:close/>
                </a:path>
              </a:pathLst>
            </a:custGeom>
            <a:solidFill>
              <a:srgbClr val="6FAC46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59989" y="4224146"/>
              <a:ext cx="2073910" cy="1457325"/>
            </a:xfrm>
            <a:custGeom>
              <a:avLst/>
              <a:gdLst/>
              <a:ahLst/>
              <a:cxnLst/>
              <a:rect l="l" t="t" r="r" b="b"/>
              <a:pathLst>
                <a:path w="2073910" h="1457325">
                  <a:moveTo>
                    <a:pt x="0" y="0"/>
                  </a:moveTo>
                  <a:lnTo>
                    <a:pt x="2073402" y="0"/>
                  </a:lnTo>
                  <a:lnTo>
                    <a:pt x="2073402" y="1456944"/>
                  </a:lnTo>
                  <a:lnTo>
                    <a:pt x="0" y="145694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959989" y="4225099"/>
            <a:ext cx="2073910" cy="146177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94310" marR="187960" algn="ctr">
              <a:lnSpc>
                <a:spcPts val="2200"/>
              </a:lnSpc>
              <a:spcBef>
                <a:spcPts val="805"/>
              </a:spcBef>
            </a:pP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Boundary</a:t>
            </a:r>
            <a:r>
              <a:rPr sz="2000" b="1" spc="-5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Value </a:t>
            </a:r>
            <a:r>
              <a:rPr sz="2000" b="1" spc="-44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Analysis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ts val="2300"/>
              </a:lnSpc>
              <a:spcBef>
                <a:spcPts val="610"/>
              </a:spcBef>
            </a:pP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(Sınır</a:t>
            </a:r>
            <a:r>
              <a:rPr sz="2000" b="1" spc="-3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Değer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ts val="2300"/>
              </a:lnSpc>
            </a:pP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Analizi)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377560" y="4217796"/>
            <a:ext cx="2076450" cy="1414145"/>
            <a:chOff x="5377560" y="4217796"/>
            <a:chExt cx="2076450" cy="1414145"/>
          </a:xfrm>
        </p:grpSpPr>
        <p:sp>
          <p:nvSpPr>
            <p:cNvPr id="19" name="object 19"/>
            <p:cNvSpPr/>
            <p:nvPr/>
          </p:nvSpPr>
          <p:spPr>
            <a:xfrm>
              <a:off x="5383910" y="4224146"/>
              <a:ext cx="2063750" cy="1401445"/>
            </a:xfrm>
            <a:custGeom>
              <a:avLst/>
              <a:gdLst/>
              <a:ahLst/>
              <a:cxnLst/>
              <a:rect l="l" t="t" r="r" b="b"/>
              <a:pathLst>
                <a:path w="2063750" h="1401445">
                  <a:moveTo>
                    <a:pt x="2063495" y="0"/>
                  </a:moveTo>
                  <a:lnTo>
                    <a:pt x="0" y="0"/>
                  </a:lnTo>
                  <a:lnTo>
                    <a:pt x="0" y="1401318"/>
                  </a:lnTo>
                  <a:lnTo>
                    <a:pt x="2063495" y="1401318"/>
                  </a:lnTo>
                  <a:lnTo>
                    <a:pt x="2063495" y="0"/>
                  </a:lnTo>
                  <a:close/>
                </a:path>
              </a:pathLst>
            </a:custGeom>
            <a:solidFill>
              <a:srgbClr val="6FAC46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83910" y="4224146"/>
              <a:ext cx="2063750" cy="1401445"/>
            </a:xfrm>
            <a:custGeom>
              <a:avLst/>
              <a:gdLst/>
              <a:ahLst/>
              <a:cxnLst/>
              <a:rect l="l" t="t" r="r" b="b"/>
              <a:pathLst>
                <a:path w="2063750" h="1401445">
                  <a:moveTo>
                    <a:pt x="0" y="0"/>
                  </a:moveTo>
                  <a:lnTo>
                    <a:pt x="2063495" y="0"/>
                  </a:lnTo>
                  <a:lnTo>
                    <a:pt x="2063495" y="1401318"/>
                  </a:lnTo>
                  <a:lnTo>
                    <a:pt x="0" y="140131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383910" y="4225099"/>
            <a:ext cx="2063750" cy="140081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649605" marR="260350" indent="-382905">
              <a:lnSpc>
                <a:spcPts val="2200"/>
              </a:lnSpc>
              <a:spcBef>
                <a:spcPts val="585"/>
              </a:spcBef>
            </a:pP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Decision</a:t>
            </a:r>
            <a:r>
              <a:rPr sz="2000" b="1" spc="-6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Table </a:t>
            </a:r>
            <a:r>
              <a:rPr sz="2000" b="1" spc="-434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Testing</a:t>
            </a:r>
            <a:endParaRPr sz="2000">
              <a:latin typeface="Calibri"/>
              <a:cs typeface="Calibri"/>
            </a:endParaRPr>
          </a:p>
          <a:p>
            <a:pPr marL="739140" marR="259715" indent="-473709">
              <a:lnSpc>
                <a:spcPts val="2200"/>
              </a:lnSpc>
              <a:spcBef>
                <a:spcPts val="850"/>
              </a:spcBef>
            </a:pP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(Karar</a:t>
            </a:r>
            <a:r>
              <a:rPr sz="2000" b="1" spc="-6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Tablosu </a:t>
            </a:r>
            <a:r>
              <a:rPr sz="2000" b="1" spc="-434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Testi)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790815" y="4217796"/>
            <a:ext cx="1911985" cy="1360170"/>
            <a:chOff x="7790815" y="4217796"/>
            <a:chExt cx="1911985" cy="1360170"/>
          </a:xfrm>
        </p:grpSpPr>
        <p:sp>
          <p:nvSpPr>
            <p:cNvPr id="23" name="object 23"/>
            <p:cNvSpPr/>
            <p:nvPr/>
          </p:nvSpPr>
          <p:spPr>
            <a:xfrm>
              <a:off x="7797165" y="4224146"/>
              <a:ext cx="1899285" cy="1347470"/>
            </a:xfrm>
            <a:custGeom>
              <a:avLst/>
              <a:gdLst/>
              <a:ahLst/>
              <a:cxnLst/>
              <a:rect l="l" t="t" r="r" b="b"/>
              <a:pathLst>
                <a:path w="1899284" h="1347470">
                  <a:moveTo>
                    <a:pt x="1898903" y="0"/>
                  </a:moveTo>
                  <a:lnTo>
                    <a:pt x="0" y="0"/>
                  </a:lnTo>
                  <a:lnTo>
                    <a:pt x="0" y="1347216"/>
                  </a:lnTo>
                  <a:lnTo>
                    <a:pt x="1898903" y="1347216"/>
                  </a:lnTo>
                  <a:lnTo>
                    <a:pt x="1898903" y="0"/>
                  </a:lnTo>
                  <a:close/>
                </a:path>
              </a:pathLst>
            </a:custGeom>
            <a:solidFill>
              <a:srgbClr val="6FAC46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797165" y="4224146"/>
              <a:ext cx="1899285" cy="1347470"/>
            </a:xfrm>
            <a:custGeom>
              <a:avLst/>
              <a:gdLst/>
              <a:ahLst/>
              <a:cxnLst/>
              <a:rect l="l" t="t" r="r" b="b"/>
              <a:pathLst>
                <a:path w="1899284" h="1347470">
                  <a:moveTo>
                    <a:pt x="0" y="0"/>
                  </a:moveTo>
                  <a:lnTo>
                    <a:pt x="1898903" y="0"/>
                  </a:lnTo>
                  <a:lnTo>
                    <a:pt x="1898903" y="1347216"/>
                  </a:lnTo>
                  <a:lnTo>
                    <a:pt x="0" y="134721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797165" y="4225099"/>
            <a:ext cx="1899285" cy="132715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567690" marR="107314" indent="-455295">
              <a:lnSpc>
                <a:spcPts val="2200"/>
              </a:lnSpc>
              <a:spcBef>
                <a:spcPts val="370"/>
              </a:spcBef>
            </a:pP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State</a:t>
            </a:r>
            <a:r>
              <a:rPr sz="2000" b="1" spc="-5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Transition </a:t>
            </a:r>
            <a:r>
              <a:rPr sz="2000" b="1" spc="-434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Testing</a:t>
            </a:r>
            <a:endParaRPr sz="2000">
              <a:latin typeface="Calibri"/>
              <a:cs typeface="Calibri"/>
            </a:endParaRPr>
          </a:p>
          <a:p>
            <a:pPr marL="655955" marR="229235" indent="-421005">
              <a:lnSpc>
                <a:spcPts val="2200"/>
              </a:lnSpc>
              <a:spcBef>
                <a:spcPts val="850"/>
              </a:spcBef>
            </a:pP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(Durum</a:t>
            </a:r>
            <a:r>
              <a:rPr sz="2000" b="1" spc="-6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Geçiş </a:t>
            </a:r>
            <a:r>
              <a:rPr sz="2000" b="1" spc="-44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Testi)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040239" y="4217796"/>
            <a:ext cx="2012314" cy="1321435"/>
            <a:chOff x="10040239" y="4217796"/>
            <a:chExt cx="2012314" cy="1321435"/>
          </a:xfrm>
        </p:grpSpPr>
        <p:sp>
          <p:nvSpPr>
            <p:cNvPr id="27" name="object 27"/>
            <p:cNvSpPr/>
            <p:nvPr/>
          </p:nvSpPr>
          <p:spPr>
            <a:xfrm>
              <a:off x="10046589" y="4224146"/>
              <a:ext cx="1999614" cy="1308735"/>
            </a:xfrm>
            <a:custGeom>
              <a:avLst/>
              <a:gdLst/>
              <a:ahLst/>
              <a:cxnLst/>
              <a:rect l="l" t="t" r="r" b="b"/>
              <a:pathLst>
                <a:path w="1999615" h="1308735">
                  <a:moveTo>
                    <a:pt x="1999487" y="0"/>
                  </a:moveTo>
                  <a:lnTo>
                    <a:pt x="0" y="0"/>
                  </a:lnTo>
                  <a:lnTo>
                    <a:pt x="0" y="1308354"/>
                  </a:lnTo>
                  <a:lnTo>
                    <a:pt x="1999487" y="1308354"/>
                  </a:lnTo>
                  <a:lnTo>
                    <a:pt x="1999487" y="0"/>
                  </a:lnTo>
                  <a:close/>
                </a:path>
              </a:pathLst>
            </a:custGeom>
            <a:solidFill>
              <a:srgbClr val="6FAC46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46589" y="4224146"/>
              <a:ext cx="1999614" cy="1308735"/>
            </a:xfrm>
            <a:custGeom>
              <a:avLst/>
              <a:gdLst/>
              <a:ahLst/>
              <a:cxnLst/>
              <a:rect l="l" t="t" r="r" b="b"/>
              <a:pathLst>
                <a:path w="1999615" h="1308735">
                  <a:moveTo>
                    <a:pt x="0" y="0"/>
                  </a:moveTo>
                  <a:lnTo>
                    <a:pt x="1999487" y="0"/>
                  </a:lnTo>
                  <a:lnTo>
                    <a:pt x="1999487" y="1308354"/>
                  </a:lnTo>
                  <a:lnTo>
                    <a:pt x="0" y="13083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0046589" y="4225099"/>
            <a:ext cx="1999614" cy="132715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38125" marR="231140" indent="290195">
              <a:lnSpc>
                <a:spcPct val="127000"/>
              </a:lnSpc>
              <a:spcBef>
                <a:spcPts val="430"/>
              </a:spcBef>
            </a:pP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Use Case </a:t>
            </a:r>
            <a:r>
              <a:rPr sz="2000" b="1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Testing</a:t>
            </a:r>
            <a:r>
              <a:rPr sz="2000" b="1" spc="-6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(Fayda</a:t>
            </a:r>
            <a:endParaRPr sz="2000">
              <a:latin typeface="Calibri"/>
              <a:cs typeface="Calibri"/>
            </a:endParaRPr>
          </a:p>
          <a:p>
            <a:pPr marL="325755">
              <a:lnSpc>
                <a:spcPts val="2200"/>
              </a:lnSpc>
            </a:pP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Analizi</a:t>
            </a:r>
            <a:r>
              <a:rPr sz="2000" b="1" spc="-2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Testi)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554863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Hata</a:t>
            </a:r>
            <a:r>
              <a:rPr spc="-20" dirty="0"/>
              <a:t> </a:t>
            </a:r>
            <a:r>
              <a:rPr spc="-15" dirty="0"/>
              <a:t>Düzeltme</a:t>
            </a:r>
            <a:r>
              <a:rPr spc="-25" dirty="0"/>
              <a:t> </a:t>
            </a:r>
            <a:r>
              <a:rPr spc="-10" dirty="0"/>
              <a:t>Maliyetleri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28750" y="2168930"/>
            <a:ext cx="4563745" cy="365125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4"/>
              </a:spcBef>
            </a:pPr>
            <a:r>
              <a:rPr sz="2800" spc="-5" dirty="0">
                <a:solidFill>
                  <a:srgbClr val="6F2F9F"/>
                </a:solidFill>
                <a:latin typeface="Calibri"/>
                <a:cs typeface="Calibri"/>
              </a:rPr>
              <a:t>Hatalar projenin erken </a:t>
            </a:r>
            <a:r>
              <a:rPr sz="280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6F2F9F"/>
                </a:solidFill>
                <a:latin typeface="Calibri"/>
                <a:cs typeface="Calibri"/>
              </a:rPr>
              <a:t>safhalarında</a:t>
            </a:r>
            <a:r>
              <a:rPr sz="280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6F2F9F"/>
                </a:solidFill>
                <a:latin typeface="Calibri"/>
                <a:cs typeface="Calibri"/>
              </a:rPr>
              <a:t>bulunursa,</a:t>
            </a:r>
            <a:r>
              <a:rPr sz="2800" spc="3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6F2F9F"/>
                </a:solidFill>
                <a:latin typeface="Calibri"/>
                <a:cs typeface="Calibri"/>
              </a:rPr>
              <a:t>o </a:t>
            </a:r>
            <a:r>
              <a:rPr sz="2800" spc="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6F2F9F"/>
                </a:solidFill>
                <a:latin typeface="Calibri"/>
                <a:cs typeface="Calibri"/>
              </a:rPr>
              <a:t>hatayı düzeltmek daha kolay </a:t>
            </a:r>
            <a:r>
              <a:rPr sz="2800" dirty="0">
                <a:solidFill>
                  <a:srgbClr val="6F2F9F"/>
                </a:solidFill>
                <a:latin typeface="Calibri"/>
                <a:cs typeface="Calibri"/>
              </a:rPr>
              <a:t>ve </a:t>
            </a:r>
            <a:r>
              <a:rPr sz="2800" spc="-62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6F2F9F"/>
                </a:solidFill>
                <a:latin typeface="Calibri"/>
                <a:cs typeface="Calibri"/>
              </a:rPr>
              <a:t>hatanın düzeltilme maliyeti </a:t>
            </a:r>
            <a:r>
              <a:rPr sz="2800" dirty="0">
                <a:solidFill>
                  <a:srgbClr val="6F2F9F"/>
                </a:solidFill>
                <a:latin typeface="Calibri"/>
                <a:cs typeface="Calibri"/>
              </a:rPr>
              <a:t>o </a:t>
            </a:r>
            <a:r>
              <a:rPr sz="2800" spc="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6F2F9F"/>
                </a:solidFill>
                <a:latin typeface="Calibri"/>
                <a:cs typeface="Calibri"/>
              </a:rPr>
              <a:t>kadar</a:t>
            </a:r>
            <a:r>
              <a:rPr sz="2800" spc="-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6F2F9F"/>
                </a:solidFill>
                <a:latin typeface="Calibri"/>
                <a:cs typeface="Calibri"/>
              </a:rPr>
              <a:t>az</a:t>
            </a:r>
            <a:r>
              <a:rPr sz="2800" spc="-1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6F2F9F"/>
                </a:solidFill>
                <a:latin typeface="Calibri"/>
                <a:cs typeface="Calibri"/>
              </a:rPr>
              <a:t>olur</a:t>
            </a:r>
            <a:endParaRPr sz="2800">
              <a:latin typeface="Calibri"/>
              <a:cs typeface="Calibri"/>
            </a:endParaRPr>
          </a:p>
          <a:p>
            <a:pPr marL="12700" marR="147955">
              <a:lnSpc>
                <a:spcPts val="3020"/>
              </a:lnSpc>
              <a:spcBef>
                <a:spcPts val="1015"/>
              </a:spcBef>
            </a:pPr>
            <a:r>
              <a:rPr sz="2800" spc="-5" dirty="0">
                <a:solidFill>
                  <a:srgbClr val="6F2F9F"/>
                </a:solidFill>
                <a:latin typeface="Calibri"/>
                <a:cs typeface="Calibri"/>
              </a:rPr>
              <a:t>Hatanın geç bulunması…daha </a:t>
            </a:r>
            <a:r>
              <a:rPr sz="280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6F2F9F"/>
                </a:solidFill>
                <a:latin typeface="Calibri"/>
                <a:cs typeface="Calibri"/>
              </a:rPr>
              <a:t>fazla belgeye, koda, teste </a:t>
            </a:r>
            <a:r>
              <a:rPr sz="280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6F2F9F"/>
                </a:solidFill>
                <a:latin typeface="Calibri"/>
                <a:cs typeface="Calibri"/>
              </a:rPr>
              <a:t>neden olur, bu yüzden maliyet </a:t>
            </a:r>
            <a:r>
              <a:rPr sz="2800" spc="-62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6F2F9F"/>
                </a:solidFill>
                <a:latin typeface="Calibri"/>
                <a:cs typeface="Calibri"/>
              </a:rPr>
              <a:t>artar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172" y="1807082"/>
            <a:ext cx="5705474" cy="4391024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1053" y="289458"/>
            <a:ext cx="95853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Black</a:t>
            </a:r>
            <a:r>
              <a:rPr sz="3600" spc="-10" dirty="0"/>
              <a:t> </a:t>
            </a:r>
            <a:r>
              <a:rPr sz="3600" spc="-5" dirty="0"/>
              <a:t>Box</a:t>
            </a:r>
            <a:r>
              <a:rPr sz="3600" spc="-10" dirty="0"/>
              <a:t> </a:t>
            </a:r>
            <a:r>
              <a:rPr sz="3600" spc="-5" dirty="0"/>
              <a:t>Test</a:t>
            </a:r>
            <a:r>
              <a:rPr sz="3600" spc="10" dirty="0"/>
              <a:t> </a:t>
            </a:r>
            <a:r>
              <a:rPr sz="3600" spc="-5" dirty="0"/>
              <a:t>Teknikleri-</a:t>
            </a:r>
            <a:r>
              <a:rPr sz="3600" spc="10" dirty="0"/>
              <a:t> </a:t>
            </a:r>
            <a:r>
              <a:rPr sz="3600" spc="-5" dirty="0"/>
              <a:t>Equivalence</a:t>
            </a:r>
            <a:r>
              <a:rPr sz="3600" spc="25" dirty="0"/>
              <a:t> </a:t>
            </a:r>
            <a:r>
              <a:rPr sz="3600" spc="-5" dirty="0"/>
              <a:t>Partitioning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059944" y="2184914"/>
            <a:ext cx="9686925" cy="37973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18465" marR="5080" indent="-406400">
              <a:lnSpc>
                <a:spcPts val="2590"/>
              </a:lnSpc>
              <a:spcBef>
                <a:spcPts val="425"/>
              </a:spcBef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b="1" spc="-5" dirty="0">
                <a:latin typeface="Calibri"/>
                <a:cs typeface="Calibri"/>
              </a:rPr>
              <a:t>Eşdeğer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aralık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yöntemi,</a:t>
            </a:r>
            <a:r>
              <a:rPr sz="2400" b="1" spc="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aynı bölgedeki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değerler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girdi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olarak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kullanıldığında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aynı sonucu verir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ön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koşulundan çalışmaktadır.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45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Yazılımların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tamamı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test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girdi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seti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çok geniş</a:t>
            </a:r>
            <a:r>
              <a:rPr sz="2400" spc="-5" dirty="0">
                <a:latin typeface="Calibri"/>
                <a:cs typeface="Calibri"/>
              </a:rPr>
              <a:t>tir.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dirty="0">
                <a:latin typeface="Calibri"/>
                <a:cs typeface="Calibri"/>
              </a:rPr>
              <a:t>Bu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nedenle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girdiler sonlu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sayıda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alt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kümelere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bölünür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418465" marR="415925" indent="-406400">
              <a:lnSpc>
                <a:spcPts val="2590"/>
              </a:lnSpc>
              <a:spcBef>
                <a:spcPts val="1040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Her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 </a:t>
            </a:r>
            <a:r>
              <a:rPr sz="2400" b="1" spc="-5" dirty="0">
                <a:latin typeface="Calibri"/>
                <a:cs typeface="Calibri"/>
              </a:rPr>
              <a:t>alt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alan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bir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eşdeğerlik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sınıfı olarak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bilinen ve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en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az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bir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test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girişi </a:t>
            </a:r>
            <a:r>
              <a:rPr sz="2400" b="1" spc="-5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kaynağı </a:t>
            </a:r>
            <a:r>
              <a:rPr sz="2400" spc="-5" dirty="0">
                <a:latin typeface="Calibri"/>
                <a:cs typeface="Calibri"/>
              </a:rPr>
              <a:t>olarak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hizmet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eder.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7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Seçilen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girdiler</a:t>
            </a:r>
            <a:r>
              <a:rPr sz="2400" dirty="0">
                <a:latin typeface="Calibri"/>
                <a:cs typeface="Calibri"/>
              </a:rPr>
              <a:t> ile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uygun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ve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yeterli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test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kapsamı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sağlanmalıdır.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000000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b="1" spc="-5" dirty="0">
                <a:solidFill>
                  <a:srgbClr val="5A5252"/>
                </a:solidFill>
                <a:latin typeface="Calibri"/>
                <a:cs typeface="Calibri"/>
              </a:rPr>
              <a:t>Denklik paylarına</a:t>
            </a:r>
            <a:r>
              <a:rPr sz="2400" b="1" dirty="0">
                <a:solidFill>
                  <a:srgbClr val="5A5252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A5252"/>
                </a:solidFill>
                <a:latin typeface="Calibri"/>
                <a:cs typeface="Calibri"/>
              </a:rPr>
              <a:t>ayırma</a:t>
            </a:r>
            <a:r>
              <a:rPr sz="2400" b="1" dirty="0">
                <a:solidFill>
                  <a:srgbClr val="5A5252"/>
                </a:solidFill>
                <a:latin typeface="Calibri"/>
                <a:cs typeface="Calibri"/>
              </a:rPr>
              <a:t> tüm</a:t>
            </a:r>
            <a:r>
              <a:rPr sz="2400" b="1" spc="-10" dirty="0">
                <a:solidFill>
                  <a:srgbClr val="5A5252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A5252"/>
                </a:solidFill>
                <a:latin typeface="Calibri"/>
                <a:cs typeface="Calibri"/>
              </a:rPr>
              <a:t>test</a:t>
            </a:r>
            <a:r>
              <a:rPr sz="2400" b="1" spc="15" dirty="0">
                <a:solidFill>
                  <a:srgbClr val="5A5252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A5252"/>
                </a:solidFill>
                <a:latin typeface="Calibri"/>
                <a:cs typeface="Calibri"/>
              </a:rPr>
              <a:t>seviyelerinde</a:t>
            </a:r>
            <a:r>
              <a:rPr sz="2400" b="1" spc="15" dirty="0">
                <a:solidFill>
                  <a:srgbClr val="5A5252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A5252"/>
                </a:solidFill>
                <a:latin typeface="Calibri"/>
                <a:cs typeface="Calibri"/>
              </a:rPr>
              <a:t>uygulanabilir.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0714" y="1418094"/>
            <a:ext cx="6982204" cy="48577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21053" y="289458"/>
            <a:ext cx="95853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Black</a:t>
            </a:r>
            <a:r>
              <a:rPr sz="3600" spc="-10" dirty="0"/>
              <a:t> </a:t>
            </a:r>
            <a:r>
              <a:rPr sz="3600" spc="-5" dirty="0"/>
              <a:t>Box</a:t>
            </a:r>
            <a:r>
              <a:rPr sz="3600" spc="-10" dirty="0"/>
              <a:t> </a:t>
            </a:r>
            <a:r>
              <a:rPr sz="3600" spc="-5" dirty="0"/>
              <a:t>Test</a:t>
            </a:r>
            <a:r>
              <a:rPr sz="3600" spc="10" dirty="0"/>
              <a:t> </a:t>
            </a:r>
            <a:r>
              <a:rPr sz="3600" spc="-5" dirty="0"/>
              <a:t>Teknikleri-</a:t>
            </a:r>
            <a:r>
              <a:rPr sz="3600" spc="10" dirty="0"/>
              <a:t> </a:t>
            </a:r>
            <a:r>
              <a:rPr sz="3600" spc="-5" dirty="0"/>
              <a:t>Equivalence</a:t>
            </a:r>
            <a:r>
              <a:rPr sz="3600" spc="25" dirty="0"/>
              <a:t> </a:t>
            </a:r>
            <a:r>
              <a:rPr sz="3600" spc="-5" dirty="0"/>
              <a:t>Partitioning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621299" y="1583644"/>
            <a:ext cx="4029710" cy="404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355600" algn="l"/>
              </a:tabLst>
            </a:pPr>
            <a:r>
              <a:rPr sz="2200" spc="-5" dirty="0">
                <a:latin typeface="Calibri"/>
                <a:cs typeface="Calibri"/>
              </a:rPr>
              <a:t>Yazılım için </a:t>
            </a:r>
            <a:r>
              <a:rPr sz="2200" b="1" spc="-5" dirty="0">
                <a:solidFill>
                  <a:srgbClr val="8FAADC"/>
                </a:solidFill>
                <a:latin typeface="Calibri"/>
                <a:cs typeface="Calibri"/>
              </a:rPr>
              <a:t>aynı sonucu </a:t>
            </a:r>
            <a:r>
              <a:rPr sz="2200" b="1" dirty="0">
                <a:solidFill>
                  <a:srgbClr val="8FAADC"/>
                </a:solidFill>
                <a:latin typeface="Calibri"/>
                <a:cs typeface="Calibri"/>
              </a:rPr>
              <a:t>verecek </a:t>
            </a:r>
            <a:r>
              <a:rPr sz="2200" b="1" spc="-484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8FAADC"/>
                </a:solidFill>
                <a:latin typeface="Calibri"/>
                <a:cs typeface="Calibri"/>
              </a:rPr>
              <a:t>girdi</a:t>
            </a:r>
            <a:r>
              <a:rPr sz="2200" b="1" spc="-15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8FAADC"/>
                </a:solidFill>
                <a:latin typeface="Calibri"/>
                <a:cs typeface="Calibri"/>
              </a:rPr>
              <a:t>değerleri </a:t>
            </a:r>
            <a:r>
              <a:rPr sz="2200" spc="-5" dirty="0">
                <a:latin typeface="Calibri"/>
                <a:cs typeface="Calibri"/>
              </a:rPr>
              <a:t>belirlenir.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sz="2200" dirty="0">
                <a:latin typeface="Calibri"/>
                <a:cs typeface="Calibri"/>
              </a:rPr>
              <a:t>Genelde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iki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sınıf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tanımlanabilir: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200" b="1" spc="-5" dirty="0">
                <a:solidFill>
                  <a:srgbClr val="538235"/>
                </a:solidFill>
                <a:latin typeface="Calibri"/>
                <a:cs typeface="Calibri"/>
              </a:rPr>
              <a:t>Geçerli Giriş</a:t>
            </a:r>
            <a:r>
              <a:rPr sz="2200" b="1" spc="-1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538235"/>
                </a:solidFill>
                <a:latin typeface="Calibri"/>
                <a:cs typeface="Calibri"/>
              </a:rPr>
              <a:t>Sınıfı</a:t>
            </a:r>
            <a:r>
              <a:rPr sz="2200" b="1" spc="-2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538235"/>
                </a:solidFill>
                <a:latin typeface="Calibri"/>
                <a:cs typeface="Calibri"/>
              </a:rPr>
              <a:t>:</a:t>
            </a:r>
            <a:endParaRPr sz="2200">
              <a:latin typeface="Calibri"/>
              <a:cs typeface="Calibri"/>
            </a:endParaRPr>
          </a:p>
          <a:p>
            <a:pPr marL="927100" marR="465455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Yazılımın kabul edeceği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geçerli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giriş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aralığıdır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200" b="1" spc="-5" dirty="0">
                <a:solidFill>
                  <a:srgbClr val="538235"/>
                </a:solidFill>
                <a:latin typeface="Calibri"/>
                <a:cs typeface="Calibri"/>
              </a:rPr>
              <a:t>Geçersiz</a:t>
            </a:r>
            <a:r>
              <a:rPr sz="2200" b="1" spc="-1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538235"/>
                </a:solidFill>
                <a:latin typeface="Calibri"/>
                <a:cs typeface="Calibri"/>
              </a:rPr>
              <a:t>Sınıf</a:t>
            </a:r>
            <a:r>
              <a:rPr sz="2200" b="1" spc="-2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538235"/>
                </a:solidFill>
                <a:latin typeface="Calibri"/>
                <a:cs typeface="Calibri"/>
              </a:rPr>
              <a:t>:</a:t>
            </a:r>
            <a:endParaRPr sz="2200">
              <a:latin typeface="Calibri"/>
              <a:cs typeface="Calibri"/>
            </a:endParaRPr>
          </a:p>
          <a:p>
            <a:pPr marL="927100" marR="671830" algn="just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Formal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olmayan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veya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geçerli aralık dışı </a:t>
            </a:r>
            <a:r>
              <a:rPr sz="2200" dirty="0">
                <a:latin typeface="Calibri"/>
                <a:cs typeface="Calibri"/>
              </a:rPr>
              <a:t>veri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kümesidir.</a:t>
            </a:r>
            <a:endParaRPr sz="2200">
              <a:latin typeface="Calibri"/>
              <a:cs typeface="Calibri"/>
            </a:endParaRPr>
          </a:p>
          <a:p>
            <a:pPr marL="355600" marR="35560" indent="-342900" algn="just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sz="2200" spc="-5" dirty="0">
                <a:latin typeface="Calibri"/>
                <a:cs typeface="Calibri"/>
              </a:rPr>
              <a:t>Tanımlanan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küme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için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test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durumu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yazılır.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1053" y="289458"/>
            <a:ext cx="95853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Black</a:t>
            </a:r>
            <a:r>
              <a:rPr sz="3600" spc="-10" dirty="0"/>
              <a:t> </a:t>
            </a:r>
            <a:r>
              <a:rPr sz="3600" spc="-5" dirty="0"/>
              <a:t>Box</a:t>
            </a:r>
            <a:r>
              <a:rPr sz="3600" spc="-10" dirty="0"/>
              <a:t> </a:t>
            </a:r>
            <a:r>
              <a:rPr sz="3600" spc="-5" dirty="0"/>
              <a:t>Test</a:t>
            </a:r>
            <a:r>
              <a:rPr sz="3600" spc="10" dirty="0"/>
              <a:t> </a:t>
            </a:r>
            <a:r>
              <a:rPr sz="3600" spc="-5" dirty="0"/>
              <a:t>Teknikleri-</a:t>
            </a:r>
            <a:r>
              <a:rPr sz="3600" spc="10" dirty="0"/>
              <a:t> </a:t>
            </a:r>
            <a:r>
              <a:rPr sz="3600" spc="-5" dirty="0"/>
              <a:t>Equivalence</a:t>
            </a:r>
            <a:r>
              <a:rPr sz="3600" spc="25" dirty="0"/>
              <a:t> </a:t>
            </a:r>
            <a:r>
              <a:rPr sz="3600" spc="-5" dirty="0"/>
              <a:t>Partitioning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73545" y="1725533"/>
            <a:ext cx="10165080" cy="438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2E5496"/>
                </a:solidFill>
                <a:latin typeface="Calibri"/>
                <a:cs typeface="Calibri"/>
              </a:rPr>
              <a:t>NASIL</a:t>
            </a:r>
            <a:r>
              <a:rPr sz="2200" b="1" spc="-3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5496"/>
                </a:solidFill>
                <a:latin typeface="Calibri"/>
                <a:cs typeface="Calibri"/>
              </a:rPr>
              <a:t>ÇALIŞIR?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354965" marR="508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200" b="1" dirty="0">
                <a:solidFill>
                  <a:srgbClr val="8FAADC"/>
                </a:solidFill>
                <a:latin typeface="Calibri"/>
                <a:cs typeface="Calibri"/>
              </a:rPr>
              <a:t>Eğer</a:t>
            </a:r>
            <a:r>
              <a:rPr sz="2200" b="1" spc="5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8FAADC"/>
                </a:solidFill>
                <a:latin typeface="Calibri"/>
                <a:cs typeface="Calibri"/>
              </a:rPr>
              <a:t>giriş</a:t>
            </a:r>
            <a:r>
              <a:rPr sz="2200" b="1" spc="5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8FAADC"/>
                </a:solidFill>
                <a:latin typeface="Calibri"/>
                <a:cs typeface="Calibri"/>
              </a:rPr>
              <a:t>koşulu</a:t>
            </a:r>
            <a:r>
              <a:rPr sz="2200" b="1" spc="-10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8FAADC"/>
                </a:solidFill>
                <a:latin typeface="Calibri"/>
                <a:cs typeface="Calibri"/>
              </a:rPr>
              <a:t>değerleri</a:t>
            </a:r>
            <a:r>
              <a:rPr sz="2200" b="1" spc="15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8FAADC"/>
                </a:solidFill>
                <a:latin typeface="Calibri"/>
                <a:cs typeface="Calibri"/>
              </a:rPr>
              <a:t>belirli</a:t>
            </a:r>
            <a:r>
              <a:rPr sz="2200" b="1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8FAADC"/>
                </a:solidFill>
                <a:latin typeface="Calibri"/>
                <a:cs typeface="Calibri"/>
              </a:rPr>
              <a:t>bir</a:t>
            </a:r>
            <a:r>
              <a:rPr sz="2200" b="1" spc="5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8FAADC"/>
                </a:solidFill>
                <a:latin typeface="Calibri"/>
                <a:cs typeface="Calibri"/>
              </a:rPr>
              <a:t>dizi belirtiyorsa,</a:t>
            </a:r>
            <a:r>
              <a:rPr sz="2200" b="1" spc="10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8FAADC"/>
                </a:solidFill>
                <a:latin typeface="Calibri"/>
                <a:cs typeface="Calibri"/>
              </a:rPr>
              <a:t>bu </a:t>
            </a:r>
            <a:r>
              <a:rPr sz="2200" b="1" spc="-5" dirty="0">
                <a:solidFill>
                  <a:srgbClr val="8FAADC"/>
                </a:solidFill>
                <a:latin typeface="Calibri"/>
                <a:cs typeface="Calibri"/>
              </a:rPr>
              <a:t>durumda</a:t>
            </a:r>
            <a:r>
              <a:rPr sz="2200" b="1" spc="-20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8FAADC"/>
                </a:solidFill>
                <a:latin typeface="Calibri"/>
                <a:cs typeface="Calibri"/>
              </a:rPr>
              <a:t>1</a:t>
            </a:r>
            <a:r>
              <a:rPr sz="2200" b="1" spc="10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8FAADC"/>
                </a:solidFill>
                <a:latin typeface="Calibri"/>
                <a:cs typeface="Calibri"/>
              </a:rPr>
              <a:t>geçerli,</a:t>
            </a:r>
            <a:r>
              <a:rPr sz="2200" b="1" spc="5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8FAADC"/>
                </a:solidFill>
                <a:latin typeface="Calibri"/>
                <a:cs typeface="Calibri"/>
              </a:rPr>
              <a:t>1</a:t>
            </a:r>
            <a:r>
              <a:rPr sz="2200" b="1" spc="10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8FAADC"/>
                </a:solidFill>
                <a:latin typeface="Calibri"/>
                <a:cs typeface="Calibri"/>
              </a:rPr>
              <a:t>geçersiz </a:t>
            </a:r>
            <a:r>
              <a:rPr sz="2200" b="1" spc="-484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8FAADC"/>
                </a:solidFill>
                <a:latin typeface="Calibri"/>
                <a:cs typeface="Calibri"/>
              </a:rPr>
              <a:t>sınıf</a:t>
            </a:r>
            <a:r>
              <a:rPr sz="2200" b="1" spc="-15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8FAADC"/>
                </a:solidFill>
                <a:latin typeface="Calibri"/>
                <a:cs typeface="Calibri"/>
              </a:rPr>
              <a:t>vardır.</a:t>
            </a:r>
            <a:endParaRPr sz="2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200" b="1" spc="-5" dirty="0">
                <a:solidFill>
                  <a:srgbClr val="2E5496"/>
                </a:solidFill>
                <a:latin typeface="Calibri"/>
                <a:cs typeface="Calibri"/>
              </a:rPr>
              <a:t>Kredi</a:t>
            </a:r>
            <a:r>
              <a:rPr sz="2200" b="1" spc="-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5496"/>
                </a:solidFill>
                <a:latin typeface="Calibri"/>
                <a:cs typeface="Calibri"/>
              </a:rPr>
              <a:t>sadece</a:t>
            </a:r>
            <a:r>
              <a:rPr sz="2200" b="1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5496"/>
                </a:solidFill>
                <a:latin typeface="Calibri"/>
                <a:cs typeface="Calibri"/>
              </a:rPr>
              <a:t>1+1,</a:t>
            </a:r>
            <a:r>
              <a:rPr sz="2200" b="1" spc="-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5496"/>
                </a:solidFill>
                <a:latin typeface="Calibri"/>
                <a:cs typeface="Calibri"/>
              </a:rPr>
              <a:t>3+1</a:t>
            </a:r>
            <a:r>
              <a:rPr sz="2200" b="1" spc="-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E5496"/>
                </a:solidFill>
                <a:latin typeface="Calibri"/>
                <a:cs typeface="Calibri"/>
              </a:rPr>
              <a:t>ve 4+1</a:t>
            </a:r>
            <a:r>
              <a:rPr sz="2200" b="1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5496"/>
                </a:solidFill>
                <a:latin typeface="Calibri"/>
                <a:cs typeface="Calibri"/>
              </a:rPr>
              <a:t>için</a:t>
            </a:r>
            <a:r>
              <a:rPr sz="2200" b="1" spc="-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5496"/>
                </a:solidFill>
                <a:latin typeface="Calibri"/>
                <a:cs typeface="Calibri"/>
              </a:rPr>
              <a:t>verilir.</a:t>
            </a:r>
            <a:endParaRPr sz="220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</a:pPr>
            <a:r>
              <a:rPr sz="2200" b="1" spc="-5" dirty="0">
                <a:solidFill>
                  <a:srgbClr val="2E5496"/>
                </a:solidFill>
                <a:latin typeface="Calibri"/>
                <a:cs typeface="Calibri"/>
              </a:rPr>
              <a:t>Geçerli</a:t>
            </a:r>
            <a:r>
              <a:rPr sz="2200" b="1" dirty="0">
                <a:solidFill>
                  <a:srgbClr val="2E5496"/>
                </a:solidFill>
                <a:latin typeface="Calibri"/>
                <a:cs typeface="Calibri"/>
              </a:rPr>
              <a:t> :</a:t>
            </a:r>
            <a:r>
              <a:rPr sz="2200" b="1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5496"/>
                </a:solidFill>
                <a:latin typeface="Calibri"/>
                <a:cs typeface="Calibri"/>
              </a:rPr>
              <a:t>{1+1,</a:t>
            </a:r>
            <a:r>
              <a:rPr sz="2200" b="1" spc="-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5496"/>
                </a:solidFill>
                <a:latin typeface="Calibri"/>
                <a:cs typeface="Calibri"/>
              </a:rPr>
              <a:t>3+1</a:t>
            </a:r>
            <a:r>
              <a:rPr sz="2200" b="1" spc="-1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E5496"/>
                </a:solidFill>
                <a:latin typeface="Calibri"/>
                <a:cs typeface="Calibri"/>
              </a:rPr>
              <a:t>ve</a:t>
            </a:r>
            <a:r>
              <a:rPr sz="2200" b="1" spc="-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E5496"/>
                </a:solidFill>
                <a:latin typeface="Calibri"/>
                <a:cs typeface="Calibri"/>
              </a:rPr>
              <a:t>4+1 }</a:t>
            </a:r>
            <a:endParaRPr sz="220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</a:pPr>
            <a:r>
              <a:rPr sz="2200" b="1" spc="-5" dirty="0">
                <a:solidFill>
                  <a:srgbClr val="2E5496"/>
                </a:solidFill>
                <a:latin typeface="Calibri"/>
                <a:cs typeface="Calibri"/>
              </a:rPr>
              <a:t>Geçersiz</a:t>
            </a:r>
            <a:r>
              <a:rPr sz="2200" b="1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E5496"/>
                </a:solidFill>
                <a:latin typeface="Calibri"/>
                <a:cs typeface="Calibri"/>
              </a:rPr>
              <a:t>:</a:t>
            </a:r>
            <a:r>
              <a:rPr sz="2200" b="1" spc="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5496"/>
                </a:solidFill>
                <a:latin typeface="Calibri"/>
                <a:cs typeface="Calibri"/>
              </a:rPr>
              <a:t>{herhangi</a:t>
            </a:r>
            <a:r>
              <a:rPr sz="2200" b="1" spc="-1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5496"/>
                </a:solidFill>
                <a:latin typeface="Calibri"/>
                <a:cs typeface="Calibri"/>
              </a:rPr>
              <a:t>bir</a:t>
            </a:r>
            <a:r>
              <a:rPr sz="2200" b="1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5496"/>
                </a:solidFill>
                <a:latin typeface="Calibri"/>
                <a:cs typeface="Calibri"/>
              </a:rPr>
              <a:t>değer}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355600" marR="395605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200" b="1" dirty="0">
                <a:solidFill>
                  <a:srgbClr val="8FAADC"/>
                </a:solidFill>
                <a:latin typeface="Calibri"/>
                <a:cs typeface="Calibri"/>
              </a:rPr>
              <a:t>Eğer</a:t>
            </a:r>
            <a:r>
              <a:rPr sz="2200" b="1" spc="5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8FAADC"/>
                </a:solidFill>
                <a:latin typeface="Calibri"/>
                <a:cs typeface="Calibri"/>
              </a:rPr>
              <a:t>giriş</a:t>
            </a:r>
            <a:r>
              <a:rPr sz="2200" b="1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8FAADC"/>
                </a:solidFill>
                <a:latin typeface="Calibri"/>
                <a:cs typeface="Calibri"/>
              </a:rPr>
              <a:t>koşulu</a:t>
            </a:r>
            <a:r>
              <a:rPr sz="2200" b="1" spc="-10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8FAADC"/>
                </a:solidFill>
                <a:latin typeface="Calibri"/>
                <a:cs typeface="Calibri"/>
              </a:rPr>
              <a:t>değeri</a:t>
            </a:r>
            <a:r>
              <a:rPr sz="2200" b="1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8FAADC"/>
                </a:solidFill>
                <a:latin typeface="Calibri"/>
                <a:cs typeface="Calibri"/>
              </a:rPr>
              <a:t>kesin</a:t>
            </a:r>
            <a:r>
              <a:rPr sz="2200" b="1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8FAADC"/>
                </a:solidFill>
                <a:latin typeface="Calibri"/>
                <a:cs typeface="Calibri"/>
              </a:rPr>
              <a:t>bir</a:t>
            </a:r>
            <a:r>
              <a:rPr sz="2200" b="1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8FAADC"/>
                </a:solidFill>
                <a:latin typeface="Calibri"/>
                <a:cs typeface="Calibri"/>
              </a:rPr>
              <a:t>koşulsa,</a:t>
            </a:r>
            <a:r>
              <a:rPr sz="2200" b="1" spc="-10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8FAADC"/>
                </a:solidFill>
                <a:latin typeface="Calibri"/>
                <a:cs typeface="Calibri"/>
              </a:rPr>
              <a:t>bu</a:t>
            </a:r>
            <a:r>
              <a:rPr sz="2200" b="1" spc="-5" dirty="0">
                <a:solidFill>
                  <a:srgbClr val="8FAADC"/>
                </a:solidFill>
                <a:latin typeface="Calibri"/>
                <a:cs typeface="Calibri"/>
              </a:rPr>
              <a:t> durumda</a:t>
            </a:r>
            <a:r>
              <a:rPr sz="2200" b="1" spc="-10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8FAADC"/>
                </a:solidFill>
                <a:latin typeface="Calibri"/>
                <a:cs typeface="Calibri"/>
              </a:rPr>
              <a:t>da 1</a:t>
            </a:r>
            <a:r>
              <a:rPr sz="2200" b="1" spc="-15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8FAADC"/>
                </a:solidFill>
                <a:latin typeface="Calibri"/>
                <a:cs typeface="Calibri"/>
              </a:rPr>
              <a:t>geçerli,</a:t>
            </a:r>
            <a:r>
              <a:rPr sz="2200" b="1" spc="5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8FAADC"/>
                </a:solidFill>
                <a:latin typeface="Calibri"/>
                <a:cs typeface="Calibri"/>
              </a:rPr>
              <a:t>1 </a:t>
            </a:r>
            <a:r>
              <a:rPr sz="2200" b="1" spc="-5" dirty="0">
                <a:solidFill>
                  <a:srgbClr val="8FAADC"/>
                </a:solidFill>
                <a:latin typeface="Calibri"/>
                <a:cs typeface="Calibri"/>
              </a:rPr>
              <a:t>geçersiz</a:t>
            </a:r>
            <a:r>
              <a:rPr sz="2200" b="1" spc="10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8FAADC"/>
                </a:solidFill>
                <a:latin typeface="Calibri"/>
                <a:cs typeface="Calibri"/>
              </a:rPr>
              <a:t>sınıf </a:t>
            </a:r>
            <a:r>
              <a:rPr sz="2200" b="1" spc="-480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8FAADC"/>
                </a:solidFill>
                <a:latin typeface="Calibri"/>
                <a:cs typeface="Calibri"/>
              </a:rPr>
              <a:t>vardır.</a:t>
            </a:r>
            <a:endParaRPr sz="2200">
              <a:latin typeface="Calibri"/>
              <a:cs typeface="Calibri"/>
            </a:endParaRPr>
          </a:p>
          <a:p>
            <a:pPr marL="469900" marR="5673725">
              <a:lnSpc>
                <a:spcPct val="100000"/>
              </a:lnSpc>
            </a:pPr>
            <a:r>
              <a:rPr sz="2200" b="1" spc="-5" dirty="0">
                <a:solidFill>
                  <a:srgbClr val="2E5496"/>
                </a:solidFill>
                <a:latin typeface="Calibri"/>
                <a:cs typeface="Calibri"/>
              </a:rPr>
              <a:t>Kredi</a:t>
            </a:r>
            <a:r>
              <a:rPr sz="2200" b="1" spc="-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5496"/>
                </a:solidFill>
                <a:latin typeface="Calibri"/>
                <a:cs typeface="Calibri"/>
              </a:rPr>
              <a:t>sadece</a:t>
            </a:r>
            <a:r>
              <a:rPr sz="2200" b="1" spc="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5496"/>
                </a:solidFill>
                <a:latin typeface="Calibri"/>
                <a:cs typeface="Calibri"/>
              </a:rPr>
              <a:t>gerçek</a:t>
            </a:r>
            <a:r>
              <a:rPr sz="2200" b="1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5496"/>
                </a:solidFill>
                <a:latin typeface="Calibri"/>
                <a:cs typeface="Calibri"/>
              </a:rPr>
              <a:t>kişilere</a:t>
            </a:r>
            <a:r>
              <a:rPr sz="2200" b="1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5496"/>
                </a:solidFill>
                <a:latin typeface="Calibri"/>
                <a:cs typeface="Calibri"/>
              </a:rPr>
              <a:t>verilir. </a:t>
            </a:r>
            <a:r>
              <a:rPr sz="2200" b="1" spc="-484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5496"/>
                </a:solidFill>
                <a:latin typeface="Calibri"/>
                <a:cs typeface="Calibri"/>
              </a:rPr>
              <a:t>Geçerli</a:t>
            </a:r>
            <a:r>
              <a:rPr sz="2200" b="1" dirty="0">
                <a:solidFill>
                  <a:srgbClr val="2E5496"/>
                </a:solidFill>
                <a:latin typeface="Calibri"/>
                <a:cs typeface="Calibri"/>
              </a:rPr>
              <a:t> :</a:t>
            </a:r>
            <a:r>
              <a:rPr sz="2200" b="1" spc="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5496"/>
                </a:solidFill>
                <a:latin typeface="Calibri"/>
                <a:cs typeface="Calibri"/>
              </a:rPr>
              <a:t>(Gerçek</a:t>
            </a:r>
            <a:r>
              <a:rPr sz="2200" b="1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5496"/>
                </a:solidFill>
                <a:latin typeface="Calibri"/>
                <a:cs typeface="Calibri"/>
              </a:rPr>
              <a:t>kişi}</a:t>
            </a:r>
            <a:endParaRPr sz="2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200" b="1" spc="-5" dirty="0">
                <a:solidFill>
                  <a:srgbClr val="2E5496"/>
                </a:solidFill>
                <a:latin typeface="Calibri"/>
                <a:cs typeface="Calibri"/>
              </a:rPr>
              <a:t>Geçersiz</a:t>
            </a:r>
            <a:r>
              <a:rPr sz="2200" b="1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E5496"/>
                </a:solidFill>
                <a:latin typeface="Calibri"/>
                <a:cs typeface="Calibri"/>
              </a:rPr>
              <a:t>:</a:t>
            </a:r>
            <a:r>
              <a:rPr sz="2200" b="1" spc="1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5496"/>
                </a:solidFill>
                <a:latin typeface="Calibri"/>
                <a:cs typeface="Calibri"/>
              </a:rPr>
              <a:t>{tüzel,</a:t>
            </a:r>
            <a:r>
              <a:rPr sz="2200" b="1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5496"/>
                </a:solidFill>
                <a:latin typeface="Calibri"/>
                <a:cs typeface="Calibri"/>
              </a:rPr>
              <a:t>herhangi bir değer}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0533" y="1542290"/>
            <a:ext cx="10765155" cy="309245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815"/>
              </a:spcBef>
            </a:pPr>
            <a:r>
              <a:rPr sz="2400" dirty="0">
                <a:latin typeface="Calibri"/>
                <a:cs typeface="Calibri"/>
              </a:rPr>
              <a:t>Bir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başarı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değerlendirme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sisteminde,</a:t>
            </a:r>
            <a:endParaRPr sz="2400">
              <a:latin typeface="Calibri"/>
              <a:cs typeface="Calibri"/>
            </a:endParaRPr>
          </a:p>
          <a:p>
            <a:pPr marL="13335">
              <a:lnSpc>
                <a:spcPct val="100000"/>
              </a:lnSpc>
              <a:spcBef>
                <a:spcPts val="715"/>
              </a:spcBef>
            </a:pPr>
            <a:r>
              <a:rPr sz="2400" spc="-5" dirty="0">
                <a:latin typeface="Calibri"/>
                <a:cs typeface="Calibri"/>
              </a:rPr>
              <a:t>0-10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puan aralığı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"</a:t>
            </a:r>
            <a:r>
              <a:rPr sz="2400" b="1" spc="-5" dirty="0">
                <a:solidFill>
                  <a:srgbClr val="538235"/>
                </a:solidFill>
                <a:latin typeface="Calibri"/>
                <a:cs typeface="Calibri"/>
              </a:rPr>
              <a:t>başarısız</a:t>
            </a:r>
            <a:r>
              <a:rPr sz="2400" spc="-5" dirty="0">
                <a:latin typeface="Calibri"/>
                <a:cs typeface="Calibri"/>
              </a:rPr>
              <a:t>",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(10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dahil)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400" spc="-5" dirty="0">
                <a:latin typeface="Calibri"/>
                <a:cs typeface="Calibri"/>
              </a:rPr>
              <a:t>11-20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puan aralığı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"</a:t>
            </a:r>
            <a:r>
              <a:rPr sz="2400" b="1" spc="-5" dirty="0">
                <a:solidFill>
                  <a:srgbClr val="538235"/>
                </a:solidFill>
                <a:latin typeface="Calibri"/>
                <a:cs typeface="Calibri"/>
              </a:rPr>
              <a:t>yeterli</a:t>
            </a:r>
            <a:r>
              <a:rPr sz="2400" spc="-5" dirty="0">
                <a:latin typeface="Calibri"/>
                <a:cs typeface="Calibri"/>
              </a:rPr>
              <a:t>",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(20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dahil)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400" dirty="0">
                <a:latin typeface="Calibri"/>
                <a:cs typeface="Calibri"/>
              </a:rPr>
              <a:t>21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puan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üstü ise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"</a:t>
            </a:r>
            <a:r>
              <a:rPr sz="2400" b="1" spc="-5" dirty="0">
                <a:solidFill>
                  <a:srgbClr val="538235"/>
                </a:solidFill>
                <a:latin typeface="Calibri"/>
                <a:cs typeface="Calibri"/>
              </a:rPr>
              <a:t>başarılı</a:t>
            </a:r>
            <a:r>
              <a:rPr sz="2400" spc="-5" dirty="0">
                <a:latin typeface="Calibri"/>
                <a:cs typeface="Calibri"/>
              </a:rPr>
              <a:t>"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olarak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belirleniyor.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(21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dahil)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400" spc="-5" dirty="0">
                <a:latin typeface="Calibri"/>
                <a:cs typeface="Calibri"/>
              </a:rPr>
              <a:t>Böyle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 durumda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"Denklik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Paylarını"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sayı doğrusu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üzerinde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gösterelim.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735"/>
              </a:lnSpc>
              <a:spcBef>
                <a:spcPts val="710"/>
              </a:spcBef>
            </a:pPr>
            <a:r>
              <a:rPr sz="2400" dirty="0">
                <a:latin typeface="Calibri"/>
                <a:cs typeface="Calibri"/>
              </a:rPr>
              <a:t>Bu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yöntemle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yapıldığında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kullanılabilecek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giriş değerleri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(input)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sırasıyla TC1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(2,</a:t>
            </a:r>
            <a:r>
              <a:rPr sz="2400" dirty="0">
                <a:latin typeface="Calibri"/>
                <a:cs typeface="Calibri"/>
              </a:rPr>
              <a:t> 13,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735"/>
              </a:lnSpc>
            </a:pPr>
            <a:r>
              <a:rPr sz="2400" dirty="0">
                <a:latin typeface="Calibri"/>
                <a:cs typeface="Calibri"/>
              </a:rPr>
              <a:t>22)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olsun.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9821" y="4708397"/>
            <a:ext cx="8611396" cy="15940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21053" y="289458"/>
            <a:ext cx="95853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Black</a:t>
            </a:r>
            <a:r>
              <a:rPr sz="3600" spc="-10" dirty="0"/>
              <a:t> </a:t>
            </a:r>
            <a:r>
              <a:rPr sz="3600" spc="-5" dirty="0"/>
              <a:t>Box</a:t>
            </a:r>
            <a:r>
              <a:rPr sz="3600" spc="-10" dirty="0"/>
              <a:t> </a:t>
            </a:r>
            <a:r>
              <a:rPr sz="3600" spc="-5" dirty="0"/>
              <a:t>Test</a:t>
            </a:r>
            <a:r>
              <a:rPr sz="3600" spc="10" dirty="0"/>
              <a:t> </a:t>
            </a:r>
            <a:r>
              <a:rPr sz="3600" spc="-5" dirty="0"/>
              <a:t>Teknikleri-</a:t>
            </a:r>
            <a:r>
              <a:rPr sz="3600" spc="10" dirty="0"/>
              <a:t> </a:t>
            </a:r>
            <a:r>
              <a:rPr sz="3600" spc="-5" dirty="0"/>
              <a:t>Equivalence</a:t>
            </a:r>
            <a:r>
              <a:rPr sz="3600" spc="25" dirty="0"/>
              <a:t> </a:t>
            </a:r>
            <a:r>
              <a:rPr sz="3600" spc="-5" dirty="0"/>
              <a:t>Partitioning</a:t>
            </a:r>
            <a:endParaRPr sz="3600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4276" y="314171"/>
            <a:ext cx="9755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Black</a:t>
            </a:r>
            <a:r>
              <a:rPr sz="3600" spc="-10" dirty="0"/>
              <a:t> </a:t>
            </a:r>
            <a:r>
              <a:rPr sz="3600" spc="-5" dirty="0"/>
              <a:t>Box Test</a:t>
            </a:r>
            <a:r>
              <a:rPr sz="3600" spc="5" dirty="0"/>
              <a:t> </a:t>
            </a:r>
            <a:r>
              <a:rPr sz="3600" spc="-5" dirty="0"/>
              <a:t>Teknikleri</a:t>
            </a:r>
            <a:r>
              <a:rPr sz="3600" spc="25" dirty="0"/>
              <a:t> </a:t>
            </a:r>
            <a:r>
              <a:rPr sz="3600" dirty="0"/>
              <a:t>-</a:t>
            </a:r>
            <a:r>
              <a:rPr sz="3600" spc="-10" dirty="0"/>
              <a:t> </a:t>
            </a:r>
            <a:r>
              <a:rPr sz="3600" spc="-5" dirty="0"/>
              <a:t>Boundary Value</a:t>
            </a:r>
            <a:r>
              <a:rPr sz="3600" spc="5" dirty="0"/>
              <a:t> </a:t>
            </a:r>
            <a:r>
              <a:rPr sz="3600" spc="-5" dirty="0"/>
              <a:t>Analysis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91447" y="1847701"/>
            <a:ext cx="10105390" cy="353314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18465" marR="5080" indent="-406400">
              <a:lnSpc>
                <a:spcPts val="2590"/>
              </a:lnSpc>
              <a:spcBef>
                <a:spcPts val="42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Sınır değer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testleri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değişim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noktalarında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yazılımın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kararlılığını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etmek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üzere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yapılır.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80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Sınır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değerler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kontrol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edilir(</a:t>
            </a:r>
            <a:r>
              <a:rPr sz="2400" b="1" spc="-5" dirty="0">
                <a:latin typeface="Calibri"/>
                <a:cs typeface="Calibri"/>
              </a:rPr>
              <a:t>maksimum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ve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minimum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değerleri</a:t>
            </a:r>
            <a:r>
              <a:rPr sz="2400" spc="-5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418465" marR="442595" indent="-406400">
              <a:lnSpc>
                <a:spcPts val="2590"/>
              </a:lnSpc>
              <a:spcBef>
                <a:spcPts val="103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dirty="0">
                <a:latin typeface="Calibri"/>
                <a:cs typeface="Calibri"/>
              </a:rPr>
              <a:t>Bu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yüzden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eşdeğer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aralıkların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çıkartılması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büyük</a:t>
            </a:r>
            <a:r>
              <a:rPr sz="2400" dirty="0">
                <a:latin typeface="Calibri"/>
                <a:cs typeface="Calibri"/>
              </a:rPr>
              <a:t> 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küçük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değişim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noktalarının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saptanması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gerekir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80"/>
              </a:spcBef>
              <a:buClr>
                <a:srgbClr val="000000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b="1" spc="-5" dirty="0">
                <a:solidFill>
                  <a:srgbClr val="538235"/>
                </a:solidFill>
                <a:latin typeface="Calibri"/>
                <a:cs typeface="Calibri"/>
              </a:rPr>
              <a:t>2-değerli</a:t>
            </a:r>
            <a:r>
              <a:rPr sz="2400" b="1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38235"/>
                </a:solidFill>
                <a:latin typeface="Calibri"/>
                <a:cs typeface="Calibri"/>
              </a:rPr>
              <a:t>ve</a:t>
            </a:r>
            <a:r>
              <a:rPr sz="2400" b="1" spc="1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38235"/>
                </a:solidFill>
                <a:latin typeface="Calibri"/>
                <a:cs typeface="Calibri"/>
              </a:rPr>
              <a:t>3-değerli</a:t>
            </a:r>
            <a:r>
              <a:rPr sz="2400" b="1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38235"/>
                </a:solidFill>
                <a:latin typeface="Calibri"/>
                <a:cs typeface="Calibri"/>
              </a:rPr>
              <a:t>sınır değer</a:t>
            </a:r>
            <a:r>
              <a:rPr sz="2400" b="1" spc="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38235"/>
                </a:solidFill>
                <a:latin typeface="Calibri"/>
                <a:cs typeface="Calibri"/>
              </a:rPr>
              <a:t>testi</a:t>
            </a:r>
            <a:r>
              <a:rPr sz="2400" b="1" spc="1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yaklaşımı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vardır.</a:t>
            </a:r>
            <a:endParaRPr sz="24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209"/>
              </a:spcBef>
              <a:buFont typeface="Arial MT"/>
              <a:buChar char="•"/>
              <a:tabLst>
                <a:tab pos="875665" algn="l"/>
                <a:tab pos="876300" algn="l"/>
              </a:tabLst>
            </a:pPr>
            <a:r>
              <a:rPr sz="2400" spc="-5" dirty="0">
                <a:latin typeface="Calibri"/>
                <a:cs typeface="Calibri"/>
              </a:rPr>
              <a:t>2-değerli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yaklaşımda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değişim noktası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 sonraki değer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alınırken</a:t>
            </a:r>
            <a:endParaRPr sz="2400">
              <a:latin typeface="Calibri"/>
              <a:cs typeface="Calibri"/>
            </a:endParaRPr>
          </a:p>
          <a:p>
            <a:pPr marL="875665" marR="35560" lvl="1" indent="-381000">
              <a:lnSpc>
                <a:spcPts val="2590"/>
              </a:lnSpc>
              <a:spcBef>
                <a:spcPts val="545"/>
              </a:spcBef>
              <a:buFont typeface="Arial MT"/>
              <a:buChar char="•"/>
              <a:tabLst>
                <a:tab pos="875665" algn="l"/>
                <a:tab pos="876300" algn="l"/>
              </a:tabLst>
            </a:pPr>
            <a:r>
              <a:rPr sz="2400" spc="-5" dirty="0">
                <a:latin typeface="Calibri"/>
                <a:cs typeface="Calibri"/>
              </a:rPr>
              <a:t>3-değerli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yaklaşımda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değişim noktası,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 önceki </a:t>
            </a:r>
            <a:r>
              <a:rPr sz="2400" dirty="0">
                <a:latin typeface="Calibri"/>
                <a:cs typeface="Calibri"/>
              </a:rPr>
              <a:t>ve </a:t>
            </a:r>
            <a:r>
              <a:rPr sz="2400" spc="-5" dirty="0">
                <a:latin typeface="Calibri"/>
                <a:cs typeface="Calibri"/>
              </a:rPr>
              <a:t>bir sonraki değerleri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içerisine</a:t>
            </a:r>
            <a:r>
              <a:rPr sz="2400" dirty="0">
                <a:latin typeface="Calibri"/>
                <a:cs typeface="Calibri"/>
              </a:rPr>
              <a:t> alan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üç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farklı değer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edilir.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4276" y="314171"/>
            <a:ext cx="9755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Black</a:t>
            </a:r>
            <a:r>
              <a:rPr sz="3600" spc="-10" dirty="0"/>
              <a:t> </a:t>
            </a:r>
            <a:r>
              <a:rPr sz="3600" spc="-5" dirty="0"/>
              <a:t>Box Test</a:t>
            </a:r>
            <a:r>
              <a:rPr sz="3600" spc="5" dirty="0"/>
              <a:t> </a:t>
            </a:r>
            <a:r>
              <a:rPr sz="3600" spc="-5" dirty="0"/>
              <a:t>Teknikleri</a:t>
            </a:r>
            <a:r>
              <a:rPr sz="3600" spc="25" dirty="0"/>
              <a:t> </a:t>
            </a:r>
            <a:r>
              <a:rPr sz="3600" dirty="0"/>
              <a:t>-</a:t>
            </a:r>
            <a:r>
              <a:rPr sz="3600" spc="-10" dirty="0"/>
              <a:t> </a:t>
            </a:r>
            <a:r>
              <a:rPr sz="3600" spc="-5" dirty="0"/>
              <a:t>Boundary Value</a:t>
            </a:r>
            <a:r>
              <a:rPr sz="3600" spc="5" dirty="0"/>
              <a:t> </a:t>
            </a:r>
            <a:r>
              <a:rPr sz="3600" spc="-5" dirty="0"/>
              <a:t>Analysis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1409700" y="1665732"/>
            <a:ext cx="10391775" cy="4886960"/>
            <a:chOff x="1409700" y="1665732"/>
            <a:chExt cx="10391775" cy="48869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9700" y="1665732"/>
              <a:ext cx="10391393" cy="484860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84932" y="6464046"/>
              <a:ext cx="899160" cy="0"/>
            </a:xfrm>
            <a:custGeom>
              <a:avLst/>
              <a:gdLst/>
              <a:ahLst/>
              <a:cxnLst/>
              <a:rect l="l" t="t" r="r" b="b"/>
              <a:pathLst>
                <a:path w="899160">
                  <a:moveTo>
                    <a:pt x="0" y="0"/>
                  </a:moveTo>
                  <a:lnTo>
                    <a:pt x="898639" y="0"/>
                  </a:lnTo>
                </a:path>
              </a:pathLst>
            </a:custGeom>
            <a:ln w="76199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30112" y="6514338"/>
              <a:ext cx="1022985" cy="0"/>
            </a:xfrm>
            <a:custGeom>
              <a:avLst/>
              <a:gdLst/>
              <a:ahLst/>
              <a:cxnLst/>
              <a:rect l="l" t="t" r="r" b="b"/>
              <a:pathLst>
                <a:path w="1022984">
                  <a:moveTo>
                    <a:pt x="0" y="0"/>
                  </a:moveTo>
                  <a:lnTo>
                    <a:pt x="1022400" y="0"/>
                  </a:lnTo>
                </a:path>
              </a:pathLst>
            </a:custGeom>
            <a:ln w="762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53537" y="5865495"/>
              <a:ext cx="4098925" cy="499109"/>
            </a:xfrm>
            <a:custGeom>
              <a:avLst/>
              <a:gdLst/>
              <a:ahLst/>
              <a:cxnLst/>
              <a:rect l="l" t="t" r="r" b="b"/>
              <a:pathLst>
                <a:path w="4098925" h="499110">
                  <a:moveTo>
                    <a:pt x="0" y="0"/>
                  </a:moveTo>
                  <a:lnTo>
                    <a:pt x="630936" y="0"/>
                  </a:lnTo>
                  <a:lnTo>
                    <a:pt x="630936" y="472439"/>
                  </a:lnTo>
                  <a:lnTo>
                    <a:pt x="0" y="472439"/>
                  </a:lnTo>
                  <a:lnTo>
                    <a:pt x="0" y="0"/>
                  </a:lnTo>
                  <a:close/>
                </a:path>
                <a:path w="4098925" h="499110">
                  <a:moveTo>
                    <a:pt x="3326129" y="25907"/>
                  </a:moveTo>
                  <a:lnTo>
                    <a:pt x="4098797" y="25907"/>
                  </a:lnTo>
                  <a:lnTo>
                    <a:pt x="4098797" y="499109"/>
                  </a:lnTo>
                  <a:lnTo>
                    <a:pt x="3326129" y="499109"/>
                  </a:lnTo>
                  <a:lnTo>
                    <a:pt x="3326129" y="25907"/>
                  </a:lnTo>
                  <a:close/>
                </a:path>
              </a:pathLst>
            </a:custGeom>
            <a:ln w="5715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3724" y="214448"/>
            <a:ext cx="9755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Black</a:t>
            </a:r>
            <a:r>
              <a:rPr sz="3600" spc="-10" dirty="0"/>
              <a:t> </a:t>
            </a:r>
            <a:r>
              <a:rPr sz="3600" spc="-5" dirty="0"/>
              <a:t>Box Test</a:t>
            </a:r>
            <a:r>
              <a:rPr sz="3600" spc="5" dirty="0"/>
              <a:t> </a:t>
            </a:r>
            <a:r>
              <a:rPr sz="3600" spc="-5" dirty="0"/>
              <a:t>Teknikleri</a:t>
            </a:r>
            <a:r>
              <a:rPr sz="3600" spc="25" dirty="0"/>
              <a:t> </a:t>
            </a:r>
            <a:r>
              <a:rPr sz="3600" dirty="0"/>
              <a:t>-</a:t>
            </a:r>
            <a:r>
              <a:rPr sz="3600" spc="-10" dirty="0"/>
              <a:t> </a:t>
            </a:r>
            <a:r>
              <a:rPr sz="3600" spc="-5" dirty="0"/>
              <a:t>Boundary Value</a:t>
            </a:r>
            <a:r>
              <a:rPr sz="3600" spc="5" dirty="0"/>
              <a:t> </a:t>
            </a:r>
            <a:r>
              <a:rPr sz="3600" spc="-5" dirty="0"/>
              <a:t>Analysis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31841" y="1630747"/>
            <a:ext cx="9783445" cy="322008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815"/>
              </a:spcBef>
            </a:pPr>
            <a:r>
              <a:rPr sz="2400" dirty="0">
                <a:latin typeface="Calibri"/>
                <a:cs typeface="Calibri"/>
              </a:rPr>
              <a:t>Bir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başarı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değerlendirme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sisteminde,</a:t>
            </a:r>
            <a:endParaRPr sz="2400">
              <a:latin typeface="Calibri"/>
              <a:cs typeface="Calibri"/>
            </a:endParaRPr>
          </a:p>
          <a:p>
            <a:pPr marL="13335">
              <a:lnSpc>
                <a:spcPct val="100000"/>
              </a:lnSpc>
              <a:spcBef>
                <a:spcPts val="715"/>
              </a:spcBef>
            </a:pPr>
            <a:r>
              <a:rPr sz="2400" spc="-5" dirty="0">
                <a:latin typeface="Calibri"/>
                <a:cs typeface="Calibri"/>
              </a:rPr>
              <a:t>0-10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puan aralığı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"</a:t>
            </a:r>
            <a:r>
              <a:rPr sz="2400" b="1" spc="-5" dirty="0">
                <a:solidFill>
                  <a:srgbClr val="538235"/>
                </a:solidFill>
                <a:latin typeface="Calibri"/>
                <a:cs typeface="Calibri"/>
              </a:rPr>
              <a:t>başarısız</a:t>
            </a:r>
            <a:r>
              <a:rPr sz="2400" spc="-5" dirty="0">
                <a:latin typeface="Calibri"/>
                <a:cs typeface="Calibri"/>
              </a:rPr>
              <a:t>",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(10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dahil)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400" spc="-5" dirty="0">
                <a:latin typeface="Calibri"/>
                <a:cs typeface="Calibri"/>
              </a:rPr>
              <a:t>11-20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puan aralığı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"</a:t>
            </a:r>
            <a:r>
              <a:rPr sz="2400" b="1" spc="-5" dirty="0">
                <a:solidFill>
                  <a:srgbClr val="538235"/>
                </a:solidFill>
                <a:latin typeface="Calibri"/>
                <a:cs typeface="Calibri"/>
              </a:rPr>
              <a:t>yeterli</a:t>
            </a:r>
            <a:r>
              <a:rPr sz="2400" spc="-5" dirty="0">
                <a:latin typeface="Calibri"/>
                <a:cs typeface="Calibri"/>
              </a:rPr>
              <a:t>",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(20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dahil)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400" dirty="0">
                <a:latin typeface="Calibri"/>
                <a:cs typeface="Calibri"/>
              </a:rPr>
              <a:t>21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puan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üstü ise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"</a:t>
            </a:r>
            <a:r>
              <a:rPr sz="2400" b="1" spc="-5" dirty="0">
                <a:solidFill>
                  <a:srgbClr val="538235"/>
                </a:solidFill>
                <a:latin typeface="Calibri"/>
                <a:cs typeface="Calibri"/>
              </a:rPr>
              <a:t>başarılı</a:t>
            </a:r>
            <a:r>
              <a:rPr sz="2400" spc="-5" dirty="0">
                <a:latin typeface="Calibri"/>
                <a:cs typeface="Calibri"/>
              </a:rPr>
              <a:t>"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olarak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belirleniyor.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(21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dahil)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247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Sınır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değer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testleri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(10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20)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sınır değerlerini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doğrusu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üzerinde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gösterelim.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yöntemle 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yapıldığında kullanılabilecek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giriş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değerleri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(input) sırasıyla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TC1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(9,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10,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11: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19,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20,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21)olsun.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48707" y="4997958"/>
            <a:ext cx="7421880" cy="1390015"/>
            <a:chOff x="3348707" y="4997958"/>
            <a:chExt cx="7421880" cy="13900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8707" y="4997958"/>
              <a:ext cx="7421400" cy="138988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871466" y="6148578"/>
              <a:ext cx="899160" cy="0"/>
            </a:xfrm>
            <a:custGeom>
              <a:avLst/>
              <a:gdLst/>
              <a:ahLst/>
              <a:cxnLst/>
              <a:rect l="l" t="t" r="r" b="b"/>
              <a:pathLst>
                <a:path w="899160">
                  <a:moveTo>
                    <a:pt x="0" y="0"/>
                  </a:moveTo>
                  <a:lnTo>
                    <a:pt x="898639" y="0"/>
                  </a:lnTo>
                </a:path>
              </a:pathLst>
            </a:custGeom>
            <a:ln w="762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93686" y="6148578"/>
              <a:ext cx="899160" cy="0"/>
            </a:xfrm>
            <a:custGeom>
              <a:avLst/>
              <a:gdLst/>
              <a:ahLst/>
              <a:cxnLst/>
              <a:rect l="l" t="t" r="r" b="b"/>
              <a:pathLst>
                <a:path w="899159">
                  <a:moveTo>
                    <a:pt x="0" y="0"/>
                  </a:moveTo>
                  <a:lnTo>
                    <a:pt x="898639" y="0"/>
                  </a:lnTo>
                </a:path>
              </a:pathLst>
            </a:custGeom>
            <a:ln w="762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14171"/>
            <a:ext cx="9195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Black</a:t>
            </a:r>
            <a:r>
              <a:rPr sz="3600" spc="-10" dirty="0"/>
              <a:t> </a:t>
            </a:r>
            <a:r>
              <a:rPr sz="3600" spc="-5" dirty="0"/>
              <a:t>Box Test</a:t>
            </a:r>
            <a:r>
              <a:rPr sz="3600" spc="5" dirty="0"/>
              <a:t> </a:t>
            </a:r>
            <a:r>
              <a:rPr sz="3600" spc="-5" dirty="0"/>
              <a:t>Teknikleri-</a:t>
            </a:r>
            <a:r>
              <a:rPr sz="3600" spc="15" dirty="0"/>
              <a:t> </a:t>
            </a:r>
            <a:r>
              <a:rPr sz="3600" spc="-5" dirty="0"/>
              <a:t>Decision</a:t>
            </a:r>
            <a:r>
              <a:rPr sz="3600" spc="20" dirty="0"/>
              <a:t> </a:t>
            </a:r>
            <a:r>
              <a:rPr sz="3600" spc="-5" dirty="0"/>
              <a:t>Table</a:t>
            </a:r>
            <a:r>
              <a:rPr sz="3600" spc="10" dirty="0"/>
              <a:t> </a:t>
            </a:r>
            <a:r>
              <a:rPr sz="3600" spc="-5" dirty="0"/>
              <a:t>Testing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91447" y="1862180"/>
            <a:ext cx="10741660" cy="442341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418465" marR="419734" indent="-406400">
              <a:lnSpc>
                <a:spcPts val="1939"/>
              </a:lnSpc>
              <a:spcBef>
                <a:spcPts val="345"/>
              </a:spcBef>
              <a:buSzPct val="155555"/>
              <a:buFont typeface="Wingdings"/>
              <a:buChar char=""/>
              <a:tabLst>
                <a:tab pos="419100" algn="l"/>
              </a:tabLst>
            </a:pPr>
            <a:r>
              <a:rPr sz="1800" spc="-5" dirty="0">
                <a:latin typeface="Calibri"/>
                <a:cs typeface="Calibri"/>
              </a:rPr>
              <a:t>Eğer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kontrol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edilecek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çok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sayıda</a:t>
            </a:r>
            <a:r>
              <a:rPr sz="1800" dirty="0">
                <a:latin typeface="Calibri"/>
                <a:cs typeface="Calibri"/>
              </a:rPr>
              <a:t> durum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var </a:t>
            </a:r>
            <a:r>
              <a:rPr sz="1800" spc="-5" dirty="0">
                <a:latin typeface="Calibri"/>
                <a:cs typeface="Calibri"/>
              </a:rPr>
              <a:t>ise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her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bir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durumu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içerisine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alınır ve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her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bir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duruma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karşı </a:t>
            </a:r>
            <a:r>
              <a:rPr sz="1800" b="1" spc="-39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yazılımın </a:t>
            </a:r>
            <a:r>
              <a:rPr sz="1800" b="1" spc="-10" dirty="0">
                <a:latin typeface="Calibri"/>
                <a:cs typeface="Calibri"/>
              </a:rPr>
              <a:t>vereceği</a:t>
            </a:r>
            <a:r>
              <a:rPr sz="1800" b="1" spc="-5" dirty="0">
                <a:latin typeface="Calibri"/>
                <a:cs typeface="Calibri"/>
              </a:rPr>
              <a:t> cevaplar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yine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tabloya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yerleştirilerek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karar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tablosu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oluşturulur.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Calibri"/>
              <a:cs typeface="Calibri"/>
            </a:endParaRPr>
          </a:p>
          <a:p>
            <a:pPr marL="418465" marR="699770" indent="-406400">
              <a:lnSpc>
                <a:spcPts val="1939"/>
              </a:lnSpc>
              <a:buSzPct val="155555"/>
              <a:buFont typeface="Wingdings"/>
              <a:buChar char=""/>
              <a:tabLst>
                <a:tab pos="419100" algn="l"/>
              </a:tabLst>
            </a:pPr>
            <a:r>
              <a:rPr sz="1800" dirty="0">
                <a:latin typeface="Calibri"/>
                <a:cs typeface="Calibri"/>
              </a:rPr>
              <a:t>Karar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tabloları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oluştururken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gereksinimler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analiz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edilir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yazılımın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koşulları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eylemleri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belirlenir.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Girdi </a:t>
            </a:r>
            <a:r>
              <a:rPr sz="1800" b="1" spc="-39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koşulları ve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eylemler sıklıkla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doğru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veya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yanlış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(Boolean)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olacakları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şekilde ifade edilir</a:t>
            </a:r>
            <a:r>
              <a:rPr sz="1800" spc="-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418465" marR="38735" indent="-406400">
              <a:lnSpc>
                <a:spcPts val="1939"/>
              </a:lnSpc>
              <a:spcBef>
                <a:spcPts val="1010"/>
              </a:spcBef>
              <a:buSzPct val="155555"/>
              <a:buFont typeface="Wingdings"/>
              <a:buChar char=""/>
              <a:tabLst>
                <a:tab pos="419100" algn="l"/>
              </a:tabLst>
            </a:pPr>
            <a:r>
              <a:rPr sz="1800" dirty="0">
                <a:latin typeface="Calibri"/>
                <a:cs typeface="Calibri"/>
              </a:rPr>
              <a:t>Karar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tablosu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testi,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tetikleme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koşullarını,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genellikle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tüm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girdi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koşulları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için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doğru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yanlış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kombinasyonlarını </a:t>
            </a:r>
            <a:r>
              <a:rPr sz="1800" dirty="0">
                <a:latin typeface="Calibri"/>
                <a:cs typeface="Calibri"/>
              </a:rPr>
              <a:t>ve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bir </a:t>
            </a:r>
            <a:r>
              <a:rPr sz="1800" spc="-5" dirty="0">
                <a:latin typeface="Calibri"/>
                <a:cs typeface="Calibri"/>
              </a:rPr>
              <a:t>koşul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kombinasyonu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için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ortaya çıkan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eylemleri,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sonuçları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içerir.</a:t>
            </a:r>
            <a:endParaRPr sz="1800">
              <a:latin typeface="Calibri"/>
              <a:cs typeface="Calibri"/>
            </a:endParaRPr>
          </a:p>
          <a:p>
            <a:pPr marL="418465" marR="5080" indent="-406400">
              <a:lnSpc>
                <a:spcPts val="1939"/>
              </a:lnSpc>
              <a:spcBef>
                <a:spcPts val="1005"/>
              </a:spcBef>
              <a:buSzPct val="155555"/>
              <a:buFont typeface="Wingdings"/>
              <a:buChar char=""/>
              <a:tabLst>
                <a:tab pos="419100" algn="l"/>
              </a:tabLst>
            </a:pPr>
            <a:r>
              <a:rPr sz="1800" spc="-5" dirty="0">
                <a:latin typeface="Calibri"/>
                <a:cs typeface="Calibri"/>
              </a:rPr>
              <a:t>Tablonun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her bir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sütunu, farklı</a:t>
            </a:r>
            <a:r>
              <a:rPr sz="1800" b="1" dirty="0">
                <a:latin typeface="Calibri"/>
                <a:cs typeface="Calibri"/>
              </a:rPr>
              <a:t> bir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koşul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kombinasyonunu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tanımlayan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bir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iş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kuralına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karşılık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gelir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 bu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kuralla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bağlantılı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eylemlerin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yürütülmesi</a:t>
            </a:r>
            <a:r>
              <a:rPr sz="1800" dirty="0">
                <a:latin typeface="Calibri"/>
                <a:cs typeface="Calibri"/>
              </a:rPr>
              <a:t> ile </a:t>
            </a:r>
            <a:r>
              <a:rPr sz="1800" spc="-5" dirty="0">
                <a:latin typeface="Calibri"/>
                <a:cs typeface="Calibri"/>
              </a:rPr>
              <a:t>sonuçlanır.</a:t>
            </a:r>
            <a:endParaRPr sz="1800">
              <a:latin typeface="Calibri"/>
              <a:cs typeface="Calibri"/>
            </a:endParaRPr>
          </a:p>
          <a:p>
            <a:pPr marL="418465" marR="312420" indent="-406400">
              <a:lnSpc>
                <a:spcPts val="1939"/>
              </a:lnSpc>
              <a:spcBef>
                <a:spcPts val="1010"/>
              </a:spcBef>
              <a:buSzPct val="155555"/>
              <a:buFont typeface="Wingdings"/>
              <a:buChar char=""/>
              <a:tabLst>
                <a:tab pos="419100" algn="l"/>
              </a:tabLst>
            </a:pPr>
            <a:r>
              <a:rPr sz="1800" dirty="0">
                <a:latin typeface="Calibri"/>
                <a:cs typeface="Calibri"/>
              </a:rPr>
              <a:t>Karar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tablosu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testinde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yaygın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şekilde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kullanılan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test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kapsamında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amaç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tabloda yer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alan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sütunlardan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her </a:t>
            </a:r>
            <a:r>
              <a:rPr sz="1800" b="1" dirty="0">
                <a:latin typeface="Calibri"/>
                <a:cs typeface="Calibri"/>
              </a:rPr>
              <a:t>biri </a:t>
            </a:r>
            <a:r>
              <a:rPr sz="1800" b="1" spc="-39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için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en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az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bir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testin</a:t>
            </a:r>
            <a:r>
              <a:rPr sz="1800" b="1" spc="-5" dirty="0">
                <a:latin typeface="Calibri"/>
                <a:cs typeface="Calibri"/>
              </a:rPr>
              <a:t> yürütülmesi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şeklindedir.</a:t>
            </a:r>
            <a:endParaRPr sz="1800">
              <a:latin typeface="Calibri"/>
              <a:cs typeface="Calibri"/>
            </a:endParaRPr>
          </a:p>
          <a:p>
            <a:pPr marL="418465" marR="184150" indent="-406400">
              <a:lnSpc>
                <a:spcPts val="1939"/>
              </a:lnSpc>
              <a:spcBef>
                <a:spcPts val="1010"/>
              </a:spcBef>
              <a:buSzPct val="155555"/>
              <a:buFont typeface="Wingdings"/>
              <a:buChar char=""/>
              <a:tabLst>
                <a:tab pos="419100" algn="l"/>
              </a:tabLst>
            </a:pPr>
            <a:r>
              <a:rPr sz="1800" dirty="0">
                <a:latin typeface="Calibri"/>
                <a:cs typeface="Calibri"/>
              </a:rPr>
              <a:t>Karar </a:t>
            </a:r>
            <a:r>
              <a:rPr sz="1800" spc="-5" dirty="0">
                <a:latin typeface="Calibri"/>
                <a:cs typeface="Calibri"/>
              </a:rPr>
              <a:t>tablosu testinin </a:t>
            </a:r>
            <a:r>
              <a:rPr sz="1800" b="1" spc="-5" dirty="0">
                <a:latin typeface="Calibri"/>
                <a:cs typeface="Calibri"/>
              </a:rPr>
              <a:t>güçlü yanı, </a:t>
            </a:r>
            <a:r>
              <a:rPr sz="1800" b="1" dirty="0">
                <a:latin typeface="Calibri"/>
                <a:cs typeface="Calibri"/>
              </a:rPr>
              <a:t>test </a:t>
            </a:r>
            <a:r>
              <a:rPr sz="1800" b="1" spc="-5" dirty="0">
                <a:latin typeface="Calibri"/>
                <a:cs typeface="Calibri"/>
              </a:rPr>
              <a:t>sırasında gözden kaçabilecek koşul kombinasyonlarının </a:t>
            </a:r>
            <a:r>
              <a:rPr sz="1800" b="1" dirty="0">
                <a:latin typeface="Calibri"/>
                <a:cs typeface="Calibri"/>
              </a:rPr>
              <a:t>net bir </a:t>
            </a:r>
            <a:r>
              <a:rPr sz="1800" b="1" spc="-5" dirty="0">
                <a:latin typeface="Calibri"/>
                <a:cs typeface="Calibri"/>
              </a:rPr>
              <a:t>şekilde </a:t>
            </a:r>
            <a:r>
              <a:rPr sz="1800" b="1" spc="-39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listelenmesi</a:t>
            </a:r>
            <a:r>
              <a:rPr sz="1800" spc="-5" dirty="0">
                <a:latin typeface="Calibri"/>
                <a:cs typeface="Calibri"/>
              </a:rPr>
              <a:t>dir.</a:t>
            </a:r>
            <a:endParaRPr sz="1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55"/>
              </a:spcBef>
              <a:buSzPct val="155555"/>
              <a:buFont typeface="Wingdings"/>
              <a:buChar char=""/>
              <a:tabLst>
                <a:tab pos="419100" algn="l"/>
              </a:tabLst>
            </a:pPr>
            <a:r>
              <a:rPr sz="1800" spc="-5" dirty="0">
                <a:latin typeface="Calibri"/>
                <a:cs typeface="Calibri"/>
              </a:rPr>
              <a:t>Yazılım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davranışının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birden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fazla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mantıksal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karara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bağlı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olduğu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tüm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durumlarda uygulanabilir</a:t>
            </a:r>
            <a:r>
              <a:rPr sz="1800" spc="-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4520"/>
            <a:ext cx="12192000" cy="5297170"/>
            <a:chOff x="0" y="104520"/>
            <a:chExt cx="12192000" cy="52971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3980" y="1469504"/>
              <a:ext cx="6589776" cy="391896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811212" y="1463154"/>
              <a:ext cx="0" cy="3931920"/>
            </a:xfrm>
            <a:custGeom>
              <a:avLst/>
              <a:gdLst/>
              <a:ahLst/>
              <a:cxnLst/>
              <a:rect l="l" t="t" r="r" b="b"/>
              <a:pathLst>
                <a:path h="3931920">
                  <a:moveTo>
                    <a:pt x="0" y="0"/>
                  </a:moveTo>
                  <a:lnTo>
                    <a:pt x="0" y="393169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41314" y="1463154"/>
              <a:ext cx="0" cy="3931920"/>
            </a:xfrm>
            <a:custGeom>
              <a:avLst/>
              <a:gdLst/>
              <a:ahLst/>
              <a:cxnLst/>
              <a:rect l="l" t="t" r="r" b="b"/>
              <a:pathLst>
                <a:path h="3931920">
                  <a:moveTo>
                    <a:pt x="0" y="0"/>
                  </a:moveTo>
                  <a:lnTo>
                    <a:pt x="0" y="393169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87246" y="1463154"/>
              <a:ext cx="0" cy="3931920"/>
            </a:xfrm>
            <a:custGeom>
              <a:avLst/>
              <a:gdLst/>
              <a:ahLst/>
              <a:cxnLst/>
              <a:rect l="l" t="t" r="r" b="b"/>
              <a:pathLst>
                <a:path h="3931920">
                  <a:moveTo>
                    <a:pt x="0" y="0"/>
                  </a:moveTo>
                  <a:lnTo>
                    <a:pt x="0" y="393169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91287" y="1463154"/>
              <a:ext cx="0" cy="3931920"/>
            </a:xfrm>
            <a:custGeom>
              <a:avLst/>
              <a:gdLst/>
              <a:ahLst/>
              <a:cxnLst/>
              <a:rect l="l" t="t" r="r" b="b"/>
              <a:pathLst>
                <a:path h="3931920">
                  <a:moveTo>
                    <a:pt x="0" y="0"/>
                  </a:moveTo>
                  <a:lnTo>
                    <a:pt x="0" y="393169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195329" y="1463154"/>
              <a:ext cx="0" cy="3931920"/>
            </a:xfrm>
            <a:custGeom>
              <a:avLst/>
              <a:gdLst/>
              <a:ahLst/>
              <a:cxnLst/>
              <a:rect l="l" t="t" r="r" b="b"/>
              <a:pathLst>
                <a:path h="3931920">
                  <a:moveTo>
                    <a:pt x="0" y="0"/>
                  </a:moveTo>
                  <a:lnTo>
                    <a:pt x="0" y="393169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97628" y="2011838"/>
              <a:ext cx="6602730" cy="0"/>
            </a:xfrm>
            <a:custGeom>
              <a:avLst/>
              <a:gdLst/>
              <a:ahLst/>
              <a:cxnLst/>
              <a:rect l="l" t="t" r="r" b="b"/>
              <a:pathLst>
                <a:path w="6602730">
                  <a:moveTo>
                    <a:pt x="0" y="0"/>
                  </a:moveTo>
                  <a:lnTo>
                    <a:pt x="6602679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97628" y="2574615"/>
              <a:ext cx="6602730" cy="0"/>
            </a:xfrm>
            <a:custGeom>
              <a:avLst/>
              <a:gdLst/>
              <a:ahLst/>
              <a:cxnLst/>
              <a:rect l="l" t="t" r="r" b="b"/>
              <a:pathLst>
                <a:path w="6602730">
                  <a:moveTo>
                    <a:pt x="0" y="0"/>
                  </a:moveTo>
                  <a:lnTo>
                    <a:pt x="6602679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97628" y="3137390"/>
              <a:ext cx="6602730" cy="0"/>
            </a:xfrm>
            <a:custGeom>
              <a:avLst/>
              <a:gdLst/>
              <a:ahLst/>
              <a:cxnLst/>
              <a:rect l="l" t="t" r="r" b="b"/>
              <a:pathLst>
                <a:path w="6602730">
                  <a:moveTo>
                    <a:pt x="0" y="0"/>
                  </a:moveTo>
                  <a:lnTo>
                    <a:pt x="6602679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97628" y="3700166"/>
              <a:ext cx="6602730" cy="0"/>
            </a:xfrm>
            <a:custGeom>
              <a:avLst/>
              <a:gdLst/>
              <a:ahLst/>
              <a:cxnLst/>
              <a:rect l="l" t="t" r="r" b="b"/>
              <a:pathLst>
                <a:path w="6602730">
                  <a:moveTo>
                    <a:pt x="0" y="0"/>
                  </a:moveTo>
                  <a:lnTo>
                    <a:pt x="6602679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97628" y="4262943"/>
              <a:ext cx="6602730" cy="0"/>
            </a:xfrm>
            <a:custGeom>
              <a:avLst/>
              <a:gdLst/>
              <a:ahLst/>
              <a:cxnLst/>
              <a:rect l="l" t="t" r="r" b="b"/>
              <a:pathLst>
                <a:path w="6602730">
                  <a:moveTo>
                    <a:pt x="0" y="0"/>
                  </a:moveTo>
                  <a:lnTo>
                    <a:pt x="6602679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97628" y="4825719"/>
              <a:ext cx="6602730" cy="0"/>
            </a:xfrm>
            <a:custGeom>
              <a:avLst/>
              <a:gdLst/>
              <a:ahLst/>
              <a:cxnLst/>
              <a:rect l="l" t="t" r="r" b="b"/>
              <a:pathLst>
                <a:path w="6602730">
                  <a:moveTo>
                    <a:pt x="0" y="0"/>
                  </a:moveTo>
                  <a:lnTo>
                    <a:pt x="6602679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03978" y="1463154"/>
              <a:ext cx="0" cy="3931920"/>
            </a:xfrm>
            <a:custGeom>
              <a:avLst/>
              <a:gdLst/>
              <a:ahLst/>
              <a:cxnLst/>
              <a:rect l="l" t="t" r="r" b="b"/>
              <a:pathLst>
                <a:path h="3931920">
                  <a:moveTo>
                    <a:pt x="0" y="0"/>
                  </a:moveTo>
                  <a:lnTo>
                    <a:pt x="0" y="393169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093963" y="1463154"/>
              <a:ext cx="0" cy="3931920"/>
            </a:xfrm>
            <a:custGeom>
              <a:avLst/>
              <a:gdLst/>
              <a:ahLst/>
              <a:cxnLst/>
              <a:rect l="l" t="t" r="r" b="b"/>
              <a:pathLst>
                <a:path h="3931920">
                  <a:moveTo>
                    <a:pt x="0" y="0"/>
                  </a:moveTo>
                  <a:lnTo>
                    <a:pt x="0" y="393169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97628" y="1469504"/>
              <a:ext cx="6602730" cy="0"/>
            </a:xfrm>
            <a:custGeom>
              <a:avLst/>
              <a:gdLst/>
              <a:ahLst/>
              <a:cxnLst/>
              <a:rect l="l" t="t" r="r" b="b"/>
              <a:pathLst>
                <a:path w="6602730">
                  <a:moveTo>
                    <a:pt x="0" y="0"/>
                  </a:moveTo>
                  <a:lnTo>
                    <a:pt x="6602679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97628" y="5388495"/>
              <a:ext cx="6602730" cy="0"/>
            </a:xfrm>
            <a:custGeom>
              <a:avLst/>
              <a:gdLst/>
              <a:ahLst/>
              <a:cxnLst/>
              <a:rect l="l" t="t" r="r" b="b"/>
              <a:pathLst>
                <a:path w="6602730">
                  <a:moveTo>
                    <a:pt x="0" y="0"/>
                  </a:moveTo>
                  <a:lnTo>
                    <a:pt x="6602679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104114" y="314171"/>
            <a:ext cx="9195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Black</a:t>
            </a:r>
            <a:r>
              <a:rPr sz="3600" spc="-10" dirty="0"/>
              <a:t> </a:t>
            </a:r>
            <a:r>
              <a:rPr sz="3600" spc="-5" dirty="0"/>
              <a:t>Box Test</a:t>
            </a:r>
            <a:r>
              <a:rPr sz="3600" spc="5" dirty="0"/>
              <a:t> </a:t>
            </a:r>
            <a:r>
              <a:rPr sz="3600" spc="-5" dirty="0"/>
              <a:t>Teknikleri-</a:t>
            </a:r>
            <a:r>
              <a:rPr sz="3600" spc="15" dirty="0"/>
              <a:t> </a:t>
            </a:r>
            <a:r>
              <a:rPr sz="3600" spc="-5" dirty="0"/>
              <a:t>Decision</a:t>
            </a:r>
            <a:r>
              <a:rPr sz="3600" spc="20" dirty="0"/>
              <a:t> </a:t>
            </a:r>
            <a:r>
              <a:rPr sz="3600" spc="-5" dirty="0"/>
              <a:t>Table</a:t>
            </a:r>
            <a:r>
              <a:rPr sz="3600" spc="10" dirty="0"/>
              <a:t> </a:t>
            </a:r>
            <a:r>
              <a:rPr sz="3600" spc="-5" dirty="0"/>
              <a:t>Testing</a:t>
            </a:r>
            <a:endParaRPr sz="3600"/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3468164" y="1593415"/>
          <a:ext cx="6542403" cy="3647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5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9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3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05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0574">
                <a:tc>
                  <a:txBody>
                    <a:bodyPr/>
                    <a:lstStyle/>
                    <a:p>
                      <a:pPr marL="127000">
                        <a:lnSpc>
                          <a:spcPts val="2660"/>
                        </a:lnSpc>
                      </a:pPr>
                      <a:r>
                        <a:rPr sz="2800" b="1" spc="-5" dirty="0">
                          <a:solidFill>
                            <a:srgbClr val="6F2F9F"/>
                          </a:solidFill>
                          <a:latin typeface="Calibri"/>
                          <a:cs typeface="Calibri"/>
                        </a:rPr>
                        <a:t>Conditions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2395" algn="r">
                        <a:lnSpc>
                          <a:spcPts val="2125"/>
                        </a:lnSpc>
                      </a:pPr>
                      <a:r>
                        <a:rPr sz="1800" b="1" dirty="0">
                          <a:solidFill>
                            <a:srgbClr val="6F2F9F"/>
                          </a:solidFill>
                          <a:latin typeface="Calibri"/>
                          <a:cs typeface="Calibri"/>
                        </a:rPr>
                        <a:t>Rule</a:t>
                      </a:r>
                      <a:r>
                        <a:rPr sz="1800" b="1" spc="-50" dirty="0">
                          <a:solidFill>
                            <a:srgbClr val="6F2F9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6F2F9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86055" algn="r">
                        <a:lnSpc>
                          <a:spcPts val="2125"/>
                        </a:lnSpc>
                      </a:pPr>
                      <a:r>
                        <a:rPr sz="1800" b="1" dirty="0">
                          <a:solidFill>
                            <a:srgbClr val="6F2F9F"/>
                          </a:solidFill>
                          <a:latin typeface="Calibri"/>
                          <a:cs typeface="Calibri"/>
                        </a:rPr>
                        <a:t>Rule</a:t>
                      </a:r>
                      <a:r>
                        <a:rPr sz="1800" b="1" spc="-50" dirty="0">
                          <a:solidFill>
                            <a:srgbClr val="6F2F9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6F2F9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4" algn="ctr">
                        <a:lnSpc>
                          <a:spcPts val="2125"/>
                        </a:lnSpc>
                      </a:pPr>
                      <a:r>
                        <a:rPr sz="1800" b="1" dirty="0">
                          <a:solidFill>
                            <a:srgbClr val="6F2F9F"/>
                          </a:solidFill>
                          <a:latin typeface="Calibri"/>
                          <a:cs typeface="Calibri"/>
                        </a:rPr>
                        <a:t>Rule</a:t>
                      </a:r>
                      <a:r>
                        <a:rPr sz="1800" b="1" spc="-50" dirty="0">
                          <a:solidFill>
                            <a:srgbClr val="6F2F9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6F2F9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sz="1800" b="1" dirty="0">
                          <a:solidFill>
                            <a:srgbClr val="6F2F9F"/>
                          </a:solidFill>
                          <a:latin typeface="Calibri"/>
                          <a:cs typeface="Calibri"/>
                        </a:rPr>
                        <a:t>Rule</a:t>
                      </a:r>
                      <a:r>
                        <a:rPr sz="1800" b="1" spc="-50" dirty="0">
                          <a:solidFill>
                            <a:srgbClr val="6F2F9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6F2F9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6364" algn="r">
                        <a:lnSpc>
                          <a:spcPts val="2125"/>
                        </a:lnSpc>
                      </a:pPr>
                      <a:r>
                        <a:rPr sz="1800" b="1" dirty="0">
                          <a:solidFill>
                            <a:srgbClr val="6F2F9F"/>
                          </a:solidFill>
                          <a:latin typeface="Calibri"/>
                          <a:cs typeface="Calibri"/>
                        </a:rPr>
                        <a:t>Rule</a:t>
                      </a:r>
                      <a:r>
                        <a:rPr sz="1800" b="1" spc="-50" dirty="0">
                          <a:solidFill>
                            <a:srgbClr val="6F2F9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6F2F9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42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800" b="1" spc="-10" dirty="0">
                          <a:solidFill>
                            <a:srgbClr val="6F2F9F"/>
                          </a:solidFill>
                          <a:latin typeface="Calibri"/>
                          <a:cs typeface="Calibri"/>
                        </a:rPr>
                        <a:t>Bekar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7310" marB="0"/>
                </a:tc>
                <a:tc>
                  <a:txBody>
                    <a:bodyPr/>
                    <a:lstStyle/>
                    <a:p>
                      <a:pPr marR="167005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True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7310" marB="0"/>
                </a:tc>
                <a:tc>
                  <a:txBody>
                    <a:bodyPr/>
                    <a:lstStyle/>
                    <a:p>
                      <a:pPr marR="15494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800" b="1" spc="-15" dirty="0">
                          <a:latin typeface="Calibri"/>
                          <a:cs typeface="Calibri"/>
                        </a:rPr>
                        <a:t>False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7310" marB="0"/>
                </a:tc>
                <a:tc>
                  <a:txBody>
                    <a:bodyPr/>
                    <a:lstStyle/>
                    <a:p>
                      <a:pPr marL="87630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800" b="1" spc="-15" dirty="0">
                          <a:latin typeface="Calibri"/>
                          <a:cs typeface="Calibri"/>
                        </a:rPr>
                        <a:t>False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7310" marB="0"/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800" b="1" spc="-15" dirty="0">
                          <a:latin typeface="Calibri"/>
                          <a:cs typeface="Calibri"/>
                        </a:rPr>
                        <a:t>False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7310" marB="0"/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800" b="1" spc="-15" dirty="0">
                          <a:latin typeface="Calibri"/>
                          <a:cs typeface="Calibri"/>
                        </a:rPr>
                        <a:t>False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731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813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b="1" spc="-15" dirty="0">
                          <a:solidFill>
                            <a:srgbClr val="6F2F9F"/>
                          </a:solidFill>
                          <a:latin typeface="Calibri"/>
                          <a:cs typeface="Calibri"/>
                        </a:rPr>
                        <a:t>Evli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/>
                </a:tc>
                <a:tc>
                  <a:txBody>
                    <a:bodyPr/>
                    <a:lstStyle/>
                    <a:p>
                      <a:pPr marR="139700" algn="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b="1" spc="-15" dirty="0">
                          <a:latin typeface="Calibri"/>
                          <a:cs typeface="Calibri"/>
                        </a:rPr>
                        <a:t>False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/>
                </a:tc>
                <a:tc>
                  <a:txBody>
                    <a:bodyPr/>
                    <a:lstStyle/>
                    <a:p>
                      <a:pPr marR="182245" algn="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True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/>
                </a:tc>
                <a:tc>
                  <a:txBody>
                    <a:bodyPr/>
                    <a:lstStyle/>
                    <a:p>
                      <a:pPr marL="87630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True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/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True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/>
                </a:tc>
                <a:tc>
                  <a:txBody>
                    <a:bodyPr/>
                    <a:lstStyle/>
                    <a:p>
                      <a:pPr marR="146050" algn="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True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813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b="1" spc="-5" dirty="0">
                          <a:solidFill>
                            <a:srgbClr val="6F2F9F"/>
                          </a:solidFill>
                          <a:latin typeface="Calibri"/>
                          <a:cs typeface="Calibri"/>
                        </a:rPr>
                        <a:t>Eşi</a:t>
                      </a:r>
                      <a:r>
                        <a:rPr sz="1800" b="1" spc="-40" dirty="0">
                          <a:solidFill>
                            <a:srgbClr val="6F2F9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6F2F9F"/>
                          </a:solidFill>
                          <a:latin typeface="Calibri"/>
                          <a:cs typeface="Calibri"/>
                        </a:rPr>
                        <a:t>Çalışan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/>
                </a:tc>
                <a:tc>
                  <a:txBody>
                    <a:bodyPr/>
                    <a:lstStyle/>
                    <a:p>
                      <a:pPr marR="139700" algn="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b="1" spc="-15" dirty="0">
                          <a:latin typeface="Calibri"/>
                          <a:cs typeface="Calibri"/>
                        </a:rPr>
                        <a:t>False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/>
                </a:tc>
                <a:tc>
                  <a:txBody>
                    <a:bodyPr/>
                    <a:lstStyle/>
                    <a:p>
                      <a:pPr marR="154940" algn="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b="1" spc="-15" dirty="0">
                          <a:latin typeface="Calibri"/>
                          <a:cs typeface="Calibri"/>
                        </a:rPr>
                        <a:t>False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/>
                </a:tc>
                <a:tc>
                  <a:txBody>
                    <a:bodyPr/>
                    <a:lstStyle/>
                    <a:p>
                      <a:pPr marL="87630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b="1" spc="-15" dirty="0">
                          <a:latin typeface="Calibri"/>
                          <a:cs typeface="Calibri"/>
                        </a:rPr>
                        <a:t>False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/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True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/>
                </a:tc>
                <a:tc>
                  <a:txBody>
                    <a:bodyPr/>
                    <a:lstStyle/>
                    <a:p>
                      <a:pPr marR="146050" algn="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True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368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b="1" spc="-5" dirty="0">
                          <a:solidFill>
                            <a:srgbClr val="6F2F9F"/>
                          </a:solidFill>
                          <a:latin typeface="Calibri"/>
                          <a:cs typeface="Calibri"/>
                        </a:rPr>
                        <a:t>Çocuk</a:t>
                      </a:r>
                      <a:r>
                        <a:rPr sz="1800" b="1" spc="-25" dirty="0">
                          <a:solidFill>
                            <a:srgbClr val="6F2F9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6F2F9F"/>
                          </a:solidFill>
                          <a:latin typeface="Calibri"/>
                          <a:cs typeface="Calibri"/>
                        </a:rPr>
                        <a:t>Sahibi</a:t>
                      </a:r>
                      <a:r>
                        <a:rPr sz="1800" b="1" spc="-15" dirty="0">
                          <a:solidFill>
                            <a:srgbClr val="6F2F9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6F2F9F"/>
                          </a:solidFill>
                          <a:latin typeface="Calibri"/>
                          <a:cs typeface="Calibri"/>
                        </a:rPr>
                        <a:t>(1</a:t>
                      </a:r>
                      <a:r>
                        <a:rPr sz="1800" b="1" spc="-15" dirty="0">
                          <a:solidFill>
                            <a:srgbClr val="6F2F9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6F2F9F"/>
                          </a:solidFill>
                          <a:latin typeface="Calibri"/>
                          <a:cs typeface="Calibri"/>
                        </a:rPr>
                        <a:t>tane)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/>
                </a:tc>
                <a:tc>
                  <a:txBody>
                    <a:bodyPr/>
                    <a:lstStyle/>
                    <a:p>
                      <a:pPr marR="139700" algn="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b="1" spc="-15" dirty="0">
                          <a:latin typeface="Calibri"/>
                          <a:cs typeface="Calibri"/>
                        </a:rPr>
                        <a:t>False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/>
                </a:tc>
                <a:tc>
                  <a:txBody>
                    <a:bodyPr/>
                    <a:lstStyle/>
                    <a:p>
                      <a:pPr marR="154940" algn="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b="1" spc="-15" dirty="0">
                          <a:latin typeface="Calibri"/>
                          <a:cs typeface="Calibri"/>
                        </a:rPr>
                        <a:t>False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/>
                </a:tc>
                <a:tc>
                  <a:txBody>
                    <a:bodyPr/>
                    <a:lstStyle/>
                    <a:p>
                      <a:pPr marL="87630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True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/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b="1" spc="-15" dirty="0">
                          <a:latin typeface="Calibri"/>
                          <a:cs typeface="Calibri"/>
                        </a:rPr>
                        <a:t>False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/>
                </a:tc>
                <a:tc>
                  <a:txBody>
                    <a:bodyPr/>
                    <a:lstStyle/>
                    <a:p>
                      <a:pPr marR="146050" algn="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True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985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6361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800" b="1" spc="-5" dirty="0">
                          <a:solidFill>
                            <a:srgbClr val="6F2F9F"/>
                          </a:solidFill>
                          <a:latin typeface="Calibri"/>
                          <a:cs typeface="Calibri"/>
                        </a:rPr>
                        <a:t>Actions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445">
                <a:tc>
                  <a:txBody>
                    <a:bodyPr/>
                    <a:lstStyle/>
                    <a:p>
                      <a:pPr marL="127000">
                        <a:lnSpc>
                          <a:spcPts val="2150"/>
                        </a:lnSpc>
                        <a:spcBef>
                          <a:spcPts val="570"/>
                        </a:spcBef>
                      </a:pPr>
                      <a:r>
                        <a:rPr sz="1800" b="1" spc="-5" dirty="0">
                          <a:solidFill>
                            <a:srgbClr val="6F2F9F"/>
                          </a:solidFill>
                          <a:latin typeface="Calibri"/>
                          <a:cs typeface="Calibri"/>
                        </a:rPr>
                        <a:t>AGI</a:t>
                      </a:r>
                      <a:r>
                        <a:rPr sz="1800" b="1" spc="-35" dirty="0">
                          <a:solidFill>
                            <a:srgbClr val="6F2F9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6F2F9F"/>
                          </a:solidFill>
                          <a:latin typeface="Calibri"/>
                          <a:cs typeface="Calibri"/>
                        </a:rPr>
                        <a:t>(TL)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L="308610">
                        <a:lnSpc>
                          <a:spcPts val="2150"/>
                        </a:lnSpc>
                        <a:spcBef>
                          <a:spcPts val="57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268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L="328295">
                        <a:lnSpc>
                          <a:spcPts val="2150"/>
                        </a:lnSpc>
                        <a:spcBef>
                          <a:spcPts val="57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321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L="87630" algn="ctr">
                        <a:lnSpc>
                          <a:spcPts val="2150"/>
                        </a:lnSpc>
                        <a:spcBef>
                          <a:spcPts val="57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362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ts val="2150"/>
                        </a:lnSpc>
                        <a:spcBef>
                          <a:spcPts val="57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268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ts val="2150"/>
                        </a:lnSpc>
                        <a:spcBef>
                          <a:spcPts val="57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308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239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1" name="object 21"/>
          <p:cNvGrpSpPr/>
          <p:nvPr/>
        </p:nvGrpSpPr>
        <p:grpSpPr>
          <a:xfrm>
            <a:off x="2455798" y="2176907"/>
            <a:ext cx="640715" cy="2947035"/>
            <a:chOff x="2455798" y="2176907"/>
            <a:chExt cx="640715" cy="2947035"/>
          </a:xfrm>
        </p:grpSpPr>
        <p:sp>
          <p:nvSpPr>
            <p:cNvPr id="22" name="object 22"/>
            <p:cNvSpPr/>
            <p:nvPr/>
          </p:nvSpPr>
          <p:spPr>
            <a:xfrm>
              <a:off x="2462783" y="2180082"/>
              <a:ext cx="630555" cy="1918970"/>
            </a:xfrm>
            <a:custGeom>
              <a:avLst/>
              <a:gdLst/>
              <a:ahLst/>
              <a:cxnLst/>
              <a:rect l="l" t="t" r="r" b="b"/>
              <a:pathLst>
                <a:path w="630555" h="1918970">
                  <a:moveTo>
                    <a:pt x="630174" y="1918716"/>
                  </a:moveTo>
                  <a:lnTo>
                    <a:pt x="557928" y="1917329"/>
                  </a:lnTo>
                  <a:lnTo>
                    <a:pt x="491607" y="1913379"/>
                  </a:lnTo>
                  <a:lnTo>
                    <a:pt x="433104" y="1907180"/>
                  </a:lnTo>
                  <a:lnTo>
                    <a:pt x="384308" y="1899048"/>
                  </a:lnTo>
                  <a:lnTo>
                    <a:pt x="347113" y="1889297"/>
                  </a:lnTo>
                  <a:lnTo>
                    <a:pt x="315087" y="1866201"/>
                  </a:lnTo>
                  <a:lnTo>
                    <a:pt x="315087" y="1011872"/>
                  </a:lnTo>
                  <a:lnTo>
                    <a:pt x="306765" y="999830"/>
                  </a:lnTo>
                  <a:lnTo>
                    <a:pt x="245865" y="979025"/>
                  </a:lnTo>
                  <a:lnTo>
                    <a:pt x="197069" y="970893"/>
                  </a:lnTo>
                  <a:lnTo>
                    <a:pt x="138566" y="964694"/>
                  </a:lnTo>
                  <a:lnTo>
                    <a:pt x="72245" y="960744"/>
                  </a:lnTo>
                  <a:lnTo>
                    <a:pt x="0" y="959358"/>
                  </a:lnTo>
                  <a:lnTo>
                    <a:pt x="72245" y="957971"/>
                  </a:lnTo>
                  <a:lnTo>
                    <a:pt x="138566" y="954021"/>
                  </a:lnTo>
                  <a:lnTo>
                    <a:pt x="197069" y="947822"/>
                  </a:lnTo>
                  <a:lnTo>
                    <a:pt x="245865" y="939690"/>
                  </a:lnTo>
                  <a:lnTo>
                    <a:pt x="283060" y="929939"/>
                  </a:lnTo>
                  <a:lnTo>
                    <a:pt x="315087" y="906843"/>
                  </a:lnTo>
                  <a:lnTo>
                    <a:pt x="315087" y="52514"/>
                  </a:lnTo>
                  <a:lnTo>
                    <a:pt x="323408" y="40472"/>
                  </a:lnTo>
                  <a:lnTo>
                    <a:pt x="384308" y="19667"/>
                  </a:lnTo>
                  <a:lnTo>
                    <a:pt x="433104" y="11535"/>
                  </a:lnTo>
                  <a:lnTo>
                    <a:pt x="491607" y="5336"/>
                  </a:lnTo>
                  <a:lnTo>
                    <a:pt x="557928" y="1386"/>
                  </a:lnTo>
                  <a:lnTo>
                    <a:pt x="630174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458973" y="4522470"/>
              <a:ext cx="560070" cy="598170"/>
            </a:xfrm>
            <a:custGeom>
              <a:avLst/>
              <a:gdLst/>
              <a:ahLst/>
              <a:cxnLst/>
              <a:rect l="l" t="t" r="r" b="b"/>
              <a:pathLst>
                <a:path w="560069" h="598170">
                  <a:moveTo>
                    <a:pt x="560069" y="598169"/>
                  </a:moveTo>
                  <a:lnTo>
                    <a:pt x="485625" y="596503"/>
                  </a:lnTo>
                  <a:lnTo>
                    <a:pt x="418730" y="591798"/>
                  </a:lnTo>
                  <a:lnTo>
                    <a:pt x="362054" y="584501"/>
                  </a:lnTo>
                  <a:lnTo>
                    <a:pt x="318267" y="575055"/>
                  </a:lnTo>
                  <a:lnTo>
                    <a:pt x="280034" y="551497"/>
                  </a:lnTo>
                  <a:lnTo>
                    <a:pt x="280034" y="345757"/>
                  </a:lnTo>
                  <a:lnTo>
                    <a:pt x="270031" y="333348"/>
                  </a:lnTo>
                  <a:lnTo>
                    <a:pt x="198015" y="312753"/>
                  </a:lnTo>
                  <a:lnTo>
                    <a:pt x="141339" y="305456"/>
                  </a:lnTo>
                  <a:lnTo>
                    <a:pt x="74444" y="300751"/>
                  </a:lnTo>
                  <a:lnTo>
                    <a:pt x="0" y="299084"/>
                  </a:lnTo>
                  <a:lnTo>
                    <a:pt x="74444" y="297418"/>
                  </a:lnTo>
                  <a:lnTo>
                    <a:pt x="141339" y="292713"/>
                  </a:lnTo>
                  <a:lnTo>
                    <a:pt x="198015" y="285416"/>
                  </a:lnTo>
                  <a:lnTo>
                    <a:pt x="241802" y="275970"/>
                  </a:lnTo>
                  <a:lnTo>
                    <a:pt x="280034" y="252412"/>
                  </a:lnTo>
                  <a:lnTo>
                    <a:pt x="280034" y="46672"/>
                  </a:lnTo>
                  <a:lnTo>
                    <a:pt x="290038" y="34263"/>
                  </a:lnTo>
                  <a:lnTo>
                    <a:pt x="318267" y="23113"/>
                  </a:lnTo>
                  <a:lnTo>
                    <a:pt x="362054" y="13668"/>
                  </a:lnTo>
                  <a:lnTo>
                    <a:pt x="418730" y="6371"/>
                  </a:lnTo>
                  <a:lnTo>
                    <a:pt x="485625" y="1666"/>
                  </a:lnTo>
                  <a:lnTo>
                    <a:pt x="560069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50202" y="2875350"/>
            <a:ext cx="7850505" cy="3604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731634" algn="r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0099CC"/>
                </a:solidFill>
                <a:latin typeface="Calibri"/>
                <a:cs typeface="Calibri"/>
              </a:rPr>
              <a:t>input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200">
              <a:latin typeface="Calibri"/>
              <a:cs typeface="Calibri"/>
            </a:endParaRPr>
          </a:p>
          <a:p>
            <a:pPr marR="6675120" algn="r">
              <a:lnSpc>
                <a:spcPct val="100000"/>
              </a:lnSpc>
            </a:pPr>
            <a:r>
              <a:rPr sz="3200" b="1" spc="-5" dirty="0">
                <a:solidFill>
                  <a:srgbClr val="0099CC"/>
                </a:solidFill>
                <a:latin typeface="Calibri"/>
                <a:cs typeface="Calibri"/>
              </a:rPr>
              <a:t>output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300">
              <a:latin typeface="Calibri"/>
              <a:cs typeface="Calibri"/>
            </a:endParaRPr>
          </a:p>
          <a:p>
            <a:pPr marL="1754505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3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şartın olası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kombinasyonu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için</a:t>
            </a:r>
            <a:endParaRPr sz="2800">
              <a:latin typeface="Calibri"/>
              <a:cs typeface="Calibri"/>
            </a:endParaRPr>
          </a:p>
          <a:p>
            <a:pPr marL="1754505">
              <a:lnSpc>
                <a:spcPct val="100000"/>
              </a:lnSpc>
              <a:spcBef>
                <a:spcPts val="660"/>
              </a:spcBef>
            </a:pPr>
            <a:r>
              <a:rPr sz="2800" spc="-5" dirty="0">
                <a:latin typeface="Calibri"/>
                <a:cs typeface="Calibri"/>
              </a:rPr>
              <a:t>Test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edilmesi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gerekli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durum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sayısı: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2^3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8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14171"/>
            <a:ext cx="9022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Black</a:t>
            </a:r>
            <a:r>
              <a:rPr sz="3600" spc="-10" dirty="0"/>
              <a:t> </a:t>
            </a:r>
            <a:r>
              <a:rPr sz="3600" spc="-25" dirty="0"/>
              <a:t>Box</a:t>
            </a:r>
            <a:r>
              <a:rPr sz="3600" spc="-10" dirty="0"/>
              <a:t> </a:t>
            </a:r>
            <a:r>
              <a:rPr sz="3600" spc="-95" dirty="0"/>
              <a:t>Test</a:t>
            </a:r>
            <a:r>
              <a:rPr sz="3600" spc="15" dirty="0"/>
              <a:t> </a:t>
            </a:r>
            <a:r>
              <a:rPr sz="3600" spc="-35" dirty="0"/>
              <a:t>Teknikleri-</a:t>
            </a:r>
            <a:r>
              <a:rPr sz="3600" spc="15" dirty="0"/>
              <a:t> </a:t>
            </a:r>
            <a:r>
              <a:rPr sz="3600" spc="-5" dirty="0"/>
              <a:t>Decision</a:t>
            </a:r>
            <a:r>
              <a:rPr sz="3600" spc="30" dirty="0"/>
              <a:t> </a:t>
            </a:r>
            <a:r>
              <a:rPr sz="3600" spc="-60" dirty="0"/>
              <a:t>Table</a:t>
            </a:r>
            <a:r>
              <a:rPr sz="3600" spc="10" dirty="0"/>
              <a:t> </a:t>
            </a:r>
            <a:r>
              <a:rPr sz="3600" spc="-55" dirty="0"/>
              <a:t>Testing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827659" y="6220998"/>
            <a:ext cx="2063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61498" y="6220998"/>
            <a:ext cx="2063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525252"/>
                </a:solidFill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02189" y="1351724"/>
          <a:ext cx="8465816" cy="40289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2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1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5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1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79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233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800" b="1" spc="-5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Conditions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800" b="1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Rule</a:t>
                      </a:r>
                      <a:r>
                        <a:rPr sz="1800" b="1" spc="-50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800" b="1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Rule</a:t>
                      </a:r>
                      <a:r>
                        <a:rPr sz="1800" b="1" spc="-50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R="287655" algn="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800" b="1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Rule</a:t>
                      </a:r>
                      <a:r>
                        <a:rPr sz="1800" b="1" spc="-50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800" b="1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Rule</a:t>
                      </a:r>
                      <a:r>
                        <a:rPr sz="1800" b="1" spc="-50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R="264160" algn="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800" b="1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Rule</a:t>
                      </a:r>
                      <a:r>
                        <a:rPr sz="1800" b="1" spc="-50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800" b="1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Rule</a:t>
                      </a:r>
                      <a:r>
                        <a:rPr sz="1800" b="1" spc="-50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b="1" spc="-5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Minimum</a:t>
                      </a:r>
                      <a:r>
                        <a:rPr sz="1800" b="1" spc="-35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8</a:t>
                      </a:r>
                      <a:r>
                        <a:rPr sz="1800" b="1" spc="-10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Karakter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True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True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R="268605" algn="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True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R="296545" algn="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True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R="25717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True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True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77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800" b="1" spc="-10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Rakam</a:t>
                      </a:r>
                      <a:r>
                        <a:rPr sz="1800" b="1" spc="-40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içermesi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L="229235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800" b="1" spc="-15" dirty="0">
                          <a:latin typeface="Calibri"/>
                          <a:cs typeface="Calibri"/>
                        </a:rPr>
                        <a:t>False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True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R="268605" algn="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True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R="296545" algn="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True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R="229870" algn="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800" b="1" spc="-15" dirty="0">
                          <a:latin typeface="Calibri"/>
                          <a:cs typeface="Calibri"/>
                        </a:rPr>
                        <a:t>False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R="262890" algn="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800" b="1" spc="-15" dirty="0">
                          <a:latin typeface="Calibri"/>
                          <a:cs typeface="Calibri"/>
                        </a:rPr>
                        <a:t>False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b="1" spc="-15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Özel</a:t>
                      </a:r>
                      <a:r>
                        <a:rPr sz="1800" b="1" spc="-40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karakter</a:t>
                      </a:r>
                      <a:r>
                        <a:rPr sz="1800" b="1" spc="-20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içermesi</a:t>
                      </a:r>
                      <a:r>
                        <a:rPr sz="1800" b="1" spc="-25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*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L="229235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b="1" spc="-15" dirty="0">
                          <a:latin typeface="Calibri"/>
                          <a:cs typeface="Calibri"/>
                        </a:rPr>
                        <a:t>False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278130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b="1" spc="-15" dirty="0">
                          <a:latin typeface="Calibri"/>
                          <a:cs typeface="Calibri"/>
                        </a:rPr>
                        <a:t>False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R="268605" algn="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True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R="296545" algn="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True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R="257175" algn="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True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R="28956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True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77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800" b="1" spc="-5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Harf</a:t>
                      </a:r>
                      <a:r>
                        <a:rPr sz="1800" b="1" spc="-30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içermesi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L="229235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800" b="1" spc="-15" dirty="0">
                          <a:latin typeface="Calibri"/>
                          <a:cs typeface="Calibri"/>
                        </a:rPr>
                        <a:t>False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L="27813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800" b="1" spc="-15" dirty="0">
                          <a:latin typeface="Calibri"/>
                          <a:cs typeface="Calibri"/>
                        </a:rPr>
                        <a:t>False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R="241935" algn="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800" b="1" spc="-15" dirty="0">
                          <a:latin typeface="Calibri"/>
                          <a:cs typeface="Calibri"/>
                        </a:rPr>
                        <a:t>False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R="296545" algn="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True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R="257175" algn="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True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R="262890" algn="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800" b="1" spc="-15" dirty="0">
                          <a:latin typeface="Calibri"/>
                          <a:cs typeface="Calibri"/>
                        </a:rPr>
                        <a:t>False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b="1" spc="-5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Actions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277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800" b="1" spc="-5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Geçerli</a:t>
                      </a:r>
                      <a:r>
                        <a:rPr sz="1800" b="1" spc="-35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Şifre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800" b="1" spc="-35" dirty="0">
                          <a:latin typeface="Calibri"/>
                          <a:cs typeface="Calibri"/>
                        </a:rPr>
                        <a:t>HAYIR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L="229235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800" b="1" spc="-35" dirty="0">
                          <a:latin typeface="Calibri"/>
                          <a:cs typeface="Calibri"/>
                        </a:rPr>
                        <a:t>HAYIR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R="244475" algn="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EVET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R="272415" algn="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EVET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R="233045" algn="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EVET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tc>
                  <a:txBody>
                    <a:bodyPr/>
                    <a:lstStyle/>
                    <a:p>
                      <a:pPr marR="265430" algn="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EVET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4115180" y="5562219"/>
            <a:ext cx="1803400" cy="631190"/>
          </a:xfrm>
          <a:custGeom>
            <a:avLst/>
            <a:gdLst/>
            <a:ahLst/>
            <a:cxnLst/>
            <a:rect l="l" t="t" r="r" b="b"/>
            <a:pathLst>
              <a:path w="1803400" h="631189">
                <a:moveTo>
                  <a:pt x="1802892" y="0"/>
                </a:moveTo>
                <a:lnTo>
                  <a:pt x="1801503" y="72334"/>
                </a:lnTo>
                <a:lnTo>
                  <a:pt x="1797549" y="138736"/>
                </a:lnTo>
                <a:lnTo>
                  <a:pt x="1791343" y="197310"/>
                </a:lnTo>
                <a:lnTo>
                  <a:pt x="1783201" y="246164"/>
                </a:lnTo>
                <a:lnTo>
                  <a:pt x="1773439" y="283404"/>
                </a:lnTo>
                <a:lnTo>
                  <a:pt x="1750314" y="315467"/>
                </a:lnTo>
                <a:lnTo>
                  <a:pt x="954024" y="315467"/>
                </a:lnTo>
                <a:lnTo>
                  <a:pt x="941970" y="323799"/>
                </a:lnTo>
                <a:lnTo>
                  <a:pt x="921141" y="384771"/>
                </a:lnTo>
                <a:lnTo>
                  <a:pt x="912998" y="433625"/>
                </a:lnTo>
                <a:lnTo>
                  <a:pt x="906791" y="492199"/>
                </a:lnTo>
                <a:lnTo>
                  <a:pt x="902834" y="558601"/>
                </a:lnTo>
                <a:lnTo>
                  <a:pt x="901446" y="630935"/>
                </a:lnTo>
                <a:lnTo>
                  <a:pt x="900057" y="558601"/>
                </a:lnTo>
                <a:lnTo>
                  <a:pt x="896103" y="492199"/>
                </a:lnTo>
                <a:lnTo>
                  <a:pt x="889897" y="433625"/>
                </a:lnTo>
                <a:lnTo>
                  <a:pt x="881755" y="384771"/>
                </a:lnTo>
                <a:lnTo>
                  <a:pt x="871993" y="347531"/>
                </a:lnTo>
                <a:lnTo>
                  <a:pt x="848868" y="315467"/>
                </a:lnTo>
                <a:lnTo>
                  <a:pt x="52578" y="315467"/>
                </a:lnTo>
                <a:lnTo>
                  <a:pt x="40520" y="307136"/>
                </a:lnTo>
                <a:lnTo>
                  <a:pt x="19690" y="246164"/>
                </a:lnTo>
                <a:lnTo>
                  <a:pt x="11548" y="197310"/>
                </a:lnTo>
                <a:lnTo>
                  <a:pt x="5342" y="138736"/>
                </a:lnTo>
                <a:lnTo>
                  <a:pt x="1388" y="72334"/>
                </a:lnTo>
                <a:lnTo>
                  <a:pt x="0" y="0"/>
                </a:lnTo>
              </a:path>
            </a:pathLst>
          </a:custGeom>
          <a:ln w="571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96380" y="5562219"/>
            <a:ext cx="3500120" cy="560070"/>
          </a:xfrm>
          <a:custGeom>
            <a:avLst/>
            <a:gdLst/>
            <a:ahLst/>
            <a:cxnLst/>
            <a:rect l="l" t="t" r="r" b="b"/>
            <a:pathLst>
              <a:path w="3500120" h="560070">
                <a:moveTo>
                  <a:pt x="3499866" y="0"/>
                </a:moveTo>
                <a:lnTo>
                  <a:pt x="3498199" y="74444"/>
                </a:lnTo>
                <a:lnTo>
                  <a:pt x="3493494" y="141339"/>
                </a:lnTo>
                <a:lnTo>
                  <a:pt x="3486197" y="198015"/>
                </a:lnTo>
                <a:lnTo>
                  <a:pt x="3476752" y="241802"/>
                </a:lnTo>
                <a:lnTo>
                  <a:pt x="3453193" y="280034"/>
                </a:lnTo>
                <a:lnTo>
                  <a:pt x="1796605" y="280034"/>
                </a:lnTo>
                <a:lnTo>
                  <a:pt x="1784196" y="290038"/>
                </a:lnTo>
                <a:lnTo>
                  <a:pt x="1763601" y="362054"/>
                </a:lnTo>
                <a:lnTo>
                  <a:pt x="1756304" y="418730"/>
                </a:lnTo>
                <a:lnTo>
                  <a:pt x="1751599" y="485625"/>
                </a:lnTo>
                <a:lnTo>
                  <a:pt x="1749933" y="560069"/>
                </a:lnTo>
                <a:lnTo>
                  <a:pt x="1748266" y="485625"/>
                </a:lnTo>
                <a:lnTo>
                  <a:pt x="1743561" y="418730"/>
                </a:lnTo>
                <a:lnTo>
                  <a:pt x="1736264" y="362054"/>
                </a:lnTo>
                <a:lnTo>
                  <a:pt x="1726819" y="318267"/>
                </a:lnTo>
                <a:lnTo>
                  <a:pt x="1703260" y="280034"/>
                </a:lnTo>
                <a:lnTo>
                  <a:pt x="46672" y="280034"/>
                </a:lnTo>
                <a:lnTo>
                  <a:pt x="34263" y="270031"/>
                </a:lnTo>
                <a:lnTo>
                  <a:pt x="23113" y="241802"/>
                </a:lnTo>
                <a:lnTo>
                  <a:pt x="13668" y="198015"/>
                </a:lnTo>
                <a:lnTo>
                  <a:pt x="6371" y="141339"/>
                </a:lnTo>
                <a:lnTo>
                  <a:pt x="1666" y="74444"/>
                </a:lnTo>
                <a:lnTo>
                  <a:pt x="0" y="0"/>
                </a:lnTo>
              </a:path>
            </a:pathLst>
          </a:custGeom>
          <a:ln w="571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32492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Yazılım</a:t>
            </a:r>
            <a:r>
              <a:rPr spc="-65" dirty="0"/>
              <a:t> </a:t>
            </a:r>
            <a:r>
              <a:rPr spc="-15" dirty="0"/>
              <a:t>Buzdağı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6796" y="1555241"/>
            <a:ext cx="7810499" cy="4770119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5194" y="190605"/>
            <a:ext cx="92652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Black</a:t>
            </a:r>
            <a:r>
              <a:rPr sz="3600" spc="-10" dirty="0"/>
              <a:t> </a:t>
            </a:r>
            <a:r>
              <a:rPr sz="3600" spc="-25" dirty="0"/>
              <a:t>Box</a:t>
            </a:r>
            <a:r>
              <a:rPr sz="3600" spc="-15" dirty="0"/>
              <a:t> </a:t>
            </a:r>
            <a:r>
              <a:rPr sz="3600" spc="-95" dirty="0"/>
              <a:t>Test</a:t>
            </a:r>
            <a:r>
              <a:rPr sz="3600" spc="15" dirty="0"/>
              <a:t> </a:t>
            </a:r>
            <a:r>
              <a:rPr sz="3600" spc="-35" dirty="0"/>
              <a:t>Teknikleri-</a:t>
            </a:r>
            <a:r>
              <a:rPr sz="3600" spc="10" dirty="0"/>
              <a:t> </a:t>
            </a:r>
            <a:r>
              <a:rPr sz="3600" spc="-25" dirty="0"/>
              <a:t>State</a:t>
            </a:r>
            <a:r>
              <a:rPr sz="3600" spc="-10" dirty="0"/>
              <a:t> </a:t>
            </a:r>
            <a:r>
              <a:rPr sz="3600" spc="-30" dirty="0"/>
              <a:t>Transition</a:t>
            </a:r>
            <a:r>
              <a:rPr sz="3600" spc="35" dirty="0"/>
              <a:t> </a:t>
            </a:r>
            <a:r>
              <a:rPr sz="3600" spc="-55" dirty="0"/>
              <a:t>Testing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32755" y="1611219"/>
            <a:ext cx="10739755" cy="485013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18465" marR="140970" indent="-406400">
              <a:lnSpc>
                <a:spcPts val="2590"/>
              </a:lnSpc>
              <a:spcBef>
                <a:spcPts val="42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Yazılımın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davranışı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mevcut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veya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geçmişteki durumuna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göre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değişiklik gösterebilir. </a:t>
            </a:r>
            <a:r>
              <a:rPr sz="2400" dirty="0">
                <a:latin typeface="Calibri"/>
                <a:cs typeface="Calibri"/>
              </a:rPr>
              <a:t> Bu</a:t>
            </a:r>
            <a:r>
              <a:rPr sz="2400" spc="-5" dirty="0">
                <a:latin typeface="Calibri"/>
                <a:cs typeface="Calibri"/>
              </a:rPr>
              <a:t> tür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davranışlar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sergileyen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yazılımlar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durum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geçiş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diyagramı</a:t>
            </a:r>
            <a:r>
              <a:rPr sz="2400" b="1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gösterilebilir.</a:t>
            </a:r>
            <a:endParaRPr sz="240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spcBef>
                <a:spcPts val="100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Durum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geçiş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diyagramları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uzmanının </a:t>
            </a:r>
            <a:r>
              <a:rPr sz="2400" b="1" spc="-5" dirty="0">
                <a:latin typeface="Calibri"/>
                <a:cs typeface="Calibri"/>
              </a:rPr>
              <a:t>yazılımın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alabileceği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durumları, durumlar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arasındaki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geçişleri,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durum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değişikliklerini (geçişleri)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tetikleyen</a:t>
            </a:r>
            <a:r>
              <a:rPr sz="2400" b="1" spc="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girdileri veya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olayları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ve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bu</a:t>
            </a:r>
            <a:r>
              <a:rPr sz="2400" b="1" spc="-5" dirty="0">
                <a:latin typeface="Calibri"/>
                <a:cs typeface="Calibri"/>
              </a:rPr>
              <a:t> geçişler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sonucunda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oluşabilecek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eylemleri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görüntülemesini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sağlar.</a:t>
            </a:r>
            <a:endParaRPr sz="2400">
              <a:latin typeface="Calibri"/>
              <a:cs typeface="Calibri"/>
            </a:endParaRPr>
          </a:p>
          <a:p>
            <a:pPr marL="419100" marR="952500" indent="-407034">
              <a:lnSpc>
                <a:spcPts val="2590"/>
              </a:lnSpc>
              <a:spcBef>
                <a:spcPts val="100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edilen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sistemin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veya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nesnenin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durumları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ayrı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ayrıdır</a:t>
            </a:r>
            <a:r>
              <a:rPr sz="2400" spc="-5" dirty="0">
                <a:latin typeface="Calibri"/>
                <a:cs typeface="Calibri"/>
              </a:rPr>
              <a:t>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tanımlanabilir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ölçülebilir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sayıdadır.</a:t>
            </a:r>
            <a:endParaRPr sz="2400">
              <a:latin typeface="Calibri"/>
              <a:cs typeface="Calibri"/>
            </a:endParaRPr>
          </a:p>
          <a:p>
            <a:pPr marL="418465" marR="471805" indent="-406400">
              <a:lnSpc>
                <a:spcPts val="2590"/>
              </a:lnSpc>
              <a:spcBef>
                <a:spcPts val="100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Durum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tablosu, </a:t>
            </a:r>
            <a:r>
              <a:rPr sz="2400" b="1" spc="-5" dirty="0">
                <a:latin typeface="Calibri"/>
                <a:cs typeface="Calibri"/>
              </a:rPr>
              <a:t>durumlar ve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girdiler arasındaki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ilişkiyi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gösterir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ve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geçersiz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olan </a:t>
            </a:r>
            <a:r>
              <a:rPr sz="2400" b="1" spc="-5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olası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geçişleri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ortaya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çıkarabilir.</a:t>
            </a:r>
            <a:endParaRPr sz="2400">
              <a:latin typeface="Calibri"/>
              <a:cs typeface="Calibri"/>
            </a:endParaRPr>
          </a:p>
          <a:p>
            <a:pPr marL="418465" marR="139700" indent="-406400">
              <a:lnSpc>
                <a:spcPts val="2590"/>
              </a:lnSpc>
              <a:spcBef>
                <a:spcPts val="100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Durum geçişi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genel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olarak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en fazla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gömülü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yazılımlarda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ve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teknik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otomasyonda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kullanılır.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Ayrıca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teknikle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nesnelerin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modellenmesi veya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ekran-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diyalog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akışının test edilmesi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(örnek: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İnternet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uygulamaları veya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iş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senaryoları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için)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mümkündür.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5194" y="190605"/>
            <a:ext cx="92652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Black</a:t>
            </a:r>
            <a:r>
              <a:rPr sz="3600" spc="-10" dirty="0"/>
              <a:t> </a:t>
            </a:r>
            <a:r>
              <a:rPr sz="3600" spc="-25" dirty="0"/>
              <a:t>Box</a:t>
            </a:r>
            <a:r>
              <a:rPr sz="3600" spc="-15" dirty="0"/>
              <a:t> </a:t>
            </a:r>
            <a:r>
              <a:rPr sz="3600" spc="-95" dirty="0"/>
              <a:t>Test</a:t>
            </a:r>
            <a:r>
              <a:rPr sz="3600" spc="15" dirty="0"/>
              <a:t> </a:t>
            </a:r>
            <a:r>
              <a:rPr sz="3600" spc="-35" dirty="0"/>
              <a:t>Teknikleri-</a:t>
            </a:r>
            <a:r>
              <a:rPr sz="3600" spc="10" dirty="0"/>
              <a:t> </a:t>
            </a:r>
            <a:r>
              <a:rPr sz="3600" spc="-25" dirty="0"/>
              <a:t>State</a:t>
            </a:r>
            <a:r>
              <a:rPr sz="3600" spc="-10" dirty="0"/>
              <a:t> </a:t>
            </a:r>
            <a:r>
              <a:rPr sz="3600" spc="-30" dirty="0"/>
              <a:t>Transition</a:t>
            </a:r>
            <a:r>
              <a:rPr sz="3600" spc="35" dirty="0"/>
              <a:t> </a:t>
            </a:r>
            <a:r>
              <a:rPr sz="3600" spc="-55" dirty="0"/>
              <a:t>Testing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9267" y="2696032"/>
            <a:ext cx="9751695" cy="224282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4"/>
              </a:spcBef>
            </a:pPr>
            <a:r>
              <a:rPr sz="2800" b="1" spc="-5" dirty="0">
                <a:solidFill>
                  <a:srgbClr val="C55A11"/>
                </a:solidFill>
                <a:latin typeface="Calibri"/>
                <a:cs typeface="Calibri"/>
              </a:rPr>
              <a:t>Örnek</a:t>
            </a:r>
            <a:r>
              <a:rPr sz="2800" b="1" dirty="0">
                <a:solidFill>
                  <a:srgbClr val="C55A11"/>
                </a:solidFill>
                <a:latin typeface="Calibri"/>
                <a:cs typeface="Calibri"/>
              </a:rPr>
              <a:t> :</a:t>
            </a:r>
            <a:r>
              <a:rPr sz="2800" b="1" spc="2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Kullanıcının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kartını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atm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ye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yerleştirmesiyle başlayan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süreç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sınırlı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durumlar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arasında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geçiş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yaparak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kullanıcının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isteklerini yerine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getirmesini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sağlamaktadır.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Bu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senaryo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durum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geçiş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testleri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neler olabilir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3083" y="1751739"/>
            <a:ext cx="10439400" cy="4208145"/>
            <a:chOff x="1053083" y="1751739"/>
            <a:chExt cx="10439400" cy="42081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083" y="1751739"/>
              <a:ext cx="10439399" cy="42078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853933" y="4178808"/>
              <a:ext cx="3050540" cy="320675"/>
            </a:xfrm>
            <a:custGeom>
              <a:avLst/>
              <a:gdLst/>
              <a:ahLst/>
              <a:cxnLst/>
              <a:rect l="l" t="t" r="r" b="b"/>
              <a:pathLst>
                <a:path w="3050540" h="320675">
                  <a:moveTo>
                    <a:pt x="3050489" y="0"/>
                  </a:moveTo>
                  <a:lnTo>
                    <a:pt x="0" y="320306"/>
                  </a:lnTo>
                </a:path>
              </a:pathLst>
            </a:custGeom>
            <a:ln w="381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59196" y="4440278"/>
              <a:ext cx="120014" cy="114300"/>
            </a:xfrm>
            <a:custGeom>
              <a:avLst/>
              <a:gdLst/>
              <a:ahLst/>
              <a:cxnLst/>
              <a:rect l="l" t="t" r="r" b="b"/>
              <a:pathLst>
                <a:path w="120014" h="114300">
                  <a:moveTo>
                    <a:pt x="107708" y="0"/>
                  </a:moveTo>
                  <a:lnTo>
                    <a:pt x="0" y="68783"/>
                  </a:lnTo>
                  <a:lnTo>
                    <a:pt x="119646" y="113677"/>
                  </a:lnTo>
                  <a:lnTo>
                    <a:pt x="10770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47313" y="4044695"/>
              <a:ext cx="958215" cy="207645"/>
            </a:xfrm>
            <a:custGeom>
              <a:avLst/>
              <a:gdLst/>
              <a:ahLst/>
              <a:cxnLst/>
              <a:rect l="l" t="t" r="r" b="b"/>
              <a:pathLst>
                <a:path w="958214" h="207645">
                  <a:moveTo>
                    <a:pt x="957999" y="0"/>
                  </a:moveTo>
                  <a:lnTo>
                    <a:pt x="0" y="207606"/>
                  </a:lnTo>
                </a:path>
              </a:pathLst>
            </a:custGeom>
            <a:ln w="380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4230" y="4192404"/>
              <a:ext cx="123825" cy="111760"/>
            </a:xfrm>
            <a:custGeom>
              <a:avLst/>
              <a:gdLst/>
              <a:ahLst/>
              <a:cxnLst/>
              <a:rect l="l" t="t" r="r" b="b"/>
              <a:pathLst>
                <a:path w="123825" h="111760">
                  <a:moveTo>
                    <a:pt x="99593" y="0"/>
                  </a:moveTo>
                  <a:lnTo>
                    <a:pt x="0" y="80060"/>
                  </a:lnTo>
                  <a:lnTo>
                    <a:pt x="123799" y="111709"/>
                  </a:lnTo>
                  <a:lnTo>
                    <a:pt x="9959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74028" y="4246626"/>
              <a:ext cx="5252085" cy="516890"/>
            </a:xfrm>
            <a:custGeom>
              <a:avLst/>
              <a:gdLst/>
              <a:ahLst/>
              <a:cxnLst/>
              <a:rect l="l" t="t" r="r" b="b"/>
              <a:pathLst>
                <a:path w="5252084" h="516889">
                  <a:moveTo>
                    <a:pt x="5251653" y="0"/>
                  </a:moveTo>
                  <a:lnTo>
                    <a:pt x="0" y="516737"/>
                  </a:lnTo>
                </a:path>
              </a:pathLst>
            </a:custGeom>
            <a:ln w="381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79239" y="4704615"/>
              <a:ext cx="119380" cy="114300"/>
            </a:xfrm>
            <a:custGeom>
              <a:avLst/>
              <a:gdLst/>
              <a:ahLst/>
              <a:cxnLst/>
              <a:rect l="l" t="t" r="r" b="b"/>
              <a:pathLst>
                <a:path w="119380" h="114300">
                  <a:moveTo>
                    <a:pt x="108153" y="0"/>
                  </a:moveTo>
                  <a:lnTo>
                    <a:pt x="0" y="68072"/>
                  </a:lnTo>
                  <a:lnTo>
                    <a:pt x="119354" y="113753"/>
                  </a:lnTo>
                  <a:lnTo>
                    <a:pt x="10815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89072" y="4785693"/>
            <a:ext cx="734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55A11"/>
                </a:solidFill>
                <a:latin typeface="Calibri"/>
                <a:cs typeface="Calibri"/>
              </a:rPr>
              <a:t>İPT</a:t>
            </a:r>
            <a:r>
              <a:rPr sz="2400" b="1" spc="-5" dirty="0">
                <a:solidFill>
                  <a:srgbClr val="C55A11"/>
                </a:solidFill>
                <a:latin typeface="Calibri"/>
                <a:cs typeface="Calibri"/>
              </a:rPr>
              <a:t>A</a:t>
            </a:r>
            <a:r>
              <a:rPr sz="2400" b="1" dirty="0">
                <a:solidFill>
                  <a:srgbClr val="C55A11"/>
                </a:solidFill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104374" y="313796"/>
            <a:ext cx="92652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Black</a:t>
            </a:r>
            <a:r>
              <a:rPr sz="3600" spc="-10" dirty="0"/>
              <a:t> </a:t>
            </a:r>
            <a:r>
              <a:rPr sz="3600" spc="-25" dirty="0"/>
              <a:t>Box</a:t>
            </a:r>
            <a:r>
              <a:rPr sz="3600" spc="-15" dirty="0"/>
              <a:t> </a:t>
            </a:r>
            <a:r>
              <a:rPr sz="3600" spc="-95" dirty="0"/>
              <a:t>Test</a:t>
            </a:r>
            <a:r>
              <a:rPr sz="3600" spc="15" dirty="0"/>
              <a:t> </a:t>
            </a:r>
            <a:r>
              <a:rPr sz="3600" spc="-35" dirty="0"/>
              <a:t>Teknikleri-</a:t>
            </a:r>
            <a:r>
              <a:rPr sz="3600" spc="10" dirty="0"/>
              <a:t> </a:t>
            </a:r>
            <a:r>
              <a:rPr sz="3600" spc="-25" dirty="0"/>
              <a:t>State</a:t>
            </a:r>
            <a:r>
              <a:rPr sz="3600" spc="-10" dirty="0"/>
              <a:t> </a:t>
            </a:r>
            <a:r>
              <a:rPr sz="3600" spc="-30" dirty="0"/>
              <a:t>Transition</a:t>
            </a:r>
            <a:r>
              <a:rPr sz="3600" spc="35" dirty="0"/>
              <a:t> </a:t>
            </a:r>
            <a:r>
              <a:rPr sz="3600" spc="-55" dirty="0"/>
              <a:t>Testing</a:t>
            </a:r>
            <a:endParaRPr sz="3600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1447" y="1847701"/>
            <a:ext cx="10469880" cy="3862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b="1" spc="-5" dirty="0">
                <a:latin typeface="Calibri"/>
                <a:cs typeface="Calibri"/>
              </a:rPr>
              <a:t>Fayda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Analizi Test-Kullanım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Senaryosu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Testi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olarak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bilinir..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Wingdings"/>
              <a:buChar char=""/>
            </a:pPr>
            <a:endParaRPr sz="375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Kullanım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senaryosu,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aktörler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ve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sistem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arasındaki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etkileşimleri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tanımlayarak</a:t>
            </a:r>
            <a:r>
              <a:rPr sz="2400" spc="-5" dirty="0">
                <a:latin typeface="Calibri"/>
                <a:cs typeface="Calibri"/>
              </a:rPr>
              <a:t>;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etkileşimler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sonucunda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üretilen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değeri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gösterir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418465" marR="894715" indent="-406400">
              <a:lnSpc>
                <a:spcPts val="2590"/>
              </a:lnSpc>
              <a:spcBef>
                <a:spcPts val="100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Her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 kullanım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senaryosunda,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kullanım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senaryosunun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başarılı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bir şekilde </a:t>
            </a:r>
            <a:r>
              <a:rPr sz="2400" b="1" spc="-5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çalışması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için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karşılanması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gereken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önkoşullar </a:t>
            </a:r>
            <a:r>
              <a:rPr sz="2400" spc="-5" dirty="0">
                <a:latin typeface="Calibri"/>
                <a:cs typeface="Calibri"/>
              </a:rPr>
              <a:t>bulunur.</a:t>
            </a:r>
            <a:endParaRPr sz="2400">
              <a:latin typeface="Calibri"/>
              <a:cs typeface="Calibri"/>
            </a:endParaRPr>
          </a:p>
          <a:p>
            <a:pPr marL="418465" marR="217804" indent="-406400">
              <a:lnSpc>
                <a:spcPts val="2590"/>
              </a:lnSpc>
              <a:spcBef>
                <a:spcPts val="1010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Kullanım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senaryoları,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gerçek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kullanımlara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dayanarak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sistem boyunca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"</a:t>
            </a:r>
            <a:r>
              <a:rPr sz="2400" b="1" spc="-5" dirty="0">
                <a:latin typeface="Calibri"/>
                <a:cs typeface="Calibri"/>
              </a:rPr>
              <a:t>süreç</a:t>
            </a:r>
            <a:r>
              <a:rPr sz="2400" spc="-5" dirty="0">
                <a:latin typeface="Calibri"/>
                <a:cs typeface="Calibri"/>
              </a:rPr>
              <a:t>"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akışını tanımlar, bu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nedenle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kullanım senaryolarından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türetilen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senaryoları,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sistemin </a:t>
            </a:r>
            <a:r>
              <a:rPr sz="2400" b="1" spc="-5" dirty="0">
                <a:latin typeface="Calibri"/>
                <a:cs typeface="Calibri"/>
              </a:rPr>
              <a:t>gerçek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dünyada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kullanımı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sırasında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süreç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akışlarında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hataları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ortaya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çıkarmanın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en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kolay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yoludur</a:t>
            </a:r>
            <a:r>
              <a:rPr sz="240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38417" y="304652"/>
            <a:ext cx="888238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Black </a:t>
            </a:r>
            <a:r>
              <a:rPr spc="-25" dirty="0"/>
              <a:t>Box</a:t>
            </a:r>
            <a:r>
              <a:rPr spc="-20" dirty="0"/>
              <a:t> </a:t>
            </a:r>
            <a:r>
              <a:rPr spc="-100" dirty="0"/>
              <a:t>Test</a:t>
            </a:r>
            <a:r>
              <a:rPr spc="-10" dirty="0"/>
              <a:t> </a:t>
            </a:r>
            <a:r>
              <a:rPr spc="-35" dirty="0"/>
              <a:t>Teknikleri-</a:t>
            </a:r>
            <a:r>
              <a:rPr spc="20" dirty="0"/>
              <a:t> </a:t>
            </a:r>
            <a:r>
              <a:rPr spc="-5" dirty="0"/>
              <a:t>Use</a:t>
            </a:r>
            <a:r>
              <a:rPr dirty="0"/>
              <a:t> </a:t>
            </a:r>
            <a:r>
              <a:rPr spc="-5" dirty="0"/>
              <a:t>Case</a:t>
            </a:r>
            <a:r>
              <a:rPr spc="-10" dirty="0"/>
              <a:t> </a:t>
            </a:r>
            <a:r>
              <a:rPr spc="-60" dirty="0"/>
              <a:t>Testing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7834" y="4965217"/>
            <a:ext cx="2482850" cy="304800"/>
            <a:chOff x="797834" y="4965217"/>
            <a:chExt cx="2482850" cy="304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316" y="4971694"/>
              <a:ext cx="2469553" cy="29154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56063" y="5028171"/>
              <a:ext cx="1534160" cy="123189"/>
            </a:xfrm>
            <a:custGeom>
              <a:avLst/>
              <a:gdLst/>
              <a:ahLst/>
              <a:cxnLst/>
              <a:rect l="l" t="t" r="r" b="b"/>
              <a:pathLst>
                <a:path w="1534160" h="123189">
                  <a:moveTo>
                    <a:pt x="1492465" y="0"/>
                  </a:moveTo>
                  <a:lnTo>
                    <a:pt x="1451610" y="122783"/>
                  </a:lnTo>
                  <a:lnTo>
                    <a:pt x="1533537" y="122783"/>
                  </a:lnTo>
                  <a:lnTo>
                    <a:pt x="1492694" y="0"/>
                  </a:lnTo>
                  <a:lnTo>
                    <a:pt x="1492465" y="0"/>
                  </a:lnTo>
                  <a:close/>
                </a:path>
                <a:path w="1534160" h="123189">
                  <a:moveTo>
                    <a:pt x="40855" y="0"/>
                  </a:moveTo>
                  <a:lnTo>
                    <a:pt x="0" y="122783"/>
                  </a:lnTo>
                  <a:lnTo>
                    <a:pt x="81927" y="122783"/>
                  </a:lnTo>
                  <a:lnTo>
                    <a:pt x="41084" y="0"/>
                  </a:lnTo>
                  <a:lnTo>
                    <a:pt x="40855" y="0"/>
                  </a:lnTo>
                  <a:close/>
                </a:path>
              </a:pathLst>
            </a:custGeom>
            <a:ln w="1295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3876" y="5011877"/>
              <a:ext cx="90639" cy="1109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5790" y="5011877"/>
              <a:ext cx="90639" cy="1109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2712" y="5011877"/>
              <a:ext cx="90639" cy="11094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04311" y="4971694"/>
              <a:ext cx="2470150" cy="292100"/>
            </a:xfrm>
            <a:custGeom>
              <a:avLst/>
              <a:gdLst/>
              <a:ahLst/>
              <a:cxnLst/>
              <a:rect l="l" t="t" r="r" b="b"/>
              <a:pathLst>
                <a:path w="2470150" h="292100">
                  <a:moveTo>
                    <a:pt x="1997684" y="1333"/>
                  </a:moveTo>
                  <a:lnTo>
                    <a:pt x="2201278" y="1333"/>
                  </a:lnTo>
                  <a:lnTo>
                    <a:pt x="2202624" y="1333"/>
                  </a:lnTo>
                  <a:lnTo>
                    <a:pt x="2203856" y="1739"/>
                  </a:lnTo>
                  <a:lnTo>
                    <a:pt x="2204961" y="2565"/>
                  </a:lnTo>
                  <a:lnTo>
                    <a:pt x="2206078" y="3378"/>
                  </a:lnTo>
                  <a:lnTo>
                    <a:pt x="2207018" y="4724"/>
                  </a:lnTo>
                  <a:lnTo>
                    <a:pt x="2207755" y="6578"/>
                  </a:lnTo>
                  <a:lnTo>
                    <a:pt x="2208504" y="8445"/>
                  </a:lnTo>
                  <a:lnTo>
                    <a:pt x="2209063" y="10934"/>
                  </a:lnTo>
                  <a:lnTo>
                    <a:pt x="2209431" y="14058"/>
                  </a:lnTo>
                  <a:lnTo>
                    <a:pt x="2209800" y="17183"/>
                  </a:lnTo>
                  <a:lnTo>
                    <a:pt x="2209990" y="20980"/>
                  </a:lnTo>
                  <a:lnTo>
                    <a:pt x="2209990" y="25450"/>
                  </a:lnTo>
                  <a:lnTo>
                    <a:pt x="2209990" y="29756"/>
                  </a:lnTo>
                  <a:lnTo>
                    <a:pt x="2209800" y="33451"/>
                  </a:lnTo>
                  <a:lnTo>
                    <a:pt x="2209431" y="36499"/>
                  </a:lnTo>
                  <a:lnTo>
                    <a:pt x="2209063" y="39547"/>
                  </a:lnTo>
                  <a:lnTo>
                    <a:pt x="2208504" y="41998"/>
                  </a:lnTo>
                  <a:lnTo>
                    <a:pt x="2207755" y="43865"/>
                  </a:lnTo>
                  <a:lnTo>
                    <a:pt x="2207018" y="45720"/>
                  </a:lnTo>
                  <a:lnTo>
                    <a:pt x="2206078" y="47104"/>
                  </a:lnTo>
                  <a:lnTo>
                    <a:pt x="2204961" y="47993"/>
                  </a:lnTo>
                  <a:lnTo>
                    <a:pt x="2203856" y="48882"/>
                  </a:lnTo>
                  <a:lnTo>
                    <a:pt x="2202624" y="49339"/>
                  </a:lnTo>
                  <a:lnTo>
                    <a:pt x="2201278" y="49339"/>
                  </a:lnTo>
                  <a:lnTo>
                    <a:pt x="2128951" y="49339"/>
                  </a:lnTo>
                  <a:lnTo>
                    <a:pt x="2128951" y="282168"/>
                  </a:lnTo>
                  <a:lnTo>
                    <a:pt x="2128951" y="283667"/>
                  </a:lnTo>
                  <a:lnTo>
                    <a:pt x="2128469" y="285000"/>
                  </a:lnTo>
                  <a:lnTo>
                    <a:pt x="2127504" y="286194"/>
                  </a:lnTo>
                  <a:lnTo>
                    <a:pt x="2126538" y="287388"/>
                  </a:lnTo>
                  <a:lnTo>
                    <a:pt x="2124938" y="288353"/>
                  </a:lnTo>
                  <a:lnTo>
                    <a:pt x="2122703" y="289090"/>
                  </a:lnTo>
                  <a:lnTo>
                    <a:pt x="2120468" y="289839"/>
                  </a:lnTo>
                  <a:lnTo>
                    <a:pt x="2117458" y="290436"/>
                  </a:lnTo>
                  <a:lnTo>
                    <a:pt x="2113661" y="290880"/>
                  </a:lnTo>
                  <a:lnTo>
                    <a:pt x="2109863" y="291325"/>
                  </a:lnTo>
                  <a:lnTo>
                    <a:pt x="2105139" y="291553"/>
                  </a:lnTo>
                  <a:lnTo>
                    <a:pt x="2099487" y="291553"/>
                  </a:lnTo>
                  <a:lnTo>
                    <a:pt x="2093823" y="291553"/>
                  </a:lnTo>
                  <a:lnTo>
                    <a:pt x="2089099" y="291325"/>
                  </a:lnTo>
                  <a:lnTo>
                    <a:pt x="2085314" y="290880"/>
                  </a:lnTo>
                  <a:lnTo>
                    <a:pt x="2081517" y="290436"/>
                  </a:lnTo>
                  <a:lnTo>
                    <a:pt x="2078494" y="289839"/>
                  </a:lnTo>
                  <a:lnTo>
                    <a:pt x="2076272" y="289090"/>
                  </a:lnTo>
                  <a:lnTo>
                    <a:pt x="2074037" y="288353"/>
                  </a:lnTo>
                  <a:lnTo>
                    <a:pt x="2072436" y="287388"/>
                  </a:lnTo>
                  <a:lnTo>
                    <a:pt x="2071471" y="286194"/>
                  </a:lnTo>
                  <a:lnTo>
                    <a:pt x="2070506" y="285000"/>
                  </a:lnTo>
                  <a:lnTo>
                    <a:pt x="2070011" y="283667"/>
                  </a:lnTo>
                  <a:lnTo>
                    <a:pt x="2070011" y="282168"/>
                  </a:lnTo>
                  <a:lnTo>
                    <a:pt x="2070011" y="49339"/>
                  </a:lnTo>
                  <a:lnTo>
                    <a:pt x="1997684" y="49339"/>
                  </a:lnTo>
                  <a:lnTo>
                    <a:pt x="1996198" y="49339"/>
                  </a:lnTo>
                  <a:lnTo>
                    <a:pt x="1994928" y="48882"/>
                  </a:lnTo>
                  <a:lnTo>
                    <a:pt x="1993887" y="47993"/>
                  </a:lnTo>
                  <a:lnTo>
                    <a:pt x="1992845" y="47104"/>
                  </a:lnTo>
                  <a:lnTo>
                    <a:pt x="1991956" y="45720"/>
                  </a:lnTo>
                  <a:lnTo>
                    <a:pt x="1991207" y="43865"/>
                  </a:lnTo>
                  <a:lnTo>
                    <a:pt x="1990470" y="41998"/>
                  </a:lnTo>
                  <a:lnTo>
                    <a:pt x="1989912" y="39547"/>
                  </a:lnTo>
                  <a:lnTo>
                    <a:pt x="1989543" y="36499"/>
                  </a:lnTo>
                  <a:lnTo>
                    <a:pt x="1989162" y="33451"/>
                  </a:lnTo>
                  <a:lnTo>
                    <a:pt x="1988985" y="29756"/>
                  </a:lnTo>
                  <a:lnTo>
                    <a:pt x="1988985" y="25450"/>
                  </a:lnTo>
                  <a:lnTo>
                    <a:pt x="1988985" y="20980"/>
                  </a:lnTo>
                  <a:lnTo>
                    <a:pt x="1989162" y="17183"/>
                  </a:lnTo>
                  <a:lnTo>
                    <a:pt x="1989543" y="14058"/>
                  </a:lnTo>
                  <a:lnTo>
                    <a:pt x="1989912" y="10934"/>
                  </a:lnTo>
                  <a:lnTo>
                    <a:pt x="1993887" y="2565"/>
                  </a:lnTo>
                  <a:lnTo>
                    <a:pt x="1994928" y="1739"/>
                  </a:lnTo>
                  <a:lnTo>
                    <a:pt x="1996198" y="1333"/>
                  </a:lnTo>
                  <a:lnTo>
                    <a:pt x="1997684" y="1333"/>
                  </a:lnTo>
                  <a:close/>
                </a:path>
                <a:path w="2470150" h="292100">
                  <a:moveTo>
                    <a:pt x="1517205" y="1333"/>
                  </a:moveTo>
                  <a:lnTo>
                    <a:pt x="1585290" y="1333"/>
                  </a:lnTo>
                  <a:lnTo>
                    <a:pt x="1592135" y="1333"/>
                  </a:lnTo>
                  <a:lnTo>
                    <a:pt x="1598650" y="1600"/>
                  </a:lnTo>
                  <a:lnTo>
                    <a:pt x="1640066" y="9118"/>
                  </a:lnTo>
                  <a:lnTo>
                    <a:pt x="1675930" y="32473"/>
                  </a:lnTo>
                  <a:lnTo>
                    <a:pt x="1693892" y="72302"/>
                  </a:lnTo>
                  <a:lnTo>
                    <a:pt x="1695119" y="89065"/>
                  </a:lnTo>
                  <a:lnTo>
                    <a:pt x="1694645" y="100888"/>
                  </a:lnTo>
                  <a:lnTo>
                    <a:pt x="1683306" y="141159"/>
                  </a:lnTo>
                  <a:lnTo>
                    <a:pt x="1657770" y="169777"/>
                  </a:lnTo>
                  <a:lnTo>
                    <a:pt x="1618810" y="186207"/>
                  </a:lnTo>
                  <a:lnTo>
                    <a:pt x="1580159" y="189979"/>
                  </a:lnTo>
                  <a:lnTo>
                    <a:pt x="1556042" y="189979"/>
                  </a:lnTo>
                  <a:lnTo>
                    <a:pt x="1556042" y="282168"/>
                  </a:lnTo>
                  <a:lnTo>
                    <a:pt x="1556042" y="283667"/>
                  </a:lnTo>
                  <a:lnTo>
                    <a:pt x="1555559" y="285000"/>
                  </a:lnTo>
                  <a:lnTo>
                    <a:pt x="1554594" y="286194"/>
                  </a:lnTo>
                  <a:lnTo>
                    <a:pt x="1553629" y="287388"/>
                  </a:lnTo>
                  <a:lnTo>
                    <a:pt x="1552028" y="288353"/>
                  </a:lnTo>
                  <a:lnTo>
                    <a:pt x="1549793" y="289090"/>
                  </a:lnTo>
                  <a:lnTo>
                    <a:pt x="1547558" y="289839"/>
                  </a:lnTo>
                  <a:lnTo>
                    <a:pt x="1544586" y="290436"/>
                  </a:lnTo>
                  <a:lnTo>
                    <a:pt x="1540865" y="290880"/>
                  </a:lnTo>
                  <a:lnTo>
                    <a:pt x="1537144" y="291325"/>
                  </a:lnTo>
                  <a:lnTo>
                    <a:pt x="1532382" y="291553"/>
                  </a:lnTo>
                  <a:lnTo>
                    <a:pt x="1526578" y="291553"/>
                  </a:lnTo>
                  <a:lnTo>
                    <a:pt x="1520926" y="291553"/>
                  </a:lnTo>
                  <a:lnTo>
                    <a:pt x="1516202" y="291325"/>
                  </a:lnTo>
                  <a:lnTo>
                    <a:pt x="1512404" y="290880"/>
                  </a:lnTo>
                  <a:lnTo>
                    <a:pt x="1508607" y="290436"/>
                  </a:lnTo>
                  <a:lnTo>
                    <a:pt x="1505597" y="289839"/>
                  </a:lnTo>
                  <a:lnTo>
                    <a:pt x="1503362" y="289090"/>
                  </a:lnTo>
                  <a:lnTo>
                    <a:pt x="1501127" y="288353"/>
                  </a:lnTo>
                  <a:lnTo>
                    <a:pt x="1499565" y="287388"/>
                  </a:lnTo>
                  <a:lnTo>
                    <a:pt x="1498676" y="286194"/>
                  </a:lnTo>
                  <a:lnTo>
                    <a:pt x="1497774" y="285000"/>
                  </a:lnTo>
                  <a:lnTo>
                    <a:pt x="1497330" y="283667"/>
                  </a:lnTo>
                  <a:lnTo>
                    <a:pt x="1497330" y="282168"/>
                  </a:lnTo>
                  <a:lnTo>
                    <a:pt x="1497330" y="22326"/>
                  </a:lnTo>
                  <a:lnTo>
                    <a:pt x="1497330" y="15328"/>
                  </a:lnTo>
                  <a:lnTo>
                    <a:pt x="1499158" y="10083"/>
                  </a:lnTo>
                  <a:lnTo>
                    <a:pt x="1502803" y="6578"/>
                  </a:lnTo>
                  <a:lnTo>
                    <a:pt x="1506448" y="3086"/>
                  </a:lnTo>
                  <a:lnTo>
                    <a:pt x="1511249" y="1333"/>
                  </a:lnTo>
                  <a:lnTo>
                    <a:pt x="1517205" y="1333"/>
                  </a:lnTo>
                  <a:close/>
                </a:path>
                <a:path w="2470150" h="292100">
                  <a:moveTo>
                    <a:pt x="829119" y="1333"/>
                  </a:moveTo>
                  <a:lnTo>
                    <a:pt x="897204" y="1333"/>
                  </a:lnTo>
                  <a:lnTo>
                    <a:pt x="904049" y="1333"/>
                  </a:lnTo>
                  <a:lnTo>
                    <a:pt x="910564" y="1600"/>
                  </a:lnTo>
                  <a:lnTo>
                    <a:pt x="951982" y="9118"/>
                  </a:lnTo>
                  <a:lnTo>
                    <a:pt x="987844" y="32473"/>
                  </a:lnTo>
                  <a:lnTo>
                    <a:pt x="1005806" y="72302"/>
                  </a:lnTo>
                  <a:lnTo>
                    <a:pt x="1007033" y="89065"/>
                  </a:lnTo>
                  <a:lnTo>
                    <a:pt x="1006559" y="100888"/>
                  </a:lnTo>
                  <a:lnTo>
                    <a:pt x="995220" y="141159"/>
                  </a:lnTo>
                  <a:lnTo>
                    <a:pt x="969678" y="169777"/>
                  </a:lnTo>
                  <a:lnTo>
                    <a:pt x="930724" y="186207"/>
                  </a:lnTo>
                  <a:lnTo>
                    <a:pt x="892073" y="189979"/>
                  </a:lnTo>
                  <a:lnTo>
                    <a:pt x="867956" y="189979"/>
                  </a:lnTo>
                  <a:lnTo>
                    <a:pt x="867956" y="282168"/>
                  </a:lnTo>
                  <a:lnTo>
                    <a:pt x="867956" y="283667"/>
                  </a:lnTo>
                  <a:lnTo>
                    <a:pt x="867473" y="285000"/>
                  </a:lnTo>
                  <a:lnTo>
                    <a:pt x="866508" y="286194"/>
                  </a:lnTo>
                  <a:lnTo>
                    <a:pt x="865543" y="287388"/>
                  </a:lnTo>
                  <a:lnTo>
                    <a:pt x="863942" y="288353"/>
                  </a:lnTo>
                  <a:lnTo>
                    <a:pt x="861707" y="289090"/>
                  </a:lnTo>
                  <a:lnTo>
                    <a:pt x="859472" y="289839"/>
                  </a:lnTo>
                  <a:lnTo>
                    <a:pt x="856500" y="290436"/>
                  </a:lnTo>
                  <a:lnTo>
                    <a:pt x="852779" y="290880"/>
                  </a:lnTo>
                  <a:lnTo>
                    <a:pt x="849058" y="291325"/>
                  </a:lnTo>
                  <a:lnTo>
                    <a:pt x="844296" y="291553"/>
                  </a:lnTo>
                  <a:lnTo>
                    <a:pt x="838492" y="291553"/>
                  </a:lnTo>
                  <a:lnTo>
                    <a:pt x="832840" y="291553"/>
                  </a:lnTo>
                  <a:lnTo>
                    <a:pt x="815276" y="289090"/>
                  </a:lnTo>
                  <a:lnTo>
                    <a:pt x="813041" y="288353"/>
                  </a:lnTo>
                  <a:lnTo>
                    <a:pt x="811479" y="287388"/>
                  </a:lnTo>
                  <a:lnTo>
                    <a:pt x="810590" y="286194"/>
                  </a:lnTo>
                  <a:lnTo>
                    <a:pt x="809688" y="285000"/>
                  </a:lnTo>
                  <a:lnTo>
                    <a:pt x="809244" y="283667"/>
                  </a:lnTo>
                  <a:lnTo>
                    <a:pt x="809244" y="282168"/>
                  </a:lnTo>
                  <a:lnTo>
                    <a:pt x="809244" y="22326"/>
                  </a:lnTo>
                  <a:lnTo>
                    <a:pt x="809244" y="15328"/>
                  </a:lnTo>
                  <a:lnTo>
                    <a:pt x="811072" y="10083"/>
                  </a:lnTo>
                  <a:lnTo>
                    <a:pt x="814717" y="6578"/>
                  </a:lnTo>
                  <a:lnTo>
                    <a:pt x="818362" y="3086"/>
                  </a:lnTo>
                  <a:lnTo>
                    <a:pt x="823163" y="1333"/>
                  </a:lnTo>
                  <a:lnTo>
                    <a:pt x="829119" y="1333"/>
                  </a:lnTo>
                  <a:close/>
                </a:path>
                <a:path w="2470150" h="292100">
                  <a:moveTo>
                    <a:pt x="586041" y="1333"/>
                  </a:moveTo>
                  <a:lnTo>
                    <a:pt x="654126" y="1333"/>
                  </a:lnTo>
                  <a:lnTo>
                    <a:pt x="660971" y="1333"/>
                  </a:lnTo>
                  <a:lnTo>
                    <a:pt x="667486" y="1600"/>
                  </a:lnTo>
                  <a:lnTo>
                    <a:pt x="708904" y="9118"/>
                  </a:lnTo>
                  <a:lnTo>
                    <a:pt x="744766" y="32473"/>
                  </a:lnTo>
                  <a:lnTo>
                    <a:pt x="762728" y="72302"/>
                  </a:lnTo>
                  <a:lnTo>
                    <a:pt x="763955" y="89065"/>
                  </a:lnTo>
                  <a:lnTo>
                    <a:pt x="763481" y="100888"/>
                  </a:lnTo>
                  <a:lnTo>
                    <a:pt x="752142" y="141159"/>
                  </a:lnTo>
                  <a:lnTo>
                    <a:pt x="726600" y="169777"/>
                  </a:lnTo>
                  <a:lnTo>
                    <a:pt x="687646" y="186207"/>
                  </a:lnTo>
                  <a:lnTo>
                    <a:pt x="648995" y="189979"/>
                  </a:lnTo>
                  <a:lnTo>
                    <a:pt x="624878" y="189979"/>
                  </a:lnTo>
                  <a:lnTo>
                    <a:pt x="624878" y="282168"/>
                  </a:lnTo>
                  <a:lnTo>
                    <a:pt x="624878" y="283667"/>
                  </a:lnTo>
                  <a:lnTo>
                    <a:pt x="624395" y="285000"/>
                  </a:lnTo>
                  <a:lnTo>
                    <a:pt x="623430" y="286194"/>
                  </a:lnTo>
                  <a:lnTo>
                    <a:pt x="622465" y="287388"/>
                  </a:lnTo>
                  <a:lnTo>
                    <a:pt x="620864" y="288353"/>
                  </a:lnTo>
                  <a:lnTo>
                    <a:pt x="618629" y="289090"/>
                  </a:lnTo>
                  <a:lnTo>
                    <a:pt x="616394" y="289839"/>
                  </a:lnTo>
                  <a:lnTo>
                    <a:pt x="613422" y="290436"/>
                  </a:lnTo>
                  <a:lnTo>
                    <a:pt x="609701" y="290880"/>
                  </a:lnTo>
                  <a:lnTo>
                    <a:pt x="605980" y="291325"/>
                  </a:lnTo>
                  <a:lnTo>
                    <a:pt x="601218" y="291553"/>
                  </a:lnTo>
                  <a:lnTo>
                    <a:pt x="595414" y="291553"/>
                  </a:lnTo>
                  <a:lnTo>
                    <a:pt x="589762" y="291553"/>
                  </a:lnTo>
                  <a:lnTo>
                    <a:pt x="572198" y="289090"/>
                  </a:lnTo>
                  <a:lnTo>
                    <a:pt x="569963" y="288353"/>
                  </a:lnTo>
                  <a:lnTo>
                    <a:pt x="568401" y="287388"/>
                  </a:lnTo>
                  <a:lnTo>
                    <a:pt x="567512" y="286194"/>
                  </a:lnTo>
                  <a:lnTo>
                    <a:pt x="566610" y="285000"/>
                  </a:lnTo>
                  <a:lnTo>
                    <a:pt x="566166" y="283667"/>
                  </a:lnTo>
                  <a:lnTo>
                    <a:pt x="566166" y="282168"/>
                  </a:lnTo>
                  <a:lnTo>
                    <a:pt x="566166" y="22326"/>
                  </a:lnTo>
                  <a:lnTo>
                    <a:pt x="566166" y="15328"/>
                  </a:lnTo>
                  <a:lnTo>
                    <a:pt x="567994" y="10083"/>
                  </a:lnTo>
                  <a:lnTo>
                    <a:pt x="571639" y="6578"/>
                  </a:lnTo>
                  <a:lnTo>
                    <a:pt x="575284" y="3086"/>
                  </a:lnTo>
                  <a:lnTo>
                    <a:pt x="580085" y="1333"/>
                  </a:lnTo>
                  <a:lnTo>
                    <a:pt x="586041" y="1333"/>
                  </a:lnTo>
                  <a:close/>
                </a:path>
                <a:path w="2470150" h="292100">
                  <a:moveTo>
                    <a:pt x="2273554" y="0"/>
                  </a:moveTo>
                  <a:lnTo>
                    <a:pt x="2279370" y="0"/>
                  </a:lnTo>
                  <a:lnTo>
                    <a:pt x="2284133" y="215"/>
                  </a:lnTo>
                  <a:lnTo>
                    <a:pt x="2302802" y="7886"/>
                  </a:lnTo>
                  <a:lnTo>
                    <a:pt x="2302802" y="9372"/>
                  </a:lnTo>
                  <a:lnTo>
                    <a:pt x="2302802" y="115417"/>
                  </a:lnTo>
                  <a:lnTo>
                    <a:pt x="2410853" y="115417"/>
                  </a:lnTo>
                  <a:lnTo>
                    <a:pt x="2410853" y="9372"/>
                  </a:lnTo>
                  <a:lnTo>
                    <a:pt x="2410853" y="7886"/>
                  </a:lnTo>
                  <a:lnTo>
                    <a:pt x="2411336" y="6540"/>
                  </a:lnTo>
                  <a:lnTo>
                    <a:pt x="2412301" y="5359"/>
                  </a:lnTo>
                  <a:lnTo>
                    <a:pt x="2413266" y="4165"/>
                  </a:lnTo>
                  <a:lnTo>
                    <a:pt x="2434513" y="0"/>
                  </a:lnTo>
                  <a:lnTo>
                    <a:pt x="2440317" y="0"/>
                  </a:lnTo>
                  <a:lnTo>
                    <a:pt x="2445981" y="0"/>
                  </a:lnTo>
                  <a:lnTo>
                    <a:pt x="2468118" y="5359"/>
                  </a:lnTo>
                  <a:lnTo>
                    <a:pt x="2469083" y="6540"/>
                  </a:lnTo>
                  <a:lnTo>
                    <a:pt x="2469565" y="7886"/>
                  </a:lnTo>
                  <a:lnTo>
                    <a:pt x="2469565" y="9372"/>
                  </a:lnTo>
                  <a:lnTo>
                    <a:pt x="2469565" y="282168"/>
                  </a:lnTo>
                  <a:lnTo>
                    <a:pt x="2469565" y="283667"/>
                  </a:lnTo>
                  <a:lnTo>
                    <a:pt x="2469083" y="285000"/>
                  </a:lnTo>
                  <a:lnTo>
                    <a:pt x="2468118" y="286194"/>
                  </a:lnTo>
                  <a:lnTo>
                    <a:pt x="2467152" y="287388"/>
                  </a:lnTo>
                  <a:lnTo>
                    <a:pt x="2465552" y="288353"/>
                  </a:lnTo>
                  <a:lnTo>
                    <a:pt x="2463317" y="289090"/>
                  </a:lnTo>
                  <a:lnTo>
                    <a:pt x="2461082" y="289839"/>
                  </a:lnTo>
                  <a:lnTo>
                    <a:pt x="2458110" y="290436"/>
                  </a:lnTo>
                  <a:lnTo>
                    <a:pt x="2454389" y="290880"/>
                  </a:lnTo>
                  <a:lnTo>
                    <a:pt x="2450668" y="291325"/>
                  </a:lnTo>
                  <a:lnTo>
                    <a:pt x="2445981" y="291553"/>
                  </a:lnTo>
                  <a:lnTo>
                    <a:pt x="2440317" y="291553"/>
                  </a:lnTo>
                  <a:lnTo>
                    <a:pt x="2434513" y="291553"/>
                  </a:lnTo>
                  <a:lnTo>
                    <a:pt x="2429713" y="291325"/>
                  </a:lnTo>
                  <a:lnTo>
                    <a:pt x="2425928" y="290880"/>
                  </a:lnTo>
                  <a:lnTo>
                    <a:pt x="2422131" y="290436"/>
                  </a:lnTo>
                  <a:lnTo>
                    <a:pt x="2419146" y="289839"/>
                  </a:lnTo>
                  <a:lnTo>
                    <a:pt x="2416987" y="289090"/>
                  </a:lnTo>
                  <a:lnTo>
                    <a:pt x="2414841" y="288353"/>
                  </a:lnTo>
                  <a:lnTo>
                    <a:pt x="2413266" y="287388"/>
                  </a:lnTo>
                  <a:lnTo>
                    <a:pt x="2412301" y="286194"/>
                  </a:lnTo>
                  <a:lnTo>
                    <a:pt x="2411336" y="285000"/>
                  </a:lnTo>
                  <a:lnTo>
                    <a:pt x="2410853" y="283667"/>
                  </a:lnTo>
                  <a:lnTo>
                    <a:pt x="2410853" y="282168"/>
                  </a:lnTo>
                  <a:lnTo>
                    <a:pt x="2410853" y="165417"/>
                  </a:lnTo>
                  <a:lnTo>
                    <a:pt x="2302802" y="165417"/>
                  </a:lnTo>
                  <a:lnTo>
                    <a:pt x="2302802" y="282168"/>
                  </a:lnTo>
                  <a:lnTo>
                    <a:pt x="2302802" y="283667"/>
                  </a:lnTo>
                  <a:lnTo>
                    <a:pt x="2296782" y="289090"/>
                  </a:lnTo>
                  <a:lnTo>
                    <a:pt x="2294547" y="289839"/>
                  </a:lnTo>
                  <a:lnTo>
                    <a:pt x="2291562" y="290436"/>
                  </a:lnTo>
                  <a:lnTo>
                    <a:pt x="2287841" y="290880"/>
                  </a:lnTo>
                  <a:lnTo>
                    <a:pt x="2284133" y="291325"/>
                  </a:lnTo>
                  <a:lnTo>
                    <a:pt x="2279370" y="291553"/>
                  </a:lnTo>
                  <a:lnTo>
                    <a:pt x="2273554" y="291553"/>
                  </a:lnTo>
                  <a:lnTo>
                    <a:pt x="2267902" y="291553"/>
                  </a:lnTo>
                  <a:lnTo>
                    <a:pt x="2263178" y="291325"/>
                  </a:lnTo>
                  <a:lnTo>
                    <a:pt x="2259380" y="290880"/>
                  </a:lnTo>
                  <a:lnTo>
                    <a:pt x="2255583" y="290436"/>
                  </a:lnTo>
                  <a:lnTo>
                    <a:pt x="2252573" y="289839"/>
                  </a:lnTo>
                  <a:lnTo>
                    <a:pt x="2250338" y="289090"/>
                  </a:lnTo>
                  <a:lnTo>
                    <a:pt x="2248115" y="288353"/>
                  </a:lnTo>
                  <a:lnTo>
                    <a:pt x="2246515" y="287388"/>
                  </a:lnTo>
                  <a:lnTo>
                    <a:pt x="2245537" y="286194"/>
                  </a:lnTo>
                  <a:lnTo>
                    <a:pt x="2244572" y="285000"/>
                  </a:lnTo>
                  <a:lnTo>
                    <a:pt x="2244090" y="283667"/>
                  </a:lnTo>
                  <a:lnTo>
                    <a:pt x="2244090" y="282168"/>
                  </a:lnTo>
                  <a:lnTo>
                    <a:pt x="2244090" y="9372"/>
                  </a:lnTo>
                  <a:lnTo>
                    <a:pt x="2244090" y="7886"/>
                  </a:lnTo>
                  <a:lnTo>
                    <a:pt x="2244572" y="6540"/>
                  </a:lnTo>
                  <a:lnTo>
                    <a:pt x="2267902" y="0"/>
                  </a:lnTo>
                  <a:lnTo>
                    <a:pt x="2273554" y="0"/>
                  </a:lnTo>
                  <a:close/>
                </a:path>
                <a:path w="2470150" h="292100">
                  <a:moveTo>
                    <a:pt x="1845106" y="0"/>
                  </a:moveTo>
                  <a:lnTo>
                    <a:pt x="1853895" y="0"/>
                  </a:lnTo>
                  <a:lnTo>
                    <a:pt x="1860880" y="114"/>
                  </a:lnTo>
                  <a:lnTo>
                    <a:pt x="1887753" y="12280"/>
                  </a:lnTo>
                  <a:lnTo>
                    <a:pt x="1977047" y="268338"/>
                  </a:lnTo>
                  <a:lnTo>
                    <a:pt x="1978837" y="273697"/>
                  </a:lnTo>
                  <a:lnTo>
                    <a:pt x="1979955" y="277926"/>
                  </a:lnTo>
                  <a:lnTo>
                    <a:pt x="1980399" y="281063"/>
                  </a:lnTo>
                  <a:lnTo>
                    <a:pt x="1980844" y="284187"/>
                  </a:lnTo>
                  <a:lnTo>
                    <a:pt x="1980247" y="286524"/>
                  </a:lnTo>
                  <a:lnTo>
                    <a:pt x="1978609" y="288086"/>
                  </a:lnTo>
                  <a:lnTo>
                    <a:pt x="1976970" y="289648"/>
                  </a:lnTo>
                  <a:lnTo>
                    <a:pt x="1974075" y="290626"/>
                  </a:lnTo>
                  <a:lnTo>
                    <a:pt x="1969897" y="290995"/>
                  </a:lnTo>
                  <a:lnTo>
                    <a:pt x="1965731" y="291363"/>
                  </a:lnTo>
                  <a:lnTo>
                    <a:pt x="1960003" y="291553"/>
                  </a:lnTo>
                  <a:lnTo>
                    <a:pt x="1952713" y="291553"/>
                  </a:lnTo>
                  <a:lnTo>
                    <a:pt x="1945119" y="291553"/>
                  </a:lnTo>
                  <a:lnTo>
                    <a:pt x="1939201" y="291439"/>
                  </a:lnTo>
                  <a:lnTo>
                    <a:pt x="1934971" y="291211"/>
                  </a:lnTo>
                  <a:lnTo>
                    <a:pt x="1930730" y="290995"/>
                  </a:lnTo>
                  <a:lnTo>
                    <a:pt x="1927491" y="290550"/>
                  </a:lnTo>
                  <a:lnTo>
                    <a:pt x="1925256" y="289877"/>
                  </a:lnTo>
                  <a:lnTo>
                    <a:pt x="1923021" y="289204"/>
                  </a:lnTo>
                  <a:lnTo>
                    <a:pt x="1921459" y="288277"/>
                  </a:lnTo>
                  <a:lnTo>
                    <a:pt x="1920570" y="287083"/>
                  </a:lnTo>
                  <a:lnTo>
                    <a:pt x="1919668" y="285889"/>
                  </a:lnTo>
                  <a:lnTo>
                    <a:pt x="1918931" y="284327"/>
                  </a:lnTo>
                  <a:lnTo>
                    <a:pt x="1918335" y="282397"/>
                  </a:lnTo>
                  <a:lnTo>
                    <a:pt x="1898916" y="224358"/>
                  </a:lnTo>
                  <a:lnTo>
                    <a:pt x="1790420" y="224358"/>
                  </a:lnTo>
                  <a:lnTo>
                    <a:pt x="1772107" y="280835"/>
                  </a:lnTo>
                  <a:lnTo>
                    <a:pt x="1771510" y="282917"/>
                  </a:lnTo>
                  <a:lnTo>
                    <a:pt x="1770735" y="284670"/>
                  </a:lnTo>
                  <a:lnTo>
                    <a:pt x="1769770" y="286080"/>
                  </a:lnTo>
                  <a:lnTo>
                    <a:pt x="1768805" y="287489"/>
                  </a:lnTo>
                  <a:lnTo>
                    <a:pt x="1767230" y="288607"/>
                  </a:lnTo>
                  <a:lnTo>
                    <a:pt x="1746808" y="291553"/>
                  </a:lnTo>
                  <a:lnTo>
                    <a:pt x="1740408" y="291553"/>
                  </a:lnTo>
                  <a:lnTo>
                    <a:pt x="1733562" y="291553"/>
                  </a:lnTo>
                  <a:lnTo>
                    <a:pt x="1728203" y="291325"/>
                  </a:lnTo>
                  <a:lnTo>
                    <a:pt x="1724342" y="290880"/>
                  </a:lnTo>
                  <a:lnTo>
                    <a:pt x="1720469" y="290436"/>
                  </a:lnTo>
                  <a:lnTo>
                    <a:pt x="1717789" y="289356"/>
                  </a:lnTo>
                  <a:lnTo>
                    <a:pt x="1716303" y="287642"/>
                  </a:lnTo>
                  <a:lnTo>
                    <a:pt x="1714817" y="285927"/>
                  </a:lnTo>
                  <a:lnTo>
                    <a:pt x="1714296" y="283514"/>
                  </a:lnTo>
                  <a:lnTo>
                    <a:pt x="1714741" y="280390"/>
                  </a:lnTo>
                  <a:lnTo>
                    <a:pt x="1715185" y="277266"/>
                  </a:lnTo>
                  <a:lnTo>
                    <a:pt x="1807159" y="11607"/>
                  </a:lnTo>
                  <a:lnTo>
                    <a:pt x="1837524" y="0"/>
                  </a:lnTo>
                  <a:lnTo>
                    <a:pt x="1845106" y="0"/>
                  </a:lnTo>
                  <a:close/>
                </a:path>
                <a:path w="2470150" h="292100">
                  <a:moveTo>
                    <a:pt x="1055674" y="0"/>
                  </a:moveTo>
                  <a:lnTo>
                    <a:pt x="1062520" y="0"/>
                  </a:lnTo>
                  <a:lnTo>
                    <a:pt x="1067993" y="139"/>
                  </a:lnTo>
                  <a:lnTo>
                    <a:pt x="1072083" y="444"/>
                  </a:lnTo>
                  <a:lnTo>
                    <a:pt x="1076172" y="736"/>
                  </a:lnTo>
                  <a:lnTo>
                    <a:pt x="1079411" y="1295"/>
                  </a:lnTo>
                  <a:lnTo>
                    <a:pt x="1081786" y="2120"/>
                  </a:lnTo>
                  <a:lnTo>
                    <a:pt x="1084173" y="2933"/>
                  </a:lnTo>
                  <a:lnTo>
                    <a:pt x="1122426" y="81483"/>
                  </a:lnTo>
                  <a:lnTo>
                    <a:pt x="1125550" y="88328"/>
                  </a:lnTo>
                  <a:lnTo>
                    <a:pt x="1140955" y="127025"/>
                  </a:lnTo>
                  <a:lnTo>
                    <a:pt x="1141399" y="127025"/>
                  </a:lnTo>
                  <a:lnTo>
                    <a:pt x="1155979" y="88773"/>
                  </a:lnTo>
                  <a:lnTo>
                    <a:pt x="1190510" y="11379"/>
                  </a:lnTo>
                  <a:lnTo>
                    <a:pt x="1191260" y="9004"/>
                  </a:lnTo>
                  <a:lnTo>
                    <a:pt x="1192187" y="7099"/>
                  </a:lnTo>
                  <a:lnTo>
                    <a:pt x="1193304" y="5689"/>
                  </a:lnTo>
                  <a:lnTo>
                    <a:pt x="1194422" y="4279"/>
                  </a:lnTo>
                  <a:lnTo>
                    <a:pt x="1196086" y="3124"/>
                  </a:lnTo>
                  <a:lnTo>
                    <a:pt x="1198321" y="2235"/>
                  </a:lnTo>
                  <a:lnTo>
                    <a:pt x="1200556" y="1333"/>
                  </a:lnTo>
                  <a:lnTo>
                    <a:pt x="1203604" y="736"/>
                  </a:lnTo>
                  <a:lnTo>
                    <a:pt x="1207477" y="444"/>
                  </a:lnTo>
                  <a:lnTo>
                    <a:pt x="1211351" y="139"/>
                  </a:lnTo>
                  <a:lnTo>
                    <a:pt x="1216482" y="0"/>
                  </a:lnTo>
                  <a:lnTo>
                    <a:pt x="1222883" y="0"/>
                  </a:lnTo>
                  <a:lnTo>
                    <a:pt x="1231366" y="0"/>
                  </a:lnTo>
                  <a:lnTo>
                    <a:pt x="1237945" y="177"/>
                  </a:lnTo>
                  <a:lnTo>
                    <a:pt x="1242644" y="558"/>
                  </a:lnTo>
                  <a:lnTo>
                    <a:pt x="1247330" y="927"/>
                  </a:lnTo>
                  <a:lnTo>
                    <a:pt x="1250530" y="1892"/>
                  </a:lnTo>
                  <a:lnTo>
                    <a:pt x="1252232" y="3454"/>
                  </a:lnTo>
                  <a:lnTo>
                    <a:pt x="1253947" y="5016"/>
                  </a:lnTo>
                  <a:lnTo>
                    <a:pt x="1169085" y="180594"/>
                  </a:lnTo>
                  <a:lnTo>
                    <a:pt x="1169085" y="282168"/>
                  </a:lnTo>
                  <a:lnTo>
                    <a:pt x="1169085" y="283667"/>
                  </a:lnTo>
                  <a:lnTo>
                    <a:pt x="1168590" y="285000"/>
                  </a:lnTo>
                  <a:lnTo>
                    <a:pt x="1167625" y="286194"/>
                  </a:lnTo>
                  <a:lnTo>
                    <a:pt x="1166660" y="287388"/>
                  </a:lnTo>
                  <a:lnTo>
                    <a:pt x="1165059" y="288353"/>
                  </a:lnTo>
                  <a:lnTo>
                    <a:pt x="1162824" y="289090"/>
                  </a:lnTo>
                  <a:lnTo>
                    <a:pt x="1160602" y="289839"/>
                  </a:lnTo>
                  <a:lnTo>
                    <a:pt x="1157579" y="290436"/>
                  </a:lnTo>
                  <a:lnTo>
                    <a:pt x="1153782" y="290880"/>
                  </a:lnTo>
                  <a:lnTo>
                    <a:pt x="1149997" y="291325"/>
                  </a:lnTo>
                  <a:lnTo>
                    <a:pt x="1145273" y="291553"/>
                  </a:lnTo>
                  <a:lnTo>
                    <a:pt x="1139609" y="291553"/>
                  </a:lnTo>
                  <a:lnTo>
                    <a:pt x="1133805" y="291553"/>
                  </a:lnTo>
                  <a:lnTo>
                    <a:pt x="1129042" y="291325"/>
                  </a:lnTo>
                  <a:lnTo>
                    <a:pt x="1125321" y="290880"/>
                  </a:lnTo>
                  <a:lnTo>
                    <a:pt x="1121600" y="290436"/>
                  </a:lnTo>
                  <a:lnTo>
                    <a:pt x="1118590" y="289839"/>
                  </a:lnTo>
                  <a:lnTo>
                    <a:pt x="1116279" y="289090"/>
                  </a:lnTo>
                  <a:lnTo>
                    <a:pt x="1113980" y="288353"/>
                  </a:lnTo>
                  <a:lnTo>
                    <a:pt x="1112380" y="287388"/>
                  </a:lnTo>
                  <a:lnTo>
                    <a:pt x="1111478" y="286194"/>
                  </a:lnTo>
                  <a:lnTo>
                    <a:pt x="1110589" y="285000"/>
                  </a:lnTo>
                  <a:lnTo>
                    <a:pt x="1110145" y="283667"/>
                  </a:lnTo>
                  <a:lnTo>
                    <a:pt x="1110145" y="282168"/>
                  </a:lnTo>
                  <a:lnTo>
                    <a:pt x="1110145" y="180594"/>
                  </a:lnTo>
                  <a:lnTo>
                    <a:pt x="1031113" y="23215"/>
                  </a:lnTo>
                  <a:lnTo>
                    <a:pt x="1028293" y="17703"/>
                  </a:lnTo>
                  <a:lnTo>
                    <a:pt x="1026464" y="13423"/>
                  </a:lnTo>
                  <a:lnTo>
                    <a:pt x="1025652" y="10375"/>
                  </a:lnTo>
                  <a:lnTo>
                    <a:pt x="1024826" y="7327"/>
                  </a:lnTo>
                  <a:lnTo>
                    <a:pt x="1025271" y="5016"/>
                  </a:lnTo>
                  <a:lnTo>
                    <a:pt x="1026985" y="3454"/>
                  </a:lnTo>
                  <a:lnTo>
                    <a:pt x="1028700" y="1892"/>
                  </a:lnTo>
                  <a:lnTo>
                    <a:pt x="1031862" y="927"/>
                  </a:lnTo>
                  <a:lnTo>
                    <a:pt x="1036472" y="558"/>
                  </a:lnTo>
                  <a:lnTo>
                    <a:pt x="1041082" y="177"/>
                  </a:lnTo>
                  <a:lnTo>
                    <a:pt x="1047483" y="0"/>
                  </a:lnTo>
                  <a:lnTo>
                    <a:pt x="1055674" y="0"/>
                  </a:lnTo>
                  <a:close/>
                </a:path>
                <a:path w="2470150" h="292100">
                  <a:moveTo>
                    <a:pt x="393496" y="0"/>
                  </a:moveTo>
                  <a:lnTo>
                    <a:pt x="402285" y="0"/>
                  </a:lnTo>
                  <a:lnTo>
                    <a:pt x="409270" y="114"/>
                  </a:lnTo>
                  <a:lnTo>
                    <a:pt x="436143" y="12280"/>
                  </a:lnTo>
                  <a:lnTo>
                    <a:pt x="525437" y="268338"/>
                  </a:lnTo>
                  <a:lnTo>
                    <a:pt x="527227" y="273697"/>
                  </a:lnTo>
                  <a:lnTo>
                    <a:pt x="528332" y="277926"/>
                  </a:lnTo>
                  <a:lnTo>
                    <a:pt x="528789" y="281063"/>
                  </a:lnTo>
                  <a:lnTo>
                    <a:pt x="529234" y="284187"/>
                  </a:lnTo>
                  <a:lnTo>
                    <a:pt x="528637" y="286524"/>
                  </a:lnTo>
                  <a:lnTo>
                    <a:pt x="526999" y="288086"/>
                  </a:lnTo>
                  <a:lnTo>
                    <a:pt x="525360" y="289648"/>
                  </a:lnTo>
                  <a:lnTo>
                    <a:pt x="522465" y="290626"/>
                  </a:lnTo>
                  <a:lnTo>
                    <a:pt x="518287" y="290995"/>
                  </a:lnTo>
                  <a:lnTo>
                    <a:pt x="514121" y="291363"/>
                  </a:lnTo>
                  <a:lnTo>
                    <a:pt x="508393" y="291553"/>
                  </a:lnTo>
                  <a:lnTo>
                    <a:pt x="501103" y="291553"/>
                  </a:lnTo>
                  <a:lnTo>
                    <a:pt x="493509" y="291553"/>
                  </a:lnTo>
                  <a:lnTo>
                    <a:pt x="487591" y="291439"/>
                  </a:lnTo>
                  <a:lnTo>
                    <a:pt x="483362" y="291211"/>
                  </a:lnTo>
                  <a:lnTo>
                    <a:pt x="479120" y="290995"/>
                  </a:lnTo>
                  <a:lnTo>
                    <a:pt x="475881" y="290550"/>
                  </a:lnTo>
                  <a:lnTo>
                    <a:pt x="473646" y="289877"/>
                  </a:lnTo>
                  <a:lnTo>
                    <a:pt x="471411" y="289204"/>
                  </a:lnTo>
                  <a:lnTo>
                    <a:pt x="469849" y="288277"/>
                  </a:lnTo>
                  <a:lnTo>
                    <a:pt x="468960" y="287083"/>
                  </a:lnTo>
                  <a:lnTo>
                    <a:pt x="468058" y="285889"/>
                  </a:lnTo>
                  <a:lnTo>
                    <a:pt x="467321" y="284327"/>
                  </a:lnTo>
                  <a:lnTo>
                    <a:pt x="466725" y="282397"/>
                  </a:lnTo>
                  <a:lnTo>
                    <a:pt x="447306" y="224358"/>
                  </a:lnTo>
                  <a:lnTo>
                    <a:pt x="338810" y="224358"/>
                  </a:lnTo>
                  <a:lnTo>
                    <a:pt x="320497" y="280835"/>
                  </a:lnTo>
                  <a:lnTo>
                    <a:pt x="319900" y="282917"/>
                  </a:lnTo>
                  <a:lnTo>
                    <a:pt x="319125" y="284670"/>
                  </a:lnTo>
                  <a:lnTo>
                    <a:pt x="318160" y="286080"/>
                  </a:lnTo>
                  <a:lnTo>
                    <a:pt x="317195" y="287489"/>
                  </a:lnTo>
                  <a:lnTo>
                    <a:pt x="315620" y="288607"/>
                  </a:lnTo>
                  <a:lnTo>
                    <a:pt x="295198" y="291553"/>
                  </a:lnTo>
                  <a:lnTo>
                    <a:pt x="288797" y="291553"/>
                  </a:lnTo>
                  <a:lnTo>
                    <a:pt x="281952" y="291553"/>
                  </a:lnTo>
                  <a:lnTo>
                    <a:pt x="276593" y="291325"/>
                  </a:lnTo>
                  <a:lnTo>
                    <a:pt x="272732" y="290880"/>
                  </a:lnTo>
                  <a:lnTo>
                    <a:pt x="268859" y="290436"/>
                  </a:lnTo>
                  <a:lnTo>
                    <a:pt x="266179" y="289356"/>
                  </a:lnTo>
                  <a:lnTo>
                    <a:pt x="264693" y="287642"/>
                  </a:lnTo>
                  <a:lnTo>
                    <a:pt x="263207" y="285927"/>
                  </a:lnTo>
                  <a:lnTo>
                    <a:pt x="262686" y="283514"/>
                  </a:lnTo>
                  <a:lnTo>
                    <a:pt x="263131" y="280390"/>
                  </a:lnTo>
                  <a:lnTo>
                    <a:pt x="355549" y="11607"/>
                  </a:lnTo>
                  <a:lnTo>
                    <a:pt x="358673" y="5461"/>
                  </a:lnTo>
                  <a:lnTo>
                    <a:pt x="359867" y="3898"/>
                  </a:lnTo>
                  <a:lnTo>
                    <a:pt x="385914" y="0"/>
                  </a:lnTo>
                  <a:lnTo>
                    <a:pt x="393496" y="0"/>
                  </a:lnTo>
                  <a:close/>
                </a:path>
                <a:path w="2470150" h="292100">
                  <a:moveTo>
                    <a:pt x="29463" y="0"/>
                  </a:moveTo>
                  <a:lnTo>
                    <a:pt x="35280" y="0"/>
                  </a:lnTo>
                  <a:lnTo>
                    <a:pt x="40043" y="215"/>
                  </a:lnTo>
                  <a:lnTo>
                    <a:pt x="58712" y="7886"/>
                  </a:lnTo>
                  <a:lnTo>
                    <a:pt x="58712" y="9372"/>
                  </a:lnTo>
                  <a:lnTo>
                    <a:pt x="58712" y="115417"/>
                  </a:lnTo>
                  <a:lnTo>
                    <a:pt x="166763" y="115417"/>
                  </a:lnTo>
                  <a:lnTo>
                    <a:pt x="166763" y="9372"/>
                  </a:lnTo>
                  <a:lnTo>
                    <a:pt x="166763" y="7886"/>
                  </a:lnTo>
                  <a:lnTo>
                    <a:pt x="167246" y="6540"/>
                  </a:lnTo>
                  <a:lnTo>
                    <a:pt x="168211" y="5359"/>
                  </a:lnTo>
                  <a:lnTo>
                    <a:pt x="169176" y="4165"/>
                  </a:lnTo>
                  <a:lnTo>
                    <a:pt x="190423" y="0"/>
                  </a:lnTo>
                  <a:lnTo>
                    <a:pt x="196227" y="0"/>
                  </a:lnTo>
                  <a:lnTo>
                    <a:pt x="201891" y="0"/>
                  </a:lnTo>
                  <a:lnTo>
                    <a:pt x="224028" y="5359"/>
                  </a:lnTo>
                  <a:lnTo>
                    <a:pt x="224993" y="6540"/>
                  </a:lnTo>
                  <a:lnTo>
                    <a:pt x="225475" y="7886"/>
                  </a:lnTo>
                  <a:lnTo>
                    <a:pt x="225475" y="9372"/>
                  </a:lnTo>
                  <a:lnTo>
                    <a:pt x="225475" y="282168"/>
                  </a:lnTo>
                  <a:lnTo>
                    <a:pt x="225475" y="283667"/>
                  </a:lnTo>
                  <a:lnTo>
                    <a:pt x="224993" y="285000"/>
                  </a:lnTo>
                  <a:lnTo>
                    <a:pt x="224028" y="286194"/>
                  </a:lnTo>
                  <a:lnTo>
                    <a:pt x="223062" y="287388"/>
                  </a:lnTo>
                  <a:lnTo>
                    <a:pt x="221462" y="288353"/>
                  </a:lnTo>
                  <a:lnTo>
                    <a:pt x="219227" y="289090"/>
                  </a:lnTo>
                  <a:lnTo>
                    <a:pt x="216992" y="289839"/>
                  </a:lnTo>
                  <a:lnTo>
                    <a:pt x="214020" y="290436"/>
                  </a:lnTo>
                  <a:lnTo>
                    <a:pt x="210299" y="290880"/>
                  </a:lnTo>
                  <a:lnTo>
                    <a:pt x="206578" y="291325"/>
                  </a:lnTo>
                  <a:lnTo>
                    <a:pt x="201891" y="291553"/>
                  </a:lnTo>
                  <a:lnTo>
                    <a:pt x="196227" y="291553"/>
                  </a:lnTo>
                  <a:lnTo>
                    <a:pt x="190423" y="291553"/>
                  </a:lnTo>
                  <a:lnTo>
                    <a:pt x="185623" y="291325"/>
                  </a:lnTo>
                  <a:lnTo>
                    <a:pt x="181838" y="290880"/>
                  </a:lnTo>
                  <a:lnTo>
                    <a:pt x="178041" y="290436"/>
                  </a:lnTo>
                  <a:lnTo>
                    <a:pt x="175056" y="289839"/>
                  </a:lnTo>
                  <a:lnTo>
                    <a:pt x="172897" y="289090"/>
                  </a:lnTo>
                  <a:lnTo>
                    <a:pt x="170751" y="288353"/>
                  </a:lnTo>
                  <a:lnTo>
                    <a:pt x="169176" y="287388"/>
                  </a:lnTo>
                  <a:lnTo>
                    <a:pt x="168211" y="286194"/>
                  </a:lnTo>
                  <a:lnTo>
                    <a:pt x="167246" y="285000"/>
                  </a:lnTo>
                  <a:lnTo>
                    <a:pt x="166763" y="283667"/>
                  </a:lnTo>
                  <a:lnTo>
                    <a:pt x="166763" y="282168"/>
                  </a:lnTo>
                  <a:lnTo>
                    <a:pt x="166763" y="165417"/>
                  </a:lnTo>
                  <a:lnTo>
                    <a:pt x="58712" y="165417"/>
                  </a:lnTo>
                  <a:lnTo>
                    <a:pt x="58712" y="282168"/>
                  </a:lnTo>
                  <a:lnTo>
                    <a:pt x="58712" y="283667"/>
                  </a:lnTo>
                  <a:lnTo>
                    <a:pt x="52692" y="289090"/>
                  </a:lnTo>
                  <a:lnTo>
                    <a:pt x="50457" y="289839"/>
                  </a:lnTo>
                  <a:lnTo>
                    <a:pt x="47472" y="290436"/>
                  </a:lnTo>
                  <a:lnTo>
                    <a:pt x="43751" y="290880"/>
                  </a:lnTo>
                  <a:lnTo>
                    <a:pt x="40043" y="291325"/>
                  </a:lnTo>
                  <a:lnTo>
                    <a:pt x="35280" y="291553"/>
                  </a:lnTo>
                  <a:lnTo>
                    <a:pt x="29463" y="291553"/>
                  </a:lnTo>
                  <a:lnTo>
                    <a:pt x="23812" y="291553"/>
                  </a:lnTo>
                  <a:lnTo>
                    <a:pt x="19088" y="291325"/>
                  </a:lnTo>
                  <a:lnTo>
                    <a:pt x="15290" y="290880"/>
                  </a:lnTo>
                  <a:lnTo>
                    <a:pt x="11493" y="290436"/>
                  </a:lnTo>
                  <a:lnTo>
                    <a:pt x="8483" y="289839"/>
                  </a:lnTo>
                  <a:lnTo>
                    <a:pt x="6248" y="289090"/>
                  </a:lnTo>
                  <a:lnTo>
                    <a:pt x="4025" y="288353"/>
                  </a:lnTo>
                  <a:lnTo>
                    <a:pt x="2425" y="287388"/>
                  </a:lnTo>
                  <a:lnTo>
                    <a:pt x="1447" y="286194"/>
                  </a:lnTo>
                  <a:lnTo>
                    <a:pt x="482" y="285000"/>
                  </a:lnTo>
                  <a:lnTo>
                    <a:pt x="0" y="283667"/>
                  </a:lnTo>
                  <a:lnTo>
                    <a:pt x="0" y="282168"/>
                  </a:lnTo>
                  <a:lnTo>
                    <a:pt x="0" y="9372"/>
                  </a:lnTo>
                  <a:lnTo>
                    <a:pt x="0" y="7886"/>
                  </a:lnTo>
                  <a:lnTo>
                    <a:pt x="482" y="6540"/>
                  </a:lnTo>
                  <a:lnTo>
                    <a:pt x="23812" y="0"/>
                  </a:lnTo>
                  <a:lnTo>
                    <a:pt x="29463" y="0"/>
                  </a:lnTo>
                  <a:close/>
                </a:path>
              </a:pathLst>
            </a:custGeom>
            <a:ln w="1295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38417" y="304652"/>
            <a:ext cx="888238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Black </a:t>
            </a:r>
            <a:r>
              <a:rPr spc="-25" dirty="0"/>
              <a:t>Box</a:t>
            </a:r>
            <a:r>
              <a:rPr spc="-20" dirty="0"/>
              <a:t> </a:t>
            </a:r>
            <a:r>
              <a:rPr spc="-100" dirty="0"/>
              <a:t>Test</a:t>
            </a:r>
            <a:r>
              <a:rPr spc="-10" dirty="0"/>
              <a:t> </a:t>
            </a:r>
            <a:r>
              <a:rPr spc="-35" dirty="0"/>
              <a:t>Teknikleri-</a:t>
            </a:r>
            <a:r>
              <a:rPr spc="20" dirty="0"/>
              <a:t> </a:t>
            </a:r>
            <a:r>
              <a:rPr spc="-5" dirty="0"/>
              <a:t>Use</a:t>
            </a:r>
            <a:r>
              <a:rPr dirty="0"/>
              <a:t> </a:t>
            </a:r>
            <a:r>
              <a:rPr spc="-5" dirty="0"/>
              <a:t>Case</a:t>
            </a:r>
            <a:r>
              <a:rPr spc="-10" dirty="0"/>
              <a:t> </a:t>
            </a:r>
            <a:r>
              <a:rPr spc="-60" dirty="0"/>
              <a:t>Testing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714312" y="1568448"/>
          <a:ext cx="8081009" cy="47824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3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6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70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Step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043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91440" marR="501650">
                        <a:lnSpc>
                          <a:spcPct val="2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Main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Success Scenario </a:t>
                      </a:r>
                      <a:r>
                        <a:rPr sz="1800" spc="-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A: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Actor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S: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System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8D6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8D6CD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A: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Inserts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card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8D6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0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8D6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B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S: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Validates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card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and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asks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for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PIN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B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04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8D6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8D6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A: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Enters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PIN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8D6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04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8D6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B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S: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Validates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PIN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B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04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8D6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8D6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S: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Allows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access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account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8D6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08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Extensions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B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B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Card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valid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S: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Display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message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reject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card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B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007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B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8D6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PIN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valid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S: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Display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message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ask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for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re-try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(twice)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8D6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B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BE8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62890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PIN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invalid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3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times </a:t>
                      </a:r>
                      <a:r>
                        <a:rPr sz="1800" spc="-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S: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Eat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card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exit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B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631316" y="2833495"/>
            <a:ext cx="1106805" cy="664210"/>
          </a:xfrm>
          <a:custGeom>
            <a:avLst/>
            <a:gdLst/>
            <a:ahLst/>
            <a:cxnLst/>
            <a:rect l="l" t="t" r="r" b="b"/>
            <a:pathLst>
              <a:path w="1106805" h="664210">
                <a:moveTo>
                  <a:pt x="1040053" y="0"/>
                </a:moveTo>
                <a:lnTo>
                  <a:pt x="66370" y="0"/>
                </a:lnTo>
                <a:lnTo>
                  <a:pt x="40537" y="5216"/>
                </a:lnTo>
                <a:lnTo>
                  <a:pt x="19440" y="19440"/>
                </a:lnTo>
                <a:lnTo>
                  <a:pt x="5216" y="40537"/>
                </a:lnTo>
                <a:lnTo>
                  <a:pt x="0" y="66370"/>
                </a:lnTo>
                <a:lnTo>
                  <a:pt x="0" y="597331"/>
                </a:lnTo>
                <a:lnTo>
                  <a:pt x="5216" y="623164"/>
                </a:lnTo>
                <a:lnTo>
                  <a:pt x="19440" y="644261"/>
                </a:lnTo>
                <a:lnTo>
                  <a:pt x="40537" y="658485"/>
                </a:lnTo>
                <a:lnTo>
                  <a:pt x="66370" y="663702"/>
                </a:lnTo>
                <a:lnTo>
                  <a:pt x="1040053" y="663702"/>
                </a:lnTo>
                <a:lnTo>
                  <a:pt x="1065886" y="658485"/>
                </a:lnTo>
                <a:lnTo>
                  <a:pt x="1086983" y="644261"/>
                </a:lnTo>
                <a:lnTo>
                  <a:pt x="1101207" y="623164"/>
                </a:lnTo>
                <a:lnTo>
                  <a:pt x="1106424" y="597331"/>
                </a:lnTo>
                <a:lnTo>
                  <a:pt x="1106424" y="66370"/>
                </a:lnTo>
                <a:lnTo>
                  <a:pt x="1101207" y="40537"/>
                </a:lnTo>
                <a:lnTo>
                  <a:pt x="1086983" y="19440"/>
                </a:lnTo>
                <a:lnTo>
                  <a:pt x="1065886" y="5216"/>
                </a:lnTo>
                <a:lnTo>
                  <a:pt x="1040053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41082" y="2942377"/>
            <a:ext cx="686435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b="1" spc="-5" dirty="0">
                <a:latin typeface="Calibri"/>
                <a:cs typeface="Calibri"/>
              </a:rPr>
              <a:t>Actor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47850" y="3028188"/>
            <a:ext cx="234950" cy="274320"/>
          </a:xfrm>
          <a:custGeom>
            <a:avLst/>
            <a:gdLst/>
            <a:ahLst/>
            <a:cxnLst/>
            <a:rect l="l" t="t" r="r" b="b"/>
            <a:pathLst>
              <a:path w="234950" h="274320">
                <a:moveTo>
                  <a:pt x="117348" y="0"/>
                </a:moveTo>
                <a:lnTo>
                  <a:pt x="117348" y="54863"/>
                </a:lnTo>
                <a:lnTo>
                  <a:pt x="0" y="54863"/>
                </a:lnTo>
                <a:lnTo>
                  <a:pt x="0" y="219455"/>
                </a:lnTo>
                <a:lnTo>
                  <a:pt x="117348" y="219455"/>
                </a:lnTo>
                <a:lnTo>
                  <a:pt x="117348" y="274319"/>
                </a:lnTo>
                <a:lnTo>
                  <a:pt x="234696" y="137159"/>
                </a:lnTo>
                <a:lnTo>
                  <a:pt x="117348" y="0"/>
                </a:lnTo>
                <a:close/>
              </a:path>
            </a:pathLst>
          </a:custGeom>
          <a:solidFill>
            <a:srgbClr val="AFBB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79701" y="2833495"/>
            <a:ext cx="1106805" cy="664210"/>
          </a:xfrm>
          <a:custGeom>
            <a:avLst/>
            <a:gdLst/>
            <a:ahLst/>
            <a:cxnLst/>
            <a:rect l="l" t="t" r="r" b="b"/>
            <a:pathLst>
              <a:path w="1106804" h="664210">
                <a:moveTo>
                  <a:pt x="1040053" y="0"/>
                </a:moveTo>
                <a:lnTo>
                  <a:pt x="66370" y="0"/>
                </a:lnTo>
                <a:lnTo>
                  <a:pt x="40537" y="5216"/>
                </a:lnTo>
                <a:lnTo>
                  <a:pt x="19440" y="19440"/>
                </a:lnTo>
                <a:lnTo>
                  <a:pt x="5216" y="40537"/>
                </a:lnTo>
                <a:lnTo>
                  <a:pt x="0" y="66370"/>
                </a:lnTo>
                <a:lnTo>
                  <a:pt x="0" y="597331"/>
                </a:lnTo>
                <a:lnTo>
                  <a:pt x="5216" y="623164"/>
                </a:lnTo>
                <a:lnTo>
                  <a:pt x="19440" y="644261"/>
                </a:lnTo>
                <a:lnTo>
                  <a:pt x="40537" y="658485"/>
                </a:lnTo>
                <a:lnTo>
                  <a:pt x="66370" y="663702"/>
                </a:lnTo>
                <a:lnTo>
                  <a:pt x="1040053" y="663702"/>
                </a:lnTo>
                <a:lnTo>
                  <a:pt x="1065886" y="658485"/>
                </a:lnTo>
                <a:lnTo>
                  <a:pt x="1086983" y="644261"/>
                </a:lnTo>
                <a:lnTo>
                  <a:pt x="1101207" y="623164"/>
                </a:lnTo>
                <a:lnTo>
                  <a:pt x="1106424" y="597331"/>
                </a:lnTo>
                <a:lnTo>
                  <a:pt x="1106424" y="66370"/>
                </a:lnTo>
                <a:lnTo>
                  <a:pt x="1101207" y="40537"/>
                </a:lnTo>
                <a:lnTo>
                  <a:pt x="1086983" y="19440"/>
                </a:lnTo>
                <a:lnTo>
                  <a:pt x="1065886" y="5216"/>
                </a:lnTo>
                <a:lnTo>
                  <a:pt x="1040053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280912" y="2942377"/>
            <a:ext cx="90424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b="1" spc="-10" dirty="0">
                <a:latin typeface="Calibri"/>
                <a:cs typeface="Calibri"/>
              </a:rPr>
              <a:t>Sy</a:t>
            </a:r>
            <a:r>
              <a:rPr sz="2300" b="1" spc="-5" dirty="0">
                <a:latin typeface="Calibri"/>
                <a:cs typeface="Calibri"/>
              </a:rPr>
              <a:t>stem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25958" y="3605904"/>
            <a:ext cx="2037714" cy="802640"/>
            <a:chOff x="925958" y="3605904"/>
            <a:chExt cx="2037714" cy="802640"/>
          </a:xfrm>
        </p:grpSpPr>
        <p:sp>
          <p:nvSpPr>
            <p:cNvPr id="17" name="object 17"/>
            <p:cNvSpPr/>
            <p:nvPr/>
          </p:nvSpPr>
          <p:spPr>
            <a:xfrm>
              <a:off x="1909381" y="3612261"/>
              <a:ext cx="1048385" cy="789940"/>
            </a:xfrm>
            <a:custGeom>
              <a:avLst/>
              <a:gdLst/>
              <a:ahLst/>
              <a:cxnLst/>
              <a:rect l="l" t="t" r="r" b="b"/>
              <a:pathLst>
                <a:path w="1048385" h="789939">
                  <a:moveTo>
                    <a:pt x="878395" y="0"/>
                  </a:moveTo>
                  <a:lnTo>
                    <a:pt x="653148" y="197358"/>
                  </a:lnTo>
                  <a:lnTo>
                    <a:pt x="751827" y="197358"/>
                  </a:lnTo>
                  <a:lnTo>
                    <a:pt x="737424" y="242036"/>
                  </a:lnTo>
                  <a:lnTo>
                    <a:pt x="720286" y="285508"/>
                  </a:lnTo>
                  <a:lnTo>
                    <a:pt x="700505" y="327700"/>
                  </a:lnTo>
                  <a:lnTo>
                    <a:pt x="678177" y="368538"/>
                  </a:lnTo>
                  <a:lnTo>
                    <a:pt x="653395" y="407948"/>
                  </a:lnTo>
                  <a:lnTo>
                    <a:pt x="626253" y="445859"/>
                  </a:lnTo>
                  <a:lnTo>
                    <a:pt x="596846" y="482195"/>
                  </a:lnTo>
                  <a:lnTo>
                    <a:pt x="565268" y="516883"/>
                  </a:lnTo>
                  <a:lnTo>
                    <a:pt x="531612" y="549850"/>
                  </a:lnTo>
                  <a:lnTo>
                    <a:pt x="495974" y="581022"/>
                  </a:lnTo>
                  <a:lnTo>
                    <a:pt x="458446" y="610326"/>
                  </a:lnTo>
                  <a:lnTo>
                    <a:pt x="419124" y="637688"/>
                  </a:lnTo>
                  <a:lnTo>
                    <a:pt x="378102" y="663035"/>
                  </a:lnTo>
                  <a:lnTo>
                    <a:pt x="335473" y="686293"/>
                  </a:lnTo>
                  <a:lnTo>
                    <a:pt x="291332" y="707389"/>
                  </a:lnTo>
                  <a:lnTo>
                    <a:pt x="245772" y="726249"/>
                  </a:lnTo>
                  <a:lnTo>
                    <a:pt x="198889" y="742800"/>
                  </a:lnTo>
                  <a:lnTo>
                    <a:pt x="150776" y="756968"/>
                  </a:lnTo>
                  <a:lnTo>
                    <a:pt x="101527" y="768680"/>
                  </a:lnTo>
                  <a:lnTo>
                    <a:pt x="51237" y="777862"/>
                  </a:lnTo>
                  <a:lnTo>
                    <a:pt x="0" y="784440"/>
                  </a:lnTo>
                  <a:lnTo>
                    <a:pt x="50038" y="788241"/>
                  </a:lnTo>
                  <a:lnTo>
                    <a:pt x="99719" y="789483"/>
                  </a:lnTo>
                  <a:lnTo>
                    <a:pt x="148951" y="788222"/>
                  </a:lnTo>
                  <a:lnTo>
                    <a:pt x="197643" y="784516"/>
                  </a:lnTo>
                  <a:lnTo>
                    <a:pt x="245706" y="778419"/>
                  </a:lnTo>
                  <a:lnTo>
                    <a:pt x="293047" y="769988"/>
                  </a:lnTo>
                  <a:lnTo>
                    <a:pt x="339578" y="759278"/>
                  </a:lnTo>
                  <a:lnTo>
                    <a:pt x="385208" y="746346"/>
                  </a:lnTo>
                  <a:lnTo>
                    <a:pt x="429845" y="731248"/>
                  </a:lnTo>
                  <a:lnTo>
                    <a:pt x="473400" y="714039"/>
                  </a:lnTo>
                  <a:lnTo>
                    <a:pt x="515782" y="694775"/>
                  </a:lnTo>
                  <a:lnTo>
                    <a:pt x="556900" y="673514"/>
                  </a:lnTo>
                  <a:lnTo>
                    <a:pt x="596665" y="650309"/>
                  </a:lnTo>
                  <a:lnTo>
                    <a:pt x="634984" y="625219"/>
                  </a:lnTo>
                  <a:lnTo>
                    <a:pt x="671768" y="598297"/>
                  </a:lnTo>
                  <a:lnTo>
                    <a:pt x="706927" y="569601"/>
                  </a:lnTo>
                  <a:lnTo>
                    <a:pt x="740369" y="539187"/>
                  </a:lnTo>
                  <a:lnTo>
                    <a:pt x="772005" y="507110"/>
                  </a:lnTo>
                  <a:lnTo>
                    <a:pt x="801743" y="473426"/>
                  </a:lnTo>
                  <a:lnTo>
                    <a:pt x="829494" y="438192"/>
                  </a:lnTo>
                  <a:lnTo>
                    <a:pt x="855166" y="401463"/>
                  </a:lnTo>
                  <a:lnTo>
                    <a:pt x="878670" y="363295"/>
                  </a:lnTo>
                  <a:lnTo>
                    <a:pt x="899914" y="323745"/>
                  </a:lnTo>
                  <a:lnTo>
                    <a:pt x="918808" y="282868"/>
                  </a:lnTo>
                  <a:lnTo>
                    <a:pt x="935262" y="240720"/>
                  </a:lnTo>
                  <a:lnTo>
                    <a:pt x="949185" y="197358"/>
                  </a:lnTo>
                  <a:lnTo>
                    <a:pt x="1047864" y="197358"/>
                  </a:lnTo>
                  <a:lnTo>
                    <a:pt x="878395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32308" y="3612261"/>
              <a:ext cx="1076325" cy="789940"/>
            </a:xfrm>
            <a:custGeom>
              <a:avLst/>
              <a:gdLst/>
              <a:ahLst/>
              <a:cxnLst/>
              <a:rect l="l" t="t" r="r" b="b"/>
              <a:pathLst>
                <a:path w="1076325" h="789939">
                  <a:moveTo>
                    <a:pt x="197358" y="0"/>
                  </a:moveTo>
                  <a:lnTo>
                    <a:pt x="0" y="0"/>
                  </a:lnTo>
                  <a:lnTo>
                    <a:pt x="1390" y="44796"/>
                  </a:lnTo>
                  <a:lnTo>
                    <a:pt x="5512" y="88938"/>
                  </a:lnTo>
                  <a:lnTo>
                    <a:pt x="12292" y="132357"/>
                  </a:lnTo>
                  <a:lnTo>
                    <a:pt x="21654" y="174987"/>
                  </a:lnTo>
                  <a:lnTo>
                    <a:pt x="33526" y="216762"/>
                  </a:lnTo>
                  <a:lnTo>
                    <a:pt x="47833" y="257615"/>
                  </a:lnTo>
                  <a:lnTo>
                    <a:pt x="64501" y="297478"/>
                  </a:lnTo>
                  <a:lnTo>
                    <a:pt x="83455" y="336287"/>
                  </a:lnTo>
                  <a:lnTo>
                    <a:pt x="104622" y="373973"/>
                  </a:lnTo>
                  <a:lnTo>
                    <a:pt x="127927" y="410470"/>
                  </a:lnTo>
                  <a:lnTo>
                    <a:pt x="153296" y="445713"/>
                  </a:lnTo>
                  <a:lnTo>
                    <a:pt x="180656" y="479633"/>
                  </a:lnTo>
                  <a:lnTo>
                    <a:pt x="209931" y="512164"/>
                  </a:lnTo>
                  <a:lnTo>
                    <a:pt x="241048" y="543241"/>
                  </a:lnTo>
                  <a:lnTo>
                    <a:pt x="273933" y="572795"/>
                  </a:lnTo>
                  <a:lnTo>
                    <a:pt x="308511" y="600761"/>
                  </a:lnTo>
                  <a:lnTo>
                    <a:pt x="344709" y="627071"/>
                  </a:lnTo>
                  <a:lnTo>
                    <a:pt x="382452" y="651660"/>
                  </a:lnTo>
                  <a:lnTo>
                    <a:pt x="421665" y="674460"/>
                  </a:lnTo>
                  <a:lnTo>
                    <a:pt x="462276" y="695405"/>
                  </a:lnTo>
                  <a:lnTo>
                    <a:pt x="504209" y="714428"/>
                  </a:lnTo>
                  <a:lnTo>
                    <a:pt x="547391" y="731463"/>
                  </a:lnTo>
                  <a:lnTo>
                    <a:pt x="591747" y="746442"/>
                  </a:lnTo>
                  <a:lnTo>
                    <a:pt x="637204" y="759300"/>
                  </a:lnTo>
                  <a:lnTo>
                    <a:pt x="683686" y="769970"/>
                  </a:lnTo>
                  <a:lnTo>
                    <a:pt x="731121" y="778384"/>
                  </a:lnTo>
                  <a:lnTo>
                    <a:pt x="779433" y="784477"/>
                  </a:lnTo>
                  <a:lnTo>
                    <a:pt x="828549" y="788182"/>
                  </a:lnTo>
                  <a:lnTo>
                    <a:pt x="878395" y="789432"/>
                  </a:lnTo>
                  <a:lnTo>
                    <a:pt x="1075753" y="789432"/>
                  </a:lnTo>
                  <a:lnTo>
                    <a:pt x="1025907" y="788182"/>
                  </a:lnTo>
                  <a:lnTo>
                    <a:pt x="976791" y="784477"/>
                  </a:lnTo>
                  <a:lnTo>
                    <a:pt x="928479" y="778384"/>
                  </a:lnTo>
                  <a:lnTo>
                    <a:pt x="881044" y="769970"/>
                  </a:lnTo>
                  <a:lnTo>
                    <a:pt x="834562" y="759300"/>
                  </a:lnTo>
                  <a:lnTo>
                    <a:pt x="789105" y="746442"/>
                  </a:lnTo>
                  <a:lnTo>
                    <a:pt x="744749" y="731463"/>
                  </a:lnTo>
                  <a:lnTo>
                    <a:pt x="701567" y="714428"/>
                  </a:lnTo>
                  <a:lnTo>
                    <a:pt x="659634" y="695405"/>
                  </a:lnTo>
                  <a:lnTo>
                    <a:pt x="619023" y="674460"/>
                  </a:lnTo>
                  <a:lnTo>
                    <a:pt x="579810" y="651660"/>
                  </a:lnTo>
                  <a:lnTo>
                    <a:pt x="542067" y="627071"/>
                  </a:lnTo>
                  <a:lnTo>
                    <a:pt x="505869" y="600761"/>
                  </a:lnTo>
                  <a:lnTo>
                    <a:pt x="471291" y="572795"/>
                  </a:lnTo>
                  <a:lnTo>
                    <a:pt x="438406" y="543241"/>
                  </a:lnTo>
                  <a:lnTo>
                    <a:pt x="407289" y="512164"/>
                  </a:lnTo>
                  <a:lnTo>
                    <a:pt x="378014" y="479633"/>
                  </a:lnTo>
                  <a:lnTo>
                    <a:pt x="350654" y="445713"/>
                  </a:lnTo>
                  <a:lnTo>
                    <a:pt x="325285" y="410470"/>
                  </a:lnTo>
                  <a:lnTo>
                    <a:pt x="301980" y="373973"/>
                  </a:lnTo>
                  <a:lnTo>
                    <a:pt x="280813" y="336287"/>
                  </a:lnTo>
                  <a:lnTo>
                    <a:pt x="261859" y="297478"/>
                  </a:lnTo>
                  <a:lnTo>
                    <a:pt x="245191" y="257615"/>
                  </a:lnTo>
                  <a:lnTo>
                    <a:pt x="230884" y="216762"/>
                  </a:lnTo>
                  <a:lnTo>
                    <a:pt x="219012" y="174987"/>
                  </a:lnTo>
                  <a:lnTo>
                    <a:pt x="209650" y="132357"/>
                  </a:lnTo>
                  <a:lnTo>
                    <a:pt x="202870" y="88938"/>
                  </a:lnTo>
                  <a:lnTo>
                    <a:pt x="198748" y="44796"/>
                  </a:lnTo>
                  <a:lnTo>
                    <a:pt x="197358" y="0"/>
                  </a:lnTo>
                  <a:close/>
                </a:path>
              </a:pathLst>
            </a:custGeom>
            <a:solidFill>
              <a:srgbClr val="4747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32308" y="3612254"/>
              <a:ext cx="2025014" cy="789940"/>
            </a:xfrm>
            <a:custGeom>
              <a:avLst/>
              <a:gdLst/>
              <a:ahLst/>
              <a:cxnLst/>
              <a:rect l="l" t="t" r="r" b="b"/>
              <a:pathLst>
                <a:path w="2025014" h="789939">
                  <a:moveTo>
                    <a:pt x="977074" y="784440"/>
                  </a:moveTo>
                  <a:lnTo>
                    <a:pt x="1028313" y="777864"/>
                  </a:lnTo>
                  <a:lnTo>
                    <a:pt x="1078605" y="768683"/>
                  </a:lnTo>
                  <a:lnTo>
                    <a:pt x="1127855" y="756973"/>
                  </a:lnTo>
                  <a:lnTo>
                    <a:pt x="1175968" y="742806"/>
                  </a:lnTo>
                  <a:lnTo>
                    <a:pt x="1222852" y="726257"/>
                  </a:lnTo>
                  <a:lnTo>
                    <a:pt x="1268412" y="707397"/>
                  </a:lnTo>
                  <a:lnTo>
                    <a:pt x="1312553" y="686302"/>
                  </a:lnTo>
                  <a:lnTo>
                    <a:pt x="1355182" y="663045"/>
                  </a:lnTo>
                  <a:lnTo>
                    <a:pt x="1396204" y="637699"/>
                  </a:lnTo>
                  <a:lnTo>
                    <a:pt x="1435526" y="610337"/>
                  </a:lnTo>
                  <a:lnTo>
                    <a:pt x="1473053" y="581033"/>
                  </a:lnTo>
                  <a:lnTo>
                    <a:pt x="1508691" y="549861"/>
                  </a:lnTo>
                  <a:lnTo>
                    <a:pt x="1542345" y="516895"/>
                  </a:lnTo>
                  <a:lnTo>
                    <a:pt x="1573923" y="482207"/>
                  </a:lnTo>
                  <a:lnTo>
                    <a:pt x="1603330" y="445871"/>
                  </a:lnTo>
                  <a:lnTo>
                    <a:pt x="1630471" y="407961"/>
                  </a:lnTo>
                  <a:lnTo>
                    <a:pt x="1655252" y="368550"/>
                  </a:lnTo>
                  <a:lnTo>
                    <a:pt x="1677580" y="327712"/>
                  </a:lnTo>
                  <a:lnTo>
                    <a:pt x="1697361" y="285521"/>
                  </a:lnTo>
                  <a:lnTo>
                    <a:pt x="1714499" y="242049"/>
                  </a:lnTo>
                  <a:lnTo>
                    <a:pt x="1728901" y="197370"/>
                  </a:lnTo>
                  <a:lnTo>
                    <a:pt x="1630222" y="197358"/>
                  </a:lnTo>
                  <a:lnTo>
                    <a:pt x="1855470" y="0"/>
                  </a:lnTo>
                  <a:lnTo>
                    <a:pt x="2024938" y="197358"/>
                  </a:lnTo>
                  <a:lnTo>
                    <a:pt x="1926259" y="197358"/>
                  </a:lnTo>
                  <a:lnTo>
                    <a:pt x="1911798" y="242214"/>
                  </a:lnTo>
                  <a:lnTo>
                    <a:pt x="1894603" y="285810"/>
                  </a:lnTo>
                  <a:lnTo>
                    <a:pt x="1874772" y="328079"/>
                  </a:lnTo>
                  <a:lnTo>
                    <a:pt x="1852404" y="368952"/>
                  </a:lnTo>
                  <a:lnTo>
                    <a:pt x="1827596" y="408360"/>
                  </a:lnTo>
                  <a:lnTo>
                    <a:pt x="1800447" y="446236"/>
                  </a:lnTo>
                  <a:lnTo>
                    <a:pt x="1771054" y="482510"/>
                  </a:lnTo>
                  <a:lnTo>
                    <a:pt x="1739516" y="517115"/>
                  </a:lnTo>
                  <a:lnTo>
                    <a:pt x="1705932" y="549983"/>
                  </a:lnTo>
                  <a:lnTo>
                    <a:pt x="1670398" y="581044"/>
                  </a:lnTo>
                  <a:lnTo>
                    <a:pt x="1633014" y="610232"/>
                  </a:lnTo>
                  <a:lnTo>
                    <a:pt x="1593877" y="637477"/>
                  </a:lnTo>
                  <a:lnTo>
                    <a:pt x="1553085" y="662711"/>
                  </a:lnTo>
                  <a:lnTo>
                    <a:pt x="1510737" y="685866"/>
                  </a:lnTo>
                  <a:lnTo>
                    <a:pt x="1466931" y="706873"/>
                  </a:lnTo>
                  <a:lnTo>
                    <a:pt x="1421764" y="725665"/>
                  </a:lnTo>
                  <a:lnTo>
                    <a:pt x="1375335" y="742173"/>
                  </a:lnTo>
                  <a:lnTo>
                    <a:pt x="1327743" y="756328"/>
                  </a:lnTo>
                  <a:lnTo>
                    <a:pt x="1279084" y="768063"/>
                  </a:lnTo>
                  <a:lnTo>
                    <a:pt x="1229458" y="777310"/>
                  </a:lnTo>
                  <a:lnTo>
                    <a:pt x="1178962" y="783998"/>
                  </a:lnTo>
                  <a:lnTo>
                    <a:pt x="1127694" y="788062"/>
                  </a:lnTo>
                  <a:lnTo>
                    <a:pt x="1075753" y="789432"/>
                  </a:lnTo>
                  <a:lnTo>
                    <a:pt x="878395" y="789432"/>
                  </a:lnTo>
                  <a:lnTo>
                    <a:pt x="828549" y="788182"/>
                  </a:lnTo>
                  <a:lnTo>
                    <a:pt x="779433" y="784477"/>
                  </a:lnTo>
                  <a:lnTo>
                    <a:pt x="731121" y="778385"/>
                  </a:lnTo>
                  <a:lnTo>
                    <a:pt x="683686" y="769970"/>
                  </a:lnTo>
                  <a:lnTo>
                    <a:pt x="637204" y="759301"/>
                  </a:lnTo>
                  <a:lnTo>
                    <a:pt x="591747" y="746444"/>
                  </a:lnTo>
                  <a:lnTo>
                    <a:pt x="547391" y="731464"/>
                  </a:lnTo>
                  <a:lnTo>
                    <a:pt x="504209" y="714430"/>
                  </a:lnTo>
                  <a:lnTo>
                    <a:pt x="462276" y="695407"/>
                  </a:lnTo>
                  <a:lnTo>
                    <a:pt x="421665" y="674463"/>
                  </a:lnTo>
                  <a:lnTo>
                    <a:pt x="382452" y="651663"/>
                  </a:lnTo>
                  <a:lnTo>
                    <a:pt x="344709" y="627075"/>
                  </a:lnTo>
                  <a:lnTo>
                    <a:pt x="308511" y="600765"/>
                  </a:lnTo>
                  <a:lnTo>
                    <a:pt x="273933" y="572799"/>
                  </a:lnTo>
                  <a:lnTo>
                    <a:pt x="241048" y="543245"/>
                  </a:lnTo>
                  <a:lnTo>
                    <a:pt x="209931" y="512170"/>
                  </a:lnTo>
                  <a:lnTo>
                    <a:pt x="180656" y="479638"/>
                  </a:lnTo>
                  <a:lnTo>
                    <a:pt x="153296" y="445718"/>
                  </a:lnTo>
                  <a:lnTo>
                    <a:pt x="127927" y="410476"/>
                  </a:lnTo>
                  <a:lnTo>
                    <a:pt x="104622" y="373979"/>
                  </a:lnTo>
                  <a:lnTo>
                    <a:pt x="83455" y="336292"/>
                  </a:lnTo>
                  <a:lnTo>
                    <a:pt x="64501" y="297484"/>
                  </a:lnTo>
                  <a:lnTo>
                    <a:pt x="47833" y="257619"/>
                  </a:lnTo>
                  <a:lnTo>
                    <a:pt x="33526" y="216766"/>
                  </a:lnTo>
                  <a:lnTo>
                    <a:pt x="21654" y="174991"/>
                  </a:lnTo>
                  <a:lnTo>
                    <a:pt x="12292" y="132360"/>
                  </a:lnTo>
                  <a:lnTo>
                    <a:pt x="5512" y="88940"/>
                  </a:lnTo>
                  <a:lnTo>
                    <a:pt x="1390" y="44798"/>
                  </a:lnTo>
                  <a:lnTo>
                    <a:pt x="0" y="0"/>
                  </a:lnTo>
                  <a:lnTo>
                    <a:pt x="197358" y="0"/>
                  </a:lnTo>
                  <a:lnTo>
                    <a:pt x="198748" y="44798"/>
                  </a:lnTo>
                  <a:lnTo>
                    <a:pt x="202870" y="88940"/>
                  </a:lnTo>
                  <a:lnTo>
                    <a:pt x="209650" y="132360"/>
                  </a:lnTo>
                  <a:lnTo>
                    <a:pt x="219012" y="174991"/>
                  </a:lnTo>
                  <a:lnTo>
                    <a:pt x="230884" y="216766"/>
                  </a:lnTo>
                  <a:lnTo>
                    <a:pt x="245191" y="257619"/>
                  </a:lnTo>
                  <a:lnTo>
                    <a:pt x="261859" y="297484"/>
                  </a:lnTo>
                  <a:lnTo>
                    <a:pt x="280813" y="336292"/>
                  </a:lnTo>
                  <a:lnTo>
                    <a:pt x="301980" y="373979"/>
                  </a:lnTo>
                  <a:lnTo>
                    <a:pt x="325285" y="410476"/>
                  </a:lnTo>
                  <a:lnTo>
                    <a:pt x="350654" y="445718"/>
                  </a:lnTo>
                  <a:lnTo>
                    <a:pt x="378014" y="479638"/>
                  </a:lnTo>
                  <a:lnTo>
                    <a:pt x="407289" y="512170"/>
                  </a:lnTo>
                  <a:lnTo>
                    <a:pt x="438406" y="543245"/>
                  </a:lnTo>
                  <a:lnTo>
                    <a:pt x="471291" y="572799"/>
                  </a:lnTo>
                  <a:lnTo>
                    <a:pt x="505869" y="600765"/>
                  </a:lnTo>
                  <a:lnTo>
                    <a:pt x="542067" y="627075"/>
                  </a:lnTo>
                  <a:lnTo>
                    <a:pt x="579810" y="651663"/>
                  </a:lnTo>
                  <a:lnTo>
                    <a:pt x="619023" y="674463"/>
                  </a:lnTo>
                  <a:lnTo>
                    <a:pt x="659634" y="695407"/>
                  </a:lnTo>
                  <a:lnTo>
                    <a:pt x="701567" y="714430"/>
                  </a:lnTo>
                  <a:lnTo>
                    <a:pt x="744749" y="731464"/>
                  </a:lnTo>
                  <a:lnTo>
                    <a:pt x="789105" y="746444"/>
                  </a:lnTo>
                  <a:lnTo>
                    <a:pt x="834562" y="759301"/>
                  </a:lnTo>
                  <a:lnTo>
                    <a:pt x="881044" y="769970"/>
                  </a:lnTo>
                  <a:lnTo>
                    <a:pt x="928479" y="778385"/>
                  </a:lnTo>
                  <a:lnTo>
                    <a:pt x="976791" y="784477"/>
                  </a:lnTo>
                  <a:lnTo>
                    <a:pt x="1025907" y="788182"/>
                  </a:lnTo>
                  <a:lnTo>
                    <a:pt x="1075753" y="789432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8417" y="304652"/>
            <a:ext cx="888238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Black </a:t>
            </a:r>
            <a:r>
              <a:rPr spc="-25" dirty="0"/>
              <a:t>Box</a:t>
            </a:r>
            <a:r>
              <a:rPr spc="-20" dirty="0"/>
              <a:t> </a:t>
            </a:r>
            <a:r>
              <a:rPr spc="-100" dirty="0"/>
              <a:t>Test</a:t>
            </a:r>
            <a:r>
              <a:rPr spc="-10" dirty="0"/>
              <a:t> </a:t>
            </a:r>
            <a:r>
              <a:rPr spc="-35" dirty="0"/>
              <a:t>Teknikleri-</a:t>
            </a:r>
            <a:r>
              <a:rPr spc="20" dirty="0"/>
              <a:t> </a:t>
            </a:r>
            <a:r>
              <a:rPr spc="-5" dirty="0"/>
              <a:t>Use</a:t>
            </a:r>
            <a:r>
              <a:rPr dirty="0"/>
              <a:t> </a:t>
            </a:r>
            <a:r>
              <a:rPr spc="-5" dirty="0"/>
              <a:t>Case</a:t>
            </a:r>
            <a:r>
              <a:rPr spc="-10" dirty="0"/>
              <a:t> </a:t>
            </a:r>
            <a:r>
              <a:rPr spc="-60" dirty="0"/>
              <a:t>Testing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23360" y="1712089"/>
            <a:ext cx="10370820" cy="4838065"/>
            <a:chOff x="1223360" y="1712089"/>
            <a:chExt cx="10370820" cy="48380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715" y="1718436"/>
              <a:ext cx="10357865" cy="482498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82357" y="1712089"/>
              <a:ext cx="0" cy="4838065"/>
            </a:xfrm>
            <a:custGeom>
              <a:avLst/>
              <a:gdLst/>
              <a:ahLst/>
              <a:cxnLst/>
              <a:rect l="l" t="t" r="r" b="b"/>
              <a:pathLst>
                <a:path h="4838065">
                  <a:moveTo>
                    <a:pt x="0" y="0"/>
                  </a:moveTo>
                  <a:lnTo>
                    <a:pt x="0" y="483797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35006" y="1712089"/>
              <a:ext cx="0" cy="4838065"/>
            </a:xfrm>
            <a:custGeom>
              <a:avLst/>
              <a:gdLst/>
              <a:ahLst/>
              <a:cxnLst/>
              <a:rect l="l" t="t" r="r" b="b"/>
              <a:pathLst>
                <a:path h="4838065">
                  <a:moveTo>
                    <a:pt x="0" y="0"/>
                  </a:moveTo>
                  <a:lnTo>
                    <a:pt x="0" y="483797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23360" y="4013880"/>
              <a:ext cx="10370820" cy="0"/>
            </a:xfrm>
            <a:custGeom>
              <a:avLst/>
              <a:gdLst/>
              <a:ahLst/>
              <a:cxnLst/>
              <a:rect l="l" t="t" r="r" b="b"/>
              <a:pathLst>
                <a:path w="10370820">
                  <a:moveTo>
                    <a:pt x="0" y="0"/>
                  </a:moveTo>
                  <a:lnTo>
                    <a:pt x="1037064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29710" y="1712089"/>
              <a:ext cx="0" cy="4838065"/>
            </a:xfrm>
            <a:custGeom>
              <a:avLst/>
              <a:gdLst/>
              <a:ahLst/>
              <a:cxnLst/>
              <a:rect l="l" t="t" r="r" b="b"/>
              <a:pathLst>
                <a:path h="4838065">
                  <a:moveTo>
                    <a:pt x="0" y="0"/>
                  </a:moveTo>
                  <a:lnTo>
                    <a:pt x="0" y="483797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587655" y="1712089"/>
              <a:ext cx="0" cy="4838065"/>
            </a:xfrm>
            <a:custGeom>
              <a:avLst/>
              <a:gdLst/>
              <a:ahLst/>
              <a:cxnLst/>
              <a:rect l="l" t="t" r="r" b="b"/>
              <a:pathLst>
                <a:path h="4838065">
                  <a:moveTo>
                    <a:pt x="0" y="0"/>
                  </a:moveTo>
                  <a:lnTo>
                    <a:pt x="0" y="483797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23360" y="1718439"/>
              <a:ext cx="10370820" cy="0"/>
            </a:xfrm>
            <a:custGeom>
              <a:avLst/>
              <a:gdLst/>
              <a:ahLst/>
              <a:cxnLst/>
              <a:rect l="l" t="t" r="r" b="b"/>
              <a:pathLst>
                <a:path w="10370820">
                  <a:moveTo>
                    <a:pt x="0" y="0"/>
                  </a:moveTo>
                  <a:lnTo>
                    <a:pt x="10370642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23360" y="6543720"/>
              <a:ext cx="10370820" cy="0"/>
            </a:xfrm>
            <a:custGeom>
              <a:avLst/>
              <a:gdLst/>
              <a:ahLst/>
              <a:cxnLst/>
              <a:rect l="l" t="t" r="r" b="b"/>
              <a:pathLst>
                <a:path w="10370820">
                  <a:moveTo>
                    <a:pt x="0" y="0"/>
                  </a:moveTo>
                  <a:lnTo>
                    <a:pt x="10370642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194150" y="1811086"/>
          <a:ext cx="10385424" cy="43771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5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8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13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6057">
                <a:tc>
                  <a:txBody>
                    <a:bodyPr/>
                    <a:lstStyle/>
                    <a:p>
                      <a:pPr marL="127000">
                        <a:lnSpc>
                          <a:spcPts val="1900"/>
                        </a:lnSpc>
                      </a:pP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Use</a:t>
                      </a:r>
                      <a:r>
                        <a:rPr sz="2000" b="1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case, kullanıcı</a:t>
                      </a:r>
                      <a:r>
                        <a:rPr sz="2000" b="1" spc="-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ile</a:t>
                      </a:r>
                      <a:r>
                        <a:rPr sz="2000" b="1" spc="-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sistem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127000" marR="477520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arasındaki</a:t>
                      </a:r>
                      <a:r>
                        <a:rPr sz="2000" b="1" spc="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etkileşimi </a:t>
                      </a:r>
                      <a:r>
                        <a:rPr sz="2000" b="1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göstermek üzere</a:t>
                      </a:r>
                      <a:r>
                        <a:rPr sz="2000" b="1" spc="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kullanılan </a:t>
                      </a:r>
                      <a:r>
                        <a:rPr sz="2000" b="1" spc="-44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senaryolar</a:t>
                      </a:r>
                      <a:r>
                        <a:rPr sz="2000" b="1" spc="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topluluğudur.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900"/>
                        </a:lnSpc>
                      </a:pPr>
                      <a:r>
                        <a:rPr sz="2000" b="1" spc="-5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Test</a:t>
                      </a:r>
                      <a:r>
                        <a:rPr sz="2000" b="1" spc="-1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uzmanları,</a:t>
                      </a:r>
                      <a:r>
                        <a:rPr sz="2000" b="1" spc="-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Aktör</a:t>
                      </a:r>
                      <a:r>
                        <a:rPr sz="2000" b="1" spc="-1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ve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114300" marR="247015">
                        <a:lnSpc>
                          <a:spcPct val="100000"/>
                        </a:lnSpc>
                      </a:pPr>
                      <a:r>
                        <a:rPr sz="2000" b="1" spc="-1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sistem</a:t>
                      </a:r>
                      <a:r>
                        <a:rPr sz="2000" b="1" spc="-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arasındaki</a:t>
                      </a:r>
                      <a:r>
                        <a:rPr sz="2000" b="1" spc="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etkileşimi </a:t>
                      </a:r>
                      <a:r>
                        <a:rPr sz="2000" b="1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adım adım </a:t>
                      </a:r>
                      <a:r>
                        <a:rPr sz="2000" b="1" spc="-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tarifler </a:t>
                      </a:r>
                      <a:r>
                        <a:rPr sz="2000" b="1" spc="-1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ve </a:t>
                      </a:r>
                      <a:r>
                        <a:rPr sz="2000" b="1" spc="-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aktörün </a:t>
                      </a:r>
                      <a:r>
                        <a:rPr sz="2000" b="1" spc="-44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bakış açısıyla</a:t>
                      </a:r>
                      <a:r>
                        <a:rPr sz="2000" b="1" spc="-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2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hazırlar.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ts val="1900"/>
                        </a:lnSpc>
                      </a:pP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Kullanım</a:t>
                      </a:r>
                      <a:r>
                        <a:rPr sz="2000" b="1" spc="-3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senaryoları, soyut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107950" marR="266700">
                        <a:lnSpc>
                          <a:spcPct val="100000"/>
                        </a:lnSpc>
                      </a:pPr>
                      <a:r>
                        <a:rPr sz="2000" b="1" spc="-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seviyede</a:t>
                      </a:r>
                      <a:r>
                        <a:rPr sz="2000" b="1" spc="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2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(Teknolojiden </a:t>
                      </a:r>
                      <a:r>
                        <a:rPr sz="2000" b="1" spc="-1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bağımsız, iş </a:t>
                      </a:r>
                      <a:r>
                        <a:rPr sz="2000" b="1" spc="-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süreç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seviyesi) </a:t>
                      </a:r>
                      <a:r>
                        <a:rPr sz="2000" b="1" spc="-1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ve </a:t>
                      </a:r>
                      <a:r>
                        <a:rPr sz="2000" b="1" spc="-44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Sistem</a:t>
                      </a:r>
                      <a:r>
                        <a:rPr sz="2000" b="1" spc="-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seviyesinde</a:t>
                      </a:r>
                      <a:r>
                        <a:rPr sz="2000" b="1" spc="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(sistem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kullanım senaryosu) </a:t>
                      </a:r>
                      <a:r>
                        <a:rPr sz="2000" b="1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2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tanımlanabilir.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1060">
                <a:tc>
                  <a:txBody>
                    <a:bodyPr/>
                    <a:lstStyle/>
                    <a:p>
                      <a:pPr marL="127000" marR="106680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sz="2000" b="1" spc="-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Sistemin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başından sonuna, her </a:t>
                      </a:r>
                      <a:r>
                        <a:rPr sz="2000" b="1" spc="-44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bir</a:t>
                      </a:r>
                      <a:r>
                        <a:rPr sz="2000" b="1" spc="-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işlemin </a:t>
                      </a:r>
                      <a:r>
                        <a:rPr sz="2000" b="1" spc="-1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tek</a:t>
                      </a:r>
                      <a:r>
                        <a:rPr sz="2000" b="1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tek, ancak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bütün </a:t>
                      </a:r>
                      <a:r>
                        <a:rPr sz="2000" b="1" spc="-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sistemi </a:t>
                      </a:r>
                      <a:r>
                        <a:rPr sz="2000" b="1" spc="-1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kapsayacak </a:t>
                      </a:r>
                      <a:r>
                        <a:rPr sz="2000" b="1" spc="-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şekilde</a:t>
                      </a:r>
                      <a:r>
                        <a:rPr sz="2000" b="1" spc="8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test</a:t>
                      </a:r>
                      <a:r>
                        <a:rPr sz="2000" b="1" spc="7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edilmesi </a:t>
                      </a:r>
                      <a:r>
                        <a:rPr sz="2000" b="1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2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amaçlanır.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94945" marB="0"/>
                </a:tc>
                <a:tc>
                  <a:txBody>
                    <a:bodyPr/>
                    <a:lstStyle/>
                    <a:p>
                      <a:pPr marL="114300" marR="100330">
                        <a:lnSpc>
                          <a:spcPct val="100000"/>
                        </a:lnSpc>
                        <a:spcBef>
                          <a:spcPts val="1530"/>
                        </a:spcBef>
                      </a:pP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Durumların</a:t>
                      </a:r>
                      <a:r>
                        <a:rPr sz="2000" b="1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genel</a:t>
                      </a:r>
                      <a:r>
                        <a:rPr sz="2000" b="1" spc="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sıralamasını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ve</a:t>
                      </a:r>
                      <a:r>
                        <a:rPr sz="2000" b="1" spc="5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her</a:t>
                      </a:r>
                      <a:r>
                        <a:rPr sz="2000" b="1" spc="6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durumu</a:t>
                      </a:r>
                      <a:r>
                        <a:rPr sz="2000" b="1" spc="6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kapsayacak, </a:t>
                      </a:r>
                      <a:r>
                        <a:rPr sz="2000" b="1" spc="-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her</a:t>
                      </a:r>
                      <a:r>
                        <a:rPr sz="2000" b="1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geçişi</a:t>
                      </a:r>
                      <a:r>
                        <a:rPr sz="2000" b="1" spc="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deneyecek,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belirlenmiş </a:t>
                      </a:r>
                      <a:r>
                        <a:rPr sz="2000" b="1" spc="-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geçiş</a:t>
                      </a:r>
                      <a:r>
                        <a:rPr sz="2000" b="1" spc="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sıralamalarını </a:t>
                      </a:r>
                      <a:r>
                        <a:rPr sz="2000" b="1" spc="-44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deneyecek</a:t>
                      </a:r>
                      <a:r>
                        <a:rPr sz="2000" b="1" spc="2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2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veya</a:t>
                      </a:r>
                      <a:r>
                        <a:rPr sz="2000" b="1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geçersiz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geçişleri</a:t>
                      </a:r>
                      <a:r>
                        <a:rPr sz="2000" b="1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test</a:t>
                      </a:r>
                      <a:r>
                        <a:rPr sz="2000" b="1" spc="-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edecek</a:t>
                      </a:r>
                      <a:r>
                        <a:rPr sz="2000" b="1" spc="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testler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2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tasarlanabilir.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94310" marB="0"/>
                </a:tc>
                <a:tc>
                  <a:txBody>
                    <a:bodyPr/>
                    <a:lstStyle/>
                    <a:p>
                      <a:pPr marL="107950" marR="690880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Her</a:t>
                      </a:r>
                      <a:r>
                        <a:rPr sz="2000" b="1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bir</a:t>
                      </a:r>
                      <a:r>
                        <a:rPr sz="2000" b="1" spc="-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kullanım </a:t>
                      </a:r>
                      <a:r>
                        <a:rPr sz="2000" b="1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senaryosunda, kullanım </a:t>
                      </a:r>
                      <a:r>
                        <a:rPr sz="2000" b="1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senaryosunun başarılı bir </a:t>
                      </a:r>
                      <a:r>
                        <a:rPr sz="2000" b="1" spc="-44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şekilde</a:t>
                      </a:r>
                      <a:r>
                        <a:rPr sz="2000" b="1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çalışması</a:t>
                      </a:r>
                      <a:r>
                        <a:rPr sz="2000" b="1" spc="-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için </a:t>
                      </a:r>
                      <a:r>
                        <a:rPr sz="2000" b="1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karşılanması</a:t>
                      </a:r>
                      <a:r>
                        <a:rPr sz="2000" b="1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2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gereken</a:t>
                      </a:r>
                      <a:endParaRPr sz="2000">
                        <a:latin typeface="Calibri"/>
                        <a:cs typeface="Calibri"/>
                      </a:endParaRPr>
                    </a:p>
                    <a:p>
                      <a:pPr marL="107950" marR="119380">
                        <a:lnSpc>
                          <a:spcPts val="2400"/>
                        </a:lnSpc>
                      </a:pP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" </a:t>
                      </a:r>
                      <a:r>
                        <a:rPr sz="2000" b="1" spc="-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önkoşullar" </a:t>
                      </a:r>
                      <a:r>
                        <a:rPr sz="2000" b="1" spc="-1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ve </a:t>
                      </a:r>
                      <a:r>
                        <a:rPr sz="2000" b="1" spc="-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"son </a:t>
                      </a:r>
                      <a:r>
                        <a:rPr sz="2000" b="1" spc="-1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koşullar" </a:t>
                      </a:r>
                      <a:r>
                        <a:rPr sz="2000" b="1" spc="-440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25" dirty="0">
                          <a:solidFill>
                            <a:srgbClr val="C94B06"/>
                          </a:solidFill>
                          <a:latin typeface="Calibri"/>
                          <a:cs typeface="Calibri"/>
                        </a:rPr>
                        <a:t>bulunur.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9494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1447" y="2696032"/>
            <a:ext cx="10485755" cy="364871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8465" marR="1042035" indent="-406400">
              <a:lnSpc>
                <a:spcPts val="3020"/>
              </a:lnSpc>
              <a:spcBef>
                <a:spcPts val="484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10" dirty="0">
                <a:latin typeface="Calibri"/>
                <a:cs typeface="Calibri"/>
              </a:rPr>
              <a:t>Kullanım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senaryosunda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genellikle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bir ana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(en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olası) senaryo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ve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alternatif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senaryolar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bulunur.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"/>
            </a:pPr>
            <a:endParaRPr sz="4100">
              <a:latin typeface="Calibri"/>
              <a:cs typeface="Calibri"/>
            </a:endParaRPr>
          </a:p>
          <a:p>
            <a:pPr marL="418465" marR="5080" indent="-406400">
              <a:lnSpc>
                <a:spcPts val="3020"/>
              </a:lnSpc>
              <a:buFont typeface="Wingdings"/>
              <a:buChar char=""/>
              <a:tabLst>
                <a:tab pos="419100" algn="l"/>
              </a:tabLst>
            </a:pPr>
            <a:r>
              <a:rPr sz="2800" spc="-10" dirty="0">
                <a:latin typeface="Calibri"/>
                <a:cs typeface="Calibri"/>
              </a:rPr>
              <a:t>Kullanım </a:t>
            </a:r>
            <a:r>
              <a:rPr sz="2800" spc="-5" dirty="0">
                <a:latin typeface="Calibri"/>
                <a:cs typeface="Calibri"/>
              </a:rPr>
              <a:t>senaryoları </a:t>
            </a:r>
            <a:r>
              <a:rPr sz="2800" b="1" spc="-10" dirty="0">
                <a:latin typeface="Calibri"/>
                <a:cs typeface="Calibri"/>
              </a:rPr>
              <a:t>«sistem» </a:t>
            </a:r>
            <a:r>
              <a:rPr sz="2800" b="1" spc="-15" dirty="0">
                <a:latin typeface="Calibri"/>
                <a:cs typeface="Calibri"/>
              </a:rPr>
              <a:t>ve </a:t>
            </a:r>
            <a:r>
              <a:rPr sz="2800" b="1" spc="-5" dirty="0">
                <a:latin typeface="Calibri"/>
                <a:cs typeface="Calibri"/>
              </a:rPr>
              <a:t>«kabul» </a:t>
            </a:r>
            <a:r>
              <a:rPr sz="2800" spc="-10" dirty="0">
                <a:latin typeface="Calibri"/>
                <a:cs typeface="Calibri"/>
              </a:rPr>
              <a:t>testlerinin </a:t>
            </a:r>
            <a:r>
              <a:rPr sz="2800" spc="-5" dirty="0">
                <a:latin typeface="Calibri"/>
                <a:cs typeface="Calibri"/>
              </a:rPr>
              <a:t>tasarlanmasında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test</a:t>
            </a:r>
            <a:r>
              <a:rPr sz="2800" spc="-5" dirty="0">
                <a:latin typeface="Calibri"/>
                <a:cs typeface="Calibri"/>
              </a:rPr>
              <a:t> senaryoları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için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temel oluşturur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"/>
            </a:pPr>
            <a:endParaRPr sz="4100">
              <a:latin typeface="Calibri"/>
              <a:cs typeface="Calibri"/>
            </a:endParaRPr>
          </a:p>
          <a:p>
            <a:pPr marL="418465" marR="20320" indent="-406400">
              <a:lnSpc>
                <a:spcPts val="3020"/>
              </a:lnSpc>
              <a:buClr>
                <a:srgbClr val="000000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u="heavy" spc="-1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https:</a:t>
            </a:r>
            <a:r>
              <a:rPr sz="2800" u="heavy" spc="-1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2"/>
              </a:rPr>
              <a:t>//w</a:t>
            </a:r>
            <a:r>
              <a:rPr sz="2800" u="heavy" spc="-1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ww</a:t>
            </a:r>
            <a:r>
              <a:rPr sz="2800" u="heavy" spc="-1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2"/>
              </a:rPr>
              <a:t>.edrawsoft.com/article/use-case-diagram-examples.html </a:t>
            </a:r>
            <a:r>
              <a:rPr sz="2800" spc="-620" dirty="0">
                <a:solidFill>
                  <a:srgbClr val="0562C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bu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web adresinde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güzel örneklere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bakabilirsiniz..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4374" y="304652"/>
            <a:ext cx="888238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Black </a:t>
            </a:r>
            <a:r>
              <a:rPr spc="-25" dirty="0"/>
              <a:t>Box</a:t>
            </a:r>
            <a:r>
              <a:rPr spc="-20" dirty="0"/>
              <a:t> </a:t>
            </a:r>
            <a:r>
              <a:rPr spc="-100" dirty="0"/>
              <a:t>Test</a:t>
            </a:r>
            <a:r>
              <a:rPr spc="-10" dirty="0"/>
              <a:t> </a:t>
            </a:r>
            <a:r>
              <a:rPr spc="-35" dirty="0"/>
              <a:t>Teknikleri-</a:t>
            </a:r>
            <a:r>
              <a:rPr spc="20" dirty="0"/>
              <a:t> </a:t>
            </a:r>
            <a:r>
              <a:rPr spc="-5" dirty="0"/>
              <a:t>Use</a:t>
            </a:r>
            <a:r>
              <a:rPr dirty="0"/>
              <a:t> </a:t>
            </a:r>
            <a:r>
              <a:rPr spc="-5" dirty="0"/>
              <a:t>Case</a:t>
            </a:r>
            <a:r>
              <a:rPr spc="-10" dirty="0"/>
              <a:t> </a:t>
            </a:r>
            <a:r>
              <a:rPr spc="-60" dirty="0"/>
              <a:t>Testing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4520"/>
            <a:ext cx="12192000" cy="6410325"/>
            <a:chOff x="0" y="104520"/>
            <a:chExt cx="12192000" cy="64103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9285" y="1261109"/>
              <a:ext cx="4833353" cy="525322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0169" y="1261109"/>
              <a:ext cx="4962905" cy="52532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05778" y="2175510"/>
              <a:ext cx="883285" cy="0"/>
            </a:xfrm>
            <a:custGeom>
              <a:avLst/>
              <a:gdLst/>
              <a:ahLst/>
              <a:cxnLst/>
              <a:rect l="l" t="t" r="r" b="b"/>
              <a:pathLst>
                <a:path w="883284">
                  <a:moveTo>
                    <a:pt x="0" y="0"/>
                  </a:moveTo>
                  <a:lnTo>
                    <a:pt x="882865" y="0"/>
                  </a:lnTo>
                </a:path>
              </a:pathLst>
            </a:custGeom>
            <a:ln w="38100">
              <a:solidFill>
                <a:srgbClr val="50DE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05778" y="2769107"/>
              <a:ext cx="883285" cy="0"/>
            </a:xfrm>
            <a:custGeom>
              <a:avLst/>
              <a:gdLst/>
              <a:ahLst/>
              <a:cxnLst/>
              <a:rect l="l" t="t" r="r" b="b"/>
              <a:pathLst>
                <a:path w="883284">
                  <a:moveTo>
                    <a:pt x="0" y="0"/>
                  </a:moveTo>
                  <a:lnTo>
                    <a:pt x="882865" y="0"/>
                  </a:lnTo>
                </a:path>
              </a:pathLst>
            </a:custGeom>
            <a:ln w="38100">
              <a:solidFill>
                <a:srgbClr val="50DE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26568" y="324078"/>
            <a:ext cx="93618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Use Case</a:t>
            </a:r>
            <a:r>
              <a:rPr sz="3200" spc="5" dirty="0"/>
              <a:t> </a:t>
            </a:r>
            <a:r>
              <a:rPr sz="3200" spc="-5" dirty="0"/>
              <a:t>Testing</a:t>
            </a:r>
            <a:r>
              <a:rPr sz="3200" spc="5" dirty="0"/>
              <a:t> </a:t>
            </a:r>
            <a:r>
              <a:rPr sz="3200" spc="-5" dirty="0"/>
              <a:t>–</a:t>
            </a:r>
            <a:r>
              <a:rPr sz="3200" spc="5" dirty="0"/>
              <a:t> </a:t>
            </a:r>
            <a:r>
              <a:rPr sz="3200" spc="-5" dirty="0"/>
              <a:t>ATM</a:t>
            </a:r>
            <a:r>
              <a:rPr sz="3200" spc="5" dirty="0"/>
              <a:t> </a:t>
            </a:r>
            <a:r>
              <a:rPr sz="3200" spc="-5" dirty="0"/>
              <a:t>için</a:t>
            </a:r>
            <a:r>
              <a:rPr sz="3200" spc="5" dirty="0"/>
              <a:t> </a:t>
            </a:r>
            <a:r>
              <a:rPr sz="3200" spc="-5" dirty="0"/>
              <a:t>Kullanım</a:t>
            </a:r>
            <a:r>
              <a:rPr sz="3200" dirty="0"/>
              <a:t> </a:t>
            </a:r>
            <a:r>
              <a:rPr sz="3200" spc="-5" dirty="0"/>
              <a:t>Senaryosu</a:t>
            </a:r>
            <a:r>
              <a:rPr sz="3200" dirty="0"/>
              <a:t> </a:t>
            </a:r>
            <a:r>
              <a:rPr sz="3200" spc="-5" dirty="0"/>
              <a:t>Örneği</a:t>
            </a:r>
            <a:endParaRPr sz="3200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6568" y="324078"/>
            <a:ext cx="95357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Use Case</a:t>
            </a:r>
            <a:r>
              <a:rPr sz="3200" spc="5" dirty="0"/>
              <a:t> </a:t>
            </a:r>
            <a:r>
              <a:rPr sz="3200" spc="-50" dirty="0"/>
              <a:t>Testing</a:t>
            </a:r>
            <a:r>
              <a:rPr sz="3200" spc="5" dirty="0"/>
              <a:t> </a:t>
            </a:r>
            <a:r>
              <a:rPr sz="3200" spc="-5" dirty="0"/>
              <a:t>- Scenario</a:t>
            </a:r>
            <a:r>
              <a:rPr sz="3200" spc="10" dirty="0"/>
              <a:t> </a:t>
            </a:r>
            <a:r>
              <a:rPr sz="3200" spc="-10" dirty="0"/>
              <a:t>Example </a:t>
            </a:r>
            <a:r>
              <a:rPr sz="3200" spc="-20" dirty="0">
                <a:solidFill>
                  <a:srgbClr val="000000"/>
                </a:solidFill>
              </a:rPr>
              <a:t>for</a:t>
            </a:r>
            <a:r>
              <a:rPr sz="3200" spc="5" dirty="0">
                <a:solidFill>
                  <a:srgbClr val="000000"/>
                </a:solidFill>
              </a:rPr>
              <a:t> </a:t>
            </a:r>
            <a:r>
              <a:rPr sz="3200" spc="-5" dirty="0">
                <a:solidFill>
                  <a:srgbClr val="000000"/>
                </a:solidFill>
              </a:rPr>
              <a:t>Online</a:t>
            </a:r>
            <a:r>
              <a:rPr sz="3200" dirty="0">
                <a:solidFill>
                  <a:srgbClr val="000000"/>
                </a:solidFill>
              </a:rPr>
              <a:t> </a:t>
            </a:r>
            <a:r>
              <a:rPr sz="3200" spc="-5" dirty="0">
                <a:solidFill>
                  <a:srgbClr val="000000"/>
                </a:solidFill>
              </a:rPr>
              <a:t>Shopping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9932" y="1633366"/>
            <a:ext cx="6813282" cy="4553295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99587" y="4624063"/>
            <a:ext cx="88220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6F2F9F"/>
                </a:solidFill>
              </a:rPr>
              <a:t>Beyaz Kutu</a:t>
            </a:r>
            <a:r>
              <a:rPr sz="4800" spc="-10" dirty="0">
                <a:solidFill>
                  <a:srgbClr val="6F2F9F"/>
                </a:solidFill>
              </a:rPr>
              <a:t> </a:t>
            </a:r>
            <a:r>
              <a:rPr sz="4800" spc="-5" dirty="0">
                <a:solidFill>
                  <a:srgbClr val="6F2F9F"/>
                </a:solidFill>
              </a:rPr>
              <a:t>Test</a:t>
            </a:r>
            <a:r>
              <a:rPr sz="4800" spc="-20" dirty="0">
                <a:solidFill>
                  <a:srgbClr val="6F2F9F"/>
                </a:solidFill>
              </a:rPr>
              <a:t> </a:t>
            </a:r>
            <a:r>
              <a:rPr sz="4800" spc="-5" dirty="0">
                <a:solidFill>
                  <a:srgbClr val="6F2F9F"/>
                </a:solidFill>
              </a:rPr>
              <a:t>Tasarım</a:t>
            </a:r>
            <a:r>
              <a:rPr sz="4800" dirty="0">
                <a:solidFill>
                  <a:srgbClr val="6F2F9F"/>
                </a:solidFill>
              </a:rPr>
              <a:t> </a:t>
            </a:r>
            <a:r>
              <a:rPr sz="4800" spc="-5" dirty="0">
                <a:solidFill>
                  <a:srgbClr val="6F2F9F"/>
                </a:solidFill>
              </a:rPr>
              <a:t>Teknikleri</a:t>
            </a:r>
            <a:endParaRPr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529082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66365" algn="l"/>
              </a:tabLst>
            </a:pPr>
            <a:r>
              <a:rPr spc="-25" dirty="0"/>
              <a:t>Verification	</a:t>
            </a:r>
            <a:r>
              <a:rPr dirty="0"/>
              <a:t>&amp;</a:t>
            </a:r>
            <a:r>
              <a:rPr spc="-80" dirty="0"/>
              <a:t> </a:t>
            </a:r>
            <a:r>
              <a:rPr spc="-30" dirty="0"/>
              <a:t>Validation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97594" y="1464614"/>
            <a:ext cx="4373245" cy="452374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18465" marR="5080" indent="-406400">
              <a:lnSpc>
                <a:spcPts val="2590"/>
              </a:lnSpc>
              <a:spcBef>
                <a:spcPts val="425"/>
              </a:spcBef>
              <a:buClr>
                <a:srgbClr val="000000"/>
              </a:buClr>
              <a:buSzPct val="116666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Doğrulama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: </a:t>
            </a:r>
            <a:r>
              <a:rPr sz="2400" spc="-20" dirty="0">
                <a:latin typeface="Calibri"/>
                <a:cs typeface="Calibri"/>
              </a:rPr>
              <a:t>Yazılımın </a:t>
            </a:r>
            <a:r>
              <a:rPr sz="2400" spc="-5" dirty="0">
                <a:latin typeface="Calibri"/>
                <a:cs typeface="Calibri"/>
              </a:rPr>
              <a:t>doğru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şekilde </a:t>
            </a:r>
            <a:r>
              <a:rPr sz="2400" spc="-10" dirty="0">
                <a:latin typeface="Calibri"/>
                <a:cs typeface="Calibri"/>
              </a:rPr>
              <a:t>üretilmesini </a:t>
            </a:r>
            <a:r>
              <a:rPr sz="2400" spc="-25" dirty="0">
                <a:latin typeface="Calibri"/>
                <a:cs typeface="Calibri"/>
              </a:rPr>
              <a:t>sağlamaktır.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Geliştirme</a:t>
            </a:r>
            <a:r>
              <a:rPr sz="2400" spc="-10" dirty="0">
                <a:latin typeface="Calibri"/>
                <a:cs typeface="Calibri"/>
              </a:rPr>
              <a:t> sürecinde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her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aşamanın çıktısı,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aşamanın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gereklerine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göre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kontrol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edilir. 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Doğrulama </a:t>
            </a:r>
            <a:r>
              <a:rPr sz="2400" dirty="0">
                <a:latin typeface="Calibri"/>
                <a:cs typeface="Calibri"/>
              </a:rPr>
              <a:t>ile </a:t>
            </a:r>
            <a:r>
              <a:rPr sz="2400" spc="-5" dirty="0">
                <a:solidFill>
                  <a:srgbClr val="6F2F9F"/>
                </a:solidFill>
                <a:latin typeface="Calibri"/>
                <a:cs typeface="Calibri"/>
              </a:rPr>
              <a:t>«Ürün doğru </a:t>
            </a:r>
            <a:r>
              <a:rPr sz="2400" dirty="0">
                <a:solidFill>
                  <a:srgbClr val="6F2F9F"/>
                </a:solidFill>
                <a:latin typeface="Calibri"/>
                <a:cs typeface="Calibri"/>
              </a:rPr>
              <a:t>mu </a:t>
            </a:r>
            <a:r>
              <a:rPr sz="2400" spc="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6F2F9F"/>
                </a:solidFill>
                <a:latin typeface="Calibri"/>
                <a:cs typeface="Calibri"/>
              </a:rPr>
              <a:t>geliştirildi?» </a:t>
            </a:r>
            <a:r>
              <a:rPr sz="2400" spc="-5" dirty="0">
                <a:latin typeface="Calibri"/>
                <a:cs typeface="Calibri"/>
              </a:rPr>
              <a:t>sorusuna </a:t>
            </a:r>
            <a:r>
              <a:rPr sz="2400" spc="-15" dirty="0">
                <a:latin typeface="Calibri"/>
                <a:cs typeface="Calibri"/>
              </a:rPr>
              <a:t>cevap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aranır.</a:t>
            </a:r>
            <a:endParaRPr sz="2400">
              <a:latin typeface="Calibri"/>
              <a:cs typeface="Calibri"/>
            </a:endParaRPr>
          </a:p>
          <a:p>
            <a:pPr marL="418465" marR="31750" indent="-406400">
              <a:lnSpc>
                <a:spcPct val="89400"/>
              </a:lnSpc>
              <a:spcBef>
                <a:spcPts val="994"/>
              </a:spcBef>
              <a:buClr>
                <a:srgbClr val="000000"/>
              </a:buClr>
              <a:buSzPct val="116666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Onaylama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Geliştirilen yazılımın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kullanım amacına </a:t>
            </a:r>
            <a:r>
              <a:rPr sz="2400" spc="-10" dirty="0">
                <a:latin typeface="Calibri"/>
                <a:cs typeface="Calibri"/>
              </a:rPr>
              <a:t>uyduğunun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gösterilmesidir</a:t>
            </a:r>
            <a:r>
              <a:rPr sz="2800" spc="-10" dirty="0">
                <a:latin typeface="Calibri"/>
                <a:cs typeface="Calibri"/>
              </a:rPr>
              <a:t>.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Onaylama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ile</a:t>
            </a:r>
            <a:endParaRPr sz="2400">
              <a:latin typeface="Calibri"/>
              <a:cs typeface="Calibri"/>
            </a:endParaRPr>
          </a:p>
          <a:p>
            <a:pPr marL="418465" marR="346075">
              <a:lnSpc>
                <a:spcPts val="2590"/>
              </a:lnSpc>
              <a:spcBef>
                <a:spcPts val="70"/>
              </a:spcBef>
            </a:pPr>
            <a:r>
              <a:rPr sz="2400" spc="-5" dirty="0">
                <a:solidFill>
                  <a:srgbClr val="6F2F9F"/>
                </a:solidFill>
                <a:latin typeface="Calibri"/>
                <a:cs typeface="Calibri"/>
              </a:rPr>
              <a:t>«Doğru ürün </a:t>
            </a:r>
            <a:r>
              <a:rPr sz="2400" dirty="0">
                <a:solidFill>
                  <a:srgbClr val="6F2F9F"/>
                </a:solidFill>
                <a:latin typeface="Calibri"/>
                <a:cs typeface="Calibri"/>
              </a:rPr>
              <a:t>mü </a:t>
            </a:r>
            <a:r>
              <a:rPr sz="2400" spc="-10" dirty="0">
                <a:solidFill>
                  <a:srgbClr val="6F2F9F"/>
                </a:solidFill>
                <a:latin typeface="Calibri"/>
                <a:cs typeface="Calibri"/>
              </a:rPr>
              <a:t>geliştirildi?» </a:t>
            </a:r>
            <a:r>
              <a:rPr sz="2400" spc="-53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sorusuna </a:t>
            </a:r>
            <a:r>
              <a:rPr sz="2400" spc="-15" dirty="0">
                <a:latin typeface="Calibri"/>
                <a:cs typeface="Calibri"/>
              </a:rPr>
              <a:t>cevap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aranır.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50416" y="2134742"/>
            <a:ext cx="1029969" cy="3552190"/>
          </a:xfrm>
          <a:custGeom>
            <a:avLst/>
            <a:gdLst/>
            <a:ahLst/>
            <a:cxnLst/>
            <a:rect l="l" t="t" r="r" b="b"/>
            <a:pathLst>
              <a:path w="1029969" h="3552190">
                <a:moveTo>
                  <a:pt x="0" y="0"/>
                </a:moveTo>
                <a:lnTo>
                  <a:pt x="1029461" y="0"/>
                </a:lnTo>
                <a:lnTo>
                  <a:pt x="1029461" y="3551682"/>
                </a:lnTo>
                <a:lnTo>
                  <a:pt x="0" y="355168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748660" y="2745613"/>
            <a:ext cx="3390265" cy="1043305"/>
            <a:chOff x="2748660" y="2745613"/>
            <a:chExt cx="3390265" cy="1043305"/>
          </a:xfrm>
        </p:grpSpPr>
        <p:sp>
          <p:nvSpPr>
            <p:cNvPr id="6" name="object 6"/>
            <p:cNvSpPr/>
            <p:nvPr/>
          </p:nvSpPr>
          <p:spPr>
            <a:xfrm>
              <a:off x="2755010" y="2751963"/>
              <a:ext cx="3377565" cy="1030605"/>
            </a:xfrm>
            <a:custGeom>
              <a:avLst/>
              <a:gdLst/>
              <a:ahLst/>
              <a:cxnLst/>
              <a:rect l="l" t="t" r="r" b="b"/>
              <a:pathLst>
                <a:path w="3377565" h="1030604">
                  <a:moveTo>
                    <a:pt x="3377184" y="0"/>
                  </a:moveTo>
                  <a:lnTo>
                    <a:pt x="0" y="0"/>
                  </a:lnTo>
                  <a:lnTo>
                    <a:pt x="0" y="1030224"/>
                  </a:lnTo>
                  <a:lnTo>
                    <a:pt x="3377184" y="1030224"/>
                  </a:lnTo>
                  <a:lnTo>
                    <a:pt x="337718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55010" y="2751963"/>
              <a:ext cx="3377565" cy="1030605"/>
            </a:xfrm>
            <a:custGeom>
              <a:avLst/>
              <a:gdLst/>
              <a:ahLst/>
              <a:cxnLst/>
              <a:rect l="l" t="t" r="r" b="b"/>
              <a:pathLst>
                <a:path w="3377565" h="1030604">
                  <a:moveTo>
                    <a:pt x="0" y="0"/>
                  </a:moveTo>
                  <a:lnTo>
                    <a:pt x="3377184" y="0"/>
                  </a:lnTo>
                  <a:lnTo>
                    <a:pt x="3377184" y="1030224"/>
                  </a:lnTo>
                  <a:lnTo>
                    <a:pt x="0" y="103022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748660" y="4032630"/>
            <a:ext cx="3390265" cy="1042669"/>
            <a:chOff x="2748660" y="4032630"/>
            <a:chExt cx="3390265" cy="1042669"/>
          </a:xfrm>
        </p:grpSpPr>
        <p:sp>
          <p:nvSpPr>
            <p:cNvPr id="9" name="object 9"/>
            <p:cNvSpPr/>
            <p:nvPr/>
          </p:nvSpPr>
          <p:spPr>
            <a:xfrm>
              <a:off x="2755010" y="4038980"/>
              <a:ext cx="3377565" cy="1029969"/>
            </a:xfrm>
            <a:custGeom>
              <a:avLst/>
              <a:gdLst/>
              <a:ahLst/>
              <a:cxnLst/>
              <a:rect l="l" t="t" r="r" b="b"/>
              <a:pathLst>
                <a:path w="3377565" h="1029970">
                  <a:moveTo>
                    <a:pt x="3377184" y="0"/>
                  </a:moveTo>
                  <a:lnTo>
                    <a:pt x="0" y="0"/>
                  </a:lnTo>
                  <a:lnTo>
                    <a:pt x="0" y="1029462"/>
                  </a:lnTo>
                  <a:lnTo>
                    <a:pt x="3377184" y="1029462"/>
                  </a:lnTo>
                  <a:lnTo>
                    <a:pt x="337718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55010" y="4038980"/>
              <a:ext cx="3377565" cy="1029969"/>
            </a:xfrm>
            <a:custGeom>
              <a:avLst/>
              <a:gdLst/>
              <a:ahLst/>
              <a:cxnLst/>
              <a:rect l="l" t="t" r="r" b="b"/>
              <a:pathLst>
                <a:path w="3377565" h="1029970">
                  <a:moveTo>
                    <a:pt x="0" y="0"/>
                  </a:moveTo>
                  <a:lnTo>
                    <a:pt x="3377184" y="0"/>
                  </a:lnTo>
                  <a:lnTo>
                    <a:pt x="3377184" y="1029462"/>
                  </a:lnTo>
                  <a:lnTo>
                    <a:pt x="0" y="102946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297928" y="1770233"/>
            <a:ext cx="22047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5" dirty="0">
                <a:solidFill>
                  <a:srgbClr val="00AF50"/>
                </a:solidFill>
                <a:latin typeface="Calibri"/>
                <a:cs typeface="Calibri"/>
              </a:rPr>
              <a:t>Verification</a:t>
            </a:r>
            <a:endParaRPr sz="3600">
              <a:latin typeface="Calibri"/>
              <a:cs typeface="Calibri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050416" y="2134742"/>
          <a:ext cx="5082539" cy="3551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9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77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7220">
                <a:tc rowSpan="8">
                  <a:txBody>
                    <a:bodyPr/>
                    <a:lstStyle/>
                    <a:p>
                      <a:pPr marL="1270" algn="ctr">
                        <a:lnSpc>
                          <a:spcPts val="7175"/>
                        </a:lnSpc>
                      </a:pPr>
                      <a:r>
                        <a:rPr sz="6500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YAZILIM</a:t>
                      </a:r>
                      <a:endParaRPr sz="6500">
                        <a:latin typeface="Calibri"/>
                        <a:cs typeface="Calibri"/>
                      </a:endParaRPr>
                    </a:p>
                  </a:txBody>
                  <a:tcPr marL="0" marR="0" marT="0" marB="0" vert="vert270">
                    <a:solidFill>
                      <a:srgbClr val="4471C4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10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solidFill>
                      <a:srgbClr val="4471C4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40005">
                        <a:lnSpc>
                          <a:spcPts val="6840"/>
                        </a:lnSpc>
                      </a:pPr>
                      <a:r>
                        <a:rPr sz="5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Doğrulama</a:t>
                      </a:r>
                      <a:endParaRPr sz="5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11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solidFill>
                      <a:srgbClr val="4471C4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EC7C30"/>
                      </a:solidFill>
                      <a:prstDash val="solid"/>
                    </a:lnR>
                    <a:lnB w="19050">
                      <a:solidFill>
                        <a:srgbClr val="EC7C3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C7C30"/>
                      </a:solidFill>
                      <a:prstDash val="solid"/>
                    </a:lnL>
                    <a:lnT w="12700">
                      <a:solidFill>
                        <a:srgbClr val="EC7C3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18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solidFill>
                      <a:srgbClr val="4471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EC7C30"/>
                      </a:solidFill>
                      <a:prstDash val="solid"/>
                    </a:lnR>
                    <a:lnB w="19050">
                      <a:solidFill>
                        <a:srgbClr val="EC7C30"/>
                      </a:solidFill>
                      <a:prstDash val="soli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C7C30"/>
                      </a:solidFill>
                      <a:prstDash val="solid"/>
                    </a:ln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60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solidFill>
                      <a:srgbClr val="4471C4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EC7C30"/>
                      </a:solidFill>
                      <a:prstDash val="solid"/>
                    </a:lnR>
                    <a:lnT w="19050">
                      <a:solidFill>
                        <a:srgbClr val="EC7C30"/>
                      </a:solidFill>
                      <a:prstDash val="solid"/>
                    </a:lnT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EC7C30"/>
                      </a:solidFill>
                      <a:prstDash val="solid"/>
                    </a:ln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69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solidFill>
                      <a:srgbClr val="4471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EC7C30"/>
                      </a:solidFill>
                      <a:prstDash val="solid"/>
                    </a:lnR>
                    <a:lnT w="19050">
                      <a:solidFill>
                        <a:srgbClr val="EC7C3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C7C30"/>
                      </a:solidFill>
                      <a:prstDash val="solid"/>
                    </a:lnL>
                    <a:lnB w="12700">
                      <a:solidFill>
                        <a:srgbClr val="EC7C3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82880">
                        <a:lnSpc>
                          <a:spcPts val="6840"/>
                        </a:lnSpc>
                      </a:pPr>
                      <a:r>
                        <a:rPr sz="5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Onaylama</a:t>
                      </a:r>
                      <a:endParaRPr sz="5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76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solidFill>
                      <a:srgbClr val="4471C4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798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solidFill>
                      <a:srgbClr val="4471C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23063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3600" b="1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Validation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4826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720661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Beyaz</a:t>
            </a:r>
            <a:r>
              <a:rPr spc="-15" dirty="0"/>
              <a:t> Kutu</a:t>
            </a:r>
            <a:r>
              <a:rPr spc="-5" dirty="0"/>
              <a:t> </a:t>
            </a:r>
            <a:r>
              <a:rPr spc="-100" dirty="0"/>
              <a:t>Test</a:t>
            </a:r>
            <a:r>
              <a:rPr spc="-10" dirty="0"/>
              <a:t> </a:t>
            </a:r>
            <a:r>
              <a:rPr spc="-50" dirty="0"/>
              <a:t>Tasarım</a:t>
            </a:r>
            <a:r>
              <a:rPr spc="-5" dirty="0"/>
              <a:t> </a:t>
            </a:r>
            <a:r>
              <a:rPr spc="-40" dirty="0"/>
              <a:t>Teknikleri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729486"/>
            <a:ext cx="10541000" cy="383286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  <a:tabLst>
                <a:tab pos="1551940" algn="l"/>
              </a:tabLst>
            </a:pPr>
            <a:r>
              <a:rPr sz="2800" b="1" spc="-50" dirty="0">
                <a:solidFill>
                  <a:srgbClr val="C55A11"/>
                </a:solidFill>
                <a:latin typeface="Calibri"/>
                <a:cs typeface="Calibri"/>
              </a:rPr>
              <a:t>Yapı</a:t>
            </a:r>
            <a:r>
              <a:rPr sz="2800" b="1" spc="-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55A11"/>
                </a:solidFill>
                <a:latin typeface="Calibri"/>
                <a:cs typeface="Calibri"/>
              </a:rPr>
              <a:t>bazlı	</a:t>
            </a:r>
            <a:r>
              <a:rPr sz="2800" b="1" spc="-20" dirty="0">
                <a:solidFill>
                  <a:srgbClr val="C55A11"/>
                </a:solidFill>
                <a:latin typeface="Calibri"/>
                <a:cs typeface="Calibri"/>
              </a:rPr>
              <a:t>test</a:t>
            </a:r>
            <a:r>
              <a:rPr sz="2800" b="1" spc="-1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55A11"/>
                </a:solidFill>
                <a:latin typeface="Calibri"/>
                <a:cs typeface="Calibri"/>
              </a:rPr>
              <a:t>tasarım</a:t>
            </a:r>
            <a:r>
              <a:rPr sz="2800" b="1" spc="-10" dirty="0">
                <a:solidFill>
                  <a:srgbClr val="C55A11"/>
                </a:solidFill>
                <a:latin typeface="Calibri"/>
                <a:cs typeface="Calibri"/>
              </a:rPr>
              <a:t> teknikleri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400" spc="-5" dirty="0">
                <a:latin typeface="Calibri"/>
                <a:cs typeface="Calibri"/>
              </a:rPr>
              <a:t>Bilinen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özellikleri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şöyledir:</a:t>
            </a:r>
            <a:endParaRPr sz="2400">
              <a:latin typeface="Calibri"/>
              <a:cs typeface="Calibri"/>
            </a:endParaRPr>
          </a:p>
          <a:p>
            <a:pPr marL="418465" marR="723900" indent="-406400">
              <a:lnSpc>
                <a:spcPts val="2590"/>
              </a:lnSpc>
              <a:spcBef>
                <a:spcPts val="1035"/>
              </a:spcBef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Geliştirilen </a:t>
            </a:r>
            <a:r>
              <a:rPr sz="2400" spc="-10" dirty="0">
                <a:latin typeface="Calibri"/>
                <a:cs typeface="Calibri"/>
              </a:rPr>
              <a:t>yazılım </a:t>
            </a:r>
            <a:r>
              <a:rPr sz="2400" spc="-5" dirty="0">
                <a:latin typeface="Calibri"/>
                <a:cs typeface="Calibri"/>
              </a:rPr>
              <a:t>ürününe </a:t>
            </a:r>
            <a:r>
              <a:rPr sz="2400" dirty="0">
                <a:latin typeface="Calibri"/>
                <a:cs typeface="Calibri"/>
              </a:rPr>
              <a:t>ait </a:t>
            </a:r>
            <a:r>
              <a:rPr sz="2400" spc="-20" dirty="0">
                <a:latin typeface="Calibri"/>
                <a:cs typeface="Calibri"/>
              </a:rPr>
              <a:t>algoritmalar, </a:t>
            </a:r>
            <a:r>
              <a:rPr sz="2400" spc="-5" dirty="0">
                <a:latin typeface="Calibri"/>
                <a:cs typeface="Calibri"/>
              </a:rPr>
              <a:t>yazılımın </a:t>
            </a:r>
            <a:r>
              <a:rPr sz="2400" dirty="0">
                <a:latin typeface="Calibri"/>
                <a:cs typeface="Calibri"/>
              </a:rPr>
              <a:t>iç </a:t>
            </a:r>
            <a:r>
              <a:rPr sz="2400" spc="-10" dirty="0">
                <a:latin typeface="Calibri"/>
                <a:cs typeface="Calibri"/>
              </a:rPr>
              <a:t>yapısı, </a:t>
            </a:r>
            <a:r>
              <a:rPr sz="2400" spc="-5" dirty="0">
                <a:latin typeface="Calibri"/>
                <a:cs typeface="Calibri"/>
              </a:rPr>
              <a:t>mimarisi, </a:t>
            </a:r>
            <a:r>
              <a:rPr sz="2400" spc="-10" dirty="0">
                <a:latin typeface="Calibri"/>
                <a:cs typeface="Calibri"/>
              </a:rPr>
              <a:t>veri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tabanı</a:t>
            </a:r>
            <a:r>
              <a:rPr sz="2400" spc="-10" dirty="0">
                <a:latin typeface="Calibri"/>
                <a:cs typeface="Calibri"/>
              </a:rPr>
              <a:t> sorguları,</a:t>
            </a:r>
            <a:r>
              <a:rPr sz="2400" spc="-5" dirty="0">
                <a:latin typeface="Calibri"/>
                <a:cs typeface="Calibri"/>
              </a:rPr>
              <a:t> mantık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yapıları </a:t>
            </a:r>
            <a:r>
              <a:rPr sz="2400" spc="-15" dirty="0">
                <a:latin typeface="Calibri"/>
                <a:cs typeface="Calibri"/>
              </a:rPr>
              <a:t>dikkate</a:t>
            </a:r>
            <a:r>
              <a:rPr sz="2400" spc="-10" dirty="0">
                <a:latin typeface="Calibri"/>
                <a:cs typeface="Calibri"/>
              </a:rPr>
              <a:t> alınarak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yapılan </a:t>
            </a:r>
            <a:r>
              <a:rPr sz="2400" spc="-35" dirty="0">
                <a:latin typeface="Calibri"/>
                <a:cs typeface="Calibri"/>
              </a:rPr>
              <a:t>testlerdir.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80"/>
              </a:spcBef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spc="-15" dirty="0">
                <a:latin typeface="Calibri"/>
                <a:cs typeface="Calibri"/>
              </a:rPr>
              <a:t>Yazılımcılar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tarafından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çıktılar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dikkate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alınarak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gerçekleştirilir.</a:t>
            </a:r>
            <a:endParaRPr sz="2400">
              <a:latin typeface="Calibri"/>
              <a:cs typeface="Calibri"/>
            </a:endParaRPr>
          </a:p>
          <a:p>
            <a:pPr marL="418465" marR="37465" indent="-406400">
              <a:lnSpc>
                <a:spcPts val="2590"/>
              </a:lnSpc>
              <a:spcBef>
                <a:spcPts val="1040"/>
              </a:spcBef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b="1" spc="-25" dirty="0">
                <a:latin typeface="Calibri"/>
                <a:cs typeface="Calibri"/>
              </a:rPr>
              <a:t>Yazılımın</a:t>
            </a:r>
            <a:r>
              <a:rPr sz="2400" b="1" spc="-5" dirty="0">
                <a:latin typeface="Calibri"/>
                <a:cs typeface="Calibri"/>
              </a:rPr>
              <a:t> iç çalışma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mantığı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ile </a:t>
            </a:r>
            <a:r>
              <a:rPr sz="2400" spc="-5" dirty="0">
                <a:latin typeface="Calibri"/>
                <a:cs typeface="Calibri"/>
              </a:rPr>
              <a:t>ilgili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bilgiler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-5" dirty="0">
                <a:latin typeface="Calibri"/>
                <a:cs typeface="Calibri"/>
              </a:rPr>
              <a:t> senaryoları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türetmek</a:t>
            </a:r>
            <a:r>
              <a:rPr sz="2400" spc="-5" dirty="0">
                <a:latin typeface="Calibri"/>
                <a:cs typeface="Calibri"/>
              </a:rPr>
              <a:t> için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kullanılır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(kod</a:t>
            </a:r>
            <a:r>
              <a:rPr sz="2400" spc="-15" dirty="0">
                <a:latin typeface="Calibri"/>
                <a:cs typeface="Calibri"/>
              </a:rPr>
              <a:t> ve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detaylı</a:t>
            </a:r>
            <a:r>
              <a:rPr sz="2400" spc="-10" dirty="0">
                <a:latin typeface="Calibri"/>
                <a:cs typeface="Calibri"/>
              </a:rPr>
              <a:t> tasarım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bilgileri)</a:t>
            </a:r>
            <a:endParaRPr sz="240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spcBef>
                <a:spcPts val="1000"/>
              </a:spcBef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Mevcut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senaryolarıyla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yakalanan </a:t>
            </a:r>
            <a:r>
              <a:rPr sz="2400" spc="-15" dirty="0">
                <a:latin typeface="Calibri"/>
                <a:cs typeface="Calibri"/>
              </a:rPr>
              <a:t>k</a:t>
            </a:r>
            <a:r>
              <a:rPr sz="2400" u="heavy" spc="-15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apsam</a:t>
            </a:r>
            <a:r>
              <a:rPr sz="2400" u="heavy" spc="-10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dereces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ölçülerek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kapsamı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artırmak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daha </a:t>
            </a:r>
            <a:r>
              <a:rPr sz="2400" spc="-10" dirty="0">
                <a:latin typeface="Calibri"/>
                <a:cs typeface="Calibri"/>
              </a:rPr>
              <a:t>fazla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senaryosu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yazılabilir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5727" y="5910638"/>
            <a:ext cx="838517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87595" algn="l"/>
              </a:tabLst>
            </a:pPr>
            <a:r>
              <a:rPr sz="2000" b="1" spc="-55" dirty="0">
                <a:solidFill>
                  <a:srgbClr val="538235"/>
                </a:solidFill>
                <a:latin typeface="Calibri"/>
                <a:cs typeface="Calibri"/>
              </a:rPr>
              <a:t>Test</a:t>
            </a:r>
            <a:r>
              <a:rPr sz="2000" b="1" spc="1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538235"/>
                </a:solidFill>
                <a:latin typeface="Calibri"/>
                <a:cs typeface="Calibri"/>
              </a:rPr>
              <a:t>Kapsamının</a:t>
            </a:r>
            <a:r>
              <a:rPr sz="2000" b="1" spc="2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538235"/>
                </a:solidFill>
                <a:latin typeface="Calibri"/>
                <a:cs typeface="Calibri"/>
              </a:rPr>
              <a:t>ölçülebilir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538235"/>
                </a:solidFill>
                <a:latin typeface="Calibri"/>
                <a:cs typeface="Calibri"/>
              </a:rPr>
              <a:t>olması	</a:t>
            </a:r>
            <a:r>
              <a:rPr sz="2000" b="1" spc="-55" dirty="0">
                <a:solidFill>
                  <a:srgbClr val="538235"/>
                </a:solidFill>
                <a:latin typeface="Calibri"/>
                <a:cs typeface="Calibri"/>
              </a:rPr>
              <a:t>Test</a:t>
            </a:r>
            <a:r>
              <a:rPr sz="2000" b="1" spc="-1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538235"/>
                </a:solidFill>
                <a:latin typeface="Calibri"/>
                <a:cs typeface="Calibri"/>
              </a:rPr>
              <a:t>tasarımının</a:t>
            </a:r>
            <a:r>
              <a:rPr sz="2000" b="1" spc="-10" dirty="0">
                <a:solidFill>
                  <a:srgbClr val="538235"/>
                </a:solidFill>
                <a:latin typeface="Calibri"/>
                <a:cs typeface="Calibri"/>
              </a:rPr>
              <a:t> kaliteli</a:t>
            </a:r>
            <a:r>
              <a:rPr sz="2000" b="1" spc="-2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538235"/>
                </a:solidFill>
                <a:latin typeface="Calibri"/>
                <a:cs typeface="Calibri"/>
              </a:rPr>
              <a:t>yapılması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5510" y="5923144"/>
            <a:ext cx="738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C55A11"/>
                </a:solidFill>
                <a:latin typeface="Calibri"/>
                <a:cs typeface="Calibri"/>
              </a:rPr>
              <a:t>AMAÇ</a:t>
            </a:r>
            <a:r>
              <a:rPr sz="1800" b="1" spc="-7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C55A11"/>
                </a:solidFill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720661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Beyaz</a:t>
            </a:r>
            <a:r>
              <a:rPr spc="-15" dirty="0"/>
              <a:t> Kutu</a:t>
            </a:r>
            <a:r>
              <a:rPr spc="-5" dirty="0"/>
              <a:t> </a:t>
            </a:r>
            <a:r>
              <a:rPr spc="-100" dirty="0"/>
              <a:t>Test</a:t>
            </a:r>
            <a:r>
              <a:rPr spc="-10" dirty="0"/>
              <a:t> </a:t>
            </a:r>
            <a:r>
              <a:rPr spc="-50" dirty="0"/>
              <a:t>Tasarım</a:t>
            </a:r>
            <a:r>
              <a:rPr spc="-5" dirty="0"/>
              <a:t> </a:t>
            </a:r>
            <a:r>
              <a:rPr spc="-40" dirty="0"/>
              <a:t>Teknikleri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729486"/>
            <a:ext cx="10516870" cy="351409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  <a:tabLst>
                <a:tab pos="1576070" algn="l"/>
              </a:tabLst>
            </a:pPr>
            <a:r>
              <a:rPr sz="2800" b="1" dirty="0">
                <a:solidFill>
                  <a:srgbClr val="C55A11"/>
                </a:solidFill>
                <a:latin typeface="Calibri"/>
                <a:cs typeface="Calibri"/>
              </a:rPr>
              <a:t>Yapı</a:t>
            </a:r>
            <a:r>
              <a:rPr sz="2800" b="1" spc="-1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55A11"/>
                </a:solidFill>
                <a:latin typeface="Calibri"/>
                <a:cs typeface="Calibri"/>
              </a:rPr>
              <a:t>bazlı	</a:t>
            </a:r>
            <a:r>
              <a:rPr sz="2800" b="1" spc="-5" dirty="0">
                <a:solidFill>
                  <a:srgbClr val="C55A11"/>
                </a:solidFill>
                <a:latin typeface="Calibri"/>
                <a:cs typeface="Calibri"/>
              </a:rPr>
              <a:t>test</a:t>
            </a:r>
            <a:r>
              <a:rPr sz="2800" b="1" spc="-1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55A11"/>
                </a:solidFill>
                <a:latin typeface="Calibri"/>
                <a:cs typeface="Calibri"/>
              </a:rPr>
              <a:t>tasarım</a:t>
            </a:r>
            <a:r>
              <a:rPr sz="2800" b="1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55A11"/>
                </a:solidFill>
                <a:latin typeface="Calibri"/>
                <a:cs typeface="Calibri"/>
              </a:rPr>
              <a:t>teknikleri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400" spc="-5" dirty="0">
                <a:latin typeface="Calibri"/>
                <a:cs typeface="Calibri"/>
              </a:rPr>
              <a:t>Beyaz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kutu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testi,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yazılımın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iç</a:t>
            </a:r>
            <a:r>
              <a:rPr sz="2400" spc="-5" dirty="0">
                <a:latin typeface="Calibri"/>
                <a:cs typeface="Calibri"/>
              </a:rPr>
              <a:t> çalışma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mantığına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dayanır:</a:t>
            </a:r>
            <a:endParaRPr sz="240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spcBef>
                <a:spcPts val="103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b="1" spc="-5" dirty="0">
                <a:latin typeface="Calibri"/>
                <a:cs typeface="Calibri"/>
              </a:rPr>
              <a:t>Bileşen</a:t>
            </a:r>
            <a:r>
              <a:rPr sz="2400" b="1" spc="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seviyesi:</a:t>
            </a:r>
            <a:r>
              <a:rPr sz="2400" b="1" spc="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yazılım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bileşeninin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yapısı,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örnek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komutlar,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kararlar,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dallar </a:t>
            </a:r>
            <a:r>
              <a:rPr sz="2400" dirty="0">
                <a:latin typeface="Calibri"/>
                <a:cs typeface="Calibri"/>
              </a:rPr>
              <a:t>ve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yollar</a:t>
            </a:r>
            <a:endParaRPr sz="2400">
              <a:latin typeface="Calibri"/>
              <a:cs typeface="Calibri"/>
            </a:endParaRPr>
          </a:p>
          <a:p>
            <a:pPr marL="418465" marR="930275" indent="-406400">
              <a:lnSpc>
                <a:spcPts val="2590"/>
              </a:lnSpc>
              <a:spcBef>
                <a:spcPts val="100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b="1" spc="-5" dirty="0">
                <a:latin typeface="Calibri"/>
                <a:cs typeface="Calibri"/>
              </a:rPr>
              <a:t>Entegrasyon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seviyesi:</a:t>
            </a:r>
            <a:r>
              <a:rPr sz="2400" b="1" spc="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 ele</a:t>
            </a:r>
            <a:r>
              <a:rPr sz="2400" dirty="0">
                <a:latin typeface="Calibri"/>
                <a:cs typeface="Calibri"/>
              </a:rPr>
              <a:t> alınan </a:t>
            </a:r>
            <a:r>
              <a:rPr sz="2400" spc="-5" dirty="0">
                <a:latin typeface="Calibri"/>
                <a:cs typeface="Calibri"/>
              </a:rPr>
              <a:t>yapı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bileşenlerin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birbirlerini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nasıl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çağırdığını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gösteren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çağrı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ağacı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olabilir</a:t>
            </a:r>
            <a:endParaRPr sz="2400">
              <a:latin typeface="Calibri"/>
              <a:cs typeface="Calibri"/>
            </a:endParaRPr>
          </a:p>
          <a:p>
            <a:pPr marL="875665">
              <a:lnSpc>
                <a:spcPct val="100000"/>
              </a:lnSpc>
              <a:spcBef>
                <a:spcPts val="680"/>
              </a:spcBef>
            </a:pPr>
            <a:r>
              <a:rPr sz="2400" spc="-5" dirty="0">
                <a:latin typeface="Calibri"/>
                <a:cs typeface="Calibri"/>
              </a:rPr>
              <a:t>(örnek modüllerin diğer modülleri çağırdığı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diyagram)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b="1" spc="-5" dirty="0">
                <a:latin typeface="Calibri"/>
                <a:cs typeface="Calibri"/>
              </a:rPr>
              <a:t>Sistem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seviyesi:</a:t>
            </a:r>
            <a:r>
              <a:rPr sz="2400" b="1" spc="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Yapı; </a:t>
            </a:r>
            <a:r>
              <a:rPr sz="2400" spc="-5" dirty="0">
                <a:latin typeface="Calibri"/>
                <a:cs typeface="Calibri"/>
              </a:rPr>
              <a:t>menü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yapısı, </a:t>
            </a:r>
            <a:r>
              <a:rPr sz="2400" dirty="0">
                <a:latin typeface="Calibri"/>
                <a:cs typeface="Calibri"/>
              </a:rPr>
              <a:t>iş</a:t>
            </a:r>
            <a:r>
              <a:rPr sz="2400" spc="-5" dirty="0">
                <a:latin typeface="Calibri"/>
                <a:cs typeface="Calibri"/>
              </a:rPr>
              <a:t> süreci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veya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web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sayfası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yapısı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olabilir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374" y="304652"/>
            <a:ext cx="720661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Beyaz</a:t>
            </a:r>
            <a:r>
              <a:rPr spc="-15" dirty="0"/>
              <a:t> Kutu</a:t>
            </a:r>
            <a:r>
              <a:rPr spc="-5" dirty="0"/>
              <a:t> </a:t>
            </a:r>
            <a:r>
              <a:rPr spc="-100" dirty="0"/>
              <a:t>Test</a:t>
            </a:r>
            <a:r>
              <a:rPr spc="-10" dirty="0"/>
              <a:t> </a:t>
            </a:r>
            <a:r>
              <a:rPr spc="-50" dirty="0"/>
              <a:t>Tasarım</a:t>
            </a:r>
            <a:r>
              <a:rPr spc="-5" dirty="0"/>
              <a:t> </a:t>
            </a:r>
            <a:r>
              <a:rPr spc="-40" dirty="0"/>
              <a:t>Teknikleri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86177" y="787908"/>
            <a:ext cx="7305675" cy="5914390"/>
            <a:chOff x="2186177" y="787908"/>
            <a:chExt cx="7305675" cy="59143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6177" y="787908"/>
              <a:ext cx="4892039" cy="591388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388738" y="1598297"/>
              <a:ext cx="5050790" cy="1283335"/>
            </a:xfrm>
            <a:custGeom>
              <a:avLst/>
              <a:gdLst/>
              <a:ahLst/>
              <a:cxnLst/>
              <a:rect l="l" t="t" r="r" b="b"/>
              <a:pathLst>
                <a:path w="5050790" h="1283335">
                  <a:moveTo>
                    <a:pt x="4836668" y="0"/>
                  </a:moveTo>
                  <a:lnTo>
                    <a:pt x="213868" y="0"/>
                  </a:lnTo>
                  <a:lnTo>
                    <a:pt x="164831" y="5648"/>
                  </a:lnTo>
                  <a:lnTo>
                    <a:pt x="119816" y="21736"/>
                  </a:lnTo>
                  <a:lnTo>
                    <a:pt x="80107" y="46982"/>
                  </a:lnTo>
                  <a:lnTo>
                    <a:pt x="46986" y="80101"/>
                  </a:lnTo>
                  <a:lnTo>
                    <a:pt x="21738" y="119811"/>
                  </a:lnTo>
                  <a:lnTo>
                    <a:pt x="5648" y="164827"/>
                  </a:lnTo>
                  <a:lnTo>
                    <a:pt x="0" y="213867"/>
                  </a:lnTo>
                  <a:lnTo>
                    <a:pt x="0" y="1069339"/>
                  </a:lnTo>
                  <a:lnTo>
                    <a:pt x="5648" y="1118376"/>
                  </a:lnTo>
                  <a:lnTo>
                    <a:pt x="21738" y="1163391"/>
                  </a:lnTo>
                  <a:lnTo>
                    <a:pt x="46986" y="1203100"/>
                  </a:lnTo>
                  <a:lnTo>
                    <a:pt x="80107" y="1236221"/>
                  </a:lnTo>
                  <a:lnTo>
                    <a:pt x="119816" y="1261469"/>
                  </a:lnTo>
                  <a:lnTo>
                    <a:pt x="164831" y="1277559"/>
                  </a:lnTo>
                  <a:lnTo>
                    <a:pt x="213868" y="1283207"/>
                  </a:lnTo>
                  <a:lnTo>
                    <a:pt x="4836668" y="1283207"/>
                  </a:lnTo>
                  <a:lnTo>
                    <a:pt x="4885704" y="1277559"/>
                  </a:lnTo>
                  <a:lnTo>
                    <a:pt x="4930719" y="1261469"/>
                  </a:lnTo>
                  <a:lnTo>
                    <a:pt x="4970428" y="1236221"/>
                  </a:lnTo>
                  <a:lnTo>
                    <a:pt x="5003549" y="1203100"/>
                  </a:lnTo>
                  <a:lnTo>
                    <a:pt x="5028797" y="1163391"/>
                  </a:lnTo>
                  <a:lnTo>
                    <a:pt x="5044887" y="1118376"/>
                  </a:lnTo>
                  <a:lnTo>
                    <a:pt x="5050536" y="1069339"/>
                  </a:lnTo>
                  <a:lnTo>
                    <a:pt x="5050536" y="213867"/>
                  </a:lnTo>
                  <a:lnTo>
                    <a:pt x="5044887" y="164827"/>
                  </a:lnTo>
                  <a:lnTo>
                    <a:pt x="5028797" y="119811"/>
                  </a:lnTo>
                  <a:lnTo>
                    <a:pt x="5003549" y="80101"/>
                  </a:lnTo>
                  <a:lnTo>
                    <a:pt x="4970428" y="46982"/>
                  </a:lnTo>
                  <a:lnTo>
                    <a:pt x="4930719" y="21736"/>
                  </a:lnTo>
                  <a:lnTo>
                    <a:pt x="4885704" y="5648"/>
                  </a:lnTo>
                  <a:lnTo>
                    <a:pt x="4836668" y="0"/>
                  </a:lnTo>
                  <a:close/>
                </a:path>
              </a:pathLst>
            </a:custGeom>
            <a:solidFill>
              <a:srgbClr val="EEDDED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88738" y="1598297"/>
              <a:ext cx="5050790" cy="1283335"/>
            </a:xfrm>
            <a:custGeom>
              <a:avLst/>
              <a:gdLst/>
              <a:ahLst/>
              <a:cxnLst/>
              <a:rect l="l" t="t" r="r" b="b"/>
              <a:pathLst>
                <a:path w="5050790" h="1283335">
                  <a:moveTo>
                    <a:pt x="0" y="213867"/>
                  </a:moveTo>
                  <a:lnTo>
                    <a:pt x="5648" y="164827"/>
                  </a:lnTo>
                  <a:lnTo>
                    <a:pt x="21738" y="119811"/>
                  </a:lnTo>
                  <a:lnTo>
                    <a:pt x="46986" y="80101"/>
                  </a:lnTo>
                  <a:lnTo>
                    <a:pt x="80107" y="46982"/>
                  </a:lnTo>
                  <a:lnTo>
                    <a:pt x="119816" y="21736"/>
                  </a:lnTo>
                  <a:lnTo>
                    <a:pt x="164831" y="5648"/>
                  </a:lnTo>
                  <a:lnTo>
                    <a:pt x="213868" y="0"/>
                  </a:lnTo>
                  <a:lnTo>
                    <a:pt x="4836668" y="0"/>
                  </a:lnTo>
                  <a:lnTo>
                    <a:pt x="4885704" y="5648"/>
                  </a:lnTo>
                  <a:lnTo>
                    <a:pt x="4930719" y="21736"/>
                  </a:lnTo>
                  <a:lnTo>
                    <a:pt x="4970428" y="46982"/>
                  </a:lnTo>
                  <a:lnTo>
                    <a:pt x="5003549" y="80101"/>
                  </a:lnTo>
                  <a:lnTo>
                    <a:pt x="5028797" y="119811"/>
                  </a:lnTo>
                  <a:lnTo>
                    <a:pt x="5044887" y="164827"/>
                  </a:lnTo>
                  <a:lnTo>
                    <a:pt x="5050536" y="213867"/>
                  </a:lnTo>
                  <a:lnTo>
                    <a:pt x="5050536" y="1069339"/>
                  </a:lnTo>
                  <a:lnTo>
                    <a:pt x="5044887" y="1118376"/>
                  </a:lnTo>
                  <a:lnTo>
                    <a:pt x="5028797" y="1163391"/>
                  </a:lnTo>
                  <a:lnTo>
                    <a:pt x="5003549" y="1203100"/>
                  </a:lnTo>
                  <a:lnTo>
                    <a:pt x="4970428" y="1236221"/>
                  </a:lnTo>
                  <a:lnTo>
                    <a:pt x="4930719" y="1261469"/>
                  </a:lnTo>
                  <a:lnTo>
                    <a:pt x="4885704" y="1277559"/>
                  </a:lnTo>
                  <a:lnTo>
                    <a:pt x="4836668" y="1283207"/>
                  </a:lnTo>
                  <a:lnTo>
                    <a:pt x="213868" y="1283207"/>
                  </a:lnTo>
                  <a:lnTo>
                    <a:pt x="164831" y="1277559"/>
                  </a:lnTo>
                  <a:lnTo>
                    <a:pt x="119816" y="1261469"/>
                  </a:lnTo>
                  <a:lnTo>
                    <a:pt x="80107" y="1236221"/>
                  </a:lnTo>
                  <a:lnTo>
                    <a:pt x="46986" y="1203100"/>
                  </a:lnTo>
                  <a:lnTo>
                    <a:pt x="21738" y="1163391"/>
                  </a:lnTo>
                  <a:lnTo>
                    <a:pt x="5648" y="1118376"/>
                  </a:lnTo>
                  <a:lnTo>
                    <a:pt x="0" y="1069339"/>
                  </a:lnTo>
                  <a:lnTo>
                    <a:pt x="0" y="213867"/>
                  </a:lnTo>
                  <a:close/>
                </a:path>
              </a:pathLst>
            </a:custGeom>
            <a:ln w="12700">
              <a:solidFill>
                <a:srgbClr val="1F38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35982" y="2999615"/>
              <a:ext cx="5049520" cy="1282700"/>
            </a:xfrm>
            <a:custGeom>
              <a:avLst/>
              <a:gdLst/>
              <a:ahLst/>
              <a:cxnLst/>
              <a:rect l="l" t="t" r="r" b="b"/>
              <a:pathLst>
                <a:path w="5049520" h="1282700">
                  <a:moveTo>
                    <a:pt x="4835271" y="0"/>
                  </a:moveTo>
                  <a:lnTo>
                    <a:pt x="213740" y="0"/>
                  </a:lnTo>
                  <a:lnTo>
                    <a:pt x="164731" y="5645"/>
                  </a:lnTo>
                  <a:lnTo>
                    <a:pt x="119742" y="21724"/>
                  </a:lnTo>
                  <a:lnTo>
                    <a:pt x="80056" y="46956"/>
                  </a:lnTo>
                  <a:lnTo>
                    <a:pt x="46956" y="80056"/>
                  </a:lnTo>
                  <a:lnTo>
                    <a:pt x="21724" y="119742"/>
                  </a:lnTo>
                  <a:lnTo>
                    <a:pt x="5645" y="164731"/>
                  </a:lnTo>
                  <a:lnTo>
                    <a:pt x="0" y="213740"/>
                  </a:lnTo>
                  <a:lnTo>
                    <a:pt x="0" y="1068704"/>
                  </a:lnTo>
                  <a:lnTo>
                    <a:pt x="5645" y="1117714"/>
                  </a:lnTo>
                  <a:lnTo>
                    <a:pt x="21724" y="1162703"/>
                  </a:lnTo>
                  <a:lnTo>
                    <a:pt x="46956" y="1202389"/>
                  </a:lnTo>
                  <a:lnTo>
                    <a:pt x="80056" y="1235489"/>
                  </a:lnTo>
                  <a:lnTo>
                    <a:pt x="119742" y="1260721"/>
                  </a:lnTo>
                  <a:lnTo>
                    <a:pt x="164731" y="1276800"/>
                  </a:lnTo>
                  <a:lnTo>
                    <a:pt x="213740" y="1282445"/>
                  </a:lnTo>
                  <a:lnTo>
                    <a:pt x="4835271" y="1282445"/>
                  </a:lnTo>
                  <a:lnTo>
                    <a:pt x="4884280" y="1276800"/>
                  </a:lnTo>
                  <a:lnTo>
                    <a:pt x="4929269" y="1260721"/>
                  </a:lnTo>
                  <a:lnTo>
                    <a:pt x="4968955" y="1235489"/>
                  </a:lnTo>
                  <a:lnTo>
                    <a:pt x="5002055" y="1202389"/>
                  </a:lnTo>
                  <a:lnTo>
                    <a:pt x="5027287" y="1162703"/>
                  </a:lnTo>
                  <a:lnTo>
                    <a:pt x="5043366" y="1117714"/>
                  </a:lnTo>
                  <a:lnTo>
                    <a:pt x="5049012" y="1068704"/>
                  </a:lnTo>
                  <a:lnTo>
                    <a:pt x="5049012" y="213740"/>
                  </a:lnTo>
                  <a:lnTo>
                    <a:pt x="5043366" y="164731"/>
                  </a:lnTo>
                  <a:lnTo>
                    <a:pt x="5027287" y="119742"/>
                  </a:lnTo>
                  <a:lnTo>
                    <a:pt x="5002055" y="80056"/>
                  </a:lnTo>
                  <a:lnTo>
                    <a:pt x="4968955" y="46956"/>
                  </a:lnTo>
                  <a:lnTo>
                    <a:pt x="4929269" y="21724"/>
                  </a:lnTo>
                  <a:lnTo>
                    <a:pt x="4884280" y="5645"/>
                  </a:lnTo>
                  <a:lnTo>
                    <a:pt x="4835271" y="0"/>
                  </a:lnTo>
                  <a:close/>
                </a:path>
              </a:pathLst>
            </a:custGeom>
            <a:solidFill>
              <a:srgbClr val="EEDDED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35982" y="2999615"/>
              <a:ext cx="5049520" cy="1282700"/>
            </a:xfrm>
            <a:custGeom>
              <a:avLst/>
              <a:gdLst/>
              <a:ahLst/>
              <a:cxnLst/>
              <a:rect l="l" t="t" r="r" b="b"/>
              <a:pathLst>
                <a:path w="5049520" h="1282700">
                  <a:moveTo>
                    <a:pt x="0" y="213740"/>
                  </a:moveTo>
                  <a:lnTo>
                    <a:pt x="5645" y="164731"/>
                  </a:lnTo>
                  <a:lnTo>
                    <a:pt x="21724" y="119742"/>
                  </a:lnTo>
                  <a:lnTo>
                    <a:pt x="46956" y="80056"/>
                  </a:lnTo>
                  <a:lnTo>
                    <a:pt x="80056" y="46956"/>
                  </a:lnTo>
                  <a:lnTo>
                    <a:pt x="119742" y="21724"/>
                  </a:lnTo>
                  <a:lnTo>
                    <a:pt x="164731" y="5645"/>
                  </a:lnTo>
                  <a:lnTo>
                    <a:pt x="213740" y="0"/>
                  </a:lnTo>
                  <a:lnTo>
                    <a:pt x="4835271" y="0"/>
                  </a:lnTo>
                  <a:lnTo>
                    <a:pt x="4884280" y="5645"/>
                  </a:lnTo>
                  <a:lnTo>
                    <a:pt x="4929269" y="21724"/>
                  </a:lnTo>
                  <a:lnTo>
                    <a:pt x="4968955" y="46956"/>
                  </a:lnTo>
                  <a:lnTo>
                    <a:pt x="5002055" y="80056"/>
                  </a:lnTo>
                  <a:lnTo>
                    <a:pt x="5027287" y="119742"/>
                  </a:lnTo>
                  <a:lnTo>
                    <a:pt x="5043366" y="164731"/>
                  </a:lnTo>
                  <a:lnTo>
                    <a:pt x="5049012" y="213740"/>
                  </a:lnTo>
                  <a:lnTo>
                    <a:pt x="5049012" y="1068704"/>
                  </a:lnTo>
                  <a:lnTo>
                    <a:pt x="5043366" y="1117714"/>
                  </a:lnTo>
                  <a:lnTo>
                    <a:pt x="5027287" y="1162703"/>
                  </a:lnTo>
                  <a:lnTo>
                    <a:pt x="5002055" y="1202389"/>
                  </a:lnTo>
                  <a:lnTo>
                    <a:pt x="4968955" y="1235489"/>
                  </a:lnTo>
                  <a:lnTo>
                    <a:pt x="4929269" y="1260721"/>
                  </a:lnTo>
                  <a:lnTo>
                    <a:pt x="4884280" y="1276800"/>
                  </a:lnTo>
                  <a:lnTo>
                    <a:pt x="4835271" y="1282445"/>
                  </a:lnTo>
                  <a:lnTo>
                    <a:pt x="213740" y="1282445"/>
                  </a:lnTo>
                  <a:lnTo>
                    <a:pt x="164731" y="1276800"/>
                  </a:lnTo>
                  <a:lnTo>
                    <a:pt x="119742" y="1260721"/>
                  </a:lnTo>
                  <a:lnTo>
                    <a:pt x="80056" y="1235489"/>
                  </a:lnTo>
                  <a:lnTo>
                    <a:pt x="46956" y="1202389"/>
                  </a:lnTo>
                  <a:lnTo>
                    <a:pt x="21724" y="1162703"/>
                  </a:lnTo>
                  <a:lnTo>
                    <a:pt x="5645" y="1117714"/>
                  </a:lnTo>
                  <a:lnTo>
                    <a:pt x="0" y="1068704"/>
                  </a:lnTo>
                  <a:lnTo>
                    <a:pt x="0" y="21374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15230" y="4448930"/>
              <a:ext cx="4966970" cy="1282700"/>
            </a:xfrm>
            <a:custGeom>
              <a:avLst/>
              <a:gdLst/>
              <a:ahLst/>
              <a:cxnLst/>
              <a:rect l="l" t="t" r="r" b="b"/>
              <a:pathLst>
                <a:path w="4966970" h="1282700">
                  <a:moveTo>
                    <a:pt x="4752975" y="0"/>
                  </a:moveTo>
                  <a:lnTo>
                    <a:pt x="213740" y="0"/>
                  </a:lnTo>
                  <a:lnTo>
                    <a:pt x="164731" y="5645"/>
                  </a:lnTo>
                  <a:lnTo>
                    <a:pt x="119742" y="21727"/>
                  </a:lnTo>
                  <a:lnTo>
                    <a:pt x="80056" y="46961"/>
                  </a:lnTo>
                  <a:lnTo>
                    <a:pt x="46956" y="80064"/>
                  </a:lnTo>
                  <a:lnTo>
                    <a:pt x="21724" y="119753"/>
                  </a:lnTo>
                  <a:lnTo>
                    <a:pt x="5645" y="164743"/>
                  </a:lnTo>
                  <a:lnTo>
                    <a:pt x="0" y="213753"/>
                  </a:lnTo>
                  <a:lnTo>
                    <a:pt x="0" y="1068705"/>
                  </a:lnTo>
                  <a:lnTo>
                    <a:pt x="5645" y="1117714"/>
                  </a:lnTo>
                  <a:lnTo>
                    <a:pt x="21724" y="1162703"/>
                  </a:lnTo>
                  <a:lnTo>
                    <a:pt x="46956" y="1202389"/>
                  </a:lnTo>
                  <a:lnTo>
                    <a:pt x="80056" y="1235489"/>
                  </a:lnTo>
                  <a:lnTo>
                    <a:pt x="119742" y="1260721"/>
                  </a:lnTo>
                  <a:lnTo>
                    <a:pt x="164731" y="1276800"/>
                  </a:lnTo>
                  <a:lnTo>
                    <a:pt x="213740" y="1282445"/>
                  </a:lnTo>
                  <a:lnTo>
                    <a:pt x="4752975" y="1282445"/>
                  </a:lnTo>
                  <a:lnTo>
                    <a:pt x="4801984" y="1276800"/>
                  </a:lnTo>
                  <a:lnTo>
                    <a:pt x="4846973" y="1260721"/>
                  </a:lnTo>
                  <a:lnTo>
                    <a:pt x="4886659" y="1235489"/>
                  </a:lnTo>
                  <a:lnTo>
                    <a:pt x="4919759" y="1202389"/>
                  </a:lnTo>
                  <a:lnTo>
                    <a:pt x="4944991" y="1162703"/>
                  </a:lnTo>
                  <a:lnTo>
                    <a:pt x="4961070" y="1117714"/>
                  </a:lnTo>
                  <a:lnTo>
                    <a:pt x="4966716" y="1068705"/>
                  </a:lnTo>
                  <a:lnTo>
                    <a:pt x="4966716" y="213753"/>
                  </a:lnTo>
                  <a:lnTo>
                    <a:pt x="4961070" y="164743"/>
                  </a:lnTo>
                  <a:lnTo>
                    <a:pt x="4944991" y="119753"/>
                  </a:lnTo>
                  <a:lnTo>
                    <a:pt x="4919759" y="80064"/>
                  </a:lnTo>
                  <a:lnTo>
                    <a:pt x="4886659" y="46961"/>
                  </a:lnTo>
                  <a:lnTo>
                    <a:pt x="4846973" y="21727"/>
                  </a:lnTo>
                  <a:lnTo>
                    <a:pt x="4801984" y="5645"/>
                  </a:lnTo>
                  <a:lnTo>
                    <a:pt x="4752975" y="0"/>
                  </a:lnTo>
                  <a:close/>
                </a:path>
              </a:pathLst>
            </a:custGeom>
            <a:solidFill>
              <a:srgbClr val="EEDDED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15230" y="4448930"/>
              <a:ext cx="4966970" cy="1282700"/>
            </a:xfrm>
            <a:custGeom>
              <a:avLst/>
              <a:gdLst/>
              <a:ahLst/>
              <a:cxnLst/>
              <a:rect l="l" t="t" r="r" b="b"/>
              <a:pathLst>
                <a:path w="4966970" h="1282700">
                  <a:moveTo>
                    <a:pt x="0" y="213753"/>
                  </a:moveTo>
                  <a:lnTo>
                    <a:pt x="5645" y="164743"/>
                  </a:lnTo>
                  <a:lnTo>
                    <a:pt x="21724" y="119753"/>
                  </a:lnTo>
                  <a:lnTo>
                    <a:pt x="46956" y="80064"/>
                  </a:lnTo>
                  <a:lnTo>
                    <a:pt x="80056" y="46961"/>
                  </a:lnTo>
                  <a:lnTo>
                    <a:pt x="119742" y="21727"/>
                  </a:lnTo>
                  <a:lnTo>
                    <a:pt x="164731" y="5645"/>
                  </a:lnTo>
                  <a:lnTo>
                    <a:pt x="213740" y="0"/>
                  </a:lnTo>
                  <a:lnTo>
                    <a:pt x="4752975" y="0"/>
                  </a:lnTo>
                  <a:lnTo>
                    <a:pt x="4801984" y="5645"/>
                  </a:lnTo>
                  <a:lnTo>
                    <a:pt x="4846973" y="21727"/>
                  </a:lnTo>
                  <a:lnTo>
                    <a:pt x="4886659" y="46961"/>
                  </a:lnTo>
                  <a:lnTo>
                    <a:pt x="4919759" y="80064"/>
                  </a:lnTo>
                  <a:lnTo>
                    <a:pt x="4944991" y="119753"/>
                  </a:lnTo>
                  <a:lnTo>
                    <a:pt x="4961070" y="164743"/>
                  </a:lnTo>
                  <a:lnTo>
                    <a:pt x="4966716" y="213753"/>
                  </a:lnTo>
                  <a:lnTo>
                    <a:pt x="4966716" y="1068705"/>
                  </a:lnTo>
                  <a:lnTo>
                    <a:pt x="4961070" y="1117714"/>
                  </a:lnTo>
                  <a:lnTo>
                    <a:pt x="4944991" y="1162703"/>
                  </a:lnTo>
                  <a:lnTo>
                    <a:pt x="4919759" y="1202389"/>
                  </a:lnTo>
                  <a:lnTo>
                    <a:pt x="4886659" y="1235489"/>
                  </a:lnTo>
                  <a:lnTo>
                    <a:pt x="4846973" y="1260721"/>
                  </a:lnTo>
                  <a:lnTo>
                    <a:pt x="4801984" y="1276800"/>
                  </a:lnTo>
                  <a:lnTo>
                    <a:pt x="4752975" y="1282445"/>
                  </a:lnTo>
                  <a:lnTo>
                    <a:pt x="213740" y="1282445"/>
                  </a:lnTo>
                  <a:lnTo>
                    <a:pt x="164731" y="1276800"/>
                  </a:lnTo>
                  <a:lnTo>
                    <a:pt x="119742" y="1260721"/>
                  </a:lnTo>
                  <a:lnTo>
                    <a:pt x="80056" y="1235489"/>
                  </a:lnTo>
                  <a:lnTo>
                    <a:pt x="46956" y="1202389"/>
                  </a:lnTo>
                  <a:lnTo>
                    <a:pt x="21724" y="1162703"/>
                  </a:lnTo>
                  <a:lnTo>
                    <a:pt x="5645" y="1117714"/>
                  </a:lnTo>
                  <a:lnTo>
                    <a:pt x="0" y="1068705"/>
                  </a:lnTo>
                  <a:lnTo>
                    <a:pt x="0" y="213753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825663" y="1607687"/>
            <a:ext cx="4176395" cy="3654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0565">
              <a:lnSpc>
                <a:spcPct val="127000"/>
              </a:lnSpc>
              <a:spcBef>
                <a:spcPts val="100"/>
              </a:spcBef>
            </a:pPr>
            <a:r>
              <a:rPr sz="2700" spc="-15" dirty="0">
                <a:solidFill>
                  <a:srgbClr val="6F2F9F"/>
                </a:solidFill>
                <a:latin typeface="Calibri"/>
                <a:cs typeface="Calibri"/>
              </a:rPr>
              <a:t>ifade</a:t>
            </a:r>
            <a:r>
              <a:rPr sz="2700" spc="-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6F2F9F"/>
                </a:solidFill>
                <a:latin typeface="Calibri"/>
                <a:cs typeface="Calibri"/>
              </a:rPr>
              <a:t>Kapsama</a:t>
            </a:r>
            <a:r>
              <a:rPr sz="2700" spc="-1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700" spc="-55" dirty="0">
                <a:solidFill>
                  <a:srgbClr val="6F2F9F"/>
                </a:solidFill>
                <a:latin typeface="Calibri"/>
                <a:cs typeface="Calibri"/>
              </a:rPr>
              <a:t>Testi </a:t>
            </a:r>
            <a:r>
              <a:rPr sz="2700" spc="-5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F2F9F"/>
                </a:solidFill>
                <a:latin typeface="Calibri"/>
                <a:cs typeface="Calibri"/>
              </a:rPr>
              <a:t>(Statement</a:t>
            </a:r>
            <a:r>
              <a:rPr sz="2700" spc="-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700" spc="-20" dirty="0">
                <a:solidFill>
                  <a:srgbClr val="6F2F9F"/>
                </a:solidFill>
                <a:latin typeface="Calibri"/>
                <a:cs typeface="Calibri"/>
              </a:rPr>
              <a:t>Coverage</a:t>
            </a:r>
            <a:r>
              <a:rPr sz="2700" spc="-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700" spc="-45" dirty="0">
                <a:solidFill>
                  <a:srgbClr val="6F2F9F"/>
                </a:solidFill>
                <a:latin typeface="Calibri"/>
                <a:cs typeface="Calibri"/>
              </a:rPr>
              <a:t>Testing</a:t>
            </a:r>
            <a:r>
              <a:rPr sz="2700" spc="-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6F2F9F"/>
                </a:solidFill>
                <a:latin typeface="Calibri"/>
                <a:cs typeface="Calibri"/>
              </a:rPr>
              <a:t>)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Calibri"/>
              <a:cs typeface="Calibri"/>
            </a:endParaRPr>
          </a:p>
          <a:p>
            <a:pPr marL="92075" algn="ctr">
              <a:lnSpc>
                <a:spcPct val="100000"/>
              </a:lnSpc>
              <a:spcBef>
                <a:spcPts val="5"/>
              </a:spcBef>
            </a:pPr>
            <a:r>
              <a:rPr sz="2600" spc="-25" dirty="0">
                <a:solidFill>
                  <a:srgbClr val="6F2F9F"/>
                </a:solidFill>
                <a:latin typeface="Calibri"/>
                <a:cs typeface="Calibri"/>
              </a:rPr>
              <a:t>Karar</a:t>
            </a:r>
            <a:r>
              <a:rPr sz="2600" spc="-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6F2F9F"/>
                </a:solidFill>
                <a:latin typeface="Calibri"/>
                <a:cs typeface="Calibri"/>
              </a:rPr>
              <a:t>Kapsama</a:t>
            </a:r>
            <a:r>
              <a:rPr sz="2600" spc="-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600" spc="-60" dirty="0">
                <a:solidFill>
                  <a:srgbClr val="6F2F9F"/>
                </a:solidFill>
                <a:latin typeface="Calibri"/>
                <a:cs typeface="Calibri"/>
              </a:rPr>
              <a:t>Testi</a:t>
            </a:r>
            <a:endParaRPr sz="2600">
              <a:latin typeface="Calibri"/>
              <a:cs typeface="Calibri"/>
            </a:endParaRPr>
          </a:p>
          <a:p>
            <a:pPr marL="91440" algn="ctr">
              <a:lnSpc>
                <a:spcPct val="100000"/>
              </a:lnSpc>
              <a:spcBef>
                <a:spcPts val="844"/>
              </a:spcBef>
            </a:pPr>
            <a:r>
              <a:rPr sz="2600" spc="-10" dirty="0">
                <a:solidFill>
                  <a:srgbClr val="6F2F9F"/>
                </a:solidFill>
                <a:latin typeface="Calibri"/>
                <a:cs typeface="Calibri"/>
              </a:rPr>
              <a:t>(Decision</a:t>
            </a:r>
            <a:r>
              <a:rPr sz="2600" spc="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600" spc="-30" dirty="0">
                <a:solidFill>
                  <a:srgbClr val="6F2F9F"/>
                </a:solidFill>
                <a:latin typeface="Calibri"/>
                <a:cs typeface="Calibri"/>
              </a:rPr>
              <a:t>CoverageTesting)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>
              <a:latin typeface="Calibri"/>
              <a:cs typeface="Calibri"/>
            </a:endParaRPr>
          </a:p>
          <a:p>
            <a:pPr marL="168910" algn="ctr">
              <a:lnSpc>
                <a:spcPct val="100000"/>
              </a:lnSpc>
            </a:pPr>
            <a:r>
              <a:rPr sz="2600" spc="-10" dirty="0">
                <a:solidFill>
                  <a:srgbClr val="6F2F9F"/>
                </a:solidFill>
                <a:latin typeface="Calibri"/>
                <a:cs typeface="Calibri"/>
              </a:rPr>
              <a:t>Diğer </a:t>
            </a:r>
            <a:r>
              <a:rPr sz="2600" spc="-30" dirty="0">
                <a:solidFill>
                  <a:srgbClr val="6F2F9F"/>
                </a:solidFill>
                <a:latin typeface="Calibri"/>
                <a:cs typeface="Calibri"/>
              </a:rPr>
              <a:t>Yapısal</a:t>
            </a:r>
            <a:r>
              <a:rPr sz="2600" spc="-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600" spc="-45" dirty="0">
                <a:solidFill>
                  <a:srgbClr val="6F2F9F"/>
                </a:solidFill>
                <a:latin typeface="Calibri"/>
                <a:cs typeface="Calibri"/>
              </a:rPr>
              <a:t>Testler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374" y="304652"/>
            <a:ext cx="720661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Beyaz</a:t>
            </a:r>
            <a:r>
              <a:rPr spc="-15" dirty="0"/>
              <a:t> Kutu</a:t>
            </a:r>
            <a:r>
              <a:rPr spc="-5" dirty="0"/>
              <a:t> </a:t>
            </a:r>
            <a:r>
              <a:rPr spc="-100" dirty="0"/>
              <a:t>Test</a:t>
            </a:r>
            <a:r>
              <a:rPr spc="-10" dirty="0"/>
              <a:t> </a:t>
            </a:r>
            <a:r>
              <a:rPr spc="-50" dirty="0"/>
              <a:t>Tasarım</a:t>
            </a:r>
            <a:r>
              <a:rPr spc="-5" dirty="0"/>
              <a:t> </a:t>
            </a:r>
            <a:r>
              <a:rPr spc="-40" dirty="0"/>
              <a:t>Teknikleri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98946" y="1498980"/>
            <a:ext cx="4420870" cy="673100"/>
            <a:chOff x="5798946" y="1498980"/>
            <a:chExt cx="4420870" cy="673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5296" y="1505330"/>
              <a:ext cx="1815083" cy="6598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805296" y="1505330"/>
              <a:ext cx="1815464" cy="660400"/>
            </a:xfrm>
            <a:custGeom>
              <a:avLst/>
              <a:gdLst/>
              <a:ahLst/>
              <a:cxnLst/>
              <a:rect l="l" t="t" r="r" b="b"/>
              <a:pathLst>
                <a:path w="1815465" h="660400">
                  <a:moveTo>
                    <a:pt x="0" y="0"/>
                  </a:moveTo>
                  <a:lnTo>
                    <a:pt x="1705102" y="0"/>
                  </a:lnTo>
                  <a:lnTo>
                    <a:pt x="1815083" y="109982"/>
                  </a:lnTo>
                  <a:lnTo>
                    <a:pt x="1815083" y="659892"/>
                  </a:lnTo>
                  <a:lnTo>
                    <a:pt x="0" y="65989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4710" y="1505330"/>
              <a:ext cx="2238755" cy="65989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974710" y="1505330"/>
              <a:ext cx="2239010" cy="660400"/>
            </a:xfrm>
            <a:custGeom>
              <a:avLst/>
              <a:gdLst/>
              <a:ahLst/>
              <a:cxnLst/>
              <a:rect l="l" t="t" r="r" b="b"/>
              <a:pathLst>
                <a:path w="2239009" h="660400">
                  <a:moveTo>
                    <a:pt x="0" y="0"/>
                  </a:moveTo>
                  <a:lnTo>
                    <a:pt x="2128774" y="0"/>
                  </a:lnTo>
                  <a:lnTo>
                    <a:pt x="2238756" y="109982"/>
                  </a:lnTo>
                  <a:lnTo>
                    <a:pt x="2238756" y="659892"/>
                  </a:lnTo>
                  <a:lnTo>
                    <a:pt x="0" y="659892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15523" y="1475172"/>
            <a:ext cx="11163935" cy="5047615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9"/>
              </a:spcBef>
              <a:tabLst>
                <a:tab pos="5349875" algn="l"/>
                <a:tab pos="7509509" algn="l"/>
              </a:tabLst>
            </a:pPr>
            <a:r>
              <a:rPr sz="4200" b="1" baseline="-2976" dirty="0">
                <a:solidFill>
                  <a:srgbClr val="C55A11"/>
                </a:solidFill>
                <a:latin typeface="Calibri"/>
                <a:cs typeface="Calibri"/>
              </a:rPr>
              <a:t>ifade</a:t>
            </a:r>
            <a:r>
              <a:rPr sz="4200" b="1" spc="7" baseline="-2976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4200" b="1" spc="-7" baseline="-2976" dirty="0">
                <a:solidFill>
                  <a:srgbClr val="C55A11"/>
                </a:solidFill>
                <a:latin typeface="Calibri"/>
                <a:cs typeface="Calibri"/>
              </a:rPr>
              <a:t>Kapsama</a:t>
            </a:r>
            <a:r>
              <a:rPr sz="4200" b="1" spc="22" baseline="-2976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4200" b="1" spc="-7" baseline="-2976" dirty="0">
                <a:solidFill>
                  <a:srgbClr val="C55A11"/>
                </a:solidFill>
                <a:latin typeface="Calibri"/>
                <a:cs typeface="Calibri"/>
              </a:rPr>
              <a:t>Testi	</a:t>
            </a:r>
            <a:r>
              <a:rPr sz="2000" b="1" spc="-5" dirty="0">
                <a:solidFill>
                  <a:srgbClr val="001F5F"/>
                </a:solidFill>
                <a:latin typeface="Calibri"/>
                <a:cs typeface="Calibri"/>
              </a:rPr>
              <a:t>Satır</a:t>
            </a:r>
            <a:r>
              <a:rPr sz="2000" b="1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Calibri"/>
                <a:cs typeface="Calibri"/>
              </a:rPr>
              <a:t>Kapsamı	Segment</a:t>
            </a:r>
            <a:r>
              <a:rPr sz="20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Calibri"/>
                <a:cs typeface="Calibri"/>
              </a:rPr>
              <a:t>Kapsamı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2800" b="1" spc="-5" dirty="0">
                <a:solidFill>
                  <a:srgbClr val="C55A11"/>
                </a:solidFill>
                <a:latin typeface="Calibri"/>
                <a:cs typeface="Calibri"/>
              </a:rPr>
              <a:t>(Statement</a:t>
            </a:r>
            <a:r>
              <a:rPr sz="2800" b="1" spc="1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55A11"/>
                </a:solidFill>
                <a:latin typeface="Calibri"/>
                <a:cs typeface="Calibri"/>
              </a:rPr>
              <a:t>Coverage</a:t>
            </a:r>
            <a:r>
              <a:rPr sz="2800" b="1" spc="1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55A11"/>
                </a:solidFill>
                <a:latin typeface="Calibri"/>
                <a:cs typeface="Calibri"/>
              </a:rPr>
              <a:t>Testing</a:t>
            </a:r>
            <a:r>
              <a:rPr sz="2800" b="1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55A11"/>
                </a:solidFill>
                <a:latin typeface="Calibri"/>
                <a:cs typeface="Calibri"/>
              </a:rPr>
              <a:t>):</a:t>
            </a:r>
            <a:endParaRPr sz="2800">
              <a:latin typeface="Calibri"/>
              <a:cs typeface="Calibri"/>
            </a:endParaRPr>
          </a:p>
          <a:p>
            <a:pPr marL="418465" marR="475615" indent="-406400">
              <a:lnSpc>
                <a:spcPts val="2590"/>
              </a:lnSpc>
              <a:spcBef>
                <a:spcPts val="1065"/>
              </a:spcBef>
              <a:buClr>
                <a:srgbClr val="000000"/>
              </a:buClr>
              <a:buSzPct val="116666"/>
              <a:buFont typeface="Wingdings"/>
              <a:buChar char=""/>
              <a:tabLst>
                <a:tab pos="419100" algn="l"/>
                <a:tab pos="7514590" algn="l"/>
              </a:tabLst>
            </a:pPr>
            <a:r>
              <a:rPr sz="2400" dirty="0">
                <a:solidFill>
                  <a:srgbClr val="5E5E5E"/>
                </a:solidFill>
                <a:latin typeface="Calibri"/>
                <a:cs typeface="Calibri"/>
              </a:rPr>
              <a:t>Bu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 test</a:t>
            </a:r>
            <a:r>
              <a:rPr sz="240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tekniği</a:t>
            </a:r>
            <a:r>
              <a:rPr sz="2400" dirty="0">
                <a:solidFill>
                  <a:srgbClr val="5E5E5E"/>
                </a:solidFill>
                <a:latin typeface="Calibri"/>
                <a:cs typeface="Calibri"/>
              </a:rPr>
              <a:t> ile</a:t>
            </a:r>
            <a:r>
              <a:rPr sz="2400" spc="5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yazılım</a:t>
            </a:r>
            <a:r>
              <a:rPr sz="2400" spc="-1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E5E5E"/>
                </a:solidFill>
                <a:latin typeface="Calibri"/>
                <a:cs typeface="Calibri"/>
              </a:rPr>
              <a:t>kod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parçasındaki</a:t>
            </a:r>
            <a:r>
              <a:rPr sz="2400" dirty="0">
                <a:solidFill>
                  <a:srgbClr val="5E5E5E"/>
                </a:solidFill>
                <a:latin typeface="Calibri"/>
                <a:cs typeface="Calibri"/>
              </a:rPr>
              <a:t> kod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 bloğunda	bulunan döngüler kontrol </a:t>
            </a:r>
            <a:r>
              <a:rPr sz="2400" spc="-53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edilir.</a:t>
            </a:r>
            <a:endParaRPr sz="240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spcBef>
                <a:spcPts val="1005"/>
              </a:spcBef>
              <a:buClr>
                <a:srgbClr val="000000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dirty="0">
                <a:solidFill>
                  <a:srgbClr val="5E5E5E"/>
                </a:solidFill>
                <a:latin typeface="Calibri"/>
                <a:cs typeface="Calibri"/>
              </a:rPr>
              <a:t>Bu</a:t>
            </a:r>
            <a:r>
              <a:rPr sz="2400" spc="-1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döngüler</a:t>
            </a:r>
            <a:r>
              <a:rPr sz="2400" spc="5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için</a:t>
            </a:r>
            <a:r>
              <a:rPr sz="2400" spc="-1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bir</a:t>
            </a:r>
            <a:r>
              <a:rPr sz="240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veya</a:t>
            </a:r>
            <a:r>
              <a:rPr sz="2400" spc="1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birden</a:t>
            </a:r>
            <a:r>
              <a:rPr sz="2400" spc="1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fazla</a:t>
            </a:r>
            <a:r>
              <a:rPr sz="240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olacak</a:t>
            </a:r>
            <a:r>
              <a:rPr sz="2400" spc="-1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şekilde</a:t>
            </a:r>
            <a:r>
              <a:rPr sz="2400" spc="5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oluşturulan</a:t>
            </a:r>
            <a:r>
              <a:rPr sz="2400" spc="-1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test</a:t>
            </a:r>
            <a:r>
              <a:rPr sz="240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senaryoları</a:t>
            </a:r>
            <a:r>
              <a:rPr sz="2400" spc="1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E5E5E"/>
                </a:solidFill>
                <a:latin typeface="Calibri"/>
                <a:cs typeface="Calibri"/>
              </a:rPr>
              <a:t>ile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test </a:t>
            </a:r>
            <a:r>
              <a:rPr sz="2400" spc="-53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yapılır.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75"/>
              </a:spcBef>
              <a:buClr>
                <a:srgbClr val="000000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dirty="0">
                <a:solidFill>
                  <a:srgbClr val="5E5E5E"/>
                </a:solidFill>
                <a:latin typeface="Calibri"/>
                <a:cs typeface="Calibri"/>
              </a:rPr>
              <a:t>Yazılım</a:t>
            </a:r>
            <a:r>
              <a:rPr sz="2400" spc="-1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geliştiriciler tarafından</a:t>
            </a:r>
            <a:r>
              <a:rPr sz="2400" spc="5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kullanılabilir.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000000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Birim</a:t>
            </a:r>
            <a:r>
              <a:rPr sz="2400" spc="-15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test, entegrasyon</a:t>
            </a:r>
            <a:r>
              <a:rPr sz="2400" spc="1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test seviyesinde</a:t>
            </a:r>
            <a:r>
              <a:rPr sz="2400" spc="2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kullanılabilir.</a:t>
            </a:r>
            <a:endParaRPr sz="2400">
              <a:latin typeface="Calibri"/>
              <a:cs typeface="Calibri"/>
            </a:endParaRPr>
          </a:p>
          <a:p>
            <a:pPr marL="418465" marR="545465" indent="-406400">
              <a:lnSpc>
                <a:spcPts val="2590"/>
              </a:lnSpc>
              <a:spcBef>
                <a:spcPts val="1040"/>
              </a:spcBef>
              <a:buClr>
                <a:srgbClr val="000000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b="1" spc="-5" dirty="0">
                <a:solidFill>
                  <a:srgbClr val="5E5E5E"/>
                </a:solidFill>
                <a:latin typeface="Calibri"/>
                <a:cs typeface="Calibri"/>
              </a:rPr>
              <a:t>Statement</a:t>
            </a:r>
            <a:r>
              <a:rPr sz="2400" b="1" spc="3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E5E5E"/>
                </a:solidFill>
                <a:latin typeface="Calibri"/>
                <a:cs typeface="Calibri"/>
              </a:rPr>
              <a:t>coverage,</a:t>
            </a:r>
            <a:r>
              <a:rPr sz="2400" b="1" spc="2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yürütülen</a:t>
            </a:r>
            <a:r>
              <a:rPr sz="2400" spc="1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E5E5E"/>
                </a:solidFill>
                <a:latin typeface="Calibri"/>
                <a:cs typeface="Calibri"/>
              </a:rPr>
              <a:t>tüm</a:t>
            </a:r>
            <a:r>
              <a:rPr sz="2400" spc="-15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durumların</a:t>
            </a:r>
            <a:r>
              <a:rPr sz="240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sayısı</a:t>
            </a:r>
            <a:r>
              <a:rPr sz="2400" spc="-1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E5E5E"/>
                </a:solidFill>
                <a:latin typeface="Calibri"/>
                <a:cs typeface="Calibri"/>
              </a:rPr>
              <a:t>ile toplam</a:t>
            </a:r>
            <a:r>
              <a:rPr sz="2400" spc="-2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durum sayılarının </a:t>
            </a:r>
            <a:r>
              <a:rPr sz="2400" spc="-525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bölümü</a:t>
            </a:r>
            <a:r>
              <a:rPr sz="2400" spc="-15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E5E5E"/>
                </a:solidFill>
                <a:latin typeface="Calibri"/>
                <a:cs typeface="Calibri"/>
              </a:rPr>
              <a:t>100</a:t>
            </a:r>
            <a:r>
              <a:rPr sz="2400" spc="-2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E5E5E"/>
                </a:solidFill>
                <a:latin typeface="Calibri"/>
                <a:cs typeface="Calibri"/>
              </a:rPr>
              <a:t>ile</a:t>
            </a:r>
            <a:r>
              <a:rPr sz="2400" spc="-1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çarpılarak</a:t>
            </a:r>
            <a:r>
              <a:rPr sz="2400" spc="-1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bulunur.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50">
              <a:latin typeface="Calibri"/>
              <a:cs typeface="Calibri"/>
            </a:endParaRPr>
          </a:p>
          <a:p>
            <a:pPr marL="2472055">
              <a:lnSpc>
                <a:spcPct val="100000"/>
              </a:lnSpc>
            </a:pP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S.C.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E5E5E"/>
                </a:solidFill>
                <a:latin typeface="Calibri"/>
                <a:cs typeface="Calibri"/>
              </a:rPr>
              <a:t>=</a:t>
            </a:r>
            <a:r>
              <a:rPr sz="2400" spc="5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(Çalıştırılan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65" dirty="0">
                <a:solidFill>
                  <a:srgbClr val="FF0000"/>
                </a:solidFill>
                <a:latin typeface="Calibri"/>
                <a:cs typeface="Calibri"/>
              </a:rPr>
              <a:t>Test</a:t>
            </a:r>
            <a:r>
              <a:rPr sz="24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Durum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Sayısı/Toplam </a:t>
            </a:r>
            <a:r>
              <a:rPr sz="2400" spc="-65" dirty="0">
                <a:solidFill>
                  <a:srgbClr val="FF0000"/>
                </a:solidFill>
                <a:latin typeface="Calibri"/>
                <a:cs typeface="Calibri"/>
              </a:rPr>
              <a:t>Test</a:t>
            </a:r>
            <a:r>
              <a:rPr sz="24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Durum</a:t>
            </a:r>
            <a:r>
              <a:rPr sz="24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Sayısı)X100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975" y="1726796"/>
            <a:ext cx="3999229" cy="1047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700"/>
              </a:lnSpc>
              <a:spcBef>
                <a:spcPts val="95"/>
              </a:spcBef>
            </a:pPr>
            <a:r>
              <a:rPr sz="2800" b="1" spc="-20" dirty="0">
                <a:solidFill>
                  <a:srgbClr val="C55A11"/>
                </a:solidFill>
                <a:latin typeface="Calibri"/>
                <a:cs typeface="Calibri"/>
              </a:rPr>
              <a:t>Karar </a:t>
            </a:r>
            <a:r>
              <a:rPr sz="2800" b="1" spc="-5" dirty="0">
                <a:solidFill>
                  <a:srgbClr val="C55A11"/>
                </a:solidFill>
                <a:latin typeface="Calibri"/>
                <a:cs typeface="Calibri"/>
              </a:rPr>
              <a:t>noktalarının </a:t>
            </a:r>
            <a:r>
              <a:rPr sz="2800" b="1" spc="-10" dirty="0">
                <a:solidFill>
                  <a:srgbClr val="C55A11"/>
                </a:solidFill>
                <a:latin typeface="Calibri"/>
                <a:cs typeface="Calibri"/>
              </a:rPr>
              <a:t>kapsamı </a:t>
            </a:r>
            <a:r>
              <a:rPr sz="2800" b="1" spc="-62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55A11"/>
                </a:solidFill>
                <a:latin typeface="Calibri"/>
                <a:cs typeface="Calibri"/>
              </a:rPr>
              <a:t>(Decision </a:t>
            </a:r>
            <a:r>
              <a:rPr sz="2800" b="1" spc="-15" dirty="0">
                <a:solidFill>
                  <a:srgbClr val="C55A11"/>
                </a:solidFill>
                <a:latin typeface="Calibri"/>
                <a:cs typeface="Calibri"/>
              </a:rPr>
              <a:t>Coverage):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2975" y="3297845"/>
            <a:ext cx="4580890" cy="262001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18465" marR="5080" indent="-406400">
              <a:lnSpc>
                <a:spcPts val="2590"/>
              </a:lnSpc>
              <a:spcBef>
                <a:spcPts val="425"/>
              </a:spcBef>
              <a:buClr>
                <a:srgbClr val="000000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20" dirty="0">
                <a:solidFill>
                  <a:srgbClr val="5E5E5E"/>
                </a:solidFill>
                <a:latin typeface="Calibri"/>
                <a:cs typeface="Calibri"/>
              </a:rPr>
              <a:t>Kod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bloğu içerisinde çalıştırılan </a:t>
            </a:r>
            <a:r>
              <a:rPr sz="240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döngülerin</a:t>
            </a:r>
            <a:r>
              <a:rPr sz="2400" spc="-25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E5E5E"/>
                </a:solidFill>
                <a:latin typeface="Calibri"/>
                <a:cs typeface="Calibri"/>
              </a:rPr>
              <a:t>oranını</a:t>
            </a:r>
            <a:r>
              <a:rPr sz="2400" spc="-3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E5E5E"/>
                </a:solidFill>
                <a:latin typeface="Calibri"/>
                <a:cs typeface="Calibri"/>
              </a:rPr>
              <a:t>veren </a:t>
            </a:r>
            <a:r>
              <a:rPr sz="2400" spc="-30" dirty="0">
                <a:solidFill>
                  <a:srgbClr val="5E5E5E"/>
                </a:solidFill>
                <a:latin typeface="Calibri"/>
                <a:cs typeface="Calibri"/>
              </a:rPr>
              <a:t>birimdir.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Wingdings"/>
              <a:buChar char=""/>
            </a:pPr>
            <a:endParaRPr sz="2400">
              <a:latin typeface="Calibri"/>
              <a:cs typeface="Calibri"/>
            </a:endParaRPr>
          </a:p>
          <a:p>
            <a:pPr marL="418465" marR="104775" indent="-406400">
              <a:lnSpc>
                <a:spcPts val="2590"/>
              </a:lnSpc>
              <a:spcBef>
                <a:spcPts val="1664"/>
              </a:spcBef>
              <a:buClr>
                <a:srgbClr val="000000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b="1" spc="-45" dirty="0">
                <a:solidFill>
                  <a:srgbClr val="5E5E5E"/>
                </a:solidFill>
                <a:latin typeface="Calibri"/>
                <a:cs typeface="Calibri"/>
              </a:rPr>
              <a:t>Tüm</a:t>
            </a:r>
            <a:r>
              <a:rPr sz="2400" b="1" spc="-2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E5E5E"/>
                </a:solidFill>
                <a:latin typeface="Calibri"/>
                <a:cs typeface="Calibri"/>
              </a:rPr>
              <a:t>(branch)</a:t>
            </a:r>
            <a:r>
              <a:rPr sz="2400" b="1" spc="-2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E5E5E"/>
                </a:solidFill>
                <a:latin typeface="Calibri"/>
                <a:cs typeface="Calibri"/>
              </a:rPr>
              <a:t>dalların</a:t>
            </a:r>
            <a:r>
              <a:rPr sz="2400" b="1" spc="-1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5E5E5E"/>
                </a:solidFill>
                <a:latin typeface="Calibri"/>
                <a:cs typeface="Calibri"/>
              </a:rPr>
              <a:t>ya</a:t>
            </a:r>
            <a:r>
              <a:rPr sz="2400" spc="-1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da </a:t>
            </a:r>
            <a:r>
              <a:rPr sz="240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algoritmada </a:t>
            </a:r>
            <a:r>
              <a:rPr sz="2400" dirty="0">
                <a:solidFill>
                  <a:srgbClr val="5E5E5E"/>
                </a:solidFill>
                <a:latin typeface="Calibri"/>
                <a:cs typeface="Calibri"/>
              </a:rPr>
              <a:t>ki </a:t>
            </a:r>
            <a:r>
              <a:rPr sz="2400" b="1" spc="-5" dirty="0">
                <a:solidFill>
                  <a:srgbClr val="5E5E5E"/>
                </a:solidFill>
                <a:latin typeface="Calibri"/>
                <a:cs typeface="Calibri"/>
              </a:rPr>
              <a:t>döngülerin </a:t>
            </a:r>
            <a:r>
              <a:rPr sz="2400" b="1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E5E5E"/>
                </a:solidFill>
                <a:latin typeface="Calibri"/>
                <a:cs typeface="Calibri"/>
              </a:rPr>
              <a:t>işletilmesi için </a:t>
            </a:r>
            <a:r>
              <a:rPr sz="2400" b="1" spc="-15" dirty="0">
                <a:solidFill>
                  <a:srgbClr val="5E5E5E"/>
                </a:solidFill>
                <a:latin typeface="Calibri"/>
                <a:cs typeface="Calibri"/>
              </a:rPr>
              <a:t>gerekli </a:t>
            </a:r>
            <a:r>
              <a:rPr sz="2400" b="1" spc="-5" dirty="0">
                <a:solidFill>
                  <a:srgbClr val="5E5E5E"/>
                </a:solidFill>
                <a:latin typeface="Calibri"/>
                <a:cs typeface="Calibri"/>
              </a:rPr>
              <a:t>olan en az </a:t>
            </a:r>
            <a:r>
              <a:rPr sz="2400" b="1" spc="-53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5E5E5E"/>
                </a:solidFill>
                <a:latin typeface="Calibri"/>
                <a:cs typeface="Calibri"/>
              </a:rPr>
              <a:t>test</a:t>
            </a:r>
            <a:r>
              <a:rPr sz="2400" b="1" spc="1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E5E5E"/>
                </a:solidFill>
                <a:latin typeface="Calibri"/>
                <a:cs typeface="Calibri"/>
              </a:rPr>
              <a:t>sayısı</a:t>
            </a:r>
            <a:r>
              <a:rPr sz="2400" b="1" spc="-5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5E5E5E"/>
                </a:solidFill>
                <a:latin typeface="Calibri"/>
                <a:cs typeface="Calibri"/>
              </a:rPr>
              <a:t>bulunur.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04374" y="304652"/>
            <a:ext cx="720661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Beyaz</a:t>
            </a:r>
            <a:r>
              <a:rPr spc="-15" dirty="0"/>
              <a:t> Kutu</a:t>
            </a:r>
            <a:r>
              <a:rPr spc="-5" dirty="0"/>
              <a:t> </a:t>
            </a:r>
            <a:r>
              <a:rPr spc="-100" dirty="0"/>
              <a:t>Test</a:t>
            </a:r>
            <a:r>
              <a:rPr spc="-10" dirty="0"/>
              <a:t> </a:t>
            </a:r>
            <a:r>
              <a:rPr spc="-50" dirty="0"/>
              <a:t>Tasarım</a:t>
            </a:r>
            <a:r>
              <a:rPr spc="-5" dirty="0"/>
              <a:t> </a:t>
            </a:r>
            <a:r>
              <a:rPr spc="-40" dirty="0"/>
              <a:t>Teknikleri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769075" y="2341626"/>
            <a:ext cx="5149850" cy="3838575"/>
            <a:chOff x="6769075" y="2341626"/>
            <a:chExt cx="5149850" cy="38385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9075" y="2512708"/>
              <a:ext cx="5149574" cy="36674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488549" y="2370201"/>
              <a:ext cx="252095" cy="126364"/>
            </a:xfrm>
            <a:custGeom>
              <a:avLst/>
              <a:gdLst/>
              <a:ahLst/>
              <a:cxnLst/>
              <a:rect l="l" t="t" r="r" b="b"/>
              <a:pathLst>
                <a:path w="252095" h="126364">
                  <a:moveTo>
                    <a:pt x="0" y="0"/>
                  </a:moveTo>
                  <a:lnTo>
                    <a:pt x="252031" y="126022"/>
                  </a:lnTo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676689" y="2406760"/>
              <a:ext cx="191770" cy="153670"/>
            </a:xfrm>
            <a:custGeom>
              <a:avLst/>
              <a:gdLst/>
              <a:ahLst/>
              <a:cxnLst/>
              <a:rect l="l" t="t" r="r" b="b"/>
              <a:pathLst>
                <a:path w="191770" h="153669">
                  <a:moveTo>
                    <a:pt x="76682" y="0"/>
                  </a:moveTo>
                  <a:lnTo>
                    <a:pt x="0" y="153339"/>
                  </a:lnTo>
                  <a:lnTo>
                    <a:pt x="191693" y="153352"/>
                  </a:lnTo>
                  <a:lnTo>
                    <a:pt x="7668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54771" y="2370201"/>
              <a:ext cx="320040" cy="172085"/>
            </a:xfrm>
            <a:custGeom>
              <a:avLst/>
              <a:gdLst/>
              <a:ahLst/>
              <a:cxnLst/>
              <a:rect l="l" t="t" r="r" b="b"/>
              <a:pathLst>
                <a:path w="320040" h="172085">
                  <a:moveTo>
                    <a:pt x="0" y="0"/>
                  </a:moveTo>
                  <a:lnTo>
                    <a:pt x="319633" y="171792"/>
                  </a:lnTo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708643" y="2452951"/>
              <a:ext cx="191770" cy="156845"/>
            </a:xfrm>
            <a:custGeom>
              <a:avLst/>
              <a:gdLst/>
              <a:ahLst/>
              <a:cxnLst/>
              <a:rect l="l" t="t" r="r" b="b"/>
              <a:pathLst>
                <a:path w="191770" h="156844">
                  <a:moveTo>
                    <a:pt x="81178" y="0"/>
                  </a:moveTo>
                  <a:lnTo>
                    <a:pt x="0" y="151015"/>
                  </a:lnTo>
                  <a:lnTo>
                    <a:pt x="191604" y="156679"/>
                  </a:lnTo>
                  <a:lnTo>
                    <a:pt x="8117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775580" y="1562988"/>
            <a:ext cx="2251710" cy="673735"/>
            <a:chOff x="4775580" y="1562988"/>
            <a:chExt cx="2251710" cy="67373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1930" y="1569338"/>
              <a:ext cx="2238755" cy="66065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781930" y="1569338"/>
              <a:ext cx="2239010" cy="661035"/>
            </a:xfrm>
            <a:custGeom>
              <a:avLst/>
              <a:gdLst/>
              <a:ahLst/>
              <a:cxnLst/>
              <a:rect l="l" t="t" r="r" b="b"/>
              <a:pathLst>
                <a:path w="2239009" h="661035">
                  <a:moveTo>
                    <a:pt x="0" y="0"/>
                  </a:moveTo>
                  <a:lnTo>
                    <a:pt x="2128647" y="0"/>
                  </a:lnTo>
                  <a:lnTo>
                    <a:pt x="2238756" y="110109"/>
                  </a:lnTo>
                  <a:lnTo>
                    <a:pt x="2238756" y="660654"/>
                  </a:lnTo>
                  <a:lnTo>
                    <a:pt x="0" y="6606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985698" y="1745748"/>
            <a:ext cx="1774189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Branch</a:t>
            </a:r>
            <a:r>
              <a:rPr sz="2000" b="1" spc="-4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coverage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879206" y="1562988"/>
            <a:ext cx="2252345" cy="673735"/>
            <a:chOff x="7879206" y="1562988"/>
            <a:chExt cx="2252345" cy="67373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85556" y="1569338"/>
              <a:ext cx="2239518" cy="66065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885556" y="1569338"/>
              <a:ext cx="2239645" cy="661035"/>
            </a:xfrm>
            <a:custGeom>
              <a:avLst/>
              <a:gdLst/>
              <a:ahLst/>
              <a:cxnLst/>
              <a:rect l="l" t="t" r="r" b="b"/>
              <a:pathLst>
                <a:path w="2239645" h="661035">
                  <a:moveTo>
                    <a:pt x="0" y="0"/>
                  </a:moveTo>
                  <a:lnTo>
                    <a:pt x="2129409" y="0"/>
                  </a:lnTo>
                  <a:lnTo>
                    <a:pt x="2239518" y="110109"/>
                  </a:lnTo>
                  <a:lnTo>
                    <a:pt x="2239518" y="660654"/>
                  </a:lnTo>
                  <a:lnTo>
                    <a:pt x="0" y="660654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981435" y="1745747"/>
            <a:ext cx="199199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All-edges</a:t>
            </a:r>
            <a:r>
              <a:rPr sz="2000" b="1" spc="-4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1F3863"/>
                </a:solidFill>
                <a:latin typeface="Calibri"/>
                <a:cs typeface="Calibri"/>
              </a:rPr>
              <a:t>coverage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067805" y="2897885"/>
            <a:ext cx="600710" cy="408940"/>
            <a:chOff x="6067805" y="2897885"/>
            <a:chExt cx="600710" cy="408940"/>
          </a:xfrm>
        </p:grpSpPr>
        <p:sp>
          <p:nvSpPr>
            <p:cNvPr id="20" name="object 20"/>
            <p:cNvSpPr/>
            <p:nvPr/>
          </p:nvSpPr>
          <p:spPr>
            <a:xfrm>
              <a:off x="6096380" y="2926460"/>
              <a:ext cx="453390" cy="300990"/>
            </a:xfrm>
            <a:custGeom>
              <a:avLst/>
              <a:gdLst/>
              <a:ahLst/>
              <a:cxnLst/>
              <a:rect l="l" t="t" r="r" b="b"/>
              <a:pathLst>
                <a:path w="453390" h="300989">
                  <a:moveTo>
                    <a:pt x="0" y="0"/>
                  </a:moveTo>
                  <a:lnTo>
                    <a:pt x="453059" y="300799"/>
                  </a:lnTo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478212" y="3140034"/>
              <a:ext cx="190500" cy="166370"/>
            </a:xfrm>
            <a:custGeom>
              <a:avLst/>
              <a:gdLst/>
              <a:ahLst/>
              <a:cxnLst/>
              <a:rect l="l" t="t" r="r" b="b"/>
              <a:pathLst>
                <a:path w="190500" h="166370">
                  <a:moveTo>
                    <a:pt x="94843" y="0"/>
                  </a:moveTo>
                  <a:lnTo>
                    <a:pt x="0" y="142824"/>
                  </a:lnTo>
                  <a:lnTo>
                    <a:pt x="190258" y="166255"/>
                  </a:lnTo>
                  <a:lnTo>
                    <a:pt x="9484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1109" y="1599407"/>
            <a:ext cx="4519930" cy="3140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C55A11"/>
                </a:solidFill>
                <a:latin typeface="Calibri"/>
                <a:cs typeface="Calibri"/>
              </a:rPr>
              <a:t>Diğer</a:t>
            </a:r>
            <a:r>
              <a:rPr sz="2800" b="1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55A11"/>
                </a:solidFill>
                <a:latin typeface="Calibri"/>
                <a:cs typeface="Calibri"/>
              </a:rPr>
              <a:t>Yapısal</a:t>
            </a:r>
            <a:r>
              <a:rPr sz="2800" b="1" spc="-2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55A11"/>
                </a:solidFill>
                <a:latin typeface="Calibri"/>
                <a:cs typeface="Calibri"/>
              </a:rPr>
              <a:t>Testler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800">
              <a:latin typeface="Calibri"/>
              <a:cs typeface="Calibri"/>
            </a:endParaRPr>
          </a:p>
          <a:p>
            <a:pPr marL="12700" marR="5080">
              <a:lnSpc>
                <a:spcPts val="2590"/>
              </a:lnSpc>
            </a:pPr>
            <a:r>
              <a:rPr sz="2400" b="1" spc="-5" dirty="0">
                <a:solidFill>
                  <a:srgbClr val="C55A11"/>
                </a:solidFill>
                <a:latin typeface="Calibri"/>
                <a:cs typeface="Calibri"/>
              </a:rPr>
              <a:t>Kod kapsamı (Code Coverage): </a:t>
            </a:r>
            <a:r>
              <a:rPr sz="2400" dirty="0">
                <a:solidFill>
                  <a:srgbClr val="5E5E5E"/>
                </a:solidFill>
                <a:latin typeface="Calibri"/>
                <a:cs typeface="Calibri"/>
              </a:rPr>
              <a:t>Kod </a:t>
            </a:r>
            <a:r>
              <a:rPr sz="2400" spc="5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parçalarından</a:t>
            </a:r>
            <a:r>
              <a:rPr sz="240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hangilerinin</a:t>
            </a:r>
            <a:r>
              <a:rPr sz="2400" spc="5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çalıştırılıp </a:t>
            </a:r>
            <a:r>
              <a:rPr sz="2400" spc="-525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çalıştırılmadığını belirleyebilmek için </a:t>
            </a:r>
            <a:r>
              <a:rPr sz="2400" spc="-53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kullanılan</a:t>
            </a:r>
            <a:r>
              <a:rPr sz="2400" spc="-25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birimdir.</a:t>
            </a:r>
            <a:endParaRPr sz="2400">
              <a:latin typeface="Calibri"/>
              <a:cs typeface="Calibri"/>
            </a:endParaRPr>
          </a:p>
          <a:p>
            <a:pPr marL="12700" marR="78105">
              <a:lnSpc>
                <a:spcPts val="2590"/>
              </a:lnSpc>
              <a:spcBef>
                <a:spcPts val="1010"/>
              </a:spcBef>
            </a:pPr>
            <a:r>
              <a:rPr sz="2400" dirty="0">
                <a:solidFill>
                  <a:srgbClr val="5E5E5E"/>
                </a:solidFill>
                <a:latin typeface="Calibri"/>
                <a:cs typeface="Calibri"/>
              </a:rPr>
              <a:t>Kod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parçası bloğunda test için </a:t>
            </a:r>
            <a:r>
              <a:rPr sz="240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kapsam</a:t>
            </a:r>
            <a:r>
              <a:rPr sz="2400" spc="-2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aşağıdaki</a:t>
            </a:r>
            <a:r>
              <a:rPr sz="2400" spc="-25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oran </a:t>
            </a:r>
            <a:r>
              <a:rPr sz="2400" dirty="0">
                <a:solidFill>
                  <a:srgbClr val="5E5E5E"/>
                </a:solidFill>
                <a:latin typeface="Calibri"/>
                <a:cs typeface="Calibri"/>
              </a:rPr>
              <a:t>ile</a:t>
            </a:r>
            <a:r>
              <a:rPr sz="2400" spc="-5" dirty="0">
                <a:solidFill>
                  <a:srgbClr val="5E5E5E"/>
                </a:solidFill>
                <a:latin typeface="Calibri"/>
                <a:cs typeface="Calibri"/>
              </a:rPr>
              <a:t> belirlenir.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4374" y="304652"/>
            <a:ext cx="735710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Beyaz</a:t>
            </a:r>
            <a:r>
              <a:rPr spc="-15" dirty="0"/>
              <a:t> </a:t>
            </a:r>
            <a:r>
              <a:rPr spc="-5" dirty="0"/>
              <a:t>Kutu Test</a:t>
            </a:r>
            <a:r>
              <a:rPr spc="-10" dirty="0"/>
              <a:t> </a:t>
            </a:r>
            <a:r>
              <a:rPr spc="-5" dirty="0"/>
              <a:t>Tasarım Teknikleri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752" y="5150422"/>
            <a:ext cx="4850272" cy="110858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10074" y="1763906"/>
            <a:ext cx="5832475" cy="3623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93725" indent="-635">
              <a:lnSpc>
                <a:spcPct val="124800"/>
              </a:lnSpc>
              <a:spcBef>
                <a:spcPts val="100"/>
              </a:spcBef>
              <a:tabLst>
                <a:tab pos="4323715" algn="l"/>
              </a:tabLst>
            </a:pPr>
            <a:r>
              <a:rPr sz="2400" b="1" spc="-5" dirty="0">
                <a:solidFill>
                  <a:srgbClr val="C55A11"/>
                </a:solidFill>
                <a:latin typeface="Calibri"/>
                <a:cs typeface="Calibri"/>
              </a:rPr>
              <a:t>Li</a:t>
            </a:r>
            <a:r>
              <a:rPr sz="2400" b="1" dirty="0">
                <a:solidFill>
                  <a:srgbClr val="C55A11"/>
                </a:solidFill>
                <a:latin typeface="Calibri"/>
                <a:cs typeface="Calibri"/>
              </a:rPr>
              <a:t>n</a:t>
            </a:r>
            <a:r>
              <a:rPr sz="2400" b="1" spc="-5" dirty="0">
                <a:solidFill>
                  <a:srgbClr val="C55A11"/>
                </a:solidFill>
                <a:latin typeface="Calibri"/>
                <a:cs typeface="Calibri"/>
              </a:rPr>
              <a:t>ea</a:t>
            </a:r>
            <a:r>
              <a:rPr sz="2400" b="1" dirty="0">
                <a:solidFill>
                  <a:srgbClr val="C55A11"/>
                </a:solidFill>
                <a:latin typeface="Calibri"/>
                <a:cs typeface="Calibri"/>
              </a:rPr>
              <a:t>r</a:t>
            </a:r>
            <a:r>
              <a:rPr sz="2400" b="1" spc="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55A11"/>
                </a:solidFill>
                <a:latin typeface="Calibri"/>
                <a:cs typeface="Calibri"/>
              </a:rPr>
              <a:t>C</a:t>
            </a:r>
            <a:r>
              <a:rPr sz="2400" b="1" spc="-5" dirty="0">
                <a:solidFill>
                  <a:srgbClr val="C55A11"/>
                </a:solidFill>
                <a:latin typeface="Calibri"/>
                <a:cs typeface="Calibri"/>
              </a:rPr>
              <a:t>o</a:t>
            </a:r>
            <a:r>
              <a:rPr sz="2400" b="1" dirty="0">
                <a:solidFill>
                  <a:srgbClr val="C55A11"/>
                </a:solidFill>
                <a:latin typeface="Calibri"/>
                <a:cs typeface="Calibri"/>
              </a:rPr>
              <a:t>de</a:t>
            </a:r>
            <a:r>
              <a:rPr sz="2400" b="1" spc="-5" dirty="0">
                <a:solidFill>
                  <a:srgbClr val="C55A11"/>
                </a:solidFill>
                <a:latin typeface="Calibri"/>
                <a:cs typeface="Calibri"/>
              </a:rPr>
              <a:t> Se</a:t>
            </a:r>
            <a:r>
              <a:rPr sz="2400" b="1" dirty="0">
                <a:solidFill>
                  <a:srgbClr val="C55A11"/>
                </a:solidFill>
                <a:latin typeface="Calibri"/>
                <a:cs typeface="Calibri"/>
              </a:rPr>
              <a:t>qu</a:t>
            </a:r>
            <a:r>
              <a:rPr sz="2400" b="1" spc="-5" dirty="0">
                <a:solidFill>
                  <a:srgbClr val="C55A11"/>
                </a:solidFill>
                <a:latin typeface="Calibri"/>
                <a:cs typeface="Calibri"/>
              </a:rPr>
              <a:t>e</a:t>
            </a:r>
            <a:r>
              <a:rPr sz="2400" b="1" dirty="0">
                <a:solidFill>
                  <a:srgbClr val="C55A11"/>
                </a:solidFill>
                <a:latin typeface="Calibri"/>
                <a:cs typeface="Calibri"/>
              </a:rPr>
              <a:t>n</a:t>
            </a:r>
            <a:r>
              <a:rPr sz="2400" b="1" spc="-5" dirty="0">
                <a:solidFill>
                  <a:srgbClr val="C55A11"/>
                </a:solidFill>
                <a:latin typeface="Calibri"/>
                <a:cs typeface="Calibri"/>
              </a:rPr>
              <a:t>c</a:t>
            </a:r>
            <a:r>
              <a:rPr sz="2400" b="1" dirty="0">
                <a:solidFill>
                  <a:srgbClr val="C55A11"/>
                </a:solidFill>
                <a:latin typeface="Calibri"/>
                <a:cs typeface="Calibri"/>
              </a:rPr>
              <a:t>e</a:t>
            </a:r>
            <a:r>
              <a:rPr sz="2400" b="1" spc="1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55A11"/>
                </a:solidFill>
                <a:latin typeface="Calibri"/>
                <a:cs typeface="Calibri"/>
              </a:rPr>
              <a:t>A</a:t>
            </a:r>
            <a:r>
              <a:rPr sz="2400" b="1" dirty="0">
                <a:solidFill>
                  <a:srgbClr val="C55A11"/>
                </a:solidFill>
                <a:latin typeface="Calibri"/>
                <a:cs typeface="Calibri"/>
              </a:rPr>
              <a:t>nd</a:t>
            </a:r>
            <a:r>
              <a:rPr sz="2400" b="1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55A11"/>
                </a:solidFill>
                <a:latin typeface="Calibri"/>
                <a:cs typeface="Calibri"/>
              </a:rPr>
              <a:t>J</a:t>
            </a:r>
            <a:r>
              <a:rPr sz="2400" b="1" dirty="0">
                <a:solidFill>
                  <a:srgbClr val="C55A11"/>
                </a:solidFill>
                <a:latin typeface="Calibri"/>
                <a:cs typeface="Calibri"/>
              </a:rPr>
              <a:t>u</a:t>
            </a:r>
            <a:r>
              <a:rPr sz="2400" b="1" spc="-5" dirty="0">
                <a:solidFill>
                  <a:srgbClr val="C55A11"/>
                </a:solidFill>
                <a:latin typeface="Calibri"/>
                <a:cs typeface="Calibri"/>
              </a:rPr>
              <a:t>m</a:t>
            </a:r>
            <a:r>
              <a:rPr sz="2400" b="1" dirty="0">
                <a:solidFill>
                  <a:srgbClr val="C55A11"/>
                </a:solidFill>
                <a:latin typeface="Calibri"/>
                <a:cs typeface="Calibri"/>
              </a:rPr>
              <a:t>p	(</a:t>
            </a:r>
            <a:r>
              <a:rPr sz="2400" b="1" spc="-35" dirty="0">
                <a:solidFill>
                  <a:srgbClr val="C55A11"/>
                </a:solidFill>
                <a:latin typeface="Calibri"/>
                <a:cs typeface="Calibri"/>
              </a:rPr>
              <a:t>L</a:t>
            </a:r>
            <a:r>
              <a:rPr sz="2400" b="1" dirty="0">
                <a:solidFill>
                  <a:srgbClr val="C55A11"/>
                </a:solidFill>
                <a:latin typeface="Calibri"/>
                <a:cs typeface="Calibri"/>
              </a:rPr>
              <a:t>C</a:t>
            </a:r>
            <a:r>
              <a:rPr sz="2400" b="1" spc="-35" dirty="0">
                <a:solidFill>
                  <a:srgbClr val="C55A11"/>
                </a:solidFill>
                <a:latin typeface="Calibri"/>
                <a:cs typeface="Calibri"/>
              </a:rPr>
              <a:t>S</a:t>
            </a:r>
            <a:r>
              <a:rPr sz="2400" b="1" spc="30" dirty="0">
                <a:solidFill>
                  <a:srgbClr val="C55A11"/>
                </a:solidFill>
                <a:latin typeface="Calibri"/>
                <a:cs typeface="Calibri"/>
              </a:rPr>
              <a:t>A</a:t>
            </a:r>
            <a:r>
              <a:rPr sz="2400" b="1" spc="-5" dirty="0">
                <a:solidFill>
                  <a:srgbClr val="C55A11"/>
                </a:solidFill>
                <a:latin typeface="Calibri"/>
                <a:cs typeface="Calibri"/>
              </a:rPr>
              <a:t>J</a:t>
            </a:r>
            <a:r>
              <a:rPr sz="2400" b="1" dirty="0">
                <a:solidFill>
                  <a:srgbClr val="C55A11"/>
                </a:solidFill>
                <a:latin typeface="Calibri"/>
                <a:cs typeface="Calibri"/>
              </a:rPr>
              <a:t>)  </a:t>
            </a:r>
            <a:r>
              <a:rPr sz="2400" b="1" spc="-5" dirty="0">
                <a:solidFill>
                  <a:srgbClr val="C55A11"/>
                </a:solidFill>
                <a:latin typeface="Calibri"/>
                <a:cs typeface="Calibri"/>
              </a:rPr>
              <a:t>(Olabilecek </a:t>
            </a:r>
            <a:r>
              <a:rPr sz="2400" b="1" spc="-45" dirty="0">
                <a:solidFill>
                  <a:srgbClr val="C55A11"/>
                </a:solidFill>
                <a:latin typeface="Calibri"/>
                <a:cs typeface="Calibri"/>
              </a:rPr>
              <a:t>Tüm</a:t>
            </a:r>
            <a:r>
              <a:rPr sz="2400" b="1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55A11"/>
                </a:solidFill>
                <a:latin typeface="Calibri"/>
                <a:cs typeface="Calibri"/>
              </a:rPr>
              <a:t>Durumların</a:t>
            </a:r>
            <a:r>
              <a:rPr sz="2400" b="1" spc="-2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C55A11"/>
                </a:solidFill>
                <a:latin typeface="Calibri"/>
                <a:cs typeface="Calibri"/>
              </a:rPr>
              <a:t>Kapsanması)</a:t>
            </a:r>
            <a:endParaRPr sz="240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spcBef>
                <a:spcPts val="103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spc="-5" dirty="0">
                <a:latin typeface="Calibri"/>
                <a:cs typeface="Calibri"/>
              </a:rPr>
              <a:t> senaryolarının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LCSAJ’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leri yürütmek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tasarlandığı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beyaz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kutu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tasarım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tekniğidir.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538235"/>
                </a:solidFill>
                <a:latin typeface="Calibri"/>
                <a:cs typeface="Calibri"/>
              </a:rPr>
              <a:t>(kod</a:t>
            </a:r>
            <a:r>
              <a:rPr sz="2400" b="1" spc="-1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38235"/>
                </a:solidFill>
                <a:latin typeface="Calibri"/>
                <a:cs typeface="Calibri"/>
              </a:rPr>
              <a:t>kapsamı</a:t>
            </a:r>
            <a:r>
              <a:rPr sz="2400" b="1" spc="-5" dirty="0">
                <a:solidFill>
                  <a:srgbClr val="538235"/>
                </a:solidFill>
                <a:latin typeface="Calibri"/>
                <a:cs typeface="Calibri"/>
              </a:rPr>
              <a:t> ile </a:t>
            </a:r>
            <a:r>
              <a:rPr sz="2400" b="1" dirty="0">
                <a:solidFill>
                  <a:srgbClr val="538235"/>
                </a:solidFill>
                <a:latin typeface="Calibri"/>
                <a:cs typeface="Calibri"/>
              </a:rPr>
              <a:t>+ </a:t>
            </a:r>
            <a:r>
              <a:rPr sz="2400" b="1" spc="-5" dirty="0">
                <a:solidFill>
                  <a:srgbClr val="538235"/>
                </a:solidFill>
                <a:latin typeface="Calibri"/>
                <a:cs typeface="Calibri"/>
              </a:rPr>
              <a:t>dal </a:t>
            </a:r>
            <a:r>
              <a:rPr sz="2400" b="1" spc="-10" dirty="0">
                <a:solidFill>
                  <a:srgbClr val="538235"/>
                </a:solidFill>
                <a:latin typeface="Calibri"/>
                <a:cs typeface="Calibri"/>
              </a:rPr>
              <a:t>kapsamı)</a:t>
            </a:r>
            <a:endParaRPr sz="2400">
              <a:latin typeface="Calibri"/>
              <a:cs typeface="Calibri"/>
            </a:endParaRPr>
          </a:p>
          <a:p>
            <a:pPr marL="418465" marR="81915" indent="-406400">
              <a:lnSpc>
                <a:spcPts val="2590"/>
              </a:lnSpc>
              <a:spcBef>
                <a:spcPts val="100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15" dirty="0">
                <a:latin typeface="Calibri"/>
                <a:cs typeface="Calibri"/>
              </a:rPr>
              <a:t>Kapsam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kavramı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diğer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seviyelerinde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uygulanabilir.</a:t>
            </a:r>
            <a:endParaRPr sz="2400">
              <a:latin typeface="Calibri"/>
              <a:cs typeface="Calibri"/>
            </a:endParaRPr>
          </a:p>
          <a:p>
            <a:pPr marL="418465" marR="521970" indent="-406400">
              <a:lnSpc>
                <a:spcPts val="2590"/>
              </a:lnSpc>
              <a:spcBef>
                <a:spcPts val="1010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dirty="0">
                <a:latin typeface="Calibri"/>
                <a:cs typeface="Calibri"/>
              </a:rPr>
              <a:t>Bir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-10" dirty="0">
                <a:latin typeface="Calibri"/>
                <a:cs typeface="Calibri"/>
              </a:rPr>
              <a:t> senaryo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grubu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koşturulduğunda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elde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edilen LCSAJ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yüzdesinin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anlamı: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73419" y="5452139"/>
            <a:ext cx="1475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100%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LCSAJ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95556" y="5361308"/>
            <a:ext cx="2841625" cy="126809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2400" dirty="0">
                <a:latin typeface="Calibri"/>
                <a:cs typeface="Calibri"/>
              </a:rPr>
              <a:t>100%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ifade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kapsamı</a:t>
            </a:r>
            <a:endParaRPr sz="2400">
              <a:latin typeface="Calibri"/>
              <a:cs typeface="Calibri"/>
            </a:endParaRPr>
          </a:p>
          <a:p>
            <a:pPr marL="23495">
              <a:lnSpc>
                <a:spcPts val="2735"/>
              </a:lnSpc>
              <a:spcBef>
                <a:spcPts val="715"/>
              </a:spcBef>
            </a:pPr>
            <a:r>
              <a:rPr sz="2400" dirty="0">
                <a:latin typeface="Calibri"/>
                <a:cs typeface="Calibri"/>
              </a:rPr>
              <a:t>100%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karar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kapsamı</a:t>
            </a:r>
            <a:endParaRPr sz="2400">
              <a:latin typeface="Calibri"/>
              <a:cs typeface="Calibri"/>
            </a:endParaRPr>
          </a:p>
          <a:p>
            <a:pPr marL="1033144">
              <a:lnSpc>
                <a:spcPts val="2735"/>
              </a:lnSpc>
            </a:pPr>
            <a:r>
              <a:rPr sz="2400" spc="-5" dirty="0">
                <a:latin typeface="Calibri"/>
                <a:cs typeface="Calibri"/>
              </a:rPr>
              <a:t>anlamına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gelir.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92622" y="4098225"/>
            <a:ext cx="5708015" cy="142113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 marR="5080">
              <a:lnSpc>
                <a:spcPts val="5230"/>
              </a:lnSpc>
              <a:spcBef>
                <a:spcPts val="715"/>
              </a:spcBef>
            </a:pPr>
            <a:r>
              <a:rPr sz="4800" spc="-10" dirty="0">
                <a:solidFill>
                  <a:srgbClr val="6F2F9F"/>
                </a:solidFill>
              </a:rPr>
              <a:t>Deneyimsel </a:t>
            </a:r>
            <a:r>
              <a:rPr sz="4800" spc="-65" dirty="0">
                <a:solidFill>
                  <a:srgbClr val="6F2F9F"/>
                </a:solidFill>
              </a:rPr>
              <a:t>Temelli </a:t>
            </a:r>
            <a:r>
              <a:rPr sz="4800" spc="-60" dirty="0">
                <a:solidFill>
                  <a:srgbClr val="6F2F9F"/>
                </a:solidFill>
              </a:rPr>
              <a:t> </a:t>
            </a:r>
            <a:r>
              <a:rPr sz="4800" spc="-120" dirty="0">
                <a:solidFill>
                  <a:srgbClr val="6F2F9F"/>
                </a:solidFill>
              </a:rPr>
              <a:t>Test</a:t>
            </a:r>
            <a:r>
              <a:rPr sz="4800" spc="-50" dirty="0">
                <a:solidFill>
                  <a:srgbClr val="6F2F9F"/>
                </a:solidFill>
              </a:rPr>
              <a:t> </a:t>
            </a:r>
            <a:r>
              <a:rPr sz="4800" spc="-55" dirty="0">
                <a:solidFill>
                  <a:srgbClr val="6F2F9F"/>
                </a:solidFill>
              </a:rPr>
              <a:t>Tasarım</a:t>
            </a:r>
            <a:r>
              <a:rPr sz="4800" spc="-25" dirty="0">
                <a:solidFill>
                  <a:srgbClr val="6F2F9F"/>
                </a:solidFill>
              </a:rPr>
              <a:t> </a:t>
            </a:r>
            <a:r>
              <a:rPr sz="4800" spc="-45" dirty="0">
                <a:solidFill>
                  <a:srgbClr val="6F2F9F"/>
                </a:solidFill>
              </a:rPr>
              <a:t>Teknikleri</a:t>
            </a:r>
            <a:endParaRPr sz="4800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89630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Deneyimsel </a:t>
            </a:r>
            <a:r>
              <a:rPr spc="-50" dirty="0">
                <a:solidFill>
                  <a:srgbClr val="6F2F9F"/>
                </a:solidFill>
              </a:rPr>
              <a:t>Temelli</a:t>
            </a:r>
            <a:r>
              <a:rPr spc="-5" dirty="0">
                <a:solidFill>
                  <a:srgbClr val="6F2F9F"/>
                </a:solidFill>
              </a:rPr>
              <a:t> </a:t>
            </a:r>
            <a:r>
              <a:rPr spc="-100" dirty="0">
                <a:solidFill>
                  <a:srgbClr val="6F2F9F"/>
                </a:solidFill>
              </a:rPr>
              <a:t>Test</a:t>
            </a:r>
            <a:r>
              <a:rPr dirty="0">
                <a:solidFill>
                  <a:srgbClr val="6F2F9F"/>
                </a:solidFill>
              </a:rPr>
              <a:t> </a:t>
            </a:r>
            <a:r>
              <a:rPr spc="-50" dirty="0">
                <a:solidFill>
                  <a:srgbClr val="6F2F9F"/>
                </a:solidFill>
              </a:rPr>
              <a:t>Tasarım</a:t>
            </a:r>
            <a:r>
              <a:rPr spc="-5" dirty="0">
                <a:solidFill>
                  <a:srgbClr val="6F2F9F"/>
                </a:solidFill>
              </a:rPr>
              <a:t> </a:t>
            </a:r>
            <a:r>
              <a:rPr spc="-40" dirty="0">
                <a:solidFill>
                  <a:srgbClr val="6F2F9F"/>
                </a:solidFill>
              </a:rPr>
              <a:t>Teknikleri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838557"/>
            <a:ext cx="10738485" cy="339471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8465" marR="492125" indent="-406400">
              <a:lnSpc>
                <a:spcPts val="3020"/>
              </a:lnSpc>
              <a:spcBef>
                <a:spcPts val="484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Tecrübeye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dayalı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testte,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testler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benzer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uygulamalar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 </a:t>
            </a:r>
            <a:r>
              <a:rPr sz="2800" spc="-5" dirty="0">
                <a:latin typeface="Calibri"/>
                <a:cs typeface="Calibri"/>
              </a:rPr>
              <a:t>teknolojilerle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daha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önce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çalışmış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test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uzmanının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becerisine, sezgilerine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 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tecrübesine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dayanılarak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türetilir.</a:t>
            </a:r>
            <a:endParaRPr sz="2800">
              <a:latin typeface="Calibri"/>
              <a:cs typeface="Calibri"/>
            </a:endParaRPr>
          </a:p>
          <a:p>
            <a:pPr marL="418465" marR="17780" indent="-406400">
              <a:lnSpc>
                <a:spcPts val="3020"/>
              </a:lnSpc>
              <a:spcBef>
                <a:spcPts val="1010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Sistematik teknikleri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artırmak için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kullanıldığında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bu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teknikler,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resmi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teknikler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tarafından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kolayca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yakalanamayan özel testleri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belirlemek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için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kullanılabilir.</a:t>
            </a:r>
            <a:endParaRPr sz="2800">
              <a:latin typeface="Calibri"/>
              <a:cs typeface="Calibri"/>
            </a:endParaRPr>
          </a:p>
          <a:p>
            <a:pPr marL="418465" marR="5080" indent="-406400">
              <a:lnSpc>
                <a:spcPts val="3020"/>
              </a:lnSpc>
              <a:spcBef>
                <a:spcPts val="1010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Fakat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bu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tekniğin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etkisi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test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uzmanının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tecrübesine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bağlı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olarak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çeşitlilik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gösterecektir.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89630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Deneyimsel </a:t>
            </a:r>
            <a:r>
              <a:rPr spc="-50" dirty="0">
                <a:solidFill>
                  <a:srgbClr val="6F2F9F"/>
                </a:solidFill>
              </a:rPr>
              <a:t>Temelli</a:t>
            </a:r>
            <a:r>
              <a:rPr spc="-5" dirty="0">
                <a:solidFill>
                  <a:srgbClr val="6F2F9F"/>
                </a:solidFill>
              </a:rPr>
              <a:t> </a:t>
            </a:r>
            <a:r>
              <a:rPr spc="-100" dirty="0">
                <a:solidFill>
                  <a:srgbClr val="6F2F9F"/>
                </a:solidFill>
              </a:rPr>
              <a:t>Test</a:t>
            </a:r>
            <a:r>
              <a:rPr dirty="0">
                <a:solidFill>
                  <a:srgbClr val="6F2F9F"/>
                </a:solidFill>
              </a:rPr>
              <a:t> </a:t>
            </a:r>
            <a:r>
              <a:rPr spc="-50" dirty="0">
                <a:solidFill>
                  <a:srgbClr val="6F2F9F"/>
                </a:solidFill>
              </a:rPr>
              <a:t>Tasarım</a:t>
            </a:r>
            <a:r>
              <a:rPr spc="-5" dirty="0">
                <a:solidFill>
                  <a:srgbClr val="6F2F9F"/>
                </a:solidFill>
              </a:rPr>
              <a:t> </a:t>
            </a:r>
            <a:r>
              <a:rPr spc="-40" dirty="0">
                <a:solidFill>
                  <a:srgbClr val="6F2F9F"/>
                </a:solidFill>
              </a:rPr>
              <a:t>Teknikleri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4887" y="1557041"/>
            <a:ext cx="5076190" cy="141986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800" b="1" dirty="0">
                <a:solidFill>
                  <a:srgbClr val="385622"/>
                </a:solidFill>
                <a:latin typeface="Calibri"/>
                <a:cs typeface="Calibri"/>
              </a:rPr>
              <a:t>Hata </a:t>
            </a:r>
            <a:r>
              <a:rPr sz="2800" b="1" spc="-5" dirty="0">
                <a:solidFill>
                  <a:srgbClr val="385622"/>
                </a:solidFill>
                <a:latin typeface="Calibri"/>
                <a:cs typeface="Calibri"/>
              </a:rPr>
              <a:t>Tahminleme</a:t>
            </a:r>
            <a:r>
              <a:rPr sz="2800" b="1" spc="-10" dirty="0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385622"/>
                </a:solidFill>
                <a:latin typeface="Calibri"/>
                <a:cs typeface="Calibri"/>
              </a:rPr>
              <a:t>-</a:t>
            </a:r>
            <a:r>
              <a:rPr sz="2800" b="1" spc="5" dirty="0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385622"/>
                </a:solidFill>
                <a:latin typeface="Calibri"/>
                <a:cs typeface="Calibri"/>
              </a:rPr>
              <a:t>Error</a:t>
            </a:r>
            <a:r>
              <a:rPr sz="2800" b="1" dirty="0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385622"/>
                </a:solidFill>
                <a:latin typeface="Calibri"/>
                <a:cs typeface="Calibri"/>
              </a:rPr>
              <a:t>Guessing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35"/>
              </a:spcBef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b="1" spc="-5" dirty="0">
                <a:latin typeface="Calibri"/>
                <a:cs typeface="Calibri"/>
              </a:rPr>
              <a:t>Deneme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yanılma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b="1" spc="-5" dirty="0">
                <a:latin typeface="Calibri"/>
                <a:cs typeface="Calibri"/>
              </a:rPr>
              <a:t>İlk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test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olarak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kullanılmamalı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4887" y="2998025"/>
            <a:ext cx="3696335" cy="89217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875665" indent="-863600">
              <a:lnSpc>
                <a:spcPct val="100000"/>
              </a:lnSpc>
              <a:spcBef>
                <a:spcPts val="365"/>
              </a:spcBef>
              <a:buSzPct val="116666"/>
              <a:buFont typeface="Wingdings"/>
              <a:buChar char=""/>
              <a:tabLst>
                <a:tab pos="875665" algn="l"/>
                <a:tab pos="876300" algn="l"/>
              </a:tabLst>
            </a:pPr>
            <a:r>
              <a:rPr sz="2400" spc="-5" dirty="0">
                <a:latin typeface="Calibri"/>
                <a:cs typeface="Calibri"/>
              </a:rPr>
              <a:t>Tamamlayıcıdır</a:t>
            </a:r>
            <a:endParaRPr sz="2400">
              <a:latin typeface="Calibri"/>
              <a:cs typeface="Calibri"/>
            </a:endParaRPr>
          </a:p>
          <a:p>
            <a:pPr marL="875665" indent="-863600">
              <a:lnSpc>
                <a:spcPct val="100000"/>
              </a:lnSpc>
              <a:spcBef>
                <a:spcPts val="715"/>
              </a:spcBef>
              <a:buSzPct val="116666"/>
              <a:buFont typeface="Wingdings"/>
              <a:buChar char=""/>
              <a:tabLst>
                <a:tab pos="875665" algn="l"/>
                <a:tab pos="876300" algn="l"/>
              </a:tabLst>
            </a:pPr>
            <a:r>
              <a:rPr sz="2400" spc="-5" dirty="0">
                <a:latin typeface="Calibri"/>
                <a:cs typeface="Calibri"/>
              </a:rPr>
              <a:t>En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uç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noktalar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bulunur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4887" y="3944081"/>
            <a:ext cx="4057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b="1" spc="-5" dirty="0">
                <a:latin typeface="Calibri"/>
                <a:cs typeface="Calibri"/>
              </a:rPr>
              <a:t>Kişisel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deneyimler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ön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planda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4887" y="4366580"/>
            <a:ext cx="5349240" cy="226060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875665" indent="-863600">
              <a:lnSpc>
                <a:spcPct val="100000"/>
              </a:lnSpc>
              <a:spcBef>
                <a:spcPts val="365"/>
              </a:spcBef>
              <a:buSzPct val="116666"/>
              <a:buFont typeface="Wingdings"/>
              <a:buChar char=""/>
              <a:tabLst>
                <a:tab pos="875665" algn="l"/>
                <a:tab pos="876300" algn="l"/>
              </a:tabLst>
            </a:pPr>
            <a:r>
              <a:rPr sz="2400" spc="-5" dirty="0">
                <a:latin typeface="Calibri"/>
                <a:cs typeface="Calibri"/>
              </a:rPr>
              <a:t>Önceden benzerini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etmiş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olmak</a:t>
            </a:r>
            <a:endParaRPr sz="2400">
              <a:latin typeface="Calibri"/>
              <a:cs typeface="Calibri"/>
            </a:endParaRPr>
          </a:p>
          <a:p>
            <a:pPr marL="875665" indent="-863600">
              <a:lnSpc>
                <a:spcPct val="100000"/>
              </a:lnSpc>
              <a:spcBef>
                <a:spcPts val="715"/>
              </a:spcBef>
              <a:buSzPct val="116666"/>
              <a:buFont typeface="Wingdings"/>
              <a:buChar char=""/>
              <a:tabLst>
                <a:tab pos="875665" algn="l"/>
                <a:tab pos="876300" algn="l"/>
              </a:tabLst>
            </a:pPr>
            <a:r>
              <a:rPr sz="2400" spc="-5" dirty="0">
                <a:latin typeface="Calibri"/>
                <a:cs typeface="Calibri"/>
              </a:rPr>
              <a:t>Hataları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koklamak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b="1" spc="-5" dirty="0">
                <a:latin typeface="Calibri"/>
                <a:cs typeface="Calibri"/>
              </a:rPr>
              <a:t>Method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yoktur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b="1" spc="-5" dirty="0">
                <a:latin typeface="Calibri"/>
                <a:cs typeface="Calibri"/>
              </a:rPr>
              <a:t>Eski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defect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haritası kullanılabilir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b="1" spc="-5" dirty="0">
                <a:latin typeface="Calibri"/>
                <a:cs typeface="Calibri"/>
              </a:rPr>
              <a:t>Test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script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yoktur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55457" y="3357371"/>
            <a:ext cx="2315717" cy="106527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985411" y="3427016"/>
            <a:ext cx="2040889" cy="89217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365"/>
              </a:spcBef>
              <a:buClr>
                <a:srgbClr val="000000"/>
              </a:buClr>
              <a:buSzPct val="116666"/>
              <a:buFont typeface="Wingdings"/>
              <a:buChar char=""/>
              <a:tabLst>
                <a:tab pos="418465" algn="l"/>
                <a:tab pos="419100" algn="l"/>
              </a:tabLst>
            </a:pPr>
            <a:r>
              <a:rPr sz="2400" b="1" spc="-5" dirty="0">
                <a:solidFill>
                  <a:srgbClr val="D20343"/>
                </a:solidFill>
                <a:latin typeface="Calibri"/>
                <a:cs typeface="Calibri"/>
              </a:rPr>
              <a:t>Hata</a:t>
            </a:r>
            <a:r>
              <a:rPr sz="2400" b="1" spc="-60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D20343"/>
                </a:solidFill>
                <a:latin typeface="Calibri"/>
                <a:cs typeface="Calibri"/>
              </a:rPr>
              <a:t>listeleri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000000"/>
              </a:buClr>
              <a:buSzPct val="116666"/>
              <a:buFont typeface="Wingdings"/>
              <a:buChar char=""/>
              <a:tabLst>
                <a:tab pos="418465" algn="l"/>
                <a:tab pos="419100" algn="l"/>
              </a:tabLst>
            </a:pPr>
            <a:r>
              <a:rPr sz="2400" b="1" spc="-5" dirty="0">
                <a:solidFill>
                  <a:srgbClr val="D20343"/>
                </a:solidFill>
                <a:latin typeface="Calibri"/>
                <a:cs typeface="Calibri"/>
              </a:rPr>
              <a:t>Saldırı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89630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Deneyimsel </a:t>
            </a:r>
            <a:r>
              <a:rPr spc="-50" dirty="0">
                <a:solidFill>
                  <a:srgbClr val="6F2F9F"/>
                </a:solidFill>
              </a:rPr>
              <a:t>Temelli</a:t>
            </a:r>
            <a:r>
              <a:rPr spc="-5" dirty="0">
                <a:solidFill>
                  <a:srgbClr val="6F2F9F"/>
                </a:solidFill>
              </a:rPr>
              <a:t> </a:t>
            </a:r>
            <a:r>
              <a:rPr spc="-100" dirty="0">
                <a:solidFill>
                  <a:srgbClr val="6F2F9F"/>
                </a:solidFill>
              </a:rPr>
              <a:t>Test</a:t>
            </a:r>
            <a:r>
              <a:rPr dirty="0">
                <a:solidFill>
                  <a:srgbClr val="6F2F9F"/>
                </a:solidFill>
              </a:rPr>
              <a:t> </a:t>
            </a:r>
            <a:r>
              <a:rPr spc="-50" dirty="0">
                <a:solidFill>
                  <a:srgbClr val="6F2F9F"/>
                </a:solidFill>
              </a:rPr>
              <a:t>Tasarım</a:t>
            </a:r>
            <a:r>
              <a:rPr spc="-5" dirty="0">
                <a:solidFill>
                  <a:srgbClr val="6F2F9F"/>
                </a:solidFill>
              </a:rPr>
              <a:t> </a:t>
            </a:r>
            <a:r>
              <a:rPr spc="-40" dirty="0">
                <a:solidFill>
                  <a:srgbClr val="6F2F9F"/>
                </a:solidFill>
              </a:rPr>
              <a:t>Teknikleri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5904" y="1514836"/>
            <a:ext cx="4438650" cy="278892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800" b="1" spc="-15" dirty="0">
                <a:solidFill>
                  <a:srgbClr val="385622"/>
                </a:solidFill>
                <a:latin typeface="Calibri"/>
                <a:cs typeface="Calibri"/>
              </a:rPr>
              <a:t>Keşif</a:t>
            </a:r>
            <a:r>
              <a:rPr sz="2800" b="1" spc="-20" dirty="0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sz="2800" b="1" spc="-40" dirty="0">
                <a:solidFill>
                  <a:srgbClr val="385622"/>
                </a:solidFill>
                <a:latin typeface="Calibri"/>
                <a:cs typeface="Calibri"/>
              </a:rPr>
              <a:t>Temelli</a:t>
            </a:r>
            <a:r>
              <a:rPr sz="2800" b="1" spc="-25" dirty="0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sz="2800" b="1" spc="-40" dirty="0">
                <a:solidFill>
                  <a:srgbClr val="385622"/>
                </a:solidFill>
                <a:latin typeface="Calibri"/>
                <a:cs typeface="Calibri"/>
              </a:rPr>
              <a:t>Testler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35"/>
              </a:spcBef>
              <a:buSzPct val="116666"/>
              <a:buFont typeface="Wingdings"/>
              <a:buChar char=""/>
              <a:tabLst>
                <a:tab pos="419100" algn="l"/>
                <a:tab pos="1316990" algn="l"/>
              </a:tabLst>
            </a:pPr>
            <a:r>
              <a:rPr sz="2400" b="1" spc="-50" dirty="0">
                <a:latin typeface="Calibri"/>
                <a:cs typeface="Calibri"/>
              </a:rPr>
              <a:t>Tester	</a:t>
            </a:r>
            <a:r>
              <a:rPr sz="2400" b="1" spc="-20" dirty="0">
                <a:latin typeface="Calibri"/>
                <a:cs typeface="Calibri"/>
              </a:rPr>
              <a:t>test </a:t>
            </a:r>
            <a:r>
              <a:rPr sz="2400" b="1" spc="-10" dirty="0">
                <a:latin typeface="Calibri"/>
                <a:cs typeface="Calibri"/>
              </a:rPr>
              <a:t>yapar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b="1" spc="-5" dirty="0">
                <a:latin typeface="Calibri"/>
                <a:cs typeface="Calibri"/>
              </a:rPr>
              <a:t>Eş </a:t>
            </a:r>
            <a:r>
              <a:rPr sz="2400" b="1" spc="-10" dirty="0">
                <a:latin typeface="Calibri"/>
                <a:cs typeface="Calibri"/>
              </a:rPr>
              <a:t>zamanlı tasarım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ve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çalıştırma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b="1" spc="-5" dirty="0">
                <a:latin typeface="Calibri"/>
                <a:cs typeface="Calibri"/>
              </a:rPr>
              <a:t>Döküman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yok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b="1" spc="-5" dirty="0">
                <a:latin typeface="Calibri"/>
                <a:cs typeface="Calibri"/>
              </a:rPr>
              <a:t>Script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yok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b="1" spc="-5" dirty="0">
                <a:latin typeface="Calibri"/>
                <a:cs typeface="Calibri"/>
              </a:rPr>
              <a:t>Amaç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öğrenmek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38250" y="4268400"/>
            <a:ext cx="2125980" cy="81026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462280" indent="-449580">
              <a:lnSpc>
                <a:spcPct val="100000"/>
              </a:lnSpc>
              <a:spcBef>
                <a:spcPts val="309"/>
              </a:spcBef>
              <a:buFont typeface="Wingdings"/>
              <a:buChar char=""/>
              <a:tabLst>
                <a:tab pos="461645" algn="l"/>
                <a:tab pos="462280" algn="l"/>
              </a:tabLst>
            </a:pPr>
            <a:r>
              <a:rPr sz="2400" b="1" spc="-15" dirty="0">
                <a:latin typeface="Calibri"/>
                <a:cs typeface="Calibri"/>
              </a:rPr>
              <a:t>Zayıf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yanları</a:t>
            </a:r>
            <a:endParaRPr sz="2400">
              <a:latin typeface="Calibri"/>
              <a:cs typeface="Calibri"/>
            </a:endParaRPr>
          </a:p>
          <a:p>
            <a:pPr marL="462280" indent="-449580">
              <a:lnSpc>
                <a:spcPct val="100000"/>
              </a:lnSpc>
              <a:spcBef>
                <a:spcPts val="209"/>
              </a:spcBef>
              <a:buFont typeface="Wingdings"/>
              <a:buChar char=""/>
              <a:tabLst>
                <a:tab pos="461645" algn="l"/>
                <a:tab pos="462280" algn="l"/>
              </a:tabLst>
            </a:pPr>
            <a:r>
              <a:rPr sz="2400" b="1" spc="-5" dirty="0">
                <a:latin typeface="Calibri"/>
                <a:cs typeface="Calibri"/>
              </a:rPr>
              <a:t>Güçlü</a:t>
            </a:r>
            <a:r>
              <a:rPr sz="2400" b="1" spc="-10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yanları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5904" y="5052498"/>
            <a:ext cx="4937125" cy="127825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875665" indent="-381635">
              <a:lnSpc>
                <a:spcPct val="100000"/>
              </a:lnSpc>
              <a:spcBef>
                <a:spcPts val="315"/>
              </a:spcBef>
              <a:buFont typeface="Wingdings"/>
              <a:buChar char=""/>
              <a:tabLst>
                <a:tab pos="875665" algn="l"/>
                <a:tab pos="876300" algn="l"/>
              </a:tabLst>
            </a:pPr>
            <a:r>
              <a:rPr sz="2400" b="1" dirty="0">
                <a:latin typeface="Calibri"/>
                <a:cs typeface="Calibri"/>
              </a:rPr>
              <a:t>*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Ne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yapar</a:t>
            </a:r>
            <a:endParaRPr sz="2400">
              <a:latin typeface="Calibri"/>
              <a:cs typeface="Calibri"/>
            </a:endParaRPr>
          </a:p>
          <a:p>
            <a:pPr marL="875665" indent="-381635">
              <a:lnSpc>
                <a:spcPct val="100000"/>
              </a:lnSpc>
              <a:spcBef>
                <a:spcPts val="215"/>
              </a:spcBef>
              <a:buFont typeface="Wingdings"/>
              <a:buChar char=""/>
              <a:tabLst>
                <a:tab pos="875665" algn="l"/>
                <a:tab pos="876300" algn="l"/>
              </a:tabLst>
            </a:pPr>
            <a:r>
              <a:rPr sz="2400" b="1" dirty="0">
                <a:latin typeface="Calibri"/>
                <a:cs typeface="Calibri"/>
              </a:rPr>
              <a:t>*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Ne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yapmaz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b="1" spc="-10" dirty="0">
                <a:latin typeface="Calibri"/>
                <a:cs typeface="Calibri"/>
              </a:rPr>
              <a:t>Diğer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test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teknikleri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kullanılabilir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407022" y="5832477"/>
            <a:ext cx="2432050" cy="673100"/>
            <a:chOff x="6407022" y="5832477"/>
            <a:chExt cx="2432050" cy="6731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3372" y="5838825"/>
              <a:ext cx="2419349" cy="65989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413372" y="5838827"/>
              <a:ext cx="2419350" cy="660400"/>
            </a:xfrm>
            <a:custGeom>
              <a:avLst/>
              <a:gdLst/>
              <a:ahLst/>
              <a:cxnLst/>
              <a:rect l="l" t="t" r="r" b="b"/>
              <a:pathLst>
                <a:path w="2419350" h="660400">
                  <a:moveTo>
                    <a:pt x="0" y="109981"/>
                  </a:moveTo>
                  <a:lnTo>
                    <a:pt x="8642" y="67170"/>
                  </a:lnTo>
                  <a:lnTo>
                    <a:pt x="32211" y="32211"/>
                  </a:lnTo>
                  <a:lnTo>
                    <a:pt x="67170" y="8642"/>
                  </a:lnTo>
                  <a:lnTo>
                    <a:pt x="109982" y="0"/>
                  </a:lnTo>
                  <a:lnTo>
                    <a:pt x="2309368" y="0"/>
                  </a:lnTo>
                  <a:lnTo>
                    <a:pt x="2352179" y="8642"/>
                  </a:lnTo>
                  <a:lnTo>
                    <a:pt x="2387138" y="32211"/>
                  </a:lnTo>
                  <a:lnTo>
                    <a:pt x="2410707" y="67170"/>
                  </a:lnTo>
                  <a:lnTo>
                    <a:pt x="2419350" y="109981"/>
                  </a:lnTo>
                  <a:lnTo>
                    <a:pt x="2419350" y="549910"/>
                  </a:lnTo>
                  <a:lnTo>
                    <a:pt x="2410707" y="592715"/>
                  </a:lnTo>
                  <a:lnTo>
                    <a:pt x="2387138" y="627675"/>
                  </a:lnTo>
                  <a:lnTo>
                    <a:pt x="2352179" y="651247"/>
                  </a:lnTo>
                  <a:lnTo>
                    <a:pt x="2309368" y="659891"/>
                  </a:lnTo>
                  <a:lnTo>
                    <a:pt x="109982" y="659891"/>
                  </a:lnTo>
                  <a:lnTo>
                    <a:pt x="67170" y="651247"/>
                  </a:lnTo>
                  <a:lnTo>
                    <a:pt x="32211" y="627675"/>
                  </a:lnTo>
                  <a:lnTo>
                    <a:pt x="8642" y="592715"/>
                  </a:lnTo>
                  <a:lnTo>
                    <a:pt x="0" y="549910"/>
                  </a:lnTo>
                  <a:lnTo>
                    <a:pt x="0" y="10998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981278" y="6003870"/>
            <a:ext cx="1507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Sınır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değer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testi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993251" y="5832476"/>
            <a:ext cx="2605405" cy="673100"/>
            <a:chOff x="8993251" y="5832476"/>
            <a:chExt cx="2605405" cy="6731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9601" y="5838824"/>
              <a:ext cx="2592323" cy="65989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999601" y="5838826"/>
              <a:ext cx="2592705" cy="660400"/>
            </a:xfrm>
            <a:custGeom>
              <a:avLst/>
              <a:gdLst/>
              <a:ahLst/>
              <a:cxnLst/>
              <a:rect l="l" t="t" r="r" b="b"/>
              <a:pathLst>
                <a:path w="2592704" h="660400">
                  <a:moveTo>
                    <a:pt x="0" y="109982"/>
                  </a:moveTo>
                  <a:lnTo>
                    <a:pt x="8642" y="67170"/>
                  </a:lnTo>
                  <a:lnTo>
                    <a:pt x="32211" y="32211"/>
                  </a:lnTo>
                  <a:lnTo>
                    <a:pt x="67170" y="8642"/>
                  </a:lnTo>
                  <a:lnTo>
                    <a:pt x="109982" y="0"/>
                  </a:lnTo>
                  <a:lnTo>
                    <a:pt x="2482342" y="0"/>
                  </a:lnTo>
                  <a:lnTo>
                    <a:pt x="2525153" y="8642"/>
                  </a:lnTo>
                  <a:lnTo>
                    <a:pt x="2560112" y="32211"/>
                  </a:lnTo>
                  <a:lnTo>
                    <a:pt x="2583681" y="67170"/>
                  </a:lnTo>
                  <a:lnTo>
                    <a:pt x="2592324" y="109982"/>
                  </a:lnTo>
                  <a:lnTo>
                    <a:pt x="2592324" y="549910"/>
                  </a:lnTo>
                  <a:lnTo>
                    <a:pt x="2583681" y="592721"/>
                  </a:lnTo>
                  <a:lnTo>
                    <a:pt x="2560112" y="627680"/>
                  </a:lnTo>
                  <a:lnTo>
                    <a:pt x="2525153" y="651249"/>
                  </a:lnTo>
                  <a:lnTo>
                    <a:pt x="2482342" y="659892"/>
                  </a:lnTo>
                  <a:lnTo>
                    <a:pt x="109982" y="659892"/>
                  </a:lnTo>
                  <a:lnTo>
                    <a:pt x="67170" y="651249"/>
                  </a:lnTo>
                  <a:lnTo>
                    <a:pt x="32211" y="627680"/>
                  </a:lnTo>
                  <a:lnTo>
                    <a:pt x="8642" y="592721"/>
                  </a:lnTo>
                  <a:lnTo>
                    <a:pt x="0" y="549910"/>
                  </a:lnTo>
                  <a:lnTo>
                    <a:pt x="0" y="10998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567619" y="6003870"/>
            <a:ext cx="1807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Eşdeğer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aralık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testi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69241" y="2390052"/>
            <a:ext cx="2658745" cy="137922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Analizin olmadığı ve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sürenin kısıtlı olduğu </a:t>
            </a:r>
            <a:r>
              <a:rPr sz="2400" b="1" spc="-5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durumlarda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kullanılabilir.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529082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66365" algn="l"/>
              </a:tabLst>
            </a:pPr>
            <a:r>
              <a:rPr spc="-25" dirty="0"/>
              <a:t>Verification	</a:t>
            </a:r>
            <a:r>
              <a:rPr dirty="0"/>
              <a:t>&amp;</a:t>
            </a:r>
            <a:r>
              <a:rPr spc="-80" dirty="0"/>
              <a:t> </a:t>
            </a:r>
            <a:r>
              <a:rPr spc="-30" dirty="0"/>
              <a:t>Validation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050416" y="2134742"/>
            <a:ext cx="1029969" cy="3552190"/>
          </a:xfrm>
          <a:custGeom>
            <a:avLst/>
            <a:gdLst/>
            <a:ahLst/>
            <a:cxnLst/>
            <a:rect l="l" t="t" r="r" b="b"/>
            <a:pathLst>
              <a:path w="1029969" h="3552190">
                <a:moveTo>
                  <a:pt x="0" y="0"/>
                </a:moveTo>
                <a:lnTo>
                  <a:pt x="1029461" y="0"/>
                </a:lnTo>
                <a:lnTo>
                  <a:pt x="1029461" y="3551682"/>
                </a:lnTo>
                <a:lnTo>
                  <a:pt x="0" y="355168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748660" y="2745613"/>
            <a:ext cx="3390265" cy="1043305"/>
            <a:chOff x="2748660" y="2745613"/>
            <a:chExt cx="3390265" cy="1043305"/>
          </a:xfrm>
        </p:grpSpPr>
        <p:sp>
          <p:nvSpPr>
            <p:cNvPr id="5" name="object 5"/>
            <p:cNvSpPr/>
            <p:nvPr/>
          </p:nvSpPr>
          <p:spPr>
            <a:xfrm>
              <a:off x="2755010" y="2751963"/>
              <a:ext cx="3377565" cy="1030605"/>
            </a:xfrm>
            <a:custGeom>
              <a:avLst/>
              <a:gdLst/>
              <a:ahLst/>
              <a:cxnLst/>
              <a:rect l="l" t="t" r="r" b="b"/>
              <a:pathLst>
                <a:path w="3377565" h="1030604">
                  <a:moveTo>
                    <a:pt x="3377184" y="0"/>
                  </a:moveTo>
                  <a:lnTo>
                    <a:pt x="0" y="0"/>
                  </a:lnTo>
                  <a:lnTo>
                    <a:pt x="0" y="1030224"/>
                  </a:lnTo>
                  <a:lnTo>
                    <a:pt x="3377184" y="1030224"/>
                  </a:lnTo>
                  <a:lnTo>
                    <a:pt x="337718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55010" y="2751963"/>
              <a:ext cx="3377565" cy="1030605"/>
            </a:xfrm>
            <a:custGeom>
              <a:avLst/>
              <a:gdLst/>
              <a:ahLst/>
              <a:cxnLst/>
              <a:rect l="l" t="t" r="r" b="b"/>
              <a:pathLst>
                <a:path w="3377565" h="1030604">
                  <a:moveTo>
                    <a:pt x="0" y="0"/>
                  </a:moveTo>
                  <a:lnTo>
                    <a:pt x="3377184" y="0"/>
                  </a:lnTo>
                  <a:lnTo>
                    <a:pt x="3377184" y="1030224"/>
                  </a:lnTo>
                  <a:lnTo>
                    <a:pt x="0" y="103022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748660" y="4032630"/>
            <a:ext cx="3390265" cy="1042669"/>
            <a:chOff x="2748660" y="4032630"/>
            <a:chExt cx="3390265" cy="1042669"/>
          </a:xfrm>
        </p:grpSpPr>
        <p:sp>
          <p:nvSpPr>
            <p:cNvPr id="8" name="object 8"/>
            <p:cNvSpPr/>
            <p:nvPr/>
          </p:nvSpPr>
          <p:spPr>
            <a:xfrm>
              <a:off x="2755010" y="4038980"/>
              <a:ext cx="3377565" cy="1029969"/>
            </a:xfrm>
            <a:custGeom>
              <a:avLst/>
              <a:gdLst/>
              <a:ahLst/>
              <a:cxnLst/>
              <a:rect l="l" t="t" r="r" b="b"/>
              <a:pathLst>
                <a:path w="3377565" h="1029970">
                  <a:moveTo>
                    <a:pt x="3377184" y="0"/>
                  </a:moveTo>
                  <a:lnTo>
                    <a:pt x="0" y="0"/>
                  </a:lnTo>
                  <a:lnTo>
                    <a:pt x="0" y="1029462"/>
                  </a:lnTo>
                  <a:lnTo>
                    <a:pt x="3377184" y="1029462"/>
                  </a:lnTo>
                  <a:lnTo>
                    <a:pt x="337718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55010" y="4038980"/>
              <a:ext cx="3377565" cy="1029969"/>
            </a:xfrm>
            <a:custGeom>
              <a:avLst/>
              <a:gdLst/>
              <a:ahLst/>
              <a:cxnLst/>
              <a:rect l="l" t="t" r="r" b="b"/>
              <a:pathLst>
                <a:path w="3377565" h="1029970">
                  <a:moveTo>
                    <a:pt x="0" y="0"/>
                  </a:moveTo>
                  <a:lnTo>
                    <a:pt x="3377184" y="0"/>
                  </a:lnTo>
                  <a:lnTo>
                    <a:pt x="3377184" y="1029462"/>
                  </a:lnTo>
                  <a:lnTo>
                    <a:pt x="0" y="102946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97928" y="1663833"/>
            <a:ext cx="8305165" cy="312420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3600" b="1" spc="-25" dirty="0">
                <a:solidFill>
                  <a:srgbClr val="00AF50"/>
                </a:solidFill>
                <a:latin typeface="Calibri"/>
                <a:cs typeface="Calibri"/>
              </a:rPr>
              <a:t>Verification</a:t>
            </a:r>
            <a:endParaRPr sz="3600">
              <a:latin typeface="Calibri"/>
              <a:cs typeface="Calibri"/>
            </a:endParaRPr>
          </a:p>
          <a:p>
            <a:pPr marL="4239895">
              <a:lnSpc>
                <a:spcPct val="100000"/>
              </a:lnSpc>
              <a:spcBef>
                <a:spcPts val="1120"/>
              </a:spcBef>
            </a:pPr>
            <a:r>
              <a:rPr sz="4800" b="1" spc="-30" dirty="0">
                <a:solidFill>
                  <a:srgbClr val="6F2F9F"/>
                </a:solidFill>
                <a:latin typeface="Calibri"/>
                <a:cs typeface="Calibri"/>
              </a:rPr>
              <a:t>Gözden</a:t>
            </a:r>
            <a:r>
              <a:rPr sz="4800" b="1" spc="-8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4800" b="1" spc="-10" dirty="0">
                <a:solidFill>
                  <a:srgbClr val="6F2F9F"/>
                </a:solidFill>
                <a:latin typeface="Calibri"/>
                <a:cs typeface="Calibri"/>
              </a:rPr>
              <a:t>geçirme</a:t>
            </a:r>
            <a:endParaRPr sz="4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400">
              <a:latin typeface="Calibri"/>
              <a:cs typeface="Calibri"/>
            </a:endParaRPr>
          </a:p>
          <a:p>
            <a:pPr marL="4239895">
              <a:lnSpc>
                <a:spcPct val="100000"/>
              </a:lnSpc>
            </a:pPr>
            <a:r>
              <a:rPr sz="4800" b="1" spc="-120" dirty="0">
                <a:solidFill>
                  <a:srgbClr val="6F2F9F"/>
                </a:solidFill>
                <a:latin typeface="Calibri"/>
                <a:cs typeface="Calibri"/>
              </a:rPr>
              <a:t>Test</a:t>
            </a:r>
            <a:endParaRPr sz="4800">
              <a:latin typeface="Calibri"/>
              <a:cs typeface="Calibri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050416" y="2134742"/>
          <a:ext cx="5082539" cy="3551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9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77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7220">
                <a:tc rowSpan="8">
                  <a:txBody>
                    <a:bodyPr/>
                    <a:lstStyle/>
                    <a:p>
                      <a:pPr marL="1270" algn="ctr">
                        <a:lnSpc>
                          <a:spcPts val="7175"/>
                        </a:lnSpc>
                      </a:pPr>
                      <a:r>
                        <a:rPr sz="6500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YAZILIM</a:t>
                      </a:r>
                      <a:endParaRPr sz="6500">
                        <a:latin typeface="Calibri"/>
                        <a:cs typeface="Calibri"/>
                      </a:endParaRPr>
                    </a:p>
                  </a:txBody>
                  <a:tcPr marL="0" marR="0" marT="0" marB="0" vert="vert270">
                    <a:solidFill>
                      <a:srgbClr val="4471C4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10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solidFill>
                      <a:srgbClr val="4471C4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40005">
                        <a:lnSpc>
                          <a:spcPts val="6840"/>
                        </a:lnSpc>
                      </a:pPr>
                      <a:r>
                        <a:rPr sz="5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Doğrulama</a:t>
                      </a:r>
                      <a:endParaRPr sz="5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11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solidFill>
                      <a:srgbClr val="4471C4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EC7C30"/>
                      </a:solidFill>
                      <a:prstDash val="solid"/>
                    </a:lnR>
                    <a:lnB w="19050">
                      <a:solidFill>
                        <a:srgbClr val="EC7C3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C7C30"/>
                      </a:solidFill>
                      <a:prstDash val="solid"/>
                    </a:lnL>
                    <a:lnT w="12700">
                      <a:solidFill>
                        <a:srgbClr val="EC7C3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18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solidFill>
                      <a:srgbClr val="4471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EC7C30"/>
                      </a:solidFill>
                      <a:prstDash val="solid"/>
                    </a:lnR>
                    <a:lnB w="19050">
                      <a:solidFill>
                        <a:srgbClr val="EC7C30"/>
                      </a:solidFill>
                      <a:prstDash val="soli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C7C30"/>
                      </a:solidFill>
                      <a:prstDash val="solid"/>
                    </a:ln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60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solidFill>
                      <a:srgbClr val="4471C4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EC7C30"/>
                      </a:solidFill>
                      <a:prstDash val="solid"/>
                    </a:lnR>
                    <a:lnT w="19050">
                      <a:solidFill>
                        <a:srgbClr val="EC7C30"/>
                      </a:solidFill>
                      <a:prstDash val="solid"/>
                    </a:lnT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EC7C30"/>
                      </a:solidFill>
                      <a:prstDash val="solid"/>
                    </a:ln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69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solidFill>
                      <a:srgbClr val="4471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EC7C30"/>
                      </a:solidFill>
                      <a:prstDash val="solid"/>
                    </a:lnR>
                    <a:lnT w="19050">
                      <a:solidFill>
                        <a:srgbClr val="EC7C3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C7C30"/>
                      </a:solidFill>
                      <a:prstDash val="solid"/>
                    </a:lnL>
                    <a:lnB w="12700">
                      <a:solidFill>
                        <a:srgbClr val="EC7C3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82880">
                        <a:lnSpc>
                          <a:spcPts val="6840"/>
                        </a:lnSpc>
                      </a:pPr>
                      <a:r>
                        <a:rPr sz="5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Onaylama</a:t>
                      </a:r>
                      <a:endParaRPr sz="5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76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solidFill>
                      <a:srgbClr val="4471C4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798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solidFill>
                      <a:srgbClr val="4471C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23063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3600" b="1" spc="-3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Validation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4826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47605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20" dirty="0"/>
              <a:t> </a:t>
            </a:r>
            <a:r>
              <a:rPr spc="-50" dirty="0"/>
              <a:t>Tasarım</a:t>
            </a:r>
            <a:r>
              <a:rPr spc="-15" dirty="0"/>
              <a:t> </a:t>
            </a:r>
            <a:r>
              <a:rPr spc="-40" dirty="0"/>
              <a:t>Teknikleri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3752" y="1331921"/>
            <a:ext cx="7974330" cy="226250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Uygun Test</a:t>
            </a:r>
            <a:r>
              <a:rPr sz="2800" b="1"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Tekniğinin Seçimi-Choosing</a:t>
            </a:r>
            <a:r>
              <a:rPr sz="2800" b="1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TestTecniques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400" b="1" spc="-5" dirty="0">
                <a:solidFill>
                  <a:srgbClr val="8FAADC"/>
                </a:solidFill>
                <a:latin typeface="Calibri"/>
                <a:cs typeface="Calibri"/>
              </a:rPr>
              <a:t>En</a:t>
            </a:r>
            <a:r>
              <a:rPr sz="2400" b="1" spc="-20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8FAADC"/>
                </a:solidFill>
                <a:latin typeface="Calibri"/>
                <a:cs typeface="Calibri"/>
              </a:rPr>
              <a:t>iyi</a:t>
            </a:r>
            <a:r>
              <a:rPr sz="2400" b="1" spc="-15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8FAADC"/>
                </a:solidFill>
                <a:latin typeface="Calibri"/>
                <a:cs typeface="Calibri"/>
              </a:rPr>
              <a:t>teknik</a:t>
            </a:r>
            <a:r>
              <a:rPr sz="2400" b="1" spc="-20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8FAADC"/>
                </a:solidFill>
                <a:latin typeface="Calibri"/>
                <a:cs typeface="Calibri"/>
              </a:rPr>
              <a:t>nedir?</a:t>
            </a:r>
            <a:endParaRPr sz="2400">
              <a:latin typeface="Calibri"/>
              <a:cs typeface="Calibri"/>
            </a:endParaRPr>
          </a:p>
          <a:p>
            <a:pPr marL="875665" indent="-381635">
              <a:lnSpc>
                <a:spcPct val="100000"/>
              </a:lnSpc>
              <a:spcBef>
                <a:spcPts val="210"/>
              </a:spcBef>
              <a:buFont typeface="Arial MT"/>
              <a:buChar char="•"/>
              <a:tabLst>
                <a:tab pos="875665" algn="l"/>
                <a:tab pos="876300" algn="l"/>
              </a:tabLst>
            </a:pPr>
            <a:r>
              <a:rPr sz="2400" spc="-5" dirty="0">
                <a:latin typeface="Calibri"/>
                <a:cs typeface="Calibri"/>
              </a:rPr>
              <a:t>Her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teknik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iyidir</a:t>
            </a:r>
            <a:endParaRPr sz="2400">
              <a:latin typeface="Calibri"/>
              <a:cs typeface="Calibri"/>
            </a:endParaRPr>
          </a:p>
          <a:p>
            <a:pPr marL="875665" indent="-381635">
              <a:lnSpc>
                <a:spcPct val="100000"/>
              </a:lnSpc>
              <a:spcBef>
                <a:spcPts val="210"/>
              </a:spcBef>
              <a:buFont typeface="Arial MT"/>
              <a:buChar char="•"/>
              <a:tabLst>
                <a:tab pos="875665" algn="l"/>
                <a:tab pos="876300" algn="l"/>
              </a:tabLst>
            </a:pPr>
            <a:r>
              <a:rPr sz="2400" spc="-5" dirty="0">
                <a:latin typeface="Calibri"/>
                <a:cs typeface="Calibri"/>
              </a:rPr>
              <a:t>Doğrusunu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seçmek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önemli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400" b="1" spc="-5" dirty="0">
                <a:solidFill>
                  <a:srgbClr val="8FAADC"/>
                </a:solidFill>
                <a:latin typeface="Calibri"/>
                <a:cs typeface="Calibri"/>
              </a:rPr>
              <a:t>Önemli</a:t>
            </a:r>
            <a:r>
              <a:rPr sz="2400" b="1" spc="-40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8FAADC"/>
                </a:solidFill>
                <a:latin typeface="Calibri"/>
                <a:cs typeface="Calibri"/>
              </a:rPr>
              <a:t>faktörler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33904" y="3625886"/>
            <a:ext cx="6000750" cy="271589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360"/>
              </a:spcBef>
              <a:buSzPct val="116666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Sistemin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türü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SzPct val="116666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Standartlar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SzPct val="116666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Gereksinimler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SzPct val="116666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Risk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seviyesi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SzPct val="116666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Risk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türleri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SzPct val="116666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Dökümantasyon,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zaman,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testçi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deneyimleri...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672960" y="3043554"/>
            <a:ext cx="3326129" cy="3364229"/>
            <a:chOff x="6672960" y="3043554"/>
            <a:chExt cx="3326129" cy="3364229"/>
          </a:xfrm>
        </p:grpSpPr>
        <p:sp>
          <p:nvSpPr>
            <p:cNvPr id="6" name="object 6"/>
            <p:cNvSpPr/>
            <p:nvPr/>
          </p:nvSpPr>
          <p:spPr>
            <a:xfrm>
              <a:off x="6679310" y="3049904"/>
              <a:ext cx="3313429" cy="3351529"/>
            </a:xfrm>
            <a:custGeom>
              <a:avLst/>
              <a:gdLst/>
              <a:ahLst/>
              <a:cxnLst/>
              <a:rect l="l" t="t" r="r" b="b"/>
              <a:pathLst>
                <a:path w="3313429" h="3351529">
                  <a:moveTo>
                    <a:pt x="1656588" y="0"/>
                  </a:moveTo>
                  <a:lnTo>
                    <a:pt x="1043152" y="613435"/>
                  </a:lnTo>
                  <a:lnTo>
                    <a:pt x="1349870" y="613435"/>
                  </a:lnTo>
                  <a:lnTo>
                    <a:pt x="1349870" y="869276"/>
                  </a:lnTo>
                  <a:lnTo>
                    <a:pt x="859383" y="869276"/>
                  </a:lnTo>
                  <a:lnTo>
                    <a:pt x="859383" y="1368920"/>
                  </a:lnTo>
                  <a:lnTo>
                    <a:pt x="613435" y="1368920"/>
                  </a:lnTo>
                  <a:lnTo>
                    <a:pt x="613435" y="1062202"/>
                  </a:lnTo>
                  <a:lnTo>
                    <a:pt x="0" y="1675638"/>
                  </a:lnTo>
                  <a:lnTo>
                    <a:pt x="613435" y="2289073"/>
                  </a:lnTo>
                  <a:lnTo>
                    <a:pt x="613435" y="1982355"/>
                  </a:lnTo>
                  <a:lnTo>
                    <a:pt x="859383" y="1982355"/>
                  </a:lnTo>
                  <a:lnTo>
                    <a:pt x="859383" y="2481999"/>
                  </a:lnTo>
                  <a:lnTo>
                    <a:pt x="1349870" y="2481999"/>
                  </a:lnTo>
                  <a:lnTo>
                    <a:pt x="1349870" y="2737840"/>
                  </a:lnTo>
                  <a:lnTo>
                    <a:pt x="1043152" y="2737840"/>
                  </a:lnTo>
                  <a:lnTo>
                    <a:pt x="1656588" y="3351276"/>
                  </a:lnTo>
                  <a:lnTo>
                    <a:pt x="2270023" y="2737840"/>
                  </a:lnTo>
                  <a:lnTo>
                    <a:pt x="1963305" y="2737840"/>
                  </a:lnTo>
                  <a:lnTo>
                    <a:pt x="1963305" y="2481999"/>
                  </a:lnTo>
                  <a:lnTo>
                    <a:pt x="2453792" y="2481999"/>
                  </a:lnTo>
                  <a:lnTo>
                    <a:pt x="2453792" y="1982355"/>
                  </a:lnTo>
                  <a:lnTo>
                    <a:pt x="2699740" y="1982355"/>
                  </a:lnTo>
                  <a:lnTo>
                    <a:pt x="2699740" y="2289073"/>
                  </a:lnTo>
                  <a:lnTo>
                    <a:pt x="3313176" y="1675638"/>
                  </a:lnTo>
                  <a:lnTo>
                    <a:pt x="2699740" y="1062202"/>
                  </a:lnTo>
                  <a:lnTo>
                    <a:pt x="2699740" y="1368920"/>
                  </a:lnTo>
                  <a:lnTo>
                    <a:pt x="2453792" y="1368920"/>
                  </a:lnTo>
                  <a:lnTo>
                    <a:pt x="2453792" y="869276"/>
                  </a:lnTo>
                  <a:lnTo>
                    <a:pt x="1963305" y="869276"/>
                  </a:lnTo>
                  <a:lnTo>
                    <a:pt x="1963305" y="613435"/>
                  </a:lnTo>
                  <a:lnTo>
                    <a:pt x="2270023" y="613435"/>
                  </a:lnTo>
                  <a:lnTo>
                    <a:pt x="1656588" y="0"/>
                  </a:lnTo>
                  <a:close/>
                </a:path>
              </a:pathLst>
            </a:custGeom>
            <a:solidFill>
              <a:srgbClr val="FF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79310" y="3049904"/>
              <a:ext cx="3313429" cy="3351529"/>
            </a:xfrm>
            <a:custGeom>
              <a:avLst/>
              <a:gdLst/>
              <a:ahLst/>
              <a:cxnLst/>
              <a:rect l="l" t="t" r="r" b="b"/>
              <a:pathLst>
                <a:path w="3313429" h="3351529">
                  <a:moveTo>
                    <a:pt x="0" y="1675638"/>
                  </a:moveTo>
                  <a:lnTo>
                    <a:pt x="613435" y="1062202"/>
                  </a:lnTo>
                  <a:lnTo>
                    <a:pt x="613435" y="1368920"/>
                  </a:lnTo>
                  <a:lnTo>
                    <a:pt x="859383" y="1368920"/>
                  </a:lnTo>
                  <a:lnTo>
                    <a:pt x="859383" y="869276"/>
                  </a:lnTo>
                  <a:lnTo>
                    <a:pt x="1349870" y="869276"/>
                  </a:lnTo>
                  <a:lnTo>
                    <a:pt x="1349870" y="613435"/>
                  </a:lnTo>
                  <a:lnTo>
                    <a:pt x="1043152" y="613435"/>
                  </a:lnTo>
                  <a:lnTo>
                    <a:pt x="1656588" y="0"/>
                  </a:lnTo>
                  <a:lnTo>
                    <a:pt x="2270023" y="613435"/>
                  </a:lnTo>
                  <a:lnTo>
                    <a:pt x="1963305" y="613435"/>
                  </a:lnTo>
                  <a:lnTo>
                    <a:pt x="1963305" y="869276"/>
                  </a:lnTo>
                  <a:lnTo>
                    <a:pt x="2453792" y="869276"/>
                  </a:lnTo>
                  <a:lnTo>
                    <a:pt x="2453792" y="1368920"/>
                  </a:lnTo>
                  <a:lnTo>
                    <a:pt x="2699740" y="1368920"/>
                  </a:lnTo>
                  <a:lnTo>
                    <a:pt x="2699740" y="1062202"/>
                  </a:lnTo>
                  <a:lnTo>
                    <a:pt x="3313176" y="1675638"/>
                  </a:lnTo>
                  <a:lnTo>
                    <a:pt x="2699740" y="2289073"/>
                  </a:lnTo>
                  <a:lnTo>
                    <a:pt x="2699740" y="1982355"/>
                  </a:lnTo>
                  <a:lnTo>
                    <a:pt x="2453792" y="1982355"/>
                  </a:lnTo>
                  <a:lnTo>
                    <a:pt x="2453792" y="2481999"/>
                  </a:lnTo>
                  <a:lnTo>
                    <a:pt x="1963305" y="2481999"/>
                  </a:lnTo>
                  <a:lnTo>
                    <a:pt x="1963305" y="2737840"/>
                  </a:lnTo>
                  <a:lnTo>
                    <a:pt x="2270023" y="2737840"/>
                  </a:lnTo>
                  <a:lnTo>
                    <a:pt x="1656588" y="3351276"/>
                  </a:lnTo>
                  <a:lnTo>
                    <a:pt x="1043152" y="2737840"/>
                  </a:lnTo>
                  <a:lnTo>
                    <a:pt x="1349870" y="2737840"/>
                  </a:lnTo>
                  <a:lnTo>
                    <a:pt x="1349870" y="2481999"/>
                  </a:lnTo>
                  <a:lnTo>
                    <a:pt x="859383" y="2481999"/>
                  </a:lnTo>
                  <a:lnTo>
                    <a:pt x="859383" y="1982355"/>
                  </a:lnTo>
                  <a:lnTo>
                    <a:pt x="613435" y="1982355"/>
                  </a:lnTo>
                  <a:lnTo>
                    <a:pt x="613435" y="2289073"/>
                  </a:lnTo>
                  <a:lnTo>
                    <a:pt x="0" y="167563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668243" y="3954857"/>
            <a:ext cx="129222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333E50"/>
                </a:solidFill>
                <a:latin typeface="Calibri"/>
                <a:cs typeface="Calibri"/>
              </a:rPr>
              <a:t>Doğru </a:t>
            </a:r>
            <a:r>
              <a:rPr sz="3200" b="1" dirty="0">
                <a:solidFill>
                  <a:srgbClr val="333E5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333E50"/>
                </a:solidFill>
                <a:latin typeface="Calibri"/>
                <a:cs typeface="Calibri"/>
              </a:rPr>
              <a:t>tekniği </a:t>
            </a:r>
            <a:r>
              <a:rPr sz="3200" b="1" dirty="0">
                <a:solidFill>
                  <a:srgbClr val="333E5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333E50"/>
                </a:solidFill>
                <a:latin typeface="Calibri"/>
                <a:cs typeface="Calibri"/>
              </a:rPr>
              <a:t>s</a:t>
            </a:r>
            <a:r>
              <a:rPr sz="3200" b="1" spc="-10" dirty="0">
                <a:solidFill>
                  <a:srgbClr val="333E50"/>
                </a:solidFill>
                <a:latin typeface="Calibri"/>
                <a:cs typeface="Calibri"/>
              </a:rPr>
              <a:t>eç</a:t>
            </a:r>
            <a:r>
              <a:rPr sz="3200" b="1" spc="-5" dirty="0">
                <a:solidFill>
                  <a:srgbClr val="333E50"/>
                </a:solidFill>
                <a:latin typeface="Calibri"/>
                <a:cs typeface="Calibri"/>
              </a:rPr>
              <a:t>m</a:t>
            </a:r>
            <a:r>
              <a:rPr sz="3200" b="1" spc="-10" dirty="0">
                <a:solidFill>
                  <a:srgbClr val="333E50"/>
                </a:solidFill>
                <a:latin typeface="Calibri"/>
                <a:cs typeface="Calibri"/>
              </a:rPr>
              <a:t>e</a:t>
            </a:r>
            <a:r>
              <a:rPr sz="3200" b="1" spc="-5" dirty="0">
                <a:solidFill>
                  <a:srgbClr val="333E50"/>
                </a:solidFill>
                <a:latin typeface="Calibri"/>
                <a:cs typeface="Calibri"/>
              </a:rPr>
              <a:t>k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01225" y="4561564"/>
            <a:ext cx="33978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20" dirty="0">
                <a:solidFill>
                  <a:srgbClr val="6F2F9F"/>
                </a:solidFill>
              </a:rPr>
              <a:t>Test</a:t>
            </a:r>
            <a:r>
              <a:rPr sz="4800" spc="-100" dirty="0">
                <a:solidFill>
                  <a:srgbClr val="6F2F9F"/>
                </a:solidFill>
              </a:rPr>
              <a:t> </a:t>
            </a:r>
            <a:r>
              <a:rPr sz="4800" spc="-55" dirty="0">
                <a:solidFill>
                  <a:srgbClr val="6F2F9F"/>
                </a:solidFill>
              </a:rPr>
              <a:t>Yönetimi</a:t>
            </a:r>
            <a:endParaRPr sz="4800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283845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95" dirty="0"/>
              <a:t> </a:t>
            </a:r>
            <a:r>
              <a:rPr spc="-45" dirty="0"/>
              <a:t>Yönetimi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15456" y="323850"/>
            <a:ext cx="3918203" cy="628726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66753" y="2798610"/>
            <a:ext cx="268668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Hedefler,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modülü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tamamladıktan </a:t>
            </a:r>
            <a:r>
              <a:rPr sz="2400" spc="-15" dirty="0">
                <a:latin typeface="Calibri"/>
                <a:cs typeface="Calibri"/>
              </a:rPr>
              <a:t>sonra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neler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yapabileceğinizi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tanımlar.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01225" y="4561564"/>
            <a:ext cx="48774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20" dirty="0">
                <a:solidFill>
                  <a:srgbClr val="6F2F9F"/>
                </a:solidFill>
              </a:rPr>
              <a:t>Test</a:t>
            </a:r>
            <a:r>
              <a:rPr sz="4800" spc="-75" dirty="0">
                <a:solidFill>
                  <a:srgbClr val="6F2F9F"/>
                </a:solidFill>
              </a:rPr>
              <a:t> </a:t>
            </a:r>
            <a:r>
              <a:rPr sz="4800" spc="-30" dirty="0">
                <a:solidFill>
                  <a:srgbClr val="6F2F9F"/>
                </a:solidFill>
              </a:rPr>
              <a:t>Organizasyonu</a:t>
            </a:r>
            <a:endParaRPr sz="4800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74441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Test</a:t>
            </a:r>
            <a:r>
              <a:rPr spc="-10" dirty="0"/>
              <a:t> </a:t>
            </a:r>
            <a:r>
              <a:rPr dirty="0"/>
              <a:t>Yönetimi</a:t>
            </a:r>
            <a:r>
              <a:rPr spc="-25" dirty="0"/>
              <a:t> </a:t>
            </a:r>
            <a:r>
              <a:rPr dirty="0"/>
              <a:t>-</a:t>
            </a:r>
            <a:r>
              <a:rPr spc="-5" dirty="0"/>
              <a:t> Test</a:t>
            </a:r>
            <a:r>
              <a:rPr spc="-15" dirty="0"/>
              <a:t> </a:t>
            </a:r>
            <a:r>
              <a:rPr spc="-5" dirty="0"/>
              <a:t>Organizasyonu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3899006"/>
            <a:ext cx="169798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00" dirty="0">
                <a:solidFill>
                  <a:srgbClr val="6F2F9F"/>
                </a:solidFill>
                <a:latin typeface="Verdana"/>
                <a:cs typeface="Verdana"/>
              </a:rPr>
              <a:t>Keywords</a:t>
            </a:r>
            <a:endParaRPr sz="28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64485" y="1325599"/>
            <a:ext cx="9100820" cy="5170170"/>
            <a:chOff x="2864485" y="1325599"/>
            <a:chExt cx="9100820" cy="5170170"/>
          </a:xfrm>
        </p:grpSpPr>
        <p:sp>
          <p:nvSpPr>
            <p:cNvPr id="5" name="object 5"/>
            <p:cNvSpPr/>
            <p:nvPr/>
          </p:nvSpPr>
          <p:spPr>
            <a:xfrm>
              <a:off x="2870835" y="1331949"/>
              <a:ext cx="1083945" cy="5157470"/>
            </a:xfrm>
            <a:custGeom>
              <a:avLst/>
              <a:gdLst/>
              <a:ahLst/>
              <a:cxnLst/>
              <a:rect l="l" t="t" r="r" b="b"/>
              <a:pathLst>
                <a:path w="1083945" h="5157470">
                  <a:moveTo>
                    <a:pt x="15265" y="0"/>
                  </a:moveTo>
                  <a:lnTo>
                    <a:pt x="49174" y="34344"/>
                  </a:lnTo>
                  <a:lnTo>
                    <a:pt x="82537" y="69023"/>
                  </a:lnTo>
                  <a:lnTo>
                    <a:pt x="115353" y="104031"/>
                  </a:lnTo>
                  <a:lnTo>
                    <a:pt x="147622" y="139363"/>
                  </a:lnTo>
                  <a:lnTo>
                    <a:pt x="179344" y="175012"/>
                  </a:lnTo>
                  <a:lnTo>
                    <a:pt x="210519" y="210974"/>
                  </a:lnTo>
                  <a:lnTo>
                    <a:pt x="241147" y="247244"/>
                  </a:lnTo>
                  <a:lnTo>
                    <a:pt x="271229" y="283815"/>
                  </a:lnTo>
                  <a:lnTo>
                    <a:pt x="300763" y="320682"/>
                  </a:lnTo>
                  <a:lnTo>
                    <a:pt x="329751" y="357840"/>
                  </a:lnTo>
                  <a:lnTo>
                    <a:pt x="358192" y="395284"/>
                  </a:lnTo>
                  <a:lnTo>
                    <a:pt x="386085" y="433008"/>
                  </a:lnTo>
                  <a:lnTo>
                    <a:pt x="413432" y="471006"/>
                  </a:lnTo>
                  <a:lnTo>
                    <a:pt x="440232" y="509273"/>
                  </a:lnTo>
                  <a:lnTo>
                    <a:pt x="466486" y="547804"/>
                  </a:lnTo>
                  <a:lnTo>
                    <a:pt x="492192" y="586593"/>
                  </a:lnTo>
                  <a:lnTo>
                    <a:pt x="517351" y="625636"/>
                  </a:lnTo>
                  <a:lnTo>
                    <a:pt x="541964" y="664925"/>
                  </a:lnTo>
                  <a:lnTo>
                    <a:pt x="566029" y="704456"/>
                  </a:lnTo>
                  <a:lnTo>
                    <a:pt x="589548" y="744224"/>
                  </a:lnTo>
                  <a:lnTo>
                    <a:pt x="612520" y="784223"/>
                  </a:lnTo>
                  <a:lnTo>
                    <a:pt x="634945" y="824448"/>
                  </a:lnTo>
                  <a:lnTo>
                    <a:pt x="656823" y="864893"/>
                  </a:lnTo>
                  <a:lnTo>
                    <a:pt x="678154" y="905552"/>
                  </a:lnTo>
                  <a:lnTo>
                    <a:pt x="698938" y="946421"/>
                  </a:lnTo>
                  <a:lnTo>
                    <a:pt x="719176" y="987494"/>
                  </a:lnTo>
                  <a:lnTo>
                    <a:pt x="738866" y="1028765"/>
                  </a:lnTo>
                  <a:lnTo>
                    <a:pt x="758010" y="1070230"/>
                  </a:lnTo>
                  <a:lnTo>
                    <a:pt x="776607" y="1111881"/>
                  </a:lnTo>
                  <a:lnTo>
                    <a:pt x="794656" y="1153715"/>
                  </a:lnTo>
                  <a:lnTo>
                    <a:pt x="812159" y="1195726"/>
                  </a:lnTo>
                  <a:lnTo>
                    <a:pt x="829115" y="1237908"/>
                  </a:lnTo>
                  <a:lnTo>
                    <a:pt x="845524" y="1280256"/>
                  </a:lnTo>
                  <a:lnTo>
                    <a:pt x="861387" y="1322764"/>
                  </a:lnTo>
                  <a:lnTo>
                    <a:pt x="876702" y="1365427"/>
                  </a:lnTo>
                  <a:lnTo>
                    <a:pt x="891471" y="1408240"/>
                  </a:lnTo>
                  <a:lnTo>
                    <a:pt x="905692" y="1451197"/>
                  </a:lnTo>
                  <a:lnTo>
                    <a:pt x="919367" y="1494292"/>
                  </a:lnTo>
                  <a:lnTo>
                    <a:pt x="932495" y="1537521"/>
                  </a:lnTo>
                  <a:lnTo>
                    <a:pt x="945076" y="1580877"/>
                  </a:lnTo>
                  <a:lnTo>
                    <a:pt x="957110" y="1624356"/>
                  </a:lnTo>
                  <a:lnTo>
                    <a:pt x="968597" y="1667952"/>
                  </a:lnTo>
                  <a:lnTo>
                    <a:pt x="979537" y="1711659"/>
                  </a:lnTo>
                  <a:lnTo>
                    <a:pt x="989930" y="1755472"/>
                  </a:lnTo>
                  <a:lnTo>
                    <a:pt x="999777" y="1799386"/>
                  </a:lnTo>
                  <a:lnTo>
                    <a:pt x="1009076" y="1843395"/>
                  </a:lnTo>
                  <a:lnTo>
                    <a:pt x="1017829" y="1887494"/>
                  </a:lnTo>
                  <a:lnTo>
                    <a:pt x="1026035" y="1931677"/>
                  </a:lnTo>
                  <a:lnTo>
                    <a:pt x="1033693" y="1975939"/>
                  </a:lnTo>
                  <a:lnTo>
                    <a:pt x="1040805" y="2020274"/>
                  </a:lnTo>
                  <a:lnTo>
                    <a:pt x="1047370" y="2064677"/>
                  </a:lnTo>
                  <a:lnTo>
                    <a:pt x="1053389" y="2109143"/>
                  </a:lnTo>
                  <a:lnTo>
                    <a:pt x="1058860" y="2153666"/>
                  </a:lnTo>
                  <a:lnTo>
                    <a:pt x="1063784" y="2198240"/>
                  </a:lnTo>
                  <a:lnTo>
                    <a:pt x="1068162" y="2242861"/>
                  </a:lnTo>
                  <a:lnTo>
                    <a:pt x="1071992" y="2287523"/>
                  </a:lnTo>
                  <a:lnTo>
                    <a:pt x="1075276" y="2332220"/>
                  </a:lnTo>
                  <a:lnTo>
                    <a:pt x="1078013" y="2376947"/>
                  </a:lnTo>
                  <a:lnTo>
                    <a:pt x="1080203" y="2421698"/>
                  </a:lnTo>
                  <a:lnTo>
                    <a:pt x="1081846" y="2466469"/>
                  </a:lnTo>
                  <a:lnTo>
                    <a:pt x="1082942" y="2511253"/>
                  </a:lnTo>
                  <a:lnTo>
                    <a:pt x="1083491" y="2556045"/>
                  </a:lnTo>
                  <a:lnTo>
                    <a:pt x="1083493" y="2600840"/>
                  </a:lnTo>
                  <a:lnTo>
                    <a:pt x="1082948" y="2645632"/>
                  </a:lnTo>
                  <a:lnTo>
                    <a:pt x="1081857" y="2690416"/>
                  </a:lnTo>
                  <a:lnTo>
                    <a:pt x="1080219" y="2735187"/>
                  </a:lnTo>
                  <a:lnTo>
                    <a:pt x="1078033" y="2779939"/>
                  </a:lnTo>
                  <a:lnTo>
                    <a:pt x="1075301" y="2824666"/>
                  </a:lnTo>
                  <a:lnTo>
                    <a:pt x="1072022" y="2869363"/>
                  </a:lnTo>
                  <a:lnTo>
                    <a:pt x="1068196" y="2914025"/>
                  </a:lnTo>
                  <a:lnTo>
                    <a:pt x="1063823" y="2958647"/>
                  </a:lnTo>
                  <a:lnTo>
                    <a:pt x="1058903" y="3003222"/>
                  </a:lnTo>
                  <a:lnTo>
                    <a:pt x="1053436" y="3047745"/>
                  </a:lnTo>
                  <a:lnTo>
                    <a:pt x="1047423" y="3092212"/>
                  </a:lnTo>
                  <a:lnTo>
                    <a:pt x="1040862" y="3136616"/>
                  </a:lnTo>
                  <a:lnTo>
                    <a:pt x="1033755" y="3180952"/>
                  </a:lnTo>
                  <a:lnTo>
                    <a:pt x="1026101" y="3225214"/>
                  </a:lnTo>
                  <a:lnTo>
                    <a:pt x="1017899" y="3269398"/>
                  </a:lnTo>
                  <a:lnTo>
                    <a:pt x="1009151" y="3313498"/>
                  </a:lnTo>
                  <a:lnTo>
                    <a:pt x="999856" y="3357508"/>
                  </a:lnTo>
                  <a:lnTo>
                    <a:pt x="990014" y="3401423"/>
                  </a:lnTo>
                  <a:lnTo>
                    <a:pt x="979625" y="3445237"/>
                  </a:lnTo>
                  <a:lnTo>
                    <a:pt x="968690" y="3488945"/>
                  </a:lnTo>
                  <a:lnTo>
                    <a:pt x="957207" y="3532542"/>
                  </a:lnTo>
                  <a:lnTo>
                    <a:pt x="945178" y="3576022"/>
                  </a:lnTo>
                  <a:lnTo>
                    <a:pt x="932601" y="3619380"/>
                  </a:lnTo>
                  <a:lnTo>
                    <a:pt x="919478" y="3662610"/>
                  </a:lnTo>
                  <a:lnTo>
                    <a:pt x="905807" y="3705707"/>
                  </a:lnTo>
                  <a:lnTo>
                    <a:pt x="891590" y="3748665"/>
                  </a:lnTo>
                  <a:lnTo>
                    <a:pt x="876826" y="3791480"/>
                  </a:lnTo>
                  <a:lnTo>
                    <a:pt x="861515" y="3834144"/>
                  </a:lnTo>
                  <a:lnTo>
                    <a:pt x="845657" y="3876654"/>
                  </a:lnTo>
                  <a:lnTo>
                    <a:pt x="829253" y="3919004"/>
                  </a:lnTo>
                  <a:lnTo>
                    <a:pt x="812301" y="3961188"/>
                  </a:lnTo>
                  <a:lnTo>
                    <a:pt x="794802" y="4003200"/>
                  </a:lnTo>
                  <a:lnTo>
                    <a:pt x="776757" y="4045036"/>
                  </a:lnTo>
                  <a:lnTo>
                    <a:pt x="758164" y="4086690"/>
                  </a:lnTo>
                  <a:lnTo>
                    <a:pt x="739025" y="4128156"/>
                  </a:lnTo>
                  <a:lnTo>
                    <a:pt x="719339" y="4169430"/>
                  </a:lnTo>
                  <a:lnTo>
                    <a:pt x="699106" y="4210505"/>
                  </a:lnTo>
                  <a:lnTo>
                    <a:pt x="678326" y="4251376"/>
                  </a:lnTo>
                  <a:lnTo>
                    <a:pt x="656999" y="4292038"/>
                  </a:lnTo>
                  <a:lnTo>
                    <a:pt x="635125" y="4332485"/>
                  </a:lnTo>
                  <a:lnTo>
                    <a:pt x="612704" y="4372712"/>
                  </a:lnTo>
                  <a:lnTo>
                    <a:pt x="589736" y="4412713"/>
                  </a:lnTo>
                  <a:lnTo>
                    <a:pt x="566222" y="4452484"/>
                  </a:lnTo>
                  <a:lnTo>
                    <a:pt x="542160" y="4492018"/>
                  </a:lnTo>
                  <a:lnTo>
                    <a:pt x="517552" y="4531310"/>
                  </a:lnTo>
                  <a:lnTo>
                    <a:pt x="492397" y="4570355"/>
                  </a:lnTo>
                  <a:lnTo>
                    <a:pt x="466694" y="4609147"/>
                  </a:lnTo>
                  <a:lnTo>
                    <a:pt x="440445" y="4647681"/>
                  </a:lnTo>
                  <a:lnTo>
                    <a:pt x="413649" y="4685951"/>
                  </a:lnTo>
                  <a:lnTo>
                    <a:pt x="386306" y="4723952"/>
                  </a:lnTo>
                  <a:lnTo>
                    <a:pt x="358416" y="4761678"/>
                  </a:lnTo>
                  <a:lnTo>
                    <a:pt x="329980" y="4799125"/>
                  </a:lnTo>
                  <a:lnTo>
                    <a:pt x="300996" y="4836287"/>
                  </a:lnTo>
                  <a:lnTo>
                    <a:pt x="271465" y="4873157"/>
                  </a:lnTo>
                  <a:lnTo>
                    <a:pt x="241388" y="4909731"/>
                  </a:lnTo>
                  <a:lnTo>
                    <a:pt x="210763" y="4946004"/>
                  </a:lnTo>
                  <a:lnTo>
                    <a:pt x="179592" y="4981969"/>
                  </a:lnTo>
                  <a:lnTo>
                    <a:pt x="147874" y="5017622"/>
                  </a:lnTo>
                  <a:lnTo>
                    <a:pt x="115609" y="5052957"/>
                  </a:lnTo>
                  <a:lnTo>
                    <a:pt x="82796" y="5087969"/>
                  </a:lnTo>
                  <a:lnTo>
                    <a:pt x="49438" y="5122651"/>
                  </a:lnTo>
                  <a:lnTo>
                    <a:pt x="15532" y="5157000"/>
                  </a:lnTo>
                  <a:lnTo>
                    <a:pt x="15354" y="5157177"/>
                  </a:lnTo>
                  <a:lnTo>
                    <a:pt x="0" y="5142014"/>
                  </a:lnTo>
                  <a:lnTo>
                    <a:pt x="33978" y="5107595"/>
                  </a:lnTo>
                  <a:lnTo>
                    <a:pt x="67405" y="5072839"/>
                  </a:lnTo>
                  <a:lnTo>
                    <a:pt x="100278" y="5037751"/>
                  </a:lnTo>
                  <a:lnTo>
                    <a:pt x="132600" y="5002336"/>
                  </a:lnTo>
                  <a:lnTo>
                    <a:pt x="164369" y="4966600"/>
                  </a:lnTo>
                  <a:lnTo>
                    <a:pt x="195585" y="4930549"/>
                  </a:lnTo>
                  <a:lnTo>
                    <a:pt x="226249" y="4894187"/>
                  </a:lnTo>
                  <a:lnTo>
                    <a:pt x="256361" y="4857521"/>
                  </a:lnTo>
                  <a:lnTo>
                    <a:pt x="285920" y="4820556"/>
                  </a:lnTo>
                  <a:lnTo>
                    <a:pt x="314926" y="4783298"/>
                  </a:lnTo>
                  <a:lnTo>
                    <a:pt x="343381" y="4745751"/>
                  </a:lnTo>
                  <a:lnTo>
                    <a:pt x="371282" y="4707923"/>
                  </a:lnTo>
                  <a:lnTo>
                    <a:pt x="398632" y="4669817"/>
                  </a:lnTo>
                  <a:lnTo>
                    <a:pt x="425428" y="4631440"/>
                  </a:lnTo>
                  <a:lnTo>
                    <a:pt x="451673" y="4592798"/>
                  </a:lnTo>
                  <a:lnTo>
                    <a:pt x="477365" y="4553895"/>
                  </a:lnTo>
                  <a:lnTo>
                    <a:pt x="502504" y="4514737"/>
                  </a:lnTo>
                  <a:lnTo>
                    <a:pt x="527091" y="4475331"/>
                  </a:lnTo>
                  <a:lnTo>
                    <a:pt x="551126" y="4435681"/>
                  </a:lnTo>
                  <a:lnTo>
                    <a:pt x="574608" y="4395792"/>
                  </a:lnTo>
                  <a:lnTo>
                    <a:pt x="597537" y="4355672"/>
                  </a:lnTo>
                  <a:lnTo>
                    <a:pt x="619914" y="4315324"/>
                  </a:lnTo>
                  <a:lnTo>
                    <a:pt x="641739" y="4274755"/>
                  </a:lnTo>
                  <a:lnTo>
                    <a:pt x="663011" y="4233969"/>
                  </a:lnTo>
                  <a:lnTo>
                    <a:pt x="683731" y="4192974"/>
                  </a:lnTo>
                  <a:lnTo>
                    <a:pt x="703898" y="4151773"/>
                  </a:lnTo>
                  <a:lnTo>
                    <a:pt x="723513" y="4110374"/>
                  </a:lnTo>
                  <a:lnTo>
                    <a:pt x="742576" y="4068780"/>
                  </a:lnTo>
                  <a:lnTo>
                    <a:pt x="761086" y="4026998"/>
                  </a:lnTo>
                  <a:lnTo>
                    <a:pt x="779043" y="3985034"/>
                  </a:lnTo>
                  <a:lnTo>
                    <a:pt x="796448" y="3942892"/>
                  </a:lnTo>
                  <a:lnTo>
                    <a:pt x="813301" y="3900579"/>
                  </a:lnTo>
                  <a:lnTo>
                    <a:pt x="829601" y="3858099"/>
                  </a:lnTo>
                  <a:lnTo>
                    <a:pt x="845348" y="3815459"/>
                  </a:lnTo>
                  <a:lnTo>
                    <a:pt x="860543" y="3772664"/>
                  </a:lnTo>
                  <a:lnTo>
                    <a:pt x="875186" y="3729720"/>
                  </a:lnTo>
                  <a:lnTo>
                    <a:pt x="889276" y="3686631"/>
                  </a:lnTo>
                  <a:lnTo>
                    <a:pt x="902814" y="3643404"/>
                  </a:lnTo>
                  <a:lnTo>
                    <a:pt x="915799" y="3600045"/>
                  </a:lnTo>
                  <a:lnTo>
                    <a:pt x="928232" y="3556558"/>
                  </a:lnTo>
                  <a:lnTo>
                    <a:pt x="940113" y="3512949"/>
                  </a:lnTo>
                  <a:lnTo>
                    <a:pt x="951441" y="3469223"/>
                  </a:lnTo>
                  <a:lnTo>
                    <a:pt x="962216" y="3425387"/>
                  </a:lnTo>
                  <a:lnTo>
                    <a:pt x="972439" y="3381446"/>
                  </a:lnTo>
                  <a:lnTo>
                    <a:pt x="982110" y="3337405"/>
                  </a:lnTo>
                  <a:lnTo>
                    <a:pt x="991228" y="3293270"/>
                  </a:lnTo>
                  <a:lnTo>
                    <a:pt x="999793" y="3249047"/>
                  </a:lnTo>
                  <a:lnTo>
                    <a:pt x="1007806" y="3204740"/>
                  </a:lnTo>
                  <a:lnTo>
                    <a:pt x="1015267" y="3160356"/>
                  </a:lnTo>
                  <a:lnTo>
                    <a:pt x="1022175" y="3115900"/>
                  </a:lnTo>
                  <a:lnTo>
                    <a:pt x="1028531" y="3071377"/>
                  </a:lnTo>
                  <a:lnTo>
                    <a:pt x="1034334" y="3026793"/>
                  </a:lnTo>
                  <a:lnTo>
                    <a:pt x="1039585" y="2982155"/>
                  </a:lnTo>
                  <a:lnTo>
                    <a:pt x="1044283" y="2937466"/>
                  </a:lnTo>
                  <a:lnTo>
                    <a:pt x="1048429" y="2892733"/>
                  </a:lnTo>
                  <a:lnTo>
                    <a:pt x="1052023" y="2847961"/>
                  </a:lnTo>
                  <a:lnTo>
                    <a:pt x="1055064" y="2803156"/>
                  </a:lnTo>
                  <a:lnTo>
                    <a:pt x="1057552" y="2758323"/>
                  </a:lnTo>
                  <a:lnTo>
                    <a:pt x="1059488" y="2713468"/>
                  </a:lnTo>
                  <a:lnTo>
                    <a:pt x="1060872" y="2668596"/>
                  </a:lnTo>
                  <a:lnTo>
                    <a:pt x="1061703" y="2623713"/>
                  </a:lnTo>
                  <a:lnTo>
                    <a:pt x="1061981" y="2578825"/>
                  </a:lnTo>
                  <a:lnTo>
                    <a:pt x="1061708" y="2533937"/>
                  </a:lnTo>
                  <a:lnTo>
                    <a:pt x="1060881" y="2489054"/>
                  </a:lnTo>
                  <a:lnTo>
                    <a:pt x="1059502" y="2444182"/>
                  </a:lnTo>
                  <a:lnTo>
                    <a:pt x="1057571" y="2399327"/>
                  </a:lnTo>
                  <a:lnTo>
                    <a:pt x="1055087" y="2354494"/>
                  </a:lnTo>
                  <a:lnTo>
                    <a:pt x="1052051" y="2309688"/>
                  </a:lnTo>
                  <a:lnTo>
                    <a:pt x="1048463" y="2264916"/>
                  </a:lnTo>
                  <a:lnTo>
                    <a:pt x="1044322" y="2220183"/>
                  </a:lnTo>
                  <a:lnTo>
                    <a:pt x="1039628" y="2175493"/>
                  </a:lnTo>
                  <a:lnTo>
                    <a:pt x="1034382" y="2130854"/>
                  </a:lnTo>
                  <a:lnTo>
                    <a:pt x="1028583" y="2086270"/>
                  </a:lnTo>
                  <a:lnTo>
                    <a:pt x="1022232" y="2041746"/>
                  </a:lnTo>
                  <a:lnTo>
                    <a:pt x="1015329" y="1997289"/>
                  </a:lnTo>
                  <a:lnTo>
                    <a:pt x="1007873" y="1952905"/>
                  </a:lnTo>
                  <a:lnTo>
                    <a:pt x="999864" y="1908597"/>
                  </a:lnTo>
                  <a:lnTo>
                    <a:pt x="991304" y="1864373"/>
                  </a:lnTo>
                  <a:lnTo>
                    <a:pt x="982190" y="1820237"/>
                  </a:lnTo>
                  <a:lnTo>
                    <a:pt x="972524" y="1776195"/>
                  </a:lnTo>
                  <a:lnTo>
                    <a:pt x="962306" y="1732253"/>
                  </a:lnTo>
                  <a:lnTo>
                    <a:pt x="951535" y="1688416"/>
                  </a:lnTo>
                  <a:lnTo>
                    <a:pt x="940212" y="1644689"/>
                  </a:lnTo>
                  <a:lnTo>
                    <a:pt x="928336" y="1601079"/>
                  </a:lnTo>
                  <a:lnTo>
                    <a:pt x="915908" y="1557591"/>
                  </a:lnTo>
                  <a:lnTo>
                    <a:pt x="902928" y="1514230"/>
                  </a:lnTo>
                  <a:lnTo>
                    <a:pt x="889394" y="1471002"/>
                  </a:lnTo>
                  <a:lnTo>
                    <a:pt x="875309" y="1427912"/>
                  </a:lnTo>
                  <a:lnTo>
                    <a:pt x="860671" y="1384966"/>
                  </a:lnTo>
                  <a:lnTo>
                    <a:pt x="845480" y="1342169"/>
                  </a:lnTo>
                  <a:lnTo>
                    <a:pt x="829737" y="1299528"/>
                  </a:lnTo>
                  <a:lnTo>
                    <a:pt x="813442" y="1257047"/>
                  </a:lnTo>
                  <a:lnTo>
                    <a:pt x="796594" y="1214732"/>
                  </a:lnTo>
                  <a:lnTo>
                    <a:pt x="779193" y="1172588"/>
                  </a:lnTo>
                  <a:lnTo>
                    <a:pt x="761240" y="1130622"/>
                  </a:lnTo>
                  <a:lnTo>
                    <a:pt x="742735" y="1088838"/>
                  </a:lnTo>
                  <a:lnTo>
                    <a:pt x="723677" y="1047243"/>
                  </a:lnTo>
                  <a:lnTo>
                    <a:pt x="704067" y="1005841"/>
                  </a:lnTo>
                  <a:lnTo>
                    <a:pt x="683904" y="964639"/>
                  </a:lnTo>
                  <a:lnTo>
                    <a:pt x="663189" y="923641"/>
                  </a:lnTo>
                  <a:lnTo>
                    <a:pt x="641921" y="882854"/>
                  </a:lnTo>
                  <a:lnTo>
                    <a:pt x="620101" y="842283"/>
                  </a:lnTo>
                  <a:lnTo>
                    <a:pt x="597728" y="801933"/>
                  </a:lnTo>
                  <a:lnTo>
                    <a:pt x="574803" y="761809"/>
                  </a:lnTo>
                  <a:lnTo>
                    <a:pt x="551325" y="721919"/>
                  </a:lnTo>
                  <a:lnTo>
                    <a:pt x="527295" y="682266"/>
                  </a:lnTo>
                  <a:lnTo>
                    <a:pt x="502712" y="642857"/>
                  </a:lnTo>
                  <a:lnTo>
                    <a:pt x="477577" y="603697"/>
                  </a:lnTo>
                  <a:lnTo>
                    <a:pt x="451890" y="564792"/>
                  </a:lnTo>
                  <a:lnTo>
                    <a:pt x="425650" y="526147"/>
                  </a:lnTo>
                  <a:lnTo>
                    <a:pt x="398857" y="487767"/>
                  </a:lnTo>
                  <a:lnTo>
                    <a:pt x="371512" y="449659"/>
                  </a:lnTo>
                  <a:lnTo>
                    <a:pt x="343615" y="411828"/>
                  </a:lnTo>
                  <a:lnTo>
                    <a:pt x="315165" y="374279"/>
                  </a:lnTo>
                  <a:lnTo>
                    <a:pt x="286162" y="337017"/>
                  </a:lnTo>
                  <a:lnTo>
                    <a:pt x="256607" y="300049"/>
                  </a:lnTo>
                  <a:lnTo>
                    <a:pt x="226500" y="263380"/>
                  </a:lnTo>
                  <a:lnTo>
                    <a:pt x="195840" y="227016"/>
                  </a:lnTo>
                  <a:lnTo>
                    <a:pt x="164628" y="190961"/>
                  </a:lnTo>
                  <a:lnTo>
                    <a:pt x="132863" y="155222"/>
                  </a:lnTo>
                  <a:lnTo>
                    <a:pt x="100546" y="119804"/>
                  </a:lnTo>
                  <a:lnTo>
                    <a:pt x="67676" y="84713"/>
                  </a:lnTo>
                  <a:lnTo>
                    <a:pt x="34254" y="49953"/>
                  </a:lnTo>
                  <a:lnTo>
                    <a:pt x="279" y="15532"/>
                  </a:lnTo>
                  <a:lnTo>
                    <a:pt x="101" y="15354"/>
                  </a:lnTo>
                  <a:lnTo>
                    <a:pt x="15265" y="0"/>
                  </a:lnTo>
                  <a:close/>
                </a:path>
              </a:pathLst>
            </a:custGeom>
            <a:ln w="12700">
              <a:solidFill>
                <a:srgbClr val="3458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90163" y="1743075"/>
              <a:ext cx="8368665" cy="1083945"/>
            </a:xfrm>
            <a:custGeom>
              <a:avLst/>
              <a:gdLst/>
              <a:ahLst/>
              <a:cxnLst/>
              <a:rect l="l" t="t" r="r" b="b"/>
              <a:pathLst>
                <a:path w="8368665" h="1083945">
                  <a:moveTo>
                    <a:pt x="8368283" y="0"/>
                  </a:moveTo>
                  <a:lnTo>
                    <a:pt x="0" y="0"/>
                  </a:lnTo>
                  <a:lnTo>
                    <a:pt x="0" y="1083564"/>
                  </a:lnTo>
                  <a:lnTo>
                    <a:pt x="8368283" y="1083564"/>
                  </a:lnTo>
                  <a:lnTo>
                    <a:pt x="8368283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90163" y="1743075"/>
              <a:ext cx="8368665" cy="1083945"/>
            </a:xfrm>
            <a:custGeom>
              <a:avLst/>
              <a:gdLst/>
              <a:ahLst/>
              <a:cxnLst/>
              <a:rect l="l" t="t" r="r" b="b"/>
              <a:pathLst>
                <a:path w="8368665" h="1083945">
                  <a:moveTo>
                    <a:pt x="0" y="0"/>
                  </a:moveTo>
                  <a:lnTo>
                    <a:pt x="8368283" y="0"/>
                  </a:lnTo>
                  <a:lnTo>
                    <a:pt x="8368283" y="1083564"/>
                  </a:lnTo>
                  <a:lnTo>
                    <a:pt x="0" y="108356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437528" y="1760785"/>
            <a:ext cx="1764664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600" spc="-50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5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5600" spc="-7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5600" spc="-6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5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5600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56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854579" y="1601088"/>
            <a:ext cx="9057640" cy="2858135"/>
            <a:chOff x="2854579" y="1601088"/>
            <a:chExt cx="9057640" cy="2858135"/>
          </a:xfrm>
        </p:grpSpPr>
        <p:sp>
          <p:nvSpPr>
            <p:cNvPr id="10" name="object 10"/>
            <p:cNvSpPr/>
            <p:nvPr/>
          </p:nvSpPr>
          <p:spPr>
            <a:xfrm>
              <a:off x="2860929" y="1607438"/>
              <a:ext cx="1355090" cy="1355090"/>
            </a:xfrm>
            <a:custGeom>
              <a:avLst/>
              <a:gdLst/>
              <a:ahLst/>
              <a:cxnLst/>
              <a:rect l="l" t="t" r="r" b="b"/>
              <a:pathLst>
                <a:path w="1355089" h="1355089">
                  <a:moveTo>
                    <a:pt x="677418" y="0"/>
                  </a:moveTo>
                  <a:lnTo>
                    <a:pt x="629039" y="1700"/>
                  </a:lnTo>
                  <a:lnTo>
                    <a:pt x="581578" y="6727"/>
                  </a:lnTo>
                  <a:lnTo>
                    <a:pt x="535151" y="14963"/>
                  </a:lnTo>
                  <a:lnTo>
                    <a:pt x="489870" y="26296"/>
                  </a:lnTo>
                  <a:lnTo>
                    <a:pt x="445852" y="40611"/>
                  </a:lnTo>
                  <a:lnTo>
                    <a:pt x="403210" y="57792"/>
                  </a:lnTo>
                  <a:lnTo>
                    <a:pt x="362060" y="77725"/>
                  </a:lnTo>
                  <a:lnTo>
                    <a:pt x="322515" y="100296"/>
                  </a:lnTo>
                  <a:lnTo>
                    <a:pt x="284691" y="125390"/>
                  </a:lnTo>
                  <a:lnTo>
                    <a:pt x="248702" y="152892"/>
                  </a:lnTo>
                  <a:lnTo>
                    <a:pt x="214663" y="182688"/>
                  </a:lnTo>
                  <a:lnTo>
                    <a:pt x="182688" y="214663"/>
                  </a:lnTo>
                  <a:lnTo>
                    <a:pt x="152892" y="248702"/>
                  </a:lnTo>
                  <a:lnTo>
                    <a:pt x="125390" y="284691"/>
                  </a:lnTo>
                  <a:lnTo>
                    <a:pt x="100296" y="322515"/>
                  </a:lnTo>
                  <a:lnTo>
                    <a:pt x="77725" y="362060"/>
                  </a:lnTo>
                  <a:lnTo>
                    <a:pt x="57792" y="403210"/>
                  </a:lnTo>
                  <a:lnTo>
                    <a:pt x="40611" y="445852"/>
                  </a:lnTo>
                  <a:lnTo>
                    <a:pt x="26296" y="489870"/>
                  </a:lnTo>
                  <a:lnTo>
                    <a:pt x="14963" y="535151"/>
                  </a:lnTo>
                  <a:lnTo>
                    <a:pt x="6727" y="581578"/>
                  </a:lnTo>
                  <a:lnTo>
                    <a:pt x="1700" y="629039"/>
                  </a:lnTo>
                  <a:lnTo>
                    <a:pt x="0" y="677417"/>
                  </a:lnTo>
                  <a:lnTo>
                    <a:pt x="1700" y="725796"/>
                  </a:lnTo>
                  <a:lnTo>
                    <a:pt x="6727" y="773257"/>
                  </a:lnTo>
                  <a:lnTo>
                    <a:pt x="14963" y="819684"/>
                  </a:lnTo>
                  <a:lnTo>
                    <a:pt x="26296" y="864965"/>
                  </a:lnTo>
                  <a:lnTo>
                    <a:pt x="40611" y="908983"/>
                  </a:lnTo>
                  <a:lnTo>
                    <a:pt x="57792" y="951625"/>
                  </a:lnTo>
                  <a:lnTo>
                    <a:pt x="77725" y="992775"/>
                  </a:lnTo>
                  <a:lnTo>
                    <a:pt x="100296" y="1032320"/>
                  </a:lnTo>
                  <a:lnTo>
                    <a:pt x="125390" y="1070144"/>
                  </a:lnTo>
                  <a:lnTo>
                    <a:pt x="152892" y="1106133"/>
                  </a:lnTo>
                  <a:lnTo>
                    <a:pt x="182688" y="1140172"/>
                  </a:lnTo>
                  <a:lnTo>
                    <a:pt x="214663" y="1172147"/>
                  </a:lnTo>
                  <a:lnTo>
                    <a:pt x="248702" y="1201943"/>
                  </a:lnTo>
                  <a:lnTo>
                    <a:pt x="284691" y="1229445"/>
                  </a:lnTo>
                  <a:lnTo>
                    <a:pt x="322515" y="1254539"/>
                  </a:lnTo>
                  <a:lnTo>
                    <a:pt x="362060" y="1277110"/>
                  </a:lnTo>
                  <a:lnTo>
                    <a:pt x="403210" y="1297043"/>
                  </a:lnTo>
                  <a:lnTo>
                    <a:pt x="445852" y="1314224"/>
                  </a:lnTo>
                  <a:lnTo>
                    <a:pt x="489870" y="1328539"/>
                  </a:lnTo>
                  <a:lnTo>
                    <a:pt x="535151" y="1339872"/>
                  </a:lnTo>
                  <a:lnTo>
                    <a:pt x="581578" y="1348108"/>
                  </a:lnTo>
                  <a:lnTo>
                    <a:pt x="629039" y="1353135"/>
                  </a:lnTo>
                  <a:lnTo>
                    <a:pt x="677418" y="1354835"/>
                  </a:lnTo>
                  <a:lnTo>
                    <a:pt x="725796" y="1353135"/>
                  </a:lnTo>
                  <a:lnTo>
                    <a:pt x="773257" y="1348108"/>
                  </a:lnTo>
                  <a:lnTo>
                    <a:pt x="819684" y="1339872"/>
                  </a:lnTo>
                  <a:lnTo>
                    <a:pt x="864965" y="1328539"/>
                  </a:lnTo>
                  <a:lnTo>
                    <a:pt x="908983" y="1314224"/>
                  </a:lnTo>
                  <a:lnTo>
                    <a:pt x="951625" y="1297043"/>
                  </a:lnTo>
                  <a:lnTo>
                    <a:pt x="992775" y="1277110"/>
                  </a:lnTo>
                  <a:lnTo>
                    <a:pt x="1032320" y="1254539"/>
                  </a:lnTo>
                  <a:lnTo>
                    <a:pt x="1070144" y="1229445"/>
                  </a:lnTo>
                  <a:lnTo>
                    <a:pt x="1106133" y="1201943"/>
                  </a:lnTo>
                  <a:lnTo>
                    <a:pt x="1140172" y="1172147"/>
                  </a:lnTo>
                  <a:lnTo>
                    <a:pt x="1172147" y="1140172"/>
                  </a:lnTo>
                  <a:lnTo>
                    <a:pt x="1201943" y="1106133"/>
                  </a:lnTo>
                  <a:lnTo>
                    <a:pt x="1229445" y="1070144"/>
                  </a:lnTo>
                  <a:lnTo>
                    <a:pt x="1254539" y="1032320"/>
                  </a:lnTo>
                  <a:lnTo>
                    <a:pt x="1277110" y="992775"/>
                  </a:lnTo>
                  <a:lnTo>
                    <a:pt x="1297043" y="951625"/>
                  </a:lnTo>
                  <a:lnTo>
                    <a:pt x="1314224" y="908983"/>
                  </a:lnTo>
                  <a:lnTo>
                    <a:pt x="1328539" y="864965"/>
                  </a:lnTo>
                  <a:lnTo>
                    <a:pt x="1339872" y="819684"/>
                  </a:lnTo>
                  <a:lnTo>
                    <a:pt x="1348108" y="773257"/>
                  </a:lnTo>
                  <a:lnTo>
                    <a:pt x="1353135" y="725796"/>
                  </a:lnTo>
                  <a:lnTo>
                    <a:pt x="1354836" y="677417"/>
                  </a:lnTo>
                  <a:lnTo>
                    <a:pt x="1353135" y="629039"/>
                  </a:lnTo>
                  <a:lnTo>
                    <a:pt x="1348108" y="581578"/>
                  </a:lnTo>
                  <a:lnTo>
                    <a:pt x="1339872" y="535151"/>
                  </a:lnTo>
                  <a:lnTo>
                    <a:pt x="1328539" y="489870"/>
                  </a:lnTo>
                  <a:lnTo>
                    <a:pt x="1314224" y="445852"/>
                  </a:lnTo>
                  <a:lnTo>
                    <a:pt x="1297043" y="403210"/>
                  </a:lnTo>
                  <a:lnTo>
                    <a:pt x="1277110" y="362060"/>
                  </a:lnTo>
                  <a:lnTo>
                    <a:pt x="1254539" y="322515"/>
                  </a:lnTo>
                  <a:lnTo>
                    <a:pt x="1229445" y="284691"/>
                  </a:lnTo>
                  <a:lnTo>
                    <a:pt x="1201943" y="248702"/>
                  </a:lnTo>
                  <a:lnTo>
                    <a:pt x="1172147" y="214663"/>
                  </a:lnTo>
                  <a:lnTo>
                    <a:pt x="1140172" y="182688"/>
                  </a:lnTo>
                  <a:lnTo>
                    <a:pt x="1106133" y="152892"/>
                  </a:lnTo>
                  <a:lnTo>
                    <a:pt x="1070144" y="125390"/>
                  </a:lnTo>
                  <a:lnTo>
                    <a:pt x="1032320" y="100296"/>
                  </a:lnTo>
                  <a:lnTo>
                    <a:pt x="992775" y="77725"/>
                  </a:lnTo>
                  <a:lnTo>
                    <a:pt x="951625" y="57792"/>
                  </a:lnTo>
                  <a:lnTo>
                    <a:pt x="908983" y="40611"/>
                  </a:lnTo>
                  <a:lnTo>
                    <a:pt x="864965" y="26296"/>
                  </a:lnTo>
                  <a:lnTo>
                    <a:pt x="819684" y="14963"/>
                  </a:lnTo>
                  <a:lnTo>
                    <a:pt x="773257" y="6727"/>
                  </a:lnTo>
                  <a:lnTo>
                    <a:pt x="725796" y="1700"/>
                  </a:lnTo>
                  <a:lnTo>
                    <a:pt x="6774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60929" y="1607438"/>
              <a:ext cx="1355090" cy="1355090"/>
            </a:xfrm>
            <a:custGeom>
              <a:avLst/>
              <a:gdLst/>
              <a:ahLst/>
              <a:cxnLst/>
              <a:rect l="l" t="t" r="r" b="b"/>
              <a:pathLst>
                <a:path w="1355089" h="1355089">
                  <a:moveTo>
                    <a:pt x="0" y="677417"/>
                  </a:moveTo>
                  <a:lnTo>
                    <a:pt x="1700" y="629039"/>
                  </a:lnTo>
                  <a:lnTo>
                    <a:pt x="6727" y="581578"/>
                  </a:lnTo>
                  <a:lnTo>
                    <a:pt x="14963" y="535151"/>
                  </a:lnTo>
                  <a:lnTo>
                    <a:pt x="26296" y="489870"/>
                  </a:lnTo>
                  <a:lnTo>
                    <a:pt x="40611" y="445852"/>
                  </a:lnTo>
                  <a:lnTo>
                    <a:pt x="57792" y="403210"/>
                  </a:lnTo>
                  <a:lnTo>
                    <a:pt x="77725" y="362060"/>
                  </a:lnTo>
                  <a:lnTo>
                    <a:pt x="100296" y="322515"/>
                  </a:lnTo>
                  <a:lnTo>
                    <a:pt x="125390" y="284691"/>
                  </a:lnTo>
                  <a:lnTo>
                    <a:pt x="152892" y="248702"/>
                  </a:lnTo>
                  <a:lnTo>
                    <a:pt x="182688" y="214663"/>
                  </a:lnTo>
                  <a:lnTo>
                    <a:pt x="214663" y="182688"/>
                  </a:lnTo>
                  <a:lnTo>
                    <a:pt x="248702" y="152892"/>
                  </a:lnTo>
                  <a:lnTo>
                    <a:pt x="284691" y="125390"/>
                  </a:lnTo>
                  <a:lnTo>
                    <a:pt x="322515" y="100296"/>
                  </a:lnTo>
                  <a:lnTo>
                    <a:pt x="362060" y="77725"/>
                  </a:lnTo>
                  <a:lnTo>
                    <a:pt x="403210" y="57792"/>
                  </a:lnTo>
                  <a:lnTo>
                    <a:pt x="445852" y="40611"/>
                  </a:lnTo>
                  <a:lnTo>
                    <a:pt x="489870" y="26296"/>
                  </a:lnTo>
                  <a:lnTo>
                    <a:pt x="535151" y="14963"/>
                  </a:lnTo>
                  <a:lnTo>
                    <a:pt x="581578" y="6727"/>
                  </a:lnTo>
                  <a:lnTo>
                    <a:pt x="629039" y="1700"/>
                  </a:lnTo>
                  <a:lnTo>
                    <a:pt x="677418" y="0"/>
                  </a:lnTo>
                  <a:lnTo>
                    <a:pt x="725796" y="1700"/>
                  </a:lnTo>
                  <a:lnTo>
                    <a:pt x="773257" y="6727"/>
                  </a:lnTo>
                  <a:lnTo>
                    <a:pt x="819684" y="14963"/>
                  </a:lnTo>
                  <a:lnTo>
                    <a:pt x="864965" y="26296"/>
                  </a:lnTo>
                  <a:lnTo>
                    <a:pt x="908983" y="40611"/>
                  </a:lnTo>
                  <a:lnTo>
                    <a:pt x="951625" y="57792"/>
                  </a:lnTo>
                  <a:lnTo>
                    <a:pt x="992775" y="77725"/>
                  </a:lnTo>
                  <a:lnTo>
                    <a:pt x="1032320" y="100296"/>
                  </a:lnTo>
                  <a:lnTo>
                    <a:pt x="1070144" y="125390"/>
                  </a:lnTo>
                  <a:lnTo>
                    <a:pt x="1106133" y="152892"/>
                  </a:lnTo>
                  <a:lnTo>
                    <a:pt x="1140172" y="182688"/>
                  </a:lnTo>
                  <a:lnTo>
                    <a:pt x="1172147" y="214663"/>
                  </a:lnTo>
                  <a:lnTo>
                    <a:pt x="1201943" y="248702"/>
                  </a:lnTo>
                  <a:lnTo>
                    <a:pt x="1229445" y="284691"/>
                  </a:lnTo>
                  <a:lnTo>
                    <a:pt x="1254539" y="322515"/>
                  </a:lnTo>
                  <a:lnTo>
                    <a:pt x="1277110" y="362060"/>
                  </a:lnTo>
                  <a:lnTo>
                    <a:pt x="1297043" y="403210"/>
                  </a:lnTo>
                  <a:lnTo>
                    <a:pt x="1314224" y="445852"/>
                  </a:lnTo>
                  <a:lnTo>
                    <a:pt x="1328539" y="489870"/>
                  </a:lnTo>
                  <a:lnTo>
                    <a:pt x="1339872" y="535151"/>
                  </a:lnTo>
                  <a:lnTo>
                    <a:pt x="1348108" y="581578"/>
                  </a:lnTo>
                  <a:lnTo>
                    <a:pt x="1353135" y="629039"/>
                  </a:lnTo>
                  <a:lnTo>
                    <a:pt x="1354836" y="677417"/>
                  </a:lnTo>
                  <a:lnTo>
                    <a:pt x="1353135" y="725796"/>
                  </a:lnTo>
                  <a:lnTo>
                    <a:pt x="1348108" y="773257"/>
                  </a:lnTo>
                  <a:lnTo>
                    <a:pt x="1339872" y="819684"/>
                  </a:lnTo>
                  <a:lnTo>
                    <a:pt x="1328539" y="864965"/>
                  </a:lnTo>
                  <a:lnTo>
                    <a:pt x="1314224" y="908983"/>
                  </a:lnTo>
                  <a:lnTo>
                    <a:pt x="1297043" y="951625"/>
                  </a:lnTo>
                  <a:lnTo>
                    <a:pt x="1277110" y="992775"/>
                  </a:lnTo>
                  <a:lnTo>
                    <a:pt x="1254539" y="1032320"/>
                  </a:lnTo>
                  <a:lnTo>
                    <a:pt x="1229445" y="1070144"/>
                  </a:lnTo>
                  <a:lnTo>
                    <a:pt x="1201943" y="1106133"/>
                  </a:lnTo>
                  <a:lnTo>
                    <a:pt x="1172147" y="1140172"/>
                  </a:lnTo>
                  <a:lnTo>
                    <a:pt x="1140172" y="1172147"/>
                  </a:lnTo>
                  <a:lnTo>
                    <a:pt x="1106133" y="1201943"/>
                  </a:lnTo>
                  <a:lnTo>
                    <a:pt x="1070144" y="1229445"/>
                  </a:lnTo>
                  <a:lnTo>
                    <a:pt x="1032320" y="1254539"/>
                  </a:lnTo>
                  <a:lnTo>
                    <a:pt x="992775" y="1277110"/>
                  </a:lnTo>
                  <a:lnTo>
                    <a:pt x="951625" y="1297043"/>
                  </a:lnTo>
                  <a:lnTo>
                    <a:pt x="908983" y="1314224"/>
                  </a:lnTo>
                  <a:lnTo>
                    <a:pt x="864965" y="1328539"/>
                  </a:lnTo>
                  <a:lnTo>
                    <a:pt x="819684" y="1339872"/>
                  </a:lnTo>
                  <a:lnTo>
                    <a:pt x="773257" y="1348108"/>
                  </a:lnTo>
                  <a:lnTo>
                    <a:pt x="725796" y="1353135"/>
                  </a:lnTo>
                  <a:lnTo>
                    <a:pt x="677418" y="1354835"/>
                  </a:lnTo>
                  <a:lnTo>
                    <a:pt x="629039" y="1353135"/>
                  </a:lnTo>
                  <a:lnTo>
                    <a:pt x="581578" y="1348108"/>
                  </a:lnTo>
                  <a:lnTo>
                    <a:pt x="535151" y="1339872"/>
                  </a:lnTo>
                  <a:lnTo>
                    <a:pt x="489870" y="1328539"/>
                  </a:lnTo>
                  <a:lnTo>
                    <a:pt x="445852" y="1314224"/>
                  </a:lnTo>
                  <a:lnTo>
                    <a:pt x="403210" y="1297043"/>
                  </a:lnTo>
                  <a:lnTo>
                    <a:pt x="362060" y="1277110"/>
                  </a:lnTo>
                  <a:lnTo>
                    <a:pt x="322515" y="1254539"/>
                  </a:lnTo>
                  <a:lnTo>
                    <a:pt x="284691" y="1229445"/>
                  </a:lnTo>
                  <a:lnTo>
                    <a:pt x="248702" y="1201943"/>
                  </a:lnTo>
                  <a:lnTo>
                    <a:pt x="214663" y="1172147"/>
                  </a:lnTo>
                  <a:lnTo>
                    <a:pt x="182688" y="1140172"/>
                  </a:lnTo>
                  <a:lnTo>
                    <a:pt x="152892" y="1106133"/>
                  </a:lnTo>
                  <a:lnTo>
                    <a:pt x="125390" y="1070144"/>
                  </a:lnTo>
                  <a:lnTo>
                    <a:pt x="100296" y="1032320"/>
                  </a:lnTo>
                  <a:lnTo>
                    <a:pt x="77725" y="992775"/>
                  </a:lnTo>
                  <a:lnTo>
                    <a:pt x="57792" y="951625"/>
                  </a:lnTo>
                  <a:lnTo>
                    <a:pt x="40611" y="908983"/>
                  </a:lnTo>
                  <a:lnTo>
                    <a:pt x="26296" y="864965"/>
                  </a:lnTo>
                  <a:lnTo>
                    <a:pt x="14963" y="819684"/>
                  </a:lnTo>
                  <a:lnTo>
                    <a:pt x="6727" y="773257"/>
                  </a:lnTo>
                  <a:lnTo>
                    <a:pt x="1700" y="725796"/>
                  </a:lnTo>
                  <a:lnTo>
                    <a:pt x="0" y="677417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32301" y="3368421"/>
              <a:ext cx="7973695" cy="1084580"/>
            </a:xfrm>
            <a:custGeom>
              <a:avLst/>
              <a:gdLst/>
              <a:ahLst/>
              <a:cxnLst/>
              <a:rect l="l" t="t" r="r" b="b"/>
              <a:pathLst>
                <a:path w="7973695" h="1084579">
                  <a:moveTo>
                    <a:pt x="7973568" y="0"/>
                  </a:moveTo>
                  <a:lnTo>
                    <a:pt x="0" y="0"/>
                  </a:lnTo>
                  <a:lnTo>
                    <a:pt x="0" y="1084326"/>
                  </a:lnTo>
                  <a:lnTo>
                    <a:pt x="7973568" y="1084326"/>
                  </a:lnTo>
                  <a:lnTo>
                    <a:pt x="7973568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32301" y="3368421"/>
              <a:ext cx="7973695" cy="1084580"/>
            </a:xfrm>
            <a:custGeom>
              <a:avLst/>
              <a:gdLst/>
              <a:ahLst/>
              <a:cxnLst/>
              <a:rect l="l" t="t" r="r" b="b"/>
              <a:pathLst>
                <a:path w="7973695" h="1084579">
                  <a:moveTo>
                    <a:pt x="0" y="0"/>
                  </a:moveTo>
                  <a:lnTo>
                    <a:pt x="7973568" y="0"/>
                  </a:lnTo>
                  <a:lnTo>
                    <a:pt x="7973568" y="1084326"/>
                  </a:lnTo>
                  <a:lnTo>
                    <a:pt x="0" y="108432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939949" y="3386385"/>
            <a:ext cx="329882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600" spc="-14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56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600" spc="-5" dirty="0">
                <a:solidFill>
                  <a:srgbClr val="FFFFFF"/>
                </a:solidFill>
                <a:latin typeface="Calibri"/>
                <a:cs typeface="Calibri"/>
              </a:rPr>
              <a:t>Leader</a:t>
            </a:r>
            <a:endParaRPr sz="56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248532" y="3227197"/>
            <a:ext cx="8663940" cy="2857500"/>
            <a:chOff x="3248532" y="3227197"/>
            <a:chExt cx="8663940" cy="2857500"/>
          </a:xfrm>
        </p:grpSpPr>
        <p:sp>
          <p:nvSpPr>
            <p:cNvPr id="16" name="object 16"/>
            <p:cNvSpPr/>
            <p:nvPr/>
          </p:nvSpPr>
          <p:spPr>
            <a:xfrm>
              <a:off x="3254882" y="3233547"/>
              <a:ext cx="1355090" cy="1354455"/>
            </a:xfrm>
            <a:custGeom>
              <a:avLst/>
              <a:gdLst/>
              <a:ahLst/>
              <a:cxnLst/>
              <a:rect l="l" t="t" r="r" b="b"/>
              <a:pathLst>
                <a:path w="1355089" h="1354454">
                  <a:moveTo>
                    <a:pt x="677418" y="0"/>
                  </a:moveTo>
                  <a:lnTo>
                    <a:pt x="629039" y="1699"/>
                  </a:lnTo>
                  <a:lnTo>
                    <a:pt x="581578" y="6723"/>
                  </a:lnTo>
                  <a:lnTo>
                    <a:pt x="535151" y="14955"/>
                  </a:lnTo>
                  <a:lnTo>
                    <a:pt x="489870" y="26282"/>
                  </a:lnTo>
                  <a:lnTo>
                    <a:pt x="445852" y="40589"/>
                  </a:lnTo>
                  <a:lnTo>
                    <a:pt x="403210" y="57760"/>
                  </a:lnTo>
                  <a:lnTo>
                    <a:pt x="362060" y="77683"/>
                  </a:lnTo>
                  <a:lnTo>
                    <a:pt x="322515" y="100241"/>
                  </a:lnTo>
                  <a:lnTo>
                    <a:pt x="284691" y="125321"/>
                  </a:lnTo>
                  <a:lnTo>
                    <a:pt x="248702" y="152808"/>
                  </a:lnTo>
                  <a:lnTo>
                    <a:pt x="214663" y="182587"/>
                  </a:lnTo>
                  <a:lnTo>
                    <a:pt x="182688" y="214544"/>
                  </a:lnTo>
                  <a:lnTo>
                    <a:pt x="152892" y="248564"/>
                  </a:lnTo>
                  <a:lnTo>
                    <a:pt x="125390" y="284533"/>
                  </a:lnTo>
                  <a:lnTo>
                    <a:pt x="100296" y="322336"/>
                  </a:lnTo>
                  <a:lnTo>
                    <a:pt x="77725" y="361858"/>
                  </a:lnTo>
                  <a:lnTo>
                    <a:pt x="57792" y="402986"/>
                  </a:lnTo>
                  <a:lnTo>
                    <a:pt x="40611" y="445603"/>
                  </a:lnTo>
                  <a:lnTo>
                    <a:pt x="26296" y="489597"/>
                  </a:lnTo>
                  <a:lnTo>
                    <a:pt x="14963" y="534851"/>
                  </a:lnTo>
                  <a:lnTo>
                    <a:pt x="6727" y="581252"/>
                  </a:lnTo>
                  <a:lnTo>
                    <a:pt x="1700" y="628686"/>
                  </a:lnTo>
                  <a:lnTo>
                    <a:pt x="0" y="677036"/>
                  </a:lnTo>
                  <a:lnTo>
                    <a:pt x="1700" y="725387"/>
                  </a:lnTo>
                  <a:lnTo>
                    <a:pt x="6727" y="772821"/>
                  </a:lnTo>
                  <a:lnTo>
                    <a:pt x="14963" y="819222"/>
                  </a:lnTo>
                  <a:lnTo>
                    <a:pt x="26296" y="864476"/>
                  </a:lnTo>
                  <a:lnTo>
                    <a:pt x="40611" y="908470"/>
                  </a:lnTo>
                  <a:lnTo>
                    <a:pt x="57792" y="951087"/>
                  </a:lnTo>
                  <a:lnTo>
                    <a:pt x="77725" y="992215"/>
                  </a:lnTo>
                  <a:lnTo>
                    <a:pt x="100296" y="1031737"/>
                  </a:lnTo>
                  <a:lnTo>
                    <a:pt x="125390" y="1069540"/>
                  </a:lnTo>
                  <a:lnTo>
                    <a:pt x="152892" y="1105509"/>
                  </a:lnTo>
                  <a:lnTo>
                    <a:pt x="182688" y="1139529"/>
                  </a:lnTo>
                  <a:lnTo>
                    <a:pt x="214663" y="1171486"/>
                  </a:lnTo>
                  <a:lnTo>
                    <a:pt x="248702" y="1201265"/>
                  </a:lnTo>
                  <a:lnTo>
                    <a:pt x="284691" y="1228752"/>
                  </a:lnTo>
                  <a:lnTo>
                    <a:pt x="322515" y="1253832"/>
                  </a:lnTo>
                  <a:lnTo>
                    <a:pt x="362060" y="1276390"/>
                  </a:lnTo>
                  <a:lnTo>
                    <a:pt x="403210" y="1296313"/>
                  </a:lnTo>
                  <a:lnTo>
                    <a:pt x="445852" y="1313484"/>
                  </a:lnTo>
                  <a:lnTo>
                    <a:pt x="489870" y="1327791"/>
                  </a:lnTo>
                  <a:lnTo>
                    <a:pt x="535151" y="1339118"/>
                  </a:lnTo>
                  <a:lnTo>
                    <a:pt x="581578" y="1347350"/>
                  </a:lnTo>
                  <a:lnTo>
                    <a:pt x="629039" y="1352374"/>
                  </a:lnTo>
                  <a:lnTo>
                    <a:pt x="677418" y="1354073"/>
                  </a:lnTo>
                  <a:lnTo>
                    <a:pt x="725796" y="1352374"/>
                  </a:lnTo>
                  <a:lnTo>
                    <a:pt x="773257" y="1347350"/>
                  </a:lnTo>
                  <a:lnTo>
                    <a:pt x="819684" y="1339118"/>
                  </a:lnTo>
                  <a:lnTo>
                    <a:pt x="864965" y="1327791"/>
                  </a:lnTo>
                  <a:lnTo>
                    <a:pt x="908983" y="1313484"/>
                  </a:lnTo>
                  <a:lnTo>
                    <a:pt x="951625" y="1296313"/>
                  </a:lnTo>
                  <a:lnTo>
                    <a:pt x="992775" y="1276390"/>
                  </a:lnTo>
                  <a:lnTo>
                    <a:pt x="1032320" y="1253832"/>
                  </a:lnTo>
                  <a:lnTo>
                    <a:pt x="1070144" y="1228752"/>
                  </a:lnTo>
                  <a:lnTo>
                    <a:pt x="1106133" y="1201265"/>
                  </a:lnTo>
                  <a:lnTo>
                    <a:pt x="1140172" y="1171486"/>
                  </a:lnTo>
                  <a:lnTo>
                    <a:pt x="1172147" y="1139529"/>
                  </a:lnTo>
                  <a:lnTo>
                    <a:pt x="1201943" y="1105509"/>
                  </a:lnTo>
                  <a:lnTo>
                    <a:pt x="1229445" y="1069540"/>
                  </a:lnTo>
                  <a:lnTo>
                    <a:pt x="1254539" y="1031737"/>
                  </a:lnTo>
                  <a:lnTo>
                    <a:pt x="1277110" y="992215"/>
                  </a:lnTo>
                  <a:lnTo>
                    <a:pt x="1297043" y="951087"/>
                  </a:lnTo>
                  <a:lnTo>
                    <a:pt x="1314224" y="908470"/>
                  </a:lnTo>
                  <a:lnTo>
                    <a:pt x="1328539" y="864476"/>
                  </a:lnTo>
                  <a:lnTo>
                    <a:pt x="1339872" y="819222"/>
                  </a:lnTo>
                  <a:lnTo>
                    <a:pt x="1348108" y="772821"/>
                  </a:lnTo>
                  <a:lnTo>
                    <a:pt x="1353135" y="725387"/>
                  </a:lnTo>
                  <a:lnTo>
                    <a:pt x="1354836" y="677036"/>
                  </a:lnTo>
                  <a:lnTo>
                    <a:pt x="1353135" y="628686"/>
                  </a:lnTo>
                  <a:lnTo>
                    <a:pt x="1348108" y="581252"/>
                  </a:lnTo>
                  <a:lnTo>
                    <a:pt x="1339872" y="534851"/>
                  </a:lnTo>
                  <a:lnTo>
                    <a:pt x="1328539" y="489597"/>
                  </a:lnTo>
                  <a:lnTo>
                    <a:pt x="1314224" y="445603"/>
                  </a:lnTo>
                  <a:lnTo>
                    <a:pt x="1297043" y="402986"/>
                  </a:lnTo>
                  <a:lnTo>
                    <a:pt x="1277110" y="361858"/>
                  </a:lnTo>
                  <a:lnTo>
                    <a:pt x="1254539" y="322336"/>
                  </a:lnTo>
                  <a:lnTo>
                    <a:pt x="1229445" y="284533"/>
                  </a:lnTo>
                  <a:lnTo>
                    <a:pt x="1201943" y="248564"/>
                  </a:lnTo>
                  <a:lnTo>
                    <a:pt x="1172147" y="214544"/>
                  </a:lnTo>
                  <a:lnTo>
                    <a:pt x="1140172" y="182587"/>
                  </a:lnTo>
                  <a:lnTo>
                    <a:pt x="1106133" y="152808"/>
                  </a:lnTo>
                  <a:lnTo>
                    <a:pt x="1070144" y="125321"/>
                  </a:lnTo>
                  <a:lnTo>
                    <a:pt x="1032320" y="100241"/>
                  </a:lnTo>
                  <a:lnTo>
                    <a:pt x="992775" y="77683"/>
                  </a:lnTo>
                  <a:lnTo>
                    <a:pt x="951625" y="57760"/>
                  </a:lnTo>
                  <a:lnTo>
                    <a:pt x="908983" y="40589"/>
                  </a:lnTo>
                  <a:lnTo>
                    <a:pt x="864965" y="26282"/>
                  </a:lnTo>
                  <a:lnTo>
                    <a:pt x="819684" y="14955"/>
                  </a:lnTo>
                  <a:lnTo>
                    <a:pt x="773257" y="6723"/>
                  </a:lnTo>
                  <a:lnTo>
                    <a:pt x="725796" y="1699"/>
                  </a:lnTo>
                  <a:lnTo>
                    <a:pt x="6774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54882" y="3233547"/>
              <a:ext cx="1355090" cy="1354455"/>
            </a:xfrm>
            <a:custGeom>
              <a:avLst/>
              <a:gdLst/>
              <a:ahLst/>
              <a:cxnLst/>
              <a:rect l="l" t="t" r="r" b="b"/>
              <a:pathLst>
                <a:path w="1355089" h="1354454">
                  <a:moveTo>
                    <a:pt x="0" y="677036"/>
                  </a:moveTo>
                  <a:lnTo>
                    <a:pt x="1700" y="628686"/>
                  </a:lnTo>
                  <a:lnTo>
                    <a:pt x="6727" y="581252"/>
                  </a:lnTo>
                  <a:lnTo>
                    <a:pt x="14963" y="534851"/>
                  </a:lnTo>
                  <a:lnTo>
                    <a:pt x="26296" y="489597"/>
                  </a:lnTo>
                  <a:lnTo>
                    <a:pt x="40611" y="445603"/>
                  </a:lnTo>
                  <a:lnTo>
                    <a:pt x="57792" y="402986"/>
                  </a:lnTo>
                  <a:lnTo>
                    <a:pt x="77725" y="361858"/>
                  </a:lnTo>
                  <a:lnTo>
                    <a:pt x="100296" y="322336"/>
                  </a:lnTo>
                  <a:lnTo>
                    <a:pt x="125390" y="284533"/>
                  </a:lnTo>
                  <a:lnTo>
                    <a:pt x="152892" y="248564"/>
                  </a:lnTo>
                  <a:lnTo>
                    <a:pt x="182688" y="214544"/>
                  </a:lnTo>
                  <a:lnTo>
                    <a:pt x="214663" y="182587"/>
                  </a:lnTo>
                  <a:lnTo>
                    <a:pt x="248702" y="152808"/>
                  </a:lnTo>
                  <a:lnTo>
                    <a:pt x="284691" y="125321"/>
                  </a:lnTo>
                  <a:lnTo>
                    <a:pt x="322515" y="100241"/>
                  </a:lnTo>
                  <a:lnTo>
                    <a:pt x="362060" y="77683"/>
                  </a:lnTo>
                  <a:lnTo>
                    <a:pt x="403210" y="57760"/>
                  </a:lnTo>
                  <a:lnTo>
                    <a:pt x="445852" y="40589"/>
                  </a:lnTo>
                  <a:lnTo>
                    <a:pt x="489870" y="26282"/>
                  </a:lnTo>
                  <a:lnTo>
                    <a:pt x="535151" y="14955"/>
                  </a:lnTo>
                  <a:lnTo>
                    <a:pt x="581578" y="6723"/>
                  </a:lnTo>
                  <a:lnTo>
                    <a:pt x="629039" y="1699"/>
                  </a:lnTo>
                  <a:lnTo>
                    <a:pt x="677418" y="0"/>
                  </a:lnTo>
                  <a:lnTo>
                    <a:pt x="725796" y="1699"/>
                  </a:lnTo>
                  <a:lnTo>
                    <a:pt x="773257" y="6723"/>
                  </a:lnTo>
                  <a:lnTo>
                    <a:pt x="819684" y="14955"/>
                  </a:lnTo>
                  <a:lnTo>
                    <a:pt x="864965" y="26282"/>
                  </a:lnTo>
                  <a:lnTo>
                    <a:pt x="908983" y="40589"/>
                  </a:lnTo>
                  <a:lnTo>
                    <a:pt x="951625" y="57760"/>
                  </a:lnTo>
                  <a:lnTo>
                    <a:pt x="992775" y="77683"/>
                  </a:lnTo>
                  <a:lnTo>
                    <a:pt x="1032320" y="100241"/>
                  </a:lnTo>
                  <a:lnTo>
                    <a:pt x="1070144" y="125321"/>
                  </a:lnTo>
                  <a:lnTo>
                    <a:pt x="1106133" y="152808"/>
                  </a:lnTo>
                  <a:lnTo>
                    <a:pt x="1140172" y="182587"/>
                  </a:lnTo>
                  <a:lnTo>
                    <a:pt x="1172147" y="214544"/>
                  </a:lnTo>
                  <a:lnTo>
                    <a:pt x="1201943" y="248564"/>
                  </a:lnTo>
                  <a:lnTo>
                    <a:pt x="1229445" y="284533"/>
                  </a:lnTo>
                  <a:lnTo>
                    <a:pt x="1254539" y="322336"/>
                  </a:lnTo>
                  <a:lnTo>
                    <a:pt x="1277110" y="361858"/>
                  </a:lnTo>
                  <a:lnTo>
                    <a:pt x="1297043" y="402986"/>
                  </a:lnTo>
                  <a:lnTo>
                    <a:pt x="1314224" y="445603"/>
                  </a:lnTo>
                  <a:lnTo>
                    <a:pt x="1328539" y="489597"/>
                  </a:lnTo>
                  <a:lnTo>
                    <a:pt x="1339872" y="534851"/>
                  </a:lnTo>
                  <a:lnTo>
                    <a:pt x="1348108" y="581252"/>
                  </a:lnTo>
                  <a:lnTo>
                    <a:pt x="1353135" y="628686"/>
                  </a:lnTo>
                  <a:lnTo>
                    <a:pt x="1354836" y="677036"/>
                  </a:lnTo>
                  <a:lnTo>
                    <a:pt x="1353135" y="725387"/>
                  </a:lnTo>
                  <a:lnTo>
                    <a:pt x="1348108" y="772821"/>
                  </a:lnTo>
                  <a:lnTo>
                    <a:pt x="1339872" y="819222"/>
                  </a:lnTo>
                  <a:lnTo>
                    <a:pt x="1328539" y="864476"/>
                  </a:lnTo>
                  <a:lnTo>
                    <a:pt x="1314224" y="908470"/>
                  </a:lnTo>
                  <a:lnTo>
                    <a:pt x="1297043" y="951087"/>
                  </a:lnTo>
                  <a:lnTo>
                    <a:pt x="1277110" y="992215"/>
                  </a:lnTo>
                  <a:lnTo>
                    <a:pt x="1254539" y="1031737"/>
                  </a:lnTo>
                  <a:lnTo>
                    <a:pt x="1229445" y="1069540"/>
                  </a:lnTo>
                  <a:lnTo>
                    <a:pt x="1201943" y="1105509"/>
                  </a:lnTo>
                  <a:lnTo>
                    <a:pt x="1172147" y="1139529"/>
                  </a:lnTo>
                  <a:lnTo>
                    <a:pt x="1140172" y="1171486"/>
                  </a:lnTo>
                  <a:lnTo>
                    <a:pt x="1106133" y="1201265"/>
                  </a:lnTo>
                  <a:lnTo>
                    <a:pt x="1070144" y="1228752"/>
                  </a:lnTo>
                  <a:lnTo>
                    <a:pt x="1032320" y="1253832"/>
                  </a:lnTo>
                  <a:lnTo>
                    <a:pt x="992775" y="1276390"/>
                  </a:lnTo>
                  <a:lnTo>
                    <a:pt x="951625" y="1296313"/>
                  </a:lnTo>
                  <a:lnTo>
                    <a:pt x="908983" y="1313484"/>
                  </a:lnTo>
                  <a:lnTo>
                    <a:pt x="864965" y="1327791"/>
                  </a:lnTo>
                  <a:lnTo>
                    <a:pt x="819684" y="1339118"/>
                  </a:lnTo>
                  <a:lnTo>
                    <a:pt x="773257" y="1347350"/>
                  </a:lnTo>
                  <a:lnTo>
                    <a:pt x="725796" y="1352374"/>
                  </a:lnTo>
                  <a:lnTo>
                    <a:pt x="677418" y="1354073"/>
                  </a:lnTo>
                  <a:lnTo>
                    <a:pt x="629039" y="1352374"/>
                  </a:lnTo>
                  <a:lnTo>
                    <a:pt x="581578" y="1347350"/>
                  </a:lnTo>
                  <a:lnTo>
                    <a:pt x="535151" y="1339118"/>
                  </a:lnTo>
                  <a:lnTo>
                    <a:pt x="489870" y="1327791"/>
                  </a:lnTo>
                  <a:lnTo>
                    <a:pt x="445852" y="1313484"/>
                  </a:lnTo>
                  <a:lnTo>
                    <a:pt x="403210" y="1296313"/>
                  </a:lnTo>
                  <a:lnTo>
                    <a:pt x="362060" y="1276390"/>
                  </a:lnTo>
                  <a:lnTo>
                    <a:pt x="322515" y="1253832"/>
                  </a:lnTo>
                  <a:lnTo>
                    <a:pt x="284691" y="1228752"/>
                  </a:lnTo>
                  <a:lnTo>
                    <a:pt x="248702" y="1201265"/>
                  </a:lnTo>
                  <a:lnTo>
                    <a:pt x="214663" y="1171486"/>
                  </a:lnTo>
                  <a:lnTo>
                    <a:pt x="182688" y="1139529"/>
                  </a:lnTo>
                  <a:lnTo>
                    <a:pt x="152892" y="1105509"/>
                  </a:lnTo>
                  <a:lnTo>
                    <a:pt x="125390" y="1069540"/>
                  </a:lnTo>
                  <a:lnTo>
                    <a:pt x="100296" y="1031737"/>
                  </a:lnTo>
                  <a:lnTo>
                    <a:pt x="77725" y="992215"/>
                  </a:lnTo>
                  <a:lnTo>
                    <a:pt x="57792" y="951087"/>
                  </a:lnTo>
                  <a:lnTo>
                    <a:pt x="40611" y="908470"/>
                  </a:lnTo>
                  <a:lnTo>
                    <a:pt x="26296" y="864476"/>
                  </a:lnTo>
                  <a:lnTo>
                    <a:pt x="14963" y="819222"/>
                  </a:lnTo>
                  <a:lnTo>
                    <a:pt x="6727" y="772821"/>
                  </a:lnTo>
                  <a:lnTo>
                    <a:pt x="1700" y="725387"/>
                  </a:lnTo>
                  <a:lnTo>
                    <a:pt x="0" y="677036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38346" y="4994529"/>
              <a:ext cx="8368030" cy="1083945"/>
            </a:xfrm>
            <a:custGeom>
              <a:avLst/>
              <a:gdLst/>
              <a:ahLst/>
              <a:cxnLst/>
              <a:rect l="l" t="t" r="r" b="b"/>
              <a:pathLst>
                <a:path w="8368030" h="1083945">
                  <a:moveTo>
                    <a:pt x="8367522" y="0"/>
                  </a:moveTo>
                  <a:lnTo>
                    <a:pt x="0" y="0"/>
                  </a:lnTo>
                  <a:lnTo>
                    <a:pt x="0" y="1083564"/>
                  </a:lnTo>
                  <a:lnTo>
                    <a:pt x="8367522" y="1083564"/>
                  </a:lnTo>
                  <a:lnTo>
                    <a:pt x="8367522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38346" y="4994529"/>
              <a:ext cx="8368030" cy="1083945"/>
            </a:xfrm>
            <a:custGeom>
              <a:avLst/>
              <a:gdLst/>
              <a:ahLst/>
              <a:cxnLst/>
              <a:rect l="l" t="t" r="r" b="b"/>
              <a:pathLst>
                <a:path w="8368030" h="1083945">
                  <a:moveTo>
                    <a:pt x="0" y="0"/>
                  </a:moveTo>
                  <a:lnTo>
                    <a:pt x="8367522" y="0"/>
                  </a:lnTo>
                  <a:lnTo>
                    <a:pt x="8367522" y="1083564"/>
                  </a:lnTo>
                  <a:lnTo>
                    <a:pt x="0" y="108356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385228" y="5011985"/>
            <a:ext cx="392430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600" spc="-14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56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600" spc="-10" dirty="0">
                <a:solidFill>
                  <a:srgbClr val="FFFFFF"/>
                </a:solidFill>
                <a:latin typeface="Calibri"/>
                <a:cs typeface="Calibri"/>
              </a:rPr>
              <a:t>Manager</a:t>
            </a:r>
            <a:endParaRPr sz="56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854579" y="4852542"/>
            <a:ext cx="1367790" cy="1367790"/>
            <a:chOff x="2854579" y="4852542"/>
            <a:chExt cx="1367790" cy="1367790"/>
          </a:xfrm>
        </p:grpSpPr>
        <p:sp>
          <p:nvSpPr>
            <p:cNvPr id="22" name="object 22"/>
            <p:cNvSpPr/>
            <p:nvPr/>
          </p:nvSpPr>
          <p:spPr>
            <a:xfrm>
              <a:off x="2860929" y="4858892"/>
              <a:ext cx="1355090" cy="1355090"/>
            </a:xfrm>
            <a:custGeom>
              <a:avLst/>
              <a:gdLst/>
              <a:ahLst/>
              <a:cxnLst/>
              <a:rect l="l" t="t" r="r" b="b"/>
              <a:pathLst>
                <a:path w="1355089" h="1355089">
                  <a:moveTo>
                    <a:pt x="677418" y="0"/>
                  </a:moveTo>
                  <a:lnTo>
                    <a:pt x="629039" y="1700"/>
                  </a:lnTo>
                  <a:lnTo>
                    <a:pt x="581578" y="6727"/>
                  </a:lnTo>
                  <a:lnTo>
                    <a:pt x="535151" y="14963"/>
                  </a:lnTo>
                  <a:lnTo>
                    <a:pt x="489870" y="26296"/>
                  </a:lnTo>
                  <a:lnTo>
                    <a:pt x="445852" y="40611"/>
                  </a:lnTo>
                  <a:lnTo>
                    <a:pt x="403210" y="57792"/>
                  </a:lnTo>
                  <a:lnTo>
                    <a:pt x="362060" y="77725"/>
                  </a:lnTo>
                  <a:lnTo>
                    <a:pt x="322515" y="100296"/>
                  </a:lnTo>
                  <a:lnTo>
                    <a:pt x="284691" y="125390"/>
                  </a:lnTo>
                  <a:lnTo>
                    <a:pt x="248702" y="152892"/>
                  </a:lnTo>
                  <a:lnTo>
                    <a:pt x="214663" y="182688"/>
                  </a:lnTo>
                  <a:lnTo>
                    <a:pt x="182688" y="214663"/>
                  </a:lnTo>
                  <a:lnTo>
                    <a:pt x="152892" y="248702"/>
                  </a:lnTo>
                  <a:lnTo>
                    <a:pt x="125390" y="284691"/>
                  </a:lnTo>
                  <a:lnTo>
                    <a:pt x="100296" y="322515"/>
                  </a:lnTo>
                  <a:lnTo>
                    <a:pt x="77725" y="362060"/>
                  </a:lnTo>
                  <a:lnTo>
                    <a:pt x="57792" y="403210"/>
                  </a:lnTo>
                  <a:lnTo>
                    <a:pt x="40611" y="445852"/>
                  </a:lnTo>
                  <a:lnTo>
                    <a:pt x="26296" y="489870"/>
                  </a:lnTo>
                  <a:lnTo>
                    <a:pt x="14963" y="535151"/>
                  </a:lnTo>
                  <a:lnTo>
                    <a:pt x="6727" y="581578"/>
                  </a:lnTo>
                  <a:lnTo>
                    <a:pt x="1700" y="629039"/>
                  </a:lnTo>
                  <a:lnTo>
                    <a:pt x="0" y="677417"/>
                  </a:lnTo>
                  <a:lnTo>
                    <a:pt x="1700" y="725796"/>
                  </a:lnTo>
                  <a:lnTo>
                    <a:pt x="6727" y="773257"/>
                  </a:lnTo>
                  <a:lnTo>
                    <a:pt x="14963" y="819684"/>
                  </a:lnTo>
                  <a:lnTo>
                    <a:pt x="26296" y="864965"/>
                  </a:lnTo>
                  <a:lnTo>
                    <a:pt x="40611" y="908983"/>
                  </a:lnTo>
                  <a:lnTo>
                    <a:pt x="57792" y="951625"/>
                  </a:lnTo>
                  <a:lnTo>
                    <a:pt x="77725" y="992775"/>
                  </a:lnTo>
                  <a:lnTo>
                    <a:pt x="100296" y="1032320"/>
                  </a:lnTo>
                  <a:lnTo>
                    <a:pt x="125390" y="1070144"/>
                  </a:lnTo>
                  <a:lnTo>
                    <a:pt x="152892" y="1106133"/>
                  </a:lnTo>
                  <a:lnTo>
                    <a:pt x="182688" y="1140172"/>
                  </a:lnTo>
                  <a:lnTo>
                    <a:pt x="214663" y="1172147"/>
                  </a:lnTo>
                  <a:lnTo>
                    <a:pt x="248702" y="1201943"/>
                  </a:lnTo>
                  <a:lnTo>
                    <a:pt x="284691" y="1229445"/>
                  </a:lnTo>
                  <a:lnTo>
                    <a:pt x="322515" y="1254539"/>
                  </a:lnTo>
                  <a:lnTo>
                    <a:pt x="362060" y="1277110"/>
                  </a:lnTo>
                  <a:lnTo>
                    <a:pt x="403210" y="1297043"/>
                  </a:lnTo>
                  <a:lnTo>
                    <a:pt x="445852" y="1314224"/>
                  </a:lnTo>
                  <a:lnTo>
                    <a:pt x="489870" y="1328539"/>
                  </a:lnTo>
                  <a:lnTo>
                    <a:pt x="535151" y="1339872"/>
                  </a:lnTo>
                  <a:lnTo>
                    <a:pt x="581578" y="1348108"/>
                  </a:lnTo>
                  <a:lnTo>
                    <a:pt x="629039" y="1353135"/>
                  </a:lnTo>
                  <a:lnTo>
                    <a:pt x="677418" y="1354835"/>
                  </a:lnTo>
                  <a:lnTo>
                    <a:pt x="725796" y="1353135"/>
                  </a:lnTo>
                  <a:lnTo>
                    <a:pt x="773257" y="1348108"/>
                  </a:lnTo>
                  <a:lnTo>
                    <a:pt x="819684" y="1339872"/>
                  </a:lnTo>
                  <a:lnTo>
                    <a:pt x="864965" y="1328539"/>
                  </a:lnTo>
                  <a:lnTo>
                    <a:pt x="908983" y="1314224"/>
                  </a:lnTo>
                  <a:lnTo>
                    <a:pt x="951625" y="1297043"/>
                  </a:lnTo>
                  <a:lnTo>
                    <a:pt x="992775" y="1277110"/>
                  </a:lnTo>
                  <a:lnTo>
                    <a:pt x="1032320" y="1254539"/>
                  </a:lnTo>
                  <a:lnTo>
                    <a:pt x="1070144" y="1229445"/>
                  </a:lnTo>
                  <a:lnTo>
                    <a:pt x="1106133" y="1201943"/>
                  </a:lnTo>
                  <a:lnTo>
                    <a:pt x="1140172" y="1172147"/>
                  </a:lnTo>
                  <a:lnTo>
                    <a:pt x="1172147" y="1140172"/>
                  </a:lnTo>
                  <a:lnTo>
                    <a:pt x="1201943" y="1106133"/>
                  </a:lnTo>
                  <a:lnTo>
                    <a:pt x="1229445" y="1070144"/>
                  </a:lnTo>
                  <a:lnTo>
                    <a:pt x="1254539" y="1032320"/>
                  </a:lnTo>
                  <a:lnTo>
                    <a:pt x="1277110" y="992775"/>
                  </a:lnTo>
                  <a:lnTo>
                    <a:pt x="1297043" y="951625"/>
                  </a:lnTo>
                  <a:lnTo>
                    <a:pt x="1314224" y="908983"/>
                  </a:lnTo>
                  <a:lnTo>
                    <a:pt x="1328539" y="864965"/>
                  </a:lnTo>
                  <a:lnTo>
                    <a:pt x="1339872" y="819684"/>
                  </a:lnTo>
                  <a:lnTo>
                    <a:pt x="1348108" y="773257"/>
                  </a:lnTo>
                  <a:lnTo>
                    <a:pt x="1353135" y="725796"/>
                  </a:lnTo>
                  <a:lnTo>
                    <a:pt x="1354836" y="677417"/>
                  </a:lnTo>
                  <a:lnTo>
                    <a:pt x="1353135" y="629039"/>
                  </a:lnTo>
                  <a:lnTo>
                    <a:pt x="1348108" y="581578"/>
                  </a:lnTo>
                  <a:lnTo>
                    <a:pt x="1339872" y="535151"/>
                  </a:lnTo>
                  <a:lnTo>
                    <a:pt x="1328539" y="489870"/>
                  </a:lnTo>
                  <a:lnTo>
                    <a:pt x="1314224" y="445852"/>
                  </a:lnTo>
                  <a:lnTo>
                    <a:pt x="1297043" y="403210"/>
                  </a:lnTo>
                  <a:lnTo>
                    <a:pt x="1277110" y="362060"/>
                  </a:lnTo>
                  <a:lnTo>
                    <a:pt x="1254539" y="322515"/>
                  </a:lnTo>
                  <a:lnTo>
                    <a:pt x="1229445" y="284691"/>
                  </a:lnTo>
                  <a:lnTo>
                    <a:pt x="1201943" y="248702"/>
                  </a:lnTo>
                  <a:lnTo>
                    <a:pt x="1172147" y="214663"/>
                  </a:lnTo>
                  <a:lnTo>
                    <a:pt x="1140172" y="182688"/>
                  </a:lnTo>
                  <a:lnTo>
                    <a:pt x="1106133" y="152892"/>
                  </a:lnTo>
                  <a:lnTo>
                    <a:pt x="1070144" y="125390"/>
                  </a:lnTo>
                  <a:lnTo>
                    <a:pt x="1032320" y="100296"/>
                  </a:lnTo>
                  <a:lnTo>
                    <a:pt x="992775" y="77725"/>
                  </a:lnTo>
                  <a:lnTo>
                    <a:pt x="951625" y="57792"/>
                  </a:lnTo>
                  <a:lnTo>
                    <a:pt x="908983" y="40611"/>
                  </a:lnTo>
                  <a:lnTo>
                    <a:pt x="864965" y="26296"/>
                  </a:lnTo>
                  <a:lnTo>
                    <a:pt x="819684" y="14963"/>
                  </a:lnTo>
                  <a:lnTo>
                    <a:pt x="773257" y="6727"/>
                  </a:lnTo>
                  <a:lnTo>
                    <a:pt x="725796" y="1700"/>
                  </a:lnTo>
                  <a:lnTo>
                    <a:pt x="6774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60929" y="4858892"/>
              <a:ext cx="1355090" cy="1355090"/>
            </a:xfrm>
            <a:custGeom>
              <a:avLst/>
              <a:gdLst/>
              <a:ahLst/>
              <a:cxnLst/>
              <a:rect l="l" t="t" r="r" b="b"/>
              <a:pathLst>
                <a:path w="1355089" h="1355089">
                  <a:moveTo>
                    <a:pt x="0" y="677417"/>
                  </a:moveTo>
                  <a:lnTo>
                    <a:pt x="1700" y="629039"/>
                  </a:lnTo>
                  <a:lnTo>
                    <a:pt x="6727" y="581578"/>
                  </a:lnTo>
                  <a:lnTo>
                    <a:pt x="14963" y="535151"/>
                  </a:lnTo>
                  <a:lnTo>
                    <a:pt x="26296" y="489870"/>
                  </a:lnTo>
                  <a:lnTo>
                    <a:pt x="40611" y="445852"/>
                  </a:lnTo>
                  <a:lnTo>
                    <a:pt x="57792" y="403210"/>
                  </a:lnTo>
                  <a:lnTo>
                    <a:pt x="77725" y="362060"/>
                  </a:lnTo>
                  <a:lnTo>
                    <a:pt x="100296" y="322515"/>
                  </a:lnTo>
                  <a:lnTo>
                    <a:pt x="125390" y="284691"/>
                  </a:lnTo>
                  <a:lnTo>
                    <a:pt x="152892" y="248702"/>
                  </a:lnTo>
                  <a:lnTo>
                    <a:pt x="182688" y="214663"/>
                  </a:lnTo>
                  <a:lnTo>
                    <a:pt x="214663" y="182688"/>
                  </a:lnTo>
                  <a:lnTo>
                    <a:pt x="248702" y="152892"/>
                  </a:lnTo>
                  <a:lnTo>
                    <a:pt x="284691" y="125390"/>
                  </a:lnTo>
                  <a:lnTo>
                    <a:pt x="322515" y="100296"/>
                  </a:lnTo>
                  <a:lnTo>
                    <a:pt x="362060" y="77725"/>
                  </a:lnTo>
                  <a:lnTo>
                    <a:pt x="403210" y="57792"/>
                  </a:lnTo>
                  <a:lnTo>
                    <a:pt x="445852" y="40611"/>
                  </a:lnTo>
                  <a:lnTo>
                    <a:pt x="489870" y="26296"/>
                  </a:lnTo>
                  <a:lnTo>
                    <a:pt x="535151" y="14963"/>
                  </a:lnTo>
                  <a:lnTo>
                    <a:pt x="581578" y="6727"/>
                  </a:lnTo>
                  <a:lnTo>
                    <a:pt x="629039" y="1700"/>
                  </a:lnTo>
                  <a:lnTo>
                    <a:pt x="677418" y="0"/>
                  </a:lnTo>
                  <a:lnTo>
                    <a:pt x="725796" y="1700"/>
                  </a:lnTo>
                  <a:lnTo>
                    <a:pt x="773257" y="6727"/>
                  </a:lnTo>
                  <a:lnTo>
                    <a:pt x="819684" y="14963"/>
                  </a:lnTo>
                  <a:lnTo>
                    <a:pt x="864965" y="26296"/>
                  </a:lnTo>
                  <a:lnTo>
                    <a:pt x="908983" y="40611"/>
                  </a:lnTo>
                  <a:lnTo>
                    <a:pt x="951625" y="57792"/>
                  </a:lnTo>
                  <a:lnTo>
                    <a:pt x="992775" y="77725"/>
                  </a:lnTo>
                  <a:lnTo>
                    <a:pt x="1032320" y="100296"/>
                  </a:lnTo>
                  <a:lnTo>
                    <a:pt x="1070144" y="125390"/>
                  </a:lnTo>
                  <a:lnTo>
                    <a:pt x="1106133" y="152892"/>
                  </a:lnTo>
                  <a:lnTo>
                    <a:pt x="1140172" y="182688"/>
                  </a:lnTo>
                  <a:lnTo>
                    <a:pt x="1172147" y="214663"/>
                  </a:lnTo>
                  <a:lnTo>
                    <a:pt x="1201943" y="248702"/>
                  </a:lnTo>
                  <a:lnTo>
                    <a:pt x="1229445" y="284691"/>
                  </a:lnTo>
                  <a:lnTo>
                    <a:pt x="1254539" y="322515"/>
                  </a:lnTo>
                  <a:lnTo>
                    <a:pt x="1277110" y="362060"/>
                  </a:lnTo>
                  <a:lnTo>
                    <a:pt x="1297043" y="403210"/>
                  </a:lnTo>
                  <a:lnTo>
                    <a:pt x="1314224" y="445852"/>
                  </a:lnTo>
                  <a:lnTo>
                    <a:pt x="1328539" y="489870"/>
                  </a:lnTo>
                  <a:lnTo>
                    <a:pt x="1339872" y="535151"/>
                  </a:lnTo>
                  <a:lnTo>
                    <a:pt x="1348108" y="581578"/>
                  </a:lnTo>
                  <a:lnTo>
                    <a:pt x="1353135" y="629039"/>
                  </a:lnTo>
                  <a:lnTo>
                    <a:pt x="1354836" y="677417"/>
                  </a:lnTo>
                  <a:lnTo>
                    <a:pt x="1353135" y="725796"/>
                  </a:lnTo>
                  <a:lnTo>
                    <a:pt x="1348108" y="773257"/>
                  </a:lnTo>
                  <a:lnTo>
                    <a:pt x="1339872" y="819684"/>
                  </a:lnTo>
                  <a:lnTo>
                    <a:pt x="1328539" y="864965"/>
                  </a:lnTo>
                  <a:lnTo>
                    <a:pt x="1314224" y="908983"/>
                  </a:lnTo>
                  <a:lnTo>
                    <a:pt x="1297043" y="951625"/>
                  </a:lnTo>
                  <a:lnTo>
                    <a:pt x="1277110" y="992775"/>
                  </a:lnTo>
                  <a:lnTo>
                    <a:pt x="1254539" y="1032320"/>
                  </a:lnTo>
                  <a:lnTo>
                    <a:pt x="1229445" y="1070144"/>
                  </a:lnTo>
                  <a:lnTo>
                    <a:pt x="1201943" y="1106133"/>
                  </a:lnTo>
                  <a:lnTo>
                    <a:pt x="1172147" y="1140172"/>
                  </a:lnTo>
                  <a:lnTo>
                    <a:pt x="1140172" y="1172147"/>
                  </a:lnTo>
                  <a:lnTo>
                    <a:pt x="1106133" y="1201943"/>
                  </a:lnTo>
                  <a:lnTo>
                    <a:pt x="1070144" y="1229445"/>
                  </a:lnTo>
                  <a:lnTo>
                    <a:pt x="1032320" y="1254539"/>
                  </a:lnTo>
                  <a:lnTo>
                    <a:pt x="992775" y="1277110"/>
                  </a:lnTo>
                  <a:lnTo>
                    <a:pt x="951625" y="1297043"/>
                  </a:lnTo>
                  <a:lnTo>
                    <a:pt x="908983" y="1314224"/>
                  </a:lnTo>
                  <a:lnTo>
                    <a:pt x="864965" y="1328539"/>
                  </a:lnTo>
                  <a:lnTo>
                    <a:pt x="819684" y="1339872"/>
                  </a:lnTo>
                  <a:lnTo>
                    <a:pt x="773257" y="1348108"/>
                  </a:lnTo>
                  <a:lnTo>
                    <a:pt x="725796" y="1353135"/>
                  </a:lnTo>
                  <a:lnTo>
                    <a:pt x="677418" y="1354835"/>
                  </a:lnTo>
                  <a:lnTo>
                    <a:pt x="629039" y="1353135"/>
                  </a:lnTo>
                  <a:lnTo>
                    <a:pt x="581578" y="1348108"/>
                  </a:lnTo>
                  <a:lnTo>
                    <a:pt x="535151" y="1339872"/>
                  </a:lnTo>
                  <a:lnTo>
                    <a:pt x="489870" y="1328539"/>
                  </a:lnTo>
                  <a:lnTo>
                    <a:pt x="445852" y="1314224"/>
                  </a:lnTo>
                  <a:lnTo>
                    <a:pt x="403210" y="1297043"/>
                  </a:lnTo>
                  <a:lnTo>
                    <a:pt x="362060" y="1277110"/>
                  </a:lnTo>
                  <a:lnTo>
                    <a:pt x="322515" y="1254539"/>
                  </a:lnTo>
                  <a:lnTo>
                    <a:pt x="284691" y="1229445"/>
                  </a:lnTo>
                  <a:lnTo>
                    <a:pt x="248702" y="1201943"/>
                  </a:lnTo>
                  <a:lnTo>
                    <a:pt x="214663" y="1172147"/>
                  </a:lnTo>
                  <a:lnTo>
                    <a:pt x="182688" y="1140172"/>
                  </a:lnTo>
                  <a:lnTo>
                    <a:pt x="152892" y="1106133"/>
                  </a:lnTo>
                  <a:lnTo>
                    <a:pt x="125390" y="1070144"/>
                  </a:lnTo>
                  <a:lnTo>
                    <a:pt x="100296" y="1032320"/>
                  </a:lnTo>
                  <a:lnTo>
                    <a:pt x="77725" y="992775"/>
                  </a:lnTo>
                  <a:lnTo>
                    <a:pt x="57792" y="951625"/>
                  </a:lnTo>
                  <a:lnTo>
                    <a:pt x="40611" y="908983"/>
                  </a:lnTo>
                  <a:lnTo>
                    <a:pt x="26296" y="864965"/>
                  </a:lnTo>
                  <a:lnTo>
                    <a:pt x="14963" y="819684"/>
                  </a:lnTo>
                  <a:lnTo>
                    <a:pt x="6727" y="773257"/>
                  </a:lnTo>
                  <a:lnTo>
                    <a:pt x="1700" y="725796"/>
                  </a:lnTo>
                  <a:lnTo>
                    <a:pt x="0" y="677417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374" y="304652"/>
            <a:ext cx="72669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25" dirty="0"/>
              <a:t> </a:t>
            </a:r>
            <a:r>
              <a:rPr spc="-45" dirty="0"/>
              <a:t>Yönetimi</a:t>
            </a:r>
            <a:r>
              <a:rPr spc="-3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100" dirty="0"/>
              <a:t>Test</a:t>
            </a:r>
            <a:r>
              <a:rPr spc="-15" dirty="0"/>
              <a:t> </a:t>
            </a:r>
            <a:r>
              <a:rPr spc="-25" dirty="0"/>
              <a:t>Organizasyonu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9277" y="3053333"/>
            <a:ext cx="1107408" cy="11200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15907" y="3099155"/>
            <a:ext cx="2005330" cy="12204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4"/>
              </a:spcBef>
            </a:pPr>
            <a:r>
              <a:rPr sz="2800" b="1" spc="-5" dirty="0">
                <a:solidFill>
                  <a:srgbClr val="0099CC"/>
                </a:solidFill>
                <a:latin typeface="Calibri"/>
                <a:cs typeface="Calibri"/>
              </a:rPr>
              <a:t>Bağımsız test </a:t>
            </a:r>
            <a:r>
              <a:rPr sz="2800" b="1" spc="-620" dirty="0">
                <a:solidFill>
                  <a:srgbClr val="0099CC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99CC"/>
                </a:solidFill>
                <a:latin typeface="Calibri"/>
                <a:cs typeface="Calibri"/>
              </a:rPr>
              <a:t>uzmanları </a:t>
            </a:r>
            <a:r>
              <a:rPr sz="2800" b="1" dirty="0">
                <a:solidFill>
                  <a:srgbClr val="0099CC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99CC"/>
                </a:solidFill>
                <a:latin typeface="Calibri"/>
                <a:cs typeface="Calibri"/>
              </a:rPr>
              <a:t>ö</a:t>
            </a:r>
            <a:r>
              <a:rPr sz="2800" b="1" dirty="0">
                <a:solidFill>
                  <a:srgbClr val="0099CC"/>
                </a:solidFill>
                <a:latin typeface="Calibri"/>
                <a:cs typeface="Calibri"/>
              </a:rPr>
              <a:t>n</a:t>
            </a:r>
            <a:r>
              <a:rPr sz="2800" b="1" spc="-5" dirty="0">
                <a:solidFill>
                  <a:srgbClr val="0099CC"/>
                </a:solidFill>
                <a:latin typeface="Calibri"/>
                <a:cs typeface="Calibri"/>
              </a:rPr>
              <a:t>y</a:t>
            </a:r>
            <a:r>
              <a:rPr sz="2800" b="1" dirty="0">
                <a:solidFill>
                  <a:srgbClr val="0099CC"/>
                </a:solidFill>
                <a:latin typeface="Calibri"/>
                <a:cs typeface="Calibri"/>
              </a:rPr>
              <a:t>ar</a:t>
            </a:r>
            <a:r>
              <a:rPr sz="2800" b="1" spc="-5" dirty="0">
                <a:solidFill>
                  <a:srgbClr val="0099CC"/>
                </a:solidFill>
                <a:latin typeface="Calibri"/>
                <a:cs typeface="Calibri"/>
              </a:rPr>
              <a:t>g</a:t>
            </a:r>
            <a:r>
              <a:rPr sz="2800" b="1" dirty="0">
                <a:solidFill>
                  <a:srgbClr val="0099CC"/>
                </a:solidFill>
                <a:latin typeface="Calibri"/>
                <a:cs typeface="Calibri"/>
              </a:rPr>
              <a:t>ı</a:t>
            </a:r>
            <a:r>
              <a:rPr sz="2800" b="1" spc="-5" dirty="0">
                <a:solidFill>
                  <a:srgbClr val="0099CC"/>
                </a:solidFill>
                <a:latin typeface="Calibri"/>
                <a:cs typeface="Calibri"/>
              </a:rPr>
              <a:t>s</a:t>
            </a:r>
            <a:r>
              <a:rPr sz="2800" b="1" dirty="0">
                <a:solidFill>
                  <a:srgbClr val="0099CC"/>
                </a:solidFill>
                <a:latin typeface="Calibri"/>
                <a:cs typeface="Calibri"/>
              </a:rPr>
              <a:t>ız</a:t>
            </a:r>
            <a:r>
              <a:rPr sz="2800" b="1" spc="-10" dirty="0">
                <a:solidFill>
                  <a:srgbClr val="0099CC"/>
                </a:solidFill>
                <a:latin typeface="Calibri"/>
                <a:cs typeface="Calibri"/>
              </a:rPr>
              <a:t>d</a:t>
            </a:r>
            <a:r>
              <a:rPr sz="2800" b="1" spc="-5" dirty="0">
                <a:solidFill>
                  <a:srgbClr val="0099CC"/>
                </a:solidFill>
                <a:latin typeface="Calibri"/>
                <a:cs typeface="Calibri"/>
              </a:rPr>
              <a:t>ır</a:t>
            </a:r>
            <a:r>
              <a:rPr sz="2800" b="1" dirty="0">
                <a:solidFill>
                  <a:srgbClr val="0099CC"/>
                </a:solidFill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15907" y="5400107"/>
            <a:ext cx="3384550" cy="12204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4"/>
              </a:spcBef>
            </a:pPr>
            <a:r>
              <a:rPr sz="2800" b="1" spc="-5" dirty="0">
                <a:solidFill>
                  <a:srgbClr val="0099CC"/>
                </a:solidFill>
                <a:latin typeface="Calibri"/>
                <a:cs typeface="Calibri"/>
              </a:rPr>
              <a:t>Bağımsız test </a:t>
            </a:r>
            <a:r>
              <a:rPr sz="2800" b="1" dirty="0">
                <a:solidFill>
                  <a:srgbClr val="0099CC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99CC"/>
                </a:solidFill>
                <a:latin typeface="Calibri"/>
                <a:cs typeface="Calibri"/>
              </a:rPr>
              <a:t>uzmanları varsayımları </a:t>
            </a:r>
            <a:r>
              <a:rPr sz="2800" b="1" spc="-620" dirty="0">
                <a:solidFill>
                  <a:srgbClr val="0099CC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99CC"/>
                </a:solidFill>
                <a:latin typeface="Calibri"/>
                <a:cs typeface="Calibri"/>
              </a:rPr>
              <a:t>doğrulayabilir.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1317" y="5318759"/>
            <a:ext cx="1098032" cy="113233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471" y="5090159"/>
            <a:ext cx="1107408" cy="112002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1317" y="3958590"/>
            <a:ext cx="1098032" cy="113155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56453" y="2598420"/>
            <a:ext cx="1098785" cy="113156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310117" y="1932914"/>
            <a:ext cx="54698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44536A"/>
                </a:solidFill>
                <a:latin typeface="Calibri"/>
                <a:cs typeface="Calibri"/>
              </a:rPr>
              <a:t>Bağımsızlık</a:t>
            </a:r>
            <a:r>
              <a:rPr sz="2800" b="1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44536A"/>
                </a:solidFill>
                <a:latin typeface="Calibri"/>
                <a:cs typeface="Calibri"/>
              </a:rPr>
              <a:t>Avantaj</a:t>
            </a:r>
            <a:r>
              <a:rPr sz="2800" b="1" spc="-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44536A"/>
                </a:solidFill>
                <a:latin typeface="Calibri"/>
                <a:cs typeface="Calibri"/>
              </a:rPr>
              <a:t>ve</a:t>
            </a:r>
            <a:r>
              <a:rPr sz="2800" b="1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44536A"/>
                </a:solidFill>
                <a:latin typeface="Calibri"/>
                <a:cs typeface="Calibri"/>
              </a:rPr>
              <a:t>Dezavantajları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07770" y="2691950"/>
            <a:ext cx="4179570" cy="83693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4"/>
              </a:spcBef>
            </a:pPr>
            <a:r>
              <a:rPr sz="2800" b="1" dirty="0">
                <a:solidFill>
                  <a:srgbClr val="0099CC"/>
                </a:solidFill>
                <a:latin typeface="Calibri"/>
                <a:cs typeface="Calibri"/>
              </a:rPr>
              <a:t>Yazılım </a:t>
            </a:r>
            <a:r>
              <a:rPr sz="2800" b="1" spc="-5" dirty="0">
                <a:solidFill>
                  <a:srgbClr val="0099CC"/>
                </a:solidFill>
                <a:latin typeface="Calibri"/>
                <a:cs typeface="Calibri"/>
              </a:rPr>
              <a:t>geliştirme ekibinden </a:t>
            </a:r>
            <a:r>
              <a:rPr sz="2800" b="1" spc="-620" dirty="0">
                <a:solidFill>
                  <a:srgbClr val="0099CC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99CC"/>
                </a:solidFill>
                <a:latin typeface="Calibri"/>
                <a:cs typeface="Calibri"/>
              </a:rPr>
              <a:t>soyutlanma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07770" y="4097930"/>
            <a:ext cx="4638040" cy="83693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4"/>
              </a:spcBef>
            </a:pPr>
            <a:r>
              <a:rPr sz="2800" b="1" spc="-5" dirty="0">
                <a:solidFill>
                  <a:srgbClr val="0099CC"/>
                </a:solidFill>
                <a:latin typeface="Calibri"/>
                <a:cs typeface="Calibri"/>
              </a:rPr>
              <a:t>Yazılımcıların kalite</a:t>
            </a:r>
            <a:r>
              <a:rPr sz="2800" b="1" spc="20" dirty="0">
                <a:solidFill>
                  <a:srgbClr val="0099CC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99CC"/>
                </a:solidFill>
                <a:latin typeface="Calibri"/>
                <a:cs typeface="Calibri"/>
              </a:rPr>
              <a:t>sorumluluk </a:t>
            </a:r>
            <a:r>
              <a:rPr sz="2800" b="1" spc="-615" dirty="0">
                <a:solidFill>
                  <a:srgbClr val="0099CC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99CC"/>
                </a:solidFill>
                <a:latin typeface="Calibri"/>
                <a:cs typeface="Calibri"/>
              </a:rPr>
              <a:t>hislerinin</a:t>
            </a:r>
            <a:r>
              <a:rPr sz="2800" b="1" spc="-25" dirty="0">
                <a:solidFill>
                  <a:srgbClr val="0099CC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99CC"/>
                </a:solidFill>
                <a:latin typeface="Calibri"/>
                <a:cs typeface="Calibri"/>
              </a:rPr>
              <a:t>kaybolması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07770" y="5503909"/>
            <a:ext cx="4662805" cy="83693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4"/>
              </a:spcBef>
            </a:pPr>
            <a:r>
              <a:rPr sz="2800" b="1" spc="-5" dirty="0">
                <a:solidFill>
                  <a:srgbClr val="0099CC"/>
                </a:solidFill>
                <a:latin typeface="Calibri"/>
                <a:cs typeface="Calibri"/>
              </a:rPr>
              <a:t>Bağımsız test </a:t>
            </a:r>
            <a:r>
              <a:rPr sz="2800" b="1" dirty="0">
                <a:solidFill>
                  <a:srgbClr val="0099CC"/>
                </a:solidFill>
                <a:latin typeface="Calibri"/>
                <a:cs typeface="Calibri"/>
              </a:rPr>
              <a:t>uzmanlarına </a:t>
            </a:r>
            <a:r>
              <a:rPr sz="2800" b="1" spc="-5" dirty="0">
                <a:solidFill>
                  <a:srgbClr val="0099CC"/>
                </a:solidFill>
                <a:latin typeface="Calibri"/>
                <a:cs typeface="Calibri"/>
              </a:rPr>
              <a:t>karşı </a:t>
            </a:r>
            <a:r>
              <a:rPr sz="2800" b="1" spc="-620" dirty="0">
                <a:solidFill>
                  <a:srgbClr val="0099CC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99CC"/>
                </a:solidFill>
                <a:latin typeface="Calibri"/>
                <a:cs typeface="Calibri"/>
              </a:rPr>
              <a:t>önyargılı</a:t>
            </a:r>
            <a:r>
              <a:rPr sz="2800" b="1" spc="-15" dirty="0">
                <a:solidFill>
                  <a:srgbClr val="0099CC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99CC"/>
                </a:solidFill>
                <a:latin typeface="Calibri"/>
                <a:cs typeface="Calibri"/>
              </a:rPr>
              <a:t>yaklaşım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1447" y="1838557"/>
            <a:ext cx="10166350" cy="4564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0099CC"/>
                </a:solidFill>
                <a:latin typeface="Calibri"/>
                <a:cs typeface="Calibri"/>
              </a:rPr>
              <a:t>Bağımsızlık</a:t>
            </a:r>
            <a:r>
              <a:rPr sz="2800" b="1" spc="-30" dirty="0">
                <a:solidFill>
                  <a:srgbClr val="0099CC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99CC"/>
                </a:solidFill>
                <a:latin typeface="Calibri"/>
                <a:cs typeface="Calibri"/>
              </a:rPr>
              <a:t>seviyeleri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0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Bağımsız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uzmanı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yoktur</a:t>
            </a:r>
            <a:r>
              <a:rPr sz="2400" b="1" spc="-5" dirty="0">
                <a:latin typeface="Calibri"/>
                <a:cs typeface="Calibri"/>
              </a:rPr>
              <a:t>;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yazılımcılar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kendi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kodlarını test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eder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dirty="0">
                <a:latin typeface="Calibri"/>
                <a:cs typeface="Calibri"/>
              </a:rPr>
              <a:t>Yazılım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geliştirme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ekiplerinin içindeki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bağımsız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test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uzmanları</a:t>
            </a:r>
            <a:endParaRPr sz="2400">
              <a:latin typeface="Calibri"/>
              <a:cs typeface="Calibri"/>
            </a:endParaRPr>
          </a:p>
          <a:p>
            <a:pPr marL="418465" marR="470534" indent="-406400">
              <a:lnSpc>
                <a:spcPts val="2590"/>
              </a:lnSpc>
              <a:spcBef>
                <a:spcPts val="1040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Proje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yönetimine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veya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yönetici kadroya rapor veren,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organizasyon içindeki </a:t>
            </a:r>
            <a:r>
              <a:rPr sz="2400" b="1" spc="-5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bağımsız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test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ekibi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70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b="1" spc="-5" dirty="0">
                <a:latin typeface="Calibri"/>
                <a:cs typeface="Calibri"/>
              </a:rPr>
              <a:t>Şirket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dışından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bağımsız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test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uzmanları</a:t>
            </a:r>
            <a:endParaRPr sz="2400">
              <a:latin typeface="Calibri"/>
              <a:cs typeface="Calibri"/>
            </a:endParaRPr>
          </a:p>
          <a:p>
            <a:pPr marL="418465" marR="55244" indent="-406400">
              <a:lnSpc>
                <a:spcPts val="2590"/>
              </a:lnSpc>
              <a:spcBef>
                <a:spcPts val="104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Kullanılabilirlik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testi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uzmanları,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güvenlik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testi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uzmanları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veya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sertifikasyon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testi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uzmanları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b="1" spc="-5" dirty="0">
                <a:latin typeface="Calibri"/>
                <a:cs typeface="Calibri"/>
              </a:rPr>
              <a:t>bir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yazılım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ürününü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standartlara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ve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düzenlemelere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göre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sertifikalandıran</a:t>
            </a:r>
            <a:r>
              <a:rPr sz="2400" spc="-5" dirty="0">
                <a:latin typeface="Calibri"/>
                <a:cs typeface="Calibri"/>
              </a:rPr>
              <a:t>)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gibi spesifik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test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çeşitleri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için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bağımsız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test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uzmanları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80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b="1" spc="-5" dirty="0">
                <a:latin typeface="Calibri"/>
                <a:cs typeface="Calibri"/>
              </a:rPr>
              <a:t>Dış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kaynak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kullanımı hizmeti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veren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şirketlerden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gelen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bağımsız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test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uzmanları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4374" y="304652"/>
            <a:ext cx="72669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25" dirty="0"/>
              <a:t> </a:t>
            </a:r>
            <a:r>
              <a:rPr spc="-45" dirty="0"/>
              <a:t>Yönetimi</a:t>
            </a:r>
            <a:r>
              <a:rPr spc="-3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100" dirty="0"/>
              <a:t>Test</a:t>
            </a:r>
            <a:r>
              <a:rPr spc="-15" dirty="0"/>
              <a:t> </a:t>
            </a:r>
            <a:r>
              <a:rPr spc="-25" dirty="0"/>
              <a:t>Organizasyonu</a:t>
            </a: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454" y="1760982"/>
            <a:ext cx="3272789" cy="7863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91447" y="1838557"/>
            <a:ext cx="28321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FF99FF"/>
                </a:solidFill>
                <a:latin typeface="Calibri"/>
                <a:cs typeface="Calibri"/>
              </a:rPr>
              <a:t>Geliştiricilerin</a:t>
            </a:r>
            <a:r>
              <a:rPr sz="2800" b="1" spc="-45" dirty="0">
                <a:solidFill>
                  <a:srgbClr val="FF99FF"/>
                </a:solidFill>
                <a:latin typeface="Calibri"/>
                <a:cs typeface="Calibri"/>
              </a:rPr>
              <a:t> </a:t>
            </a:r>
            <a:r>
              <a:rPr sz="2800" b="1" spc="-60" dirty="0">
                <a:solidFill>
                  <a:srgbClr val="FF99FF"/>
                </a:solidFill>
                <a:latin typeface="Calibri"/>
                <a:cs typeface="Calibri"/>
              </a:rPr>
              <a:t>Testi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06038" y="2217586"/>
            <a:ext cx="101409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50DED6"/>
                </a:solidFill>
                <a:latin typeface="Calibri"/>
                <a:cs typeface="Calibri"/>
              </a:rPr>
              <a:t>Artıları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06038" y="2645373"/>
            <a:ext cx="5121910" cy="155829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760"/>
              </a:spcBef>
              <a:buChar char="-"/>
              <a:tabLst>
                <a:tab pos="418465" algn="l"/>
                <a:tab pos="419100" algn="l"/>
              </a:tabLst>
            </a:pPr>
            <a:r>
              <a:rPr sz="2800" spc="-15" dirty="0">
                <a:latin typeface="Calibri"/>
                <a:cs typeface="Calibri"/>
              </a:rPr>
              <a:t>Kodu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İyi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Bilir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har char="-"/>
              <a:tabLst>
                <a:tab pos="418465" algn="l"/>
                <a:tab pos="419100" algn="l"/>
              </a:tabLst>
            </a:pPr>
            <a:r>
              <a:rPr sz="2800" spc="-40" dirty="0">
                <a:latin typeface="Calibri"/>
                <a:cs typeface="Calibri"/>
              </a:rPr>
              <a:t>Testçinin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Kaçırdığı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Hataları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Görür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har char="-"/>
              <a:tabLst>
                <a:tab pos="418465" algn="l"/>
                <a:tab pos="419100" algn="l"/>
              </a:tabLst>
            </a:pPr>
            <a:r>
              <a:rPr sz="2800" spc="-10" dirty="0">
                <a:latin typeface="Calibri"/>
                <a:cs typeface="Calibri"/>
              </a:rPr>
              <a:t>Hatanın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Çözümü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Kolaydır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06038" y="4178637"/>
            <a:ext cx="5995035" cy="2069464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spc="-10" dirty="0">
                <a:solidFill>
                  <a:srgbClr val="50DED6"/>
                </a:solidFill>
                <a:latin typeface="Calibri"/>
                <a:cs typeface="Calibri"/>
              </a:rPr>
              <a:t>Eksileri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55"/>
              </a:spcBef>
              <a:buChar char="-"/>
              <a:tabLst>
                <a:tab pos="418465" algn="l"/>
                <a:tab pos="419100" algn="l"/>
              </a:tabLst>
            </a:pPr>
            <a:r>
              <a:rPr sz="2800" spc="-15" dirty="0">
                <a:latin typeface="Calibri"/>
                <a:cs typeface="Calibri"/>
              </a:rPr>
              <a:t>Kendi </a:t>
            </a:r>
            <a:r>
              <a:rPr sz="2800" spc="-5" dirty="0">
                <a:latin typeface="Calibri"/>
                <a:cs typeface="Calibri"/>
              </a:rPr>
              <a:t>İşini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Bozmak</a:t>
            </a:r>
            <a:r>
              <a:rPr sz="2800" spc="-15" dirty="0">
                <a:latin typeface="Calibri"/>
                <a:cs typeface="Calibri"/>
              </a:rPr>
              <a:t> İstemez</a:t>
            </a:r>
            <a:endParaRPr sz="2800">
              <a:latin typeface="Calibri"/>
              <a:cs typeface="Calibri"/>
            </a:endParaRPr>
          </a:p>
          <a:p>
            <a:pPr marL="445770" indent="-433705">
              <a:lnSpc>
                <a:spcPct val="100000"/>
              </a:lnSpc>
              <a:spcBef>
                <a:spcPts val="670"/>
              </a:spcBef>
              <a:buChar char="-"/>
              <a:tabLst>
                <a:tab pos="445770" algn="l"/>
                <a:tab pos="446405" algn="l"/>
              </a:tabLst>
            </a:pPr>
            <a:r>
              <a:rPr sz="2800" spc="-5" dirty="0">
                <a:latin typeface="Calibri"/>
                <a:cs typeface="Calibri"/>
              </a:rPr>
              <a:t>Oluşandan Çok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Olması</a:t>
            </a:r>
            <a:r>
              <a:rPr sz="2800" spc="-20" dirty="0">
                <a:latin typeface="Calibri"/>
                <a:cs typeface="Calibri"/>
              </a:rPr>
              <a:t> Gerekeni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Görür</a:t>
            </a:r>
            <a:endParaRPr sz="2800">
              <a:latin typeface="Calibri"/>
              <a:cs typeface="Calibri"/>
            </a:endParaRPr>
          </a:p>
          <a:p>
            <a:pPr marL="445770" indent="-433705">
              <a:lnSpc>
                <a:spcPct val="100000"/>
              </a:lnSpc>
              <a:spcBef>
                <a:spcPts val="665"/>
              </a:spcBef>
              <a:buChar char="-"/>
              <a:tabLst>
                <a:tab pos="445770" algn="l"/>
                <a:tab pos="446405" algn="l"/>
              </a:tabLst>
            </a:pPr>
            <a:r>
              <a:rPr sz="2800" spc="-10" dirty="0">
                <a:latin typeface="Calibri"/>
                <a:cs typeface="Calibri"/>
              </a:rPr>
              <a:t>Öznel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Değerlendirmeler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Yapar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3170" y="3429000"/>
            <a:ext cx="2800336" cy="153390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04374" y="304652"/>
            <a:ext cx="72669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25" dirty="0"/>
              <a:t> </a:t>
            </a:r>
            <a:r>
              <a:rPr spc="-45" dirty="0"/>
              <a:t>Yönetimi</a:t>
            </a:r>
            <a:r>
              <a:rPr spc="-3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100" dirty="0"/>
              <a:t>Test</a:t>
            </a:r>
            <a:r>
              <a:rPr spc="-15" dirty="0"/>
              <a:t> </a:t>
            </a:r>
            <a:r>
              <a:rPr spc="-25" dirty="0"/>
              <a:t>Organizasyonu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8772270" y="1470786"/>
            <a:ext cx="2765425" cy="1715135"/>
            <a:chOff x="8772270" y="1470786"/>
            <a:chExt cx="2765425" cy="171513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78620" y="1477136"/>
              <a:ext cx="2752343" cy="170230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778620" y="1477136"/>
              <a:ext cx="2752725" cy="1702435"/>
            </a:xfrm>
            <a:custGeom>
              <a:avLst/>
              <a:gdLst/>
              <a:ahLst/>
              <a:cxnLst/>
              <a:rect l="l" t="t" r="r" b="b"/>
              <a:pathLst>
                <a:path w="2752725" h="1702435">
                  <a:moveTo>
                    <a:pt x="0" y="851153"/>
                  </a:moveTo>
                  <a:lnTo>
                    <a:pt x="5051" y="777713"/>
                  </a:lnTo>
                  <a:lnTo>
                    <a:pt x="19929" y="706007"/>
                  </a:lnTo>
                  <a:lnTo>
                    <a:pt x="44222" y="636291"/>
                  </a:lnTo>
                  <a:lnTo>
                    <a:pt x="77516" y="568822"/>
                  </a:lnTo>
                  <a:lnTo>
                    <a:pt x="97410" y="536009"/>
                  </a:lnTo>
                  <a:lnTo>
                    <a:pt x="119398" y="503853"/>
                  </a:lnTo>
                  <a:lnTo>
                    <a:pt x="143431" y="472386"/>
                  </a:lnTo>
                  <a:lnTo>
                    <a:pt x="169455" y="441641"/>
                  </a:lnTo>
                  <a:lnTo>
                    <a:pt x="197420" y="411649"/>
                  </a:lnTo>
                  <a:lnTo>
                    <a:pt x="227274" y="382441"/>
                  </a:lnTo>
                  <a:lnTo>
                    <a:pt x="258965" y="354051"/>
                  </a:lnTo>
                  <a:lnTo>
                    <a:pt x="292442" y="326509"/>
                  </a:lnTo>
                  <a:lnTo>
                    <a:pt x="327652" y="299849"/>
                  </a:lnTo>
                  <a:lnTo>
                    <a:pt x="364545" y="274101"/>
                  </a:lnTo>
                  <a:lnTo>
                    <a:pt x="403069" y="249297"/>
                  </a:lnTo>
                  <a:lnTo>
                    <a:pt x="443172" y="225471"/>
                  </a:lnTo>
                  <a:lnTo>
                    <a:pt x="484802" y="202652"/>
                  </a:lnTo>
                  <a:lnTo>
                    <a:pt x="527907" y="180875"/>
                  </a:lnTo>
                  <a:lnTo>
                    <a:pt x="572437" y="160170"/>
                  </a:lnTo>
                  <a:lnTo>
                    <a:pt x="618340" y="140569"/>
                  </a:lnTo>
                  <a:lnTo>
                    <a:pt x="665563" y="122104"/>
                  </a:lnTo>
                  <a:lnTo>
                    <a:pt x="714056" y="104808"/>
                  </a:lnTo>
                  <a:lnTo>
                    <a:pt x="763766" y="88712"/>
                  </a:lnTo>
                  <a:lnTo>
                    <a:pt x="814642" y="73848"/>
                  </a:lnTo>
                  <a:lnTo>
                    <a:pt x="866632" y="60248"/>
                  </a:lnTo>
                  <a:lnTo>
                    <a:pt x="919685" y="47944"/>
                  </a:lnTo>
                  <a:lnTo>
                    <a:pt x="973750" y="36968"/>
                  </a:lnTo>
                  <a:lnTo>
                    <a:pt x="1028773" y="27351"/>
                  </a:lnTo>
                  <a:lnTo>
                    <a:pt x="1084705" y="19127"/>
                  </a:lnTo>
                  <a:lnTo>
                    <a:pt x="1141492" y="12326"/>
                  </a:lnTo>
                  <a:lnTo>
                    <a:pt x="1199084" y="6981"/>
                  </a:lnTo>
                  <a:lnTo>
                    <a:pt x="1257429" y="3124"/>
                  </a:lnTo>
                  <a:lnTo>
                    <a:pt x="1316476" y="786"/>
                  </a:lnTo>
                  <a:lnTo>
                    <a:pt x="1376172" y="0"/>
                  </a:lnTo>
                  <a:lnTo>
                    <a:pt x="1435867" y="786"/>
                  </a:lnTo>
                  <a:lnTo>
                    <a:pt x="1494914" y="3124"/>
                  </a:lnTo>
                  <a:lnTo>
                    <a:pt x="1553259" y="6981"/>
                  </a:lnTo>
                  <a:lnTo>
                    <a:pt x="1610851" y="12326"/>
                  </a:lnTo>
                  <a:lnTo>
                    <a:pt x="1667638" y="19127"/>
                  </a:lnTo>
                  <a:lnTo>
                    <a:pt x="1723570" y="27351"/>
                  </a:lnTo>
                  <a:lnTo>
                    <a:pt x="1778593" y="36968"/>
                  </a:lnTo>
                  <a:lnTo>
                    <a:pt x="1832658" y="47944"/>
                  </a:lnTo>
                  <a:lnTo>
                    <a:pt x="1885711" y="60248"/>
                  </a:lnTo>
                  <a:lnTo>
                    <a:pt x="1937701" y="73848"/>
                  </a:lnTo>
                  <a:lnTo>
                    <a:pt x="1988577" y="88712"/>
                  </a:lnTo>
                  <a:lnTo>
                    <a:pt x="2038287" y="104808"/>
                  </a:lnTo>
                  <a:lnTo>
                    <a:pt x="2086780" y="122104"/>
                  </a:lnTo>
                  <a:lnTo>
                    <a:pt x="2134003" y="140569"/>
                  </a:lnTo>
                  <a:lnTo>
                    <a:pt x="2179906" y="160170"/>
                  </a:lnTo>
                  <a:lnTo>
                    <a:pt x="2224436" y="180875"/>
                  </a:lnTo>
                  <a:lnTo>
                    <a:pt x="2267541" y="202652"/>
                  </a:lnTo>
                  <a:lnTo>
                    <a:pt x="2309171" y="225471"/>
                  </a:lnTo>
                  <a:lnTo>
                    <a:pt x="2349274" y="249297"/>
                  </a:lnTo>
                  <a:lnTo>
                    <a:pt x="2387798" y="274101"/>
                  </a:lnTo>
                  <a:lnTo>
                    <a:pt x="2424691" y="299849"/>
                  </a:lnTo>
                  <a:lnTo>
                    <a:pt x="2459901" y="326509"/>
                  </a:lnTo>
                  <a:lnTo>
                    <a:pt x="2493378" y="354051"/>
                  </a:lnTo>
                  <a:lnTo>
                    <a:pt x="2525069" y="382441"/>
                  </a:lnTo>
                  <a:lnTo>
                    <a:pt x="2554923" y="411649"/>
                  </a:lnTo>
                  <a:lnTo>
                    <a:pt x="2582888" y="441641"/>
                  </a:lnTo>
                  <a:lnTo>
                    <a:pt x="2608912" y="472386"/>
                  </a:lnTo>
                  <a:lnTo>
                    <a:pt x="2632945" y="503853"/>
                  </a:lnTo>
                  <a:lnTo>
                    <a:pt x="2654933" y="536009"/>
                  </a:lnTo>
                  <a:lnTo>
                    <a:pt x="2674827" y="568822"/>
                  </a:lnTo>
                  <a:lnTo>
                    <a:pt x="2708121" y="636291"/>
                  </a:lnTo>
                  <a:lnTo>
                    <a:pt x="2732414" y="706007"/>
                  </a:lnTo>
                  <a:lnTo>
                    <a:pt x="2747292" y="777713"/>
                  </a:lnTo>
                  <a:lnTo>
                    <a:pt x="2752344" y="851153"/>
                  </a:lnTo>
                  <a:lnTo>
                    <a:pt x="2751072" y="888075"/>
                  </a:lnTo>
                  <a:lnTo>
                    <a:pt x="2741055" y="960680"/>
                  </a:lnTo>
                  <a:lnTo>
                    <a:pt x="2721418" y="1031423"/>
                  </a:lnTo>
                  <a:lnTo>
                    <a:pt x="2692573" y="1100047"/>
                  </a:lnTo>
                  <a:lnTo>
                    <a:pt x="2654933" y="1166298"/>
                  </a:lnTo>
                  <a:lnTo>
                    <a:pt x="2632945" y="1198454"/>
                  </a:lnTo>
                  <a:lnTo>
                    <a:pt x="2608912" y="1229921"/>
                  </a:lnTo>
                  <a:lnTo>
                    <a:pt x="2582888" y="1260666"/>
                  </a:lnTo>
                  <a:lnTo>
                    <a:pt x="2554923" y="1290658"/>
                  </a:lnTo>
                  <a:lnTo>
                    <a:pt x="2525069" y="1319866"/>
                  </a:lnTo>
                  <a:lnTo>
                    <a:pt x="2493378" y="1348256"/>
                  </a:lnTo>
                  <a:lnTo>
                    <a:pt x="2459901" y="1375798"/>
                  </a:lnTo>
                  <a:lnTo>
                    <a:pt x="2424691" y="1402458"/>
                  </a:lnTo>
                  <a:lnTo>
                    <a:pt x="2387798" y="1428206"/>
                  </a:lnTo>
                  <a:lnTo>
                    <a:pt x="2349274" y="1453010"/>
                  </a:lnTo>
                  <a:lnTo>
                    <a:pt x="2309171" y="1476836"/>
                  </a:lnTo>
                  <a:lnTo>
                    <a:pt x="2267541" y="1499655"/>
                  </a:lnTo>
                  <a:lnTo>
                    <a:pt x="2224436" y="1521432"/>
                  </a:lnTo>
                  <a:lnTo>
                    <a:pt x="2179906" y="1542137"/>
                  </a:lnTo>
                  <a:lnTo>
                    <a:pt x="2134003" y="1561738"/>
                  </a:lnTo>
                  <a:lnTo>
                    <a:pt x="2086780" y="1580203"/>
                  </a:lnTo>
                  <a:lnTo>
                    <a:pt x="2038287" y="1597499"/>
                  </a:lnTo>
                  <a:lnTo>
                    <a:pt x="1988577" y="1613595"/>
                  </a:lnTo>
                  <a:lnTo>
                    <a:pt x="1937701" y="1628459"/>
                  </a:lnTo>
                  <a:lnTo>
                    <a:pt x="1885711" y="1642059"/>
                  </a:lnTo>
                  <a:lnTo>
                    <a:pt x="1832658" y="1654363"/>
                  </a:lnTo>
                  <a:lnTo>
                    <a:pt x="1778593" y="1665339"/>
                  </a:lnTo>
                  <a:lnTo>
                    <a:pt x="1723570" y="1674956"/>
                  </a:lnTo>
                  <a:lnTo>
                    <a:pt x="1667638" y="1683180"/>
                  </a:lnTo>
                  <a:lnTo>
                    <a:pt x="1610851" y="1689981"/>
                  </a:lnTo>
                  <a:lnTo>
                    <a:pt x="1553259" y="1695326"/>
                  </a:lnTo>
                  <a:lnTo>
                    <a:pt x="1494914" y="1699183"/>
                  </a:lnTo>
                  <a:lnTo>
                    <a:pt x="1435867" y="1701521"/>
                  </a:lnTo>
                  <a:lnTo>
                    <a:pt x="1376172" y="1702307"/>
                  </a:lnTo>
                  <a:lnTo>
                    <a:pt x="1316476" y="1701521"/>
                  </a:lnTo>
                  <a:lnTo>
                    <a:pt x="1257429" y="1699183"/>
                  </a:lnTo>
                  <a:lnTo>
                    <a:pt x="1199084" y="1695326"/>
                  </a:lnTo>
                  <a:lnTo>
                    <a:pt x="1141492" y="1689981"/>
                  </a:lnTo>
                  <a:lnTo>
                    <a:pt x="1084705" y="1683180"/>
                  </a:lnTo>
                  <a:lnTo>
                    <a:pt x="1028773" y="1674956"/>
                  </a:lnTo>
                  <a:lnTo>
                    <a:pt x="973750" y="1665339"/>
                  </a:lnTo>
                  <a:lnTo>
                    <a:pt x="919685" y="1654363"/>
                  </a:lnTo>
                  <a:lnTo>
                    <a:pt x="866632" y="1642059"/>
                  </a:lnTo>
                  <a:lnTo>
                    <a:pt x="814642" y="1628459"/>
                  </a:lnTo>
                  <a:lnTo>
                    <a:pt x="763766" y="1613595"/>
                  </a:lnTo>
                  <a:lnTo>
                    <a:pt x="714056" y="1597499"/>
                  </a:lnTo>
                  <a:lnTo>
                    <a:pt x="665563" y="1580203"/>
                  </a:lnTo>
                  <a:lnTo>
                    <a:pt x="618340" y="1561738"/>
                  </a:lnTo>
                  <a:lnTo>
                    <a:pt x="572437" y="1542137"/>
                  </a:lnTo>
                  <a:lnTo>
                    <a:pt x="527907" y="1521432"/>
                  </a:lnTo>
                  <a:lnTo>
                    <a:pt x="484802" y="1499655"/>
                  </a:lnTo>
                  <a:lnTo>
                    <a:pt x="443172" y="1476836"/>
                  </a:lnTo>
                  <a:lnTo>
                    <a:pt x="403069" y="1453010"/>
                  </a:lnTo>
                  <a:lnTo>
                    <a:pt x="364545" y="1428206"/>
                  </a:lnTo>
                  <a:lnTo>
                    <a:pt x="327652" y="1402458"/>
                  </a:lnTo>
                  <a:lnTo>
                    <a:pt x="292442" y="1375798"/>
                  </a:lnTo>
                  <a:lnTo>
                    <a:pt x="258965" y="1348256"/>
                  </a:lnTo>
                  <a:lnTo>
                    <a:pt x="227274" y="1319866"/>
                  </a:lnTo>
                  <a:lnTo>
                    <a:pt x="197420" y="1290658"/>
                  </a:lnTo>
                  <a:lnTo>
                    <a:pt x="169455" y="1260666"/>
                  </a:lnTo>
                  <a:lnTo>
                    <a:pt x="143431" y="1229921"/>
                  </a:lnTo>
                  <a:lnTo>
                    <a:pt x="119398" y="1198454"/>
                  </a:lnTo>
                  <a:lnTo>
                    <a:pt x="97410" y="1166298"/>
                  </a:lnTo>
                  <a:lnTo>
                    <a:pt x="77516" y="1133485"/>
                  </a:lnTo>
                  <a:lnTo>
                    <a:pt x="44222" y="1066016"/>
                  </a:lnTo>
                  <a:lnTo>
                    <a:pt x="19929" y="996300"/>
                  </a:lnTo>
                  <a:lnTo>
                    <a:pt x="5051" y="924594"/>
                  </a:lnTo>
                  <a:lnTo>
                    <a:pt x="0" y="85115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467024" y="1463587"/>
            <a:ext cx="137414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D20343"/>
                </a:solidFill>
                <a:latin typeface="Calibri"/>
                <a:cs typeface="Calibri"/>
              </a:rPr>
              <a:t>Test </a:t>
            </a:r>
            <a:r>
              <a:rPr sz="3600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D20343"/>
                </a:solidFill>
                <a:latin typeface="Calibri"/>
                <a:cs typeface="Calibri"/>
              </a:rPr>
              <a:t>uzmanı  yok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454" y="1760982"/>
            <a:ext cx="2900933" cy="7863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91447" y="1838557"/>
            <a:ext cx="24574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0" dirty="0">
                <a:solidFill>
                  <a:srgbClr val="FF99FF"/>
                </a:solidFill>
                <a:latin typeface="Calibri"/>
                <a:cs typeface="Calibri"/>
              </a:rPr>
              <a:t>Ayrık</a:t>
            </a:r>
            <a:r>
              <a:rPr sz="2800" b="1" spc="-25" dirty="0">
                <a:solidFill>
                  <a:srgbClr val="FF99FF"/>
                </a:solidFill>
                <a:latin typeface="Calibri"/>
                <a:cs typeface="Calibri"/>
              </a:rPr>
              <a:t> </a:t>
            </a:r>
            <a:r>
              <a:rPr sz="2800" b="1" spc="-75" dirty="0">
                <a:solidFill>
                  <a:srgbClr val="FF99FF"/>
                </a:solidFill>
                <a:latin typeface="Calibri"/>
                <a:cs typeface="Calibri"/>
              </a:rPr>
              <a:t>Test</a:t>
            </a:r>
            <a:r>
              <a:rPr sz="2800" b="1" spc="-35" dirty="0">
                <a:solidFill>
                  <a:srgbClr val="FF99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99FF"/>
                </a:solidFill>
                <a:latin typeface="Calibri"/>
                <a:cs typeface="Calibri"/>
              </a:rPr>
              <a:t>Grubu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88655" y="1462882"/>
            <a:ext cx="101409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50DED6"/>
                </a:solidFill>
                <a:latin typeface="Calibri"/>
                <a:cs typeface="Calibri"/>
              </a:rPr>
              <a:t>Artıları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88655" y="1890672"/>
            <a:ext cx="4952365" cy="2069464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760"/>
              </a:spcBef>
              <a:buChar char="-"/>
              <a:tabLst>
                <a:tab pos="418465" algn="l"/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Test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Bilgi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Deneyimi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har char="-"/>
              <a:tabLst>
                <a:tab pos="418465" algn="l"/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Grup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Olarak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Kalite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Odaklı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har char="-"/>
              <a:tabLst>
                <a:tab pos="418465" algn="l"/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Yazılımı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Tarafsız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Değerlendirme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har char="-"/>
              <a:tabLst>
                <a:tab pos="418465" algn="l"/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Test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Yapmak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Esas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Görevi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88655" y="3933812"/>
            <a:ext cx="4433570" cy="258127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2800" spc="-5" dirty="0">
                <a:solidFill>
                  <a:srgbClr val="50DED6"/>
                </a:solidFill>
                <a:latin typeface="Calibri"/>
                <a:cs typeface="Calibri"/>
              </a:rPr>
              <a:t>Eksileri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har char="-"/>
              <a:tabLst>
                <a:tab pos="418465" algn="l"/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Başka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Grupların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Baskısı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har char="-"/>
              <a:tabLst>
                <a:tab pos="418465" algn="l"/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Kısıtlı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Yardımlaşma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har char="-"/>
              <a:tabLst>
                <a:tab pos="418465" algn="l"/>
                <a:tab pos="419100" algn="l"/>
              </a:tabLst>
            </a:pPr>
            <a:r>
              <a:rPr sz="2800" dirty="0">
                <a:latin typeface="Calibri"/>
                <a:cs typeface="Calibri"/>
              </a:rPr>
              <a:t>Kara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Kutu Teste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Odaklanma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har char="-"/>
              <a:tabLst>
                <a:tab pos="418465" algn="l"/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Yalnızlaştırılma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Tehlikesi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3170" y="3429000"/>
            <a:ext cx="2800336" cy="153390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04374" y="304652"/>
            <a:ext cx="74441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Test</a:t>
            </a:r>
            <a:r>
              <a:rPr spc="-10" dirty="0"/>
              <a:t> </a:t>
            </a:r>
            <a:r>
              <a:rPr dirty="0"/>
              <a:t>Yönetimi</a:t>
            </a:r>
            <a:r>
              <a:rPr spc="-25" dirty="0"/>
              <a:t> </a:t>
            </a:r>
            <a:r>
              <a:rPr dirty="0"/>
              <a:t>-</a:t>
            </a:r>
            <a:r>
              <a:rPr spc="-5" dirty="0"/>
              <a:t> Test</a:t>
            </a:r>
            <a:r>
              <a:rPr spc="-15" dirty="0"/>
              <a:t> </a:t>
            </a:r>
            <a:r>
              <a:rPr spc="-5" dirty="0"/>
              <a:t>Organizasyonu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8772270" y="1470786"/>
            <a:ext cx="2765425" cy="1715135"/>
            <a:chOff x="8772270" y="1470786"/>
            <a:chExt cx="2765425" cy="171513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78620" y="1477136"/>
              <a:ext cx="2752343" cy="170230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778620" y="1477136"/>
              <a:ext cx="2752725" cy="1702435"/>
            </a:xfrm>
            <a:custGeom>
              <a:avLst/>
              <a:gdLst/>
              <a:ahLst/>
              <a:cxnLst/>
              <a:rect l="l" t="t" r="r" b="b"/>
              <a:pathLst>
                <a:path w="2752725" h="1702435">
                  <a:moveTo>
                    <a:pt x="0" y="851153"/>
                  </a:moveTo>
                  <a:lnTo>
                    <a:pt x="5051" y="777713"/>
                  </a:lnTo>
                  <a:lnTo>
                    <a:pt x="19929" y="706007"/>
                  </a:lnTo>
                  <a:lnTo>
                    <a:pt x="44222" y="636291"/>
                  </a:lnTo>
                  <a:lnTo>
                    <a:pt x="77516" y="568822"/>
                  </a:lnTo>
                  <a:lnTo>
                    <a:pt x="97410" y="536009"/>
                  </a:lnTo>
                  <a:lnTo>
                    <a:pt x="119398" y="503853"/>
                  </a:lnTo>
                  <a:lnTo>
                    <a:pt x="143431" y="472386"/>
                  </a:lnTo>
                  <a:lnTo>
                    <a:pt x="169455" y="441641"/>
                  </a:lnTo>
                  <a:lnTo>
                    <a:pt x="197420" y="411649"/>
                  </a:lnTo>
                  <a:lnTo>
                    <a:pt x="227274" y="382441"/>
                  </a:lnTo>
                  <a:lnTo>
                    <a:pt x="258965" y="354051"/>
                  </a:lnTo>
                  <a:lnTo>
                    <a:pt x="292442" y="326509"/>
                  </a:lnTo>
                  <a:lnTo>
                    <a:pt x="327652" y="299849"/>
                  </a:lnTo>
                  <a:lnTo>
                    <a:pt x="364545" y="274101"/>
                  </a:lnTo>
                  <a:lnTo>
                    <a:pt x="403069" y="249297"/>
                  </a:lnTo>
                  <a:lnTo>
                    <a:pt x="443172" y="225471"/>
                  </a:lnTo>
                  <a:lnTo>
                    <a:pt x="484802" y="202652"/>
                  </a:lnTo>
                  <a:lnTo>
                    <a:pt x="527907" y="180875"/>
                  </a:lnTo>
                  <a:lnTo>
                    <a:pt x="572437" y="160170"/>
                  </a:lnTo>
                  <a:lnTo>
                    <a:pt x="618340" y="140569"/>
                  </a:lnTo>
                  <a:lnTo>
                    <a:pt x="665563" y="122104"/>
                  </a:lnTo>
                  <a:lnTo>
                    <a:pt x="714056" y="104808"/>
                  </a:lnTo>
                  <a:lnTo>
                    <a:pt x="763766" y="88712"/>
                  </a:lnTo>
                  <a:lnTo>
                    <a:pt x="814642" y="73848"/>
                  </a:lnTo>
                  <a:lnTo>
                    <a:pt x="866632" y="60248"/>
                  </a:lnTo>
                  <a:lnTo>
                    <a:pt x="919685" y="47944"/>
                  </a:lnTo>
                  <a:lnTo>
                    <a:pt x="973750" y="36968"/>
                  </a:lnTo>
                  <a:lnTo>
                    <a:pt x="1028773" y="27351"/>
                  </a:lnTo>
                  <a:lnTo>
                    <a:pt x="1084705" y="19127"/>
                  </a:lnTo>
                  <a:lnTo>
                    <a:pt x="1141492" y="12326"/>
                  </a:lnTo>
                  <a:lnTo>
                    <a:pt x="1199084" y="6981"/>
                  </a:lnTo>
                  <a:lnTo>
                    <a:pt x="1257429" y="3124"/>
                  </a:lnTo>
                  <a:lnTo>
                    <a:pt x="1316476" y="786"/>
                  </a:lnTo>
                  <a:lnTo>
                    <a:pt x="1376172" y="0"/>
                  </a:lnTo>
                  <a:lnTo>
                    <a:pt x="1435867" y="786"/>
                  </a:lnTo>
                  <a:lnTo>
                    <a:pt x="1494914" y="3124"/>
                  </a:lnTo>
                  <a:lnTo>
                    <a:pt x="1553259" y="6981"/>
                  </a:lnTo>
                  <a:lnTo>
                    <a:pt x="1610851" y="12326"/>
                  </a:lnTo>
                  <a:lnTo>
                    <a:pt x="1667638" y="19127"/>
                  </a:lnTo>
                  <a:lnTo>
                    <a:pt x="1723570" y="27351"/>
                  </a:lnTo>
                  <a:lnTo>
                    <a:pt x="1778593" y="36968"/>
                  </a:lnTo>
                  <a:lnTo>
                    <a:pt x="1832658" y="47944"/>
                  </a:lnTo>
                  <a:lnTo>
                    <a:pt x="1885711" y="60248"/>
                  </a:lnTo>
                  <a:lnTo>
                    <a:pt x="1937701" y="73848"/>
                  </a:lnTo>
                  <a:lnTo>
                    <a:pt x="1988577" y="88712"/>
                  </a:lnTo>
                  <a:lnTo>
                    <a:pt x="2038287" y="104808"/>
                  </a:lnTo>
                  <a:lnTo>
                    <a:pt x="2086780" y="122104"/>
                  </a:lnTo>
                  <a:lnTo>
                    <a:pt x="2134003" y="140569"/>
                  </a:lnTo>
                  <a:lnTo>
                    <a:pt x="2179906" y="160170"/>
                  </a:lnTo>
                  <a:lnTo>
                    <a:pt x="2224436" y="180875"/>
                  </a:lnTo>
                  <a:lnTo>
                    <a:pt x="2267541" y="202652"/>
                  </a:lnTo>
                  <a:lnTo>
                    <a:pt x="2309171" y="225471"/>
                  </a:lnTo>
                  <a:lnTo>
                    <a:pt x="2349274" y="249297"/>
                  </a:lnTo>
                  <a:lnTo>
                    <a:pt x="2387798" y="274101"/>
                  </a:lnTo>
                  <a:lnTo>
                    <a:pt x="2424691" y="299849"/>
                  </a:lnTo>
                  <a:lnTo>
                    <a:pt x="2459901" y="326509"/>
                  </a:lnTo>
                  <a:lnTo>
                    <a:pt x="2493378" y="354051"/>
                  </a:lnTo>
                  <a:lnTo>
                    <a:pt x="2525069" y="382441"/>
                  </a:lnTo>
                  <a:lnTo>
                    <a:pt x="2554923" y="411649"/>
                  </a:lnTo>
                  <a:lnTo>
                    <a:pt x="2582888" y="441641"/>
                  </a:lnTo>
                  <a:lnTo>
                    <a:pt x="2608912" y="472386"/>
                  </a:lnTo>
                  <a:lnTo>
                    <a:pt x="2632945" y="503853"/>
                  </a:lnTo>
                  <a:lnTo>
                    <a:pt x="2654933" y="536009"/>
                  </a:lnTo>
                  <a:lnTo>
                    <a:pt x="2674827" y="568822"/>
                  </a:lnTo>
                  <a:lnTo>
                    <a:pt x="2708121" y="636291"/>
                  </a:lnTo>
                  <a:lnTo>
                    <a:pt x="2732414" y="706007"/>
                  </a:lnTo>
                  <a:lnTo>
                    <a:pt x="2747292" y="777713"/>
                  </a:lnTo>
                  <a:lnTo>
                    <a:pt x="2752344" y="851153"/>
                  </a:lnTo>
                  <a:lnTo>
                    <a:pt x="2751072" y="888075"/>
                  </a:lnTo>
                  <a:lnTo>
                    <a:pt x="2741055" y="960680"/>
                  </a:lnTo>
                  <a:lnTo>
                    <a:pt x="2721418" y="1031423"/>
                  </a:lnTo>
                  <a:lnTo>
                    <a:pt x="2692573" y="1100047"/>
                  </a:lnTo>
                  <a:lnTo>
                    <a:pt x="2654933" y="1166298"/>
                  </a:lnTo>
                  <a:lnTo>
                    <a:pt x="2632945" y="1198454"/>
                  </a:lnTo>
                  <a:lnTo>
                    <a:pt x="2608912" y="1229921"/>
                  </a:lnTo>
                  <a:lnTo>
                    <a:pt x="2582888" y="1260666"/>
                  </a:lnTo>
                  <a:lnTo>
                    <a:pt x="2554923" y="1290658"/>
                  </a:lnTo>
                  <a:lnTo>
                    <a:pt x="2525069" y="1319866"/>
                  </a:lnTo>
                  <a:lnTo>
                    <a:pt x="2493378" y="1348256"/>
                  </a:lnTo>
                  <a:lnTo>
                    <a:pt x="2459901" y="1375798"/>
                  </a:lnTo>
                  <a:lnTo>
                    <a:pt x="2424691" y="1402458"/>
                  </a:lnTo>
                  <a:lnTo>
                    <a:pt x="2387798" y="1428206"/>
                  </a:lnTo>
                  <a:lnTo>
                    <a:pt x="2349274" y="1453010"/>
                  </a:lnTo>
                  <a:lnTo>
                    <a:pt x="2309171" y="1476836"/>
                  </a:lnTo>
                  <a:lnTo>
                    <a:pt x="2267541" y="1499655"/>
                  </a:lnTo>
                  <a:lnTo>
                    <a:pt x="2224436" y="1521432"/>
                  </a:lnTo>
                  <a:lnTo>
                    <a:pt x="2179906" y="1542137"/>
                  </a:lnTo>
                  <a:lnTo>
                    <a:pt x="2134003" y="1561738"/>
                  </a:lnTo>
                  <a:lnTo>
                    <a:pt x="2086780" y="1580203"/>
                  </a:lnTo>
                  <a:lnTo>
                    <a:pt x="2038287" y="1597499"/>
                  </a:lnTo>
                  <a:lnTo>
                    <a:pt x="1988577" y="1613595"/>
                  </a:lnTo>
                  <a:lnTo>
                    <a:pt x="1937701" y="1628459"/>
                  </a:lnTo>
                  <a:lnTo>
                    <a:pt x="1885711" y="1642059"/>
                  </a:lnTo>
                  <a:lnTo>
                    <a:pt x="1832658" y="1654363"/>
                  </a:lnTo>
                  <a:lnTo>
                    <a:pt x="1778593" y="1665339"/>
                  </a:lnTo>
                  <a:lnTo>
                    <a:pt x="1723570" y="1674956"/>
                  </a:lnTo>
                  <a:lnTo>
                    <a:pt x="1667638" y="1683180"/>
                  </a:lnTo>
                  <a:lnTo>
                    <a:pt x="1610851" y="1689981"/>
                  </a:lnTo>
                  <a:lnTo>
                    <a:pt x="1553259" y="1695326"/>
                  </a:lnTo>
                  <a:lnTo>
                    <a:pt x="1494914" y="1699183"/>
                  </a:lnTo>
                  <a:lnTo>
                    <a:pt x="1435867" y="1701521"/>
                  </a:lnTo>
                  <a:lnTo>
                    <a:pt x="1376172" y="1702307"/>
                  </a:lnTo>
                  <a:lnTo>
                    <a:pt x="1316476" y="1701521"/>
                  </a:lnTo>
                  <a:lnTo>
                    <a:pt x="1257429" y="1699183"/>
                  </a:lnTo>
                  <a:lnTo>
                    <a:pt x="1199084" y="1695326"/>
                  </a:lnTo>
                  <a:lnTo>
                    <a:pt x="1141492" y="1689981"/>
                  </a:lnTo>
                  <a:lnTo>
                    <a:pt x="1084705" y="1683180"/>
                  </a:lnTo>
                  <a:lnTo>
                    <a:pt x="1028773" y="1674956"/>
                  </a:lnTo>
                  <a:lnTo>
                    <a:pt x="973750" y="1665339"/>
                  </a:lnTo>
                  <a:lnTo>
                    <a:pt x="919685" y="1654363"/>
                  </a:lnTo>
                  <a:lnTo>
                    <a:pt x="866632" y="1642059"/>
                  </a:lnTo>
                  <a:lnTo>
                    <a:pt x="814642" y="1628459"/>
                  </a:lnTo>
                  <a:lnTo>
                    <a:pt x="763766" y="1613595"/>
                  </a:lnTo>
                  <a:lnTo>
                    <a:pt x="714056" y="1597499"/>
                  </a:lnTo>
                  <a:lnTo>
                    <a:pt x="665563" y="1580203"/>
                  </a:lnTo>
                  <a:lnTo>
                    <a:pt x="618340" y="1561738"/>
                  </a:lnTo>
                  <a:lnTo>
                    <a:pt x="572437" y="1542137"/>
                  </a:lnTo>
                  <a:lnTo>
                    <a:pt x="527907" y="1521432"/>
                  </a:lnTo>
                  <a:lnTo>
                    <a:pt x="484802" y="1499655"/>
                  </a:lnTo>
                  <a:lnTo>
                    <a:pt x="443172" y="1476836"/>
                  </a:lnTo>
                  <a:lnTo>
                    <a:pt x="403069" y="1453010"/>
                  </a:lnTo>
                  <a:lnTo>
                    <a:pt x="364545" y="1428206"/>
                  </a:lnTo>
                  <a:lnTo>
                    <a:pt x="327652" y="1402458"/>
                  </a:lnTo>
                  <a:lnTo>
                    <a:pt x="292442" y="1375798"/>
                  </a:lnTo>
                  <a:lnTo>
                    <a:pt x="258965" y="1348256"/>
                  </a:lnTo>
                  <a:lnTo>
                    <a:pt x="227274" y="1319866"/>
                  </a:lnTo>
                  <a:lnTo>
                    <a:pt x="197420" y="1290658"/>
                  </a:lnTo>
                  <a:lnTo>
                    <a:pt x="169455" y="1260666"/>
                  </a:lnTo>
                  <a:lnTo>
                    <a:pt x="143431" y="1229921"/>
                  </a:lnTo>
                  <a:lnTo>
                    <a:pt x="119398" y="1198454"/>
                  </a:lnTo>
                  <a:lnTo>
                    <a:pt x="97410" y="1166298"/>
                  </a:lnTo>
                  <a:lnTo>
                    <a:pt x="77516" y="1133485"/>
                  </a:lnTo>
                  <a:lnTo>
                    <a:pt x="44222" y="1066016"/>
                  </a:lnTo>
                  <a:lnTo>
                    <a:pt x="19929" y="996300"/>
                  </a:lnTo>
                  <a:lnTo>
                    <a:pt x="5051" y="924594"/>
                  </a:lnTo>
                  <a:lnTo>
                    <a:pt x="0" y="85115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281890" y="1737907"/>
            <a:ext cx="174498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4455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D20343"/>
                </a:solidFill>
                <a:latin typeface="Calibri"/>
                <a:cs typeface="Calibri"/>
              </a:rPr>
              <a:t>Ekip Dışı </a:t>
            </a:r>
            <a:r>
              <a:rPr sz="3600" spc="-800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3600" spc="-95" dirty="0">
                <a:solidFill>
                  <a:srgbClr val="D20343"/>
                </a:solidFill>
                <a:latin typeface="Calibri"/>
                <a:cs typeface="Calibri"/>
              </a:rPr>
              <a:t>Test</a:t>
            </a:r>
            <a:r>
              <a:rPr sz="3600" spc="-100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D20343"/>
                </a:solidFill>
                <a:latin typeface="Calibri"/>
                <a:cs typeface="Calibri"/>
              </a:rPr>
              <a:t>Ekibi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454" y="1760982"/>
            <a:ext cx="3087623" cy="7863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91447" y="1838557"/>
            <a:ext cx="26466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75" dirty="0">
                <a:solidFill>
                  <a:srgbClr val="FF99FF"/>
                </a:solidFill>
                <a:latin typeface="Calibri"/>
                <a:cs typeface="Calibri"/>
              </a:rPr>
              <a:t>Test</a:t>
            </a:r>
            <a:r>
              <a:rPr sz="2800" b="1" spc="-30" dirty="0">
                <a:solidFill>
                  <a:srgbClr val="FF99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99FF"/>
                </a:solidFill>
                <a:latin typeface="Calibri"/>
                <a:cs typeface="Calibri"/>
              </a:rPr>
              <a:t>Danışmanları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59814" y="1859028"/>
            <a:ext cx="101409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50DED6"/>
                </a:solidFill>
                <a:latin typeface="Calibri"/>
                <a:cs typeface="Calibri"/>
              </a:rPr>
              <a:t>Artıları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59814" y="2286815"/>
            <a:ext cx="4882515" cy="155829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760"/>
              </a:spcBef>
              <a:buChar char="-"/>
              <a:tabLst>
                <a:tab pos="418465" algn="l"/>
                <a:tab pos="419100" algn="l"/>
              </a:tabLst>
            </a:pPr>
            <a:r>
              <a:rPr sz="2800" spc="-75" dirty="0">
                <a:latin typeface="Calibri"/>
                <a:cs typeface="Calibri"/>
              </a:rPr>
              <a:t>Test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Bilgisi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ve</a:t>
            </a:r>
            <a:r>
              <a:rPr sz="2800" spc="-10" dirty="0">
                <a:latin typeface="Calibri"/>
                <a:cs typeface="Calibri"/>
              </a:rPr>
              <a:t> Deneyimi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har char="-"/>
              <a:tabLst>
                <a:tab pos="418465" algn="l"/>
                <a:tab pos="419100" algn="l"/>
              </a:tabLst>
            </a:pPr>
            <a:r>
              <a:rPr sz="2800" spc="-30" dirty="0">
                <a:latin typeface="Calibri"/>
                <a:cs typeface="Calibri"/>
              </a:rPr>
              <a:t>Yazılımı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Tarafsız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Değerlendirme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har char="-"/>
              <a:tabLst>
                <a:tab pos="418465" algn="l"/>
                <a:tab pos="419100" algn="l"/>
              </a:tabLst>
            </a:pPr>
            <a:r>
              <a:rPr sz="2800" spc="-75" dirty="0">
                <a:latin typeface="Calibri"/>
                <a:cs typeface="Calibri"/>
              </a:rPr>
              <a:t>Test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Yapmak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Esas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Görevi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59814" y="3820079"/>
            <a:ext cx="4375150" cy="258000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spc="-10" dirty="0">
                <a:solidFill>
                  <a:srgbClr val="50DED6"/>
                </a:solidFill>
                <a:latin typeface="Calibri"/>
                <a:cs typeface="Calibri"/>
              </a:rPr>
              <a:t>Eksileri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55"/>
              </a:spcBef>
              <a:buChar char="-"/>
              <a:tabLst>
                <a:tab pos="418465" algn="l"/>
                <a:tab pos="419100" algn="l"/>
              </a:tabLst>
            </a:pPr>
            <a:r>
              <a:rPr sz="2800" spc="-15" dirty="0">
                <a:latin typeface="Calibri"/>
                <a:cs typeface="Calibri"/>
              </a:rPr>
              <a:t>Başka </a:t>
            </a:r>
            <a:r>
              <a:rPr sz="2800" spc="-5" dirty="0">
                <a:latin typeface="Calibri"/>
                <a:cs typeface="Calibri"/>
              </a:rPr>
              <a:t>Grupların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Baskısı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70"/>
              </a:spcBef>
              <a:buChar char="-"/>
              <a:tabLst>
                <a:tab pos="418465" algn="l"/>
                <a:tab pos="419100" algn="l"/>
              </a:tabLst>
            </a:pPr>
            <a:r>
              <a:rPr sz="2800" spc="-10" dirty="0">
                <a:latin typeface="Calibri"/>
                <a:cs typeface="Calibri"/>
              </a:rPr>
              <a:t>Kısıtlı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Yardımlaşma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har char="-"/>
              <a:tabLst>
                <a:tab pos="418465" algn="l"/>
                <a:tab pos="419100" algn="l"/>
              </a:tabLst>
            </a:pPr>
            <a:r>
              <a:rPr sz="2800" spc="-30" dirty="0">
                <a:latin typeface="Calibri"/>
                <a:cs typeface="Calibri"/>
              </a:rPr>
              <a:t>Kara </a:t>
            </a:r>
            <a:r>
              <a:rPr sz="2800" spc="-15" dirty="0">
                <a:latin typeface="Calibri"/>
                <a:cs typeface="Calibri"/>
              </a:rPr>
              <a:t>Kutu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Teste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Odaklanma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har char="-"/>
              <a:tabLst>
                <a:tab pos="418465" algn="l"/>
                <a:tab pos="419100" algn="l"/>
              </a:tabLst>
            </a:pPr>
            <a:r>
              <a:rPr sz="2800" spc="-20" dirty="0">
                <a:latin typeface="Calibri"/>
                <a:cs typeface="Calibri"/>
              </a:rPr>
              <a:t>Yalnızlaştırılma</a:t>
            </a:r>
            <a:r>
              <a:rPr sz="2800" spc="-40" dirty="0">
                <a:latin typeface="Calibri"/>
                <a:cs typeface="Calibri"/>
              </a:rPr>
              <a:t> Tehlikesi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3170" y="3429000"/>
            <a:ext cx="2800336" cy="153390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04374" y="304652"/>
            <a:ext cx="72669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25" dirty="0"/>
              <a:t> </a:t>
            </a:r>
            <a:r>
              <a:rPr spc="-45" dirty="0"/>
              <a:t>Yönetimi</a:t>
            </a:r>
            <a:r>
              <a:rPr spc="-3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100" dirty="0"/>
              <a:t>Test</a:t>
            </a:r>
            <a:r>
              <a:rPr spc="-15" dirty="0"/>
              <a:t> </a:t>
            </a:r>
            <a:r>
              <a:rPr spc="-25" dirty="0"/>
              <a:t>Organizasyonu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8235822" y="1217041"/>
            <a:ext cx="3778250" cy="1715135"/>
            <a:chOff x="8235822" y="1217041"/>
            <a:chExt cx="3778250" cy="171513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42172" y="1223391"/>
              <a:ext cx="3765041" cy="170230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242172" y="1223391"/>
              <a:ext cx="3765550" cy="1702435"/>
            </a:xfrm>
            <a:custGeom>
              <a:avLst/>
              <a:gdLst/>
              <a:ahLst/>
              <a:cxnLst/>
              <a:rect l="l" t="t" r="r" b="b"/>
              <a:pathLst>
                <a:path w="3765550" h="1702435">
                  <a:moveTo>
                    <a:pt x="0" y="851153"/>
                  </a:moveTo>
                  <a:lnTo>
                    <a:pt x="4343" y="792878"/>
                  </a:lnTo>
                  <a:lnTo>
                    <a:pt x="17185" y="735657"/>
                  </a:lnTo>
                  <a:lnTo>
                    <a:pt x="38246" y="679617"/>
                  </a:lnTo>
                  <a:lnTo>
                    <a:pt x="67245" y="624884"/>
                  </a:lnTo>
                  <a:lnTo>
                    <a:pt x="103903" y="571585"/>
                  </a:lnTo>
                  <a:lnTo>
                    <a:pt x="147938" y="519847"/>
                  </a:lnTo>
                  <a:lnTo>
                    <a:pt x="199070" y="469796"/>
                  </a:lnTo>
                  <a:lnTo>
                    <a:pt x="257019" y="421560"/>
                  </a:lnTo>
                  <a:lnTo>
                    <a:pt x="288463" y="398163"/>
                  </a:lnTo>
                  <a:lnTo>
                    <a:pt x="321505" y="375266"/>
                  </a:lnTo>
                  <a:lnTo>
                    <a:pt x="356112" y="352886"/>
                  </a:lnTo>
                  <a:lnTo>
                    <a:pt x="392247" y="331039"/>
                  </a:lnTo>
                  <a:lnTo>
                    <a:pt x="429876" y="309741"/>
                  </a:lnTo>
                  <a:lnTo>
                    <a:pt x="468965" y="289008"/>
                  </a:lnTo>
                  <a:lnTo>
                    <a:pt x="509477" y="268854"/>
                  </a:lnTo>
                  <a:lnTo>
                    <a:pt x="551378" y="249297"/>
                  </a:lnTo>
                  <a:lnTo>
                    <a:pt x="594633" y="230352"/>
                  </a:lnTo>
                  <a:lnTo>
                    <a:pt x="639206" y="212035"/>
                  </a:lnTo>
                  <a:lnTo>
                    <a:pt x="685063" y="194362"/>
                  </a:lnTo>
                  <a:lnTo>
                    <a:pt x="732169" y="177349"/>
                  </a:lnTo>
                  <a:lnTo>
                    <a:pt x="780488" y="161010"/>
                  </a:lnTo>
                  <a:lnTo>
                    <a:pt x="829986" y="145364"/>
                  </a:lnTo>
                  <a:lnTo>
                    <a:pt x="880627" y="130424"/>
                  </a:lnTo>
                  <a:lnTo>
                    <a:pt x="932377" y="116207"/>
                  </a:lnTo>
                  <a:lnTo>
                    <a:pt x="985200" y="102730"/>
                  </a:lnTo>
                  <a:lnTo>
                    <a:pt x="1039062" y="90006"/>
                  </a:lnTo>
                  <a:lnTo>
                    <a:pt x="1093926" y="78054"/>
                  </a:lnTo>
                  <a:lnTo>
                    <a:pt x="1149759" y="66888"/>
                  </a:lnTo>
                  <a:lnTo>
                    <a:pt x="1206525" y="56524"/>
                  </a:lnTo>
                  <a:lnTo>
                    <a:pt x="1264190" y="46978"/>
                  </a:lnTo>
                  <a:lnTo>
                    <a:pt x="1322717" y="38266"/>
                  </a:lnTo>
                  <a:lnTo>
                    <a:pt x="1382073" y="30404"/>
                  </a:lnTo>
                  <a:lnTo>
                    <a:pt x="1442221" y="23407"/>
                  </a:lnTo>
                  <a:lnTo>
                    <a:pt x="1503127" y="17292"/>
                  </a:lnTo>
                  <a:lnTo>
                    <a:pt x="1564757" y="12074"/>
                  </a:lnTo>
                  <a:lnTo>
                    <a:pt x="1627074" y="7770"/>
                  </a:lnTo>
                  <a:lnTo>
                    <a:pt x="1690044" y="4394"/>
                  </a:lnTo>
                  <a:lnTo>
                    <a:pt x="1753632" y="1963"/>
                  </a:lnTo>
                  <a:lnTo>
                    <a:pt x="1817802" y="493"/>
                  </a:lnTo>
                  <a:lnTo>
                    <a:pt x="1882520" y="0"/>
                  </a:lnTo>
                  <a:lnTo>
                    <a:pt x="1947239" y="493"/>
                  </a:lnTo>
                  <a:lnTo>
                    <a:pt x="2011409" y="1963"/>
                  </a:lnTo>
                  <a:lnTo>
                    <a:pt x="2074997" y="4394"/>
                  </a:lnTo>
                  <a:lnTo>
                    <a:pt x="2137967" y="7770"/>
                  </a:lnTo>
                  <a:lnTo>
                    <a:pt x="2200284" y="12074"/>
                  </a:lnTo>
                  <a:lnTo>
                    <a:pt x="2261914" y="17292"/>
                  </a:lnTo>
                  <a:lnTo>
                    <a:pt x="2322820" y="23407"/>
                  </a:lnTo>
                  <a:lnTo>
                    <a:pt x="2382968" y="30404"/>
                  </a:lnTo>
                  <a:lnTo>
                    <a:pt x="2442324" y="38266"/>
                  </a:lnTo>
                  <a:lnTo>
                    <a:pt x="2500851" y="46978"/>
                  </a:lnTo>
                  <a:lnTo>
                    <a:pt x="2558516" y="56524"/>
                  </a:lnTo>
                  <a:lnTo>
                    <a:pt x="2615282" y="66888"/>
                  </a:lnTo>
                  <a:lnTo>
                    <a:pt x="2671115" y="78054"/>
                  </a:lnTo>
                  <a:lnTo>
                    <a:pt x="2725979" y="90006"/>
                  </a:lnTo>
                  <a:lnTo>
                    <a:pt x="2779841" y="102730"/>
                  </a:lnTo>
                  <a:lnTo>
                    <a:pt x="2832664" y="116207"/>
                  </a:lnTo>
                  <a:lnTo>
                    <a:pt x="2884414" y="130424"/>
                  </a:lnTo>
                  <a:lnTo>
                    <a:pt x="2935055" y="145364"/>
                  </a:lnTo>
                  <a:lnTo>
                    <a:pt x="2984553" y="161010"/>
                  </a:lnTo>
                  <a:lnTo>
                    <a:pt x="3032872" y="177349"/>
                  </a:lnTo>
                  <a:lnTo>
                    <a:pt x="3079978" y="194362"/>
                  </a:lnTo>
                  <a:lnTo>
                    <a:pt x="3125835" y="212035"/>
                  </a:lnTo>
                  <a:lnTo>
                    <a:pt x="3170408" y="230352"/>
                  </a:lnTo>
                  <a:lnTo>
                    <a:pt x="3213663" y="249297"/>
                  </a:lnTo>
                  <a:lnTo>
                    <a:pt x="3255564" y="268854"/>
                  </a:lnTo>
                  <a:lnTo>
                    <a:pt x="3296076" y="289008"/>
                  </a:lnTo>
                  <a:lnTo>
                    <a:pt x="3335165" y="309741"/>
                  </a:lnTo>
                  <a:lnTo>
                    <a:pt x="3372794" y="331039"/>
                  </a:lnTo>
                  <a:lnTo>
                    <a:pt x="3408929" y="352886"/>
                  </a:lnTo>
                  <a:lnTo>
                    <a:pt x="3443536" y="375266"/>
                  </a:lnTo>
                  <a:lnTo>
                    <a:pt x="3476578" y="398163"/>
                  </a:lnTo>
                  <a:lnTo>
                    <a:pt x="3508022" y="421560"/>
                  </a:lnTo>
                  <a:lnTo>
                    <a:pt x="3537831" y="445444"/>
                  </a:lnTo>
                  <a:lnTo>
                    <a:pt x="3592407" y="494603"/>
                  </a:lnTo>
                  <a:lnTo>
                    <a:pt x="3640026" y="545513"/>
                  </a:lnTo>
                  <a:lnTo>
                    <a:pt x="3680407" y="598047"/>
                  </a:lnTo>
                  <a:lnTo>
                    <a:pt x="3713270" y="652079"/>
                  </a:lnTo>
                  <a:lnTo>
                    <a:pt x="3738336" y="707482"/>
                  </a:lnTo>
                  <a:lnTo>
                    <a:pt x="3755322" y="764128"/>
                  </a:lnTo>
                  <a:lnTo>
                    <a:pt x="3763950" y="821892"/>
                  </a:lnTo>
                  <a:lnTo>
                    <a:pt x="3765041" y="851153"/>
                  </a:lnTo>
                  <a:lnTo>
                    <a:pt x="3763950" y="880415"/>
                  </a:lnTo>
                  <a:lnTo>
                    <a:pt x="3755322" y="938179"/>
                  </a:lnTo>
                  <a:lnTo>
                    <a:pt x="3738336" y="994825"/>
                  </a:lnTo>
                  <a:lnTo>
                    <a:pt x="3713270" y="1050228"/>
                  </a:lnTo>
                  <a:lnTo>
                    <a:pt x="3680407" y="1104260"/>
                  </a:lnTo>
                  <a:lnTo>
                    <a:pt x="3640026" y="1156794"/>
                  </a:lnTo>
                  <a:lnTo>
                    <a:pt x="3592407" y="1207704"/>
                  </a:lnTo>
                  <a:lnTo>
                    <a:pt x="3537831" y="1256863"/>
                  </a:lnTo>
                  <a:lnTo>
                    <a:pt x="3508022" y="1280747"/>
                  </a:lnTo>
                  <a:lnTo>
                    <a:pt x="3476578" y="1304144"/>
                  </a:lnTo>
                  <a:lnTo>
                    <a:pt x="3443536" y="1327041"/>
                  </a:lnTo>
                  <a:lnTo>
                    <a:pt x="3408929" y="1349421"/>
                  </a:lnTo>
                  <a:lnTo>
                    <a:pt x="3372794" y="1371268"/>
                  </a:lnTo>
                  <a:lnTo>
                    <a:pt x="3335165" y="1392566"/>
                  </a:lnTo>
                  <a:lnTo>
                    <a:pt x="3296076" y="1413299"/>
                  </a:lnTo>
                  <a:lnTo>
                    <a:pt x="3255564" y="1433453"/>
                  </a:lnTo>
                  <a:lnTo>
                    <a:pt x="3213663" y="1453010"/>
                  </a:lnTo>
                  <a:lnTo>
                    <a:pt x="3170408" y="1471955"/>
                  </a:lnTo>
                  <a:lnTo>
                    <a:pt x="3125835" y="1490272"/>
                  </a:lnTo>
                  <a:lnTo>
                    <a:pt x="3079978" y="1507945"/>
                  </a:lnTo>
                  <a:lnTo>
                    <a:pt x="3032872" y="1524958"/>
                  </a:lnTo>
                  <a:lnTo>
                    <a:pt x="2984553" y="1541297"/>
                  </a:lnTo>
                  <a:lnTo>
                    <a:pt x="2935055" y="1556943"/>
                  </a:lnTo>
                  <a:lnTo>
                    <a:pt x="2884414" y="1571883"/>
                  </a:lnTo>
                  <a:lnTo>
                    <a:pt x="2832664" y="1586100"/>
                  </a:lnTo>
                  <a:lnTo>
                    <a:pt x="2779841" y="1599577"/>
                  </a:lnTo>
                  <a:lnTo>
                    <a:pt x="2725979" y="1612301"/>
                  </a:lnTo>
                  <a:lnTo>
                    <a:pt x="2671115" y="1624253"/>
                  </a:lnTo>
                  <a:lnTo>
                    <a:pt x="2615282" y="1635419"/>
                  </a:lnTo>
                  <a:lnTo>
                    <a:pt x="2558516" y="1645783"/>
                  </a:lnTo>
                  <a:lnTo>
                    <a:pt x="2500851" y="1655329"/>
                  </a:lnTo>
                  <a:lnTo>
                    <a:pt x="2442324" y="1664041"/>
                  </a:lnTo>
                  <a:lnTo>
                    <a:pt x="2382968" y="1671903"/>
                  </a:lnTo>
                  <a:lnTo>
                    <a:pt x="2322820" y="1678900"/>
                  </a:lnTo>
                  <a:lnTo>
                    <a:pt x="2261914" y="1685015"/>
                  </a:lnTo>
                  <a:lnTo>
                    <a:pt x="2200284" y="1690233"/>
                  </a:lnTo>
                  <a:lnTo>
                    <a:pt x="2137967" y="1694537"/>
                  </a:lnTo>
                  <a:lnTo>
                    <a:pt x="2074997" y="1697913"/>
                  </a:lnTo>
                  <a:lnTo>
                    <a:pt x="2011409" y="1700344"/>
                  </a:lnTo>
                  <a:lnTo>
                    <a:pt x="1947239" y="1701814"/>
                  </a:lnTo>
                  <a:lnTo>
                    <a:pt x="1882520" y="1702307"/>
                  </a:lnTo>
                  <a:lnTo>
                    <a:pt x="1817802" y="1701814"/>
                  </a:lnTo>
                  <a:lnTo>
                    <a:pt x="1753632" y="1700344"/>
                  </a:lnTo>
                  <a:lnTo>
                    <a:pt x="1690044" y="1697913"/>
                  </a:lnTo>
                  <a:lnTo>
                    <a:pt x="1627074" y="1694537"/>
                  </a:lnTo>
                  <a:lnTo>
                    <a:pt x="1564757" y="1690233"/>
                  </a:lnTo>
                  <a:lnTo>
                    <a:pt x="1503127" y="1685015"/>
                  </a:lnTo>
                  <a:lnTo>
                    <a:pt x="1442221" y="1678900"/>
                  </a:lnTo>
                  <a:lnTo>
                    <a:pt x="1382073" y="1671903"/>
                  </a:lnTo>
                  <a:lnTo>
                    <a:pt x="1322717" y="1664041"/>
                  </a:lnTo>
                  <a:lnTo>
                    <a:pt x="1264190" y="1655329"/>
                  </a:lnTo>
                  <a:lnTo>
                    <a:pt x="1206525" y="1645783"/>
                  </a:lnTo>
                  <a:lnTo>
                    <a:pt x="1149759" y="1635419"/>
                  </a:lnTo>
                  <a:lnTo>
                    <a:pt x="1093926" y="1624253"/>
                  </a:lnTo>
                  <a:lnTo>
                    <a:pt x="1039062" y="1612301"/>
                  </a:lnTo>
                  <a:lnTo>
                    <a:pt x="985200" y="1599577"/>
                  </a:lnTo>
                  <a:lnTo>
                    <a:pt x="932377" y="1586100"/>
                  </a:lnTo>
                  <a:lnTo>
                    <a:pt x="880627" y="1571883"/>
                  </a:lnTo>
                  <a:lnTo>
                    <a:pt x="829986" y="1556943"/>
                  </a:lnTo>
                  <a:lnTo>
                    <a:pt x="780488" y="1541297"/>
                  </a:lnTo>
                  <a:lnTo>
                    <a:pt x="732169" y="1524958"/>
                  </a:lnTo>
                  <a:lnTo>
                    <a:pt x="685063" y="1507945"/>
                  </a:lnTo>
                  <a:lnTo>
                    <a:pt x="639206" y="1490272"/>
                  </a:lnTo>
                  <a:lnTo>
                    <a:pt x="594633" y="1471955"/>
                  </a:lnTo>
                  <a:lnTo>
                    <a:pt x="551378" y="1453010"/>
                  </a:lnTo>
                  <a:lnTo>
                    <a:pt x="509477" y="1433453"/>
                  </a:lnTo>
                  <a:lnTo>
                    <a:pt x="468965" y="1413299"/>
                  </a:lnTo>
                  <a:lnTo>
                    <a:pt x="429876" y="1392566"/>
                  </a:lnTo>
                  <a:lnTo>
                    <a:pt x="392247" y="1371268"/>
                  </a:lnTo>
                  <a:lnTo>
                    <a:pt x="356112" y="1349421"/>
                  </a:lnTo>
                  <a:lnTo>
                    <a:pt x="321505" y="1327041"/>
                  </a:lnTo>
                  <a:lnTo>
                    <a:pt x="288463" y="1304144"/>
                  </a:lnTo>
                  <a:lnTo>
                    <a:pt x="257019" y="1280747"/>
                  </a:lnTo>
                  <a:lnTo>
                    <a:pt x="227210" y="1256863"/>
                  </a:lnTo>
                  <a:lnTo>
                    <a:pt x="172634" y="1207704"/>
                  </a:lnTo>
                  <a:lnTo>
                    <a:pt x="125015" y="1156794"/>
                  </a:lnTo>
                  <a:lnTo>
                    <a:pt x="84634" y="1104260"/>
                  </a:lnTo>
                  <a:lnTo>
                    <a:pt x="51771" y="1050228"/>
                  </a:lnTo>
                  <a:lnTo>
                    <a:pt x="26705" y="994825"/>
                  </a:lnTo>
                  <a:lnTo>
                    <a:pt x="9719" y="938179"/>
                  </a:lnTo>
                  <a:lnTo>
                    <a:pt x="1091" y="880415"/>
                  </a:lnTo>
                  <a:lnTo>
                    <a:pt x="0" y="85115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168314" y="1209335"/>
            <a:ext cx="1911985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02235" algn="ctr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D20343"/>
                </a:solidFill>
                <a:latin typeface="Calibri"/>
                <a:cs typeface="Calibri"/>
              </a:rPr>
              <a:t>Bağımsız </a:t>
            </a:r>
            <a:r>
              <a:rPr sz="3600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D20343"/>
                </a:solidFill>
                <a:latin typeface="Calibri"/>
                <a:cs typeface="Calibri"/>
              </a:rPr>
              <a:t>Test </a:t>
            </a:r>
            <a:r>
              <a:rPr sz="3600" dirty="0">
                <a:solidFill>
                  <a:srgbClr val="D20343"/>
                </a:solidFill>
                <a:latin typeface="Calibri"/>
                <a:cs typeface="Calibri"/>
              </a:rPr>
              <a:t> Uz</a:t>
            </a:r>
            <a:r>
              <a:rPr sz="3600" spc="-5" dirty="0">
                <a:solidFill>
                  <a:srgbClr val="D20343"/>
                </a:solidFill>
                <a:latin typeface="Calibri"/>
                <a:cs typeface="Calibri"/>
              </a:rPr>
              <a:t>man</a:t>
            </a:r>
            <a:r>
              <a:rPr sz="3600" dirty="0">
                <a:solidFill>
                  <a:srgbClr val="D20343"/>
                </a:solidFill>
                <a:latin typeface="Calibri"/>
                <a:cs typeface="Calibri"/>
              </a:rPr>
              <a:t>l</a:t>
            </a:r>
            <a:r>
              <a:rPr sz="3600" spc="-5" dirty="0">
                <a:solidFill>
                  <a:srgbClr val="D20343"/>
                </a:solidFill>
                <a:latin typeface="Calibri"/>
                <a:cs typeface="Calibri"/>
              </a:rPr>
              <a:t>ar</a:t>
            </a:r>
            <a:r>
              <a:rPr sz="3600" dirty="0">
                <a:solidFill>
                  <a:srgbClr val="D20343"/>
                </a:solidFill>
                <a:latin typeface="Calibri"/>
                <a:cs typeface="Calibri"/>
              </a:rPr>
              <a:t>ı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51457" y="4263623"/>
            <a:ext cx="261493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14" dirty="0">
                <a:solidFill>
                  <a:srgbClr val="6F2F9F"/>
                </a:solidFill>
              </a:rPr>
              <a:t>Test</a:t>
            </a:r>
            <a:r>
              <a:rPr sz="4400" spc="-75" dirty="0">
                <a:solidFill>
                  <a:srgbClr val="6F2F9F"/>
                </a:solidFill>
              </a:rPr>
              <a:t> </a:t>
            </a:r>
            <a:r>
              <a:rPr sz="4400" spc="-5" dirty="0">
                <a:solidFill>
                  <a:srgbClr val="6F2F9F"/>
                </a:solidFill>
              </a:rPr>
              <a:t>Nedir?</a:t>
            </a:r>
            <a:endParaRPr sz="4400"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4454" y="1760982"/>
            <a:ext cx="3872865" cy="1681480"/>
            <a:chOff x="584454" y="1760982"/>
            <a:chExt cx="3872865" cy="16814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454" y="1760982"/>
              <a:ext cx="2740913" cy="78638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9024" y="1760982"/>
              <a:ext cx="1597913" cy="7863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454" y="2145030"/>
              <a:ext cx="3679697" cy="7863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454" y="2655570"/>
              <a:ext cx="2040635" cy="78638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91447" y="1838557"/>
            <a:ext cx="3431540" cy="13474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4"/>
              </a:spcBef>
            </a:pPr>
            <a:r>
              <a:rPr sz="2800" b="1" spc="-10" dirty="0">
                <a:solidFill>
                  <a:srgbClr val="FF99FF"/>
                </a:solidFill>
                <a:latin typeface="Calibri"/>
                <a:cs typeface="Calibri"/>
              </a:rPr>
              <a:t>Outsource</a:t>
            </a:r>
            <a:r>
              <a:rPr sz="2800" b="1" spc="-25" dirty="0">
                <a:solidFill>
                  <a:srgbClr val="FF99FF"/>
                </a:solidFill>
                <a:latin typeface="Calibri"/>
                <a:cs typeface="Calibri"/>
              </a:rPr>
              <a:t> </a:t>
            </a:r>
            <a:r>
              <a:rPr sz="2800" b="1" spc="-75" dirty="0">
                <a:solidFill>
                  <a:srgbClr val="FF99FF"/>
                </a:solidFill>
                <a:latin typeface="Calibri"/>
                <a:cs typeface="Calibri"/>
              </a:rPr>
              <a:t>Test</a:t>
            </a:r>
            <a:r>
              <a:rPr sz="2800" b="1" spc="-10" dirty="0">
                <a:solidFill>
                  <a:srgbClr val="FF99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99FF"/>
                </a:solidFill>
                <a:latin typeface="Calibri"/>
                <a:cs typeface="Calibri"/>
              </a:rPr>
              <a:t>Hizmeti </a:t>
            </a:r>
            <a:r>
              <a:rPr sz="2800" b="1" spc="-615" dirty="0">
                <a:solidFill>
                  <a:srgbClr val="FF99FF"/>
                </a:solidFill>
                <a:latin typeface="Calibri"/>
                <a:cs typeface="Calibri"/>
              </a:rPr>
              <a:t> </a:t>
            </a:r>
            <a:r>
              <a:rPr sz="2800" b="1" spc="-40" dirty="0">
                <a:solidFill>
                  <a:srgbClr val="FF99FF"/>
                </a:solidFill>
                <a:latin typeface="Calibri"/>
                <a:cs typeface="Calibri"/>
              </a:rPr>
              <a:t>(Testing</a:t>
            </a:r>
            <a:r>
              <a:rPr sz="2800" b="1" spc="-10" dirty="0">
                <a:solidFill>
                  <a:srgbClr val="FF99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99FF"/>
                </a:solidFill>
                <a:latin typeface="Calibri"/>
                <a:cs typeface="Calibri"/>
              </a:rPr>
              <a:t>As</a:t>
            </a:r>
            <a:r>
              <a:rPr sz="2800" b="1" spc="-10" dirty="0">
                <a:solidFill>
                  <a:srgbClr val="FF99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99FF"/>
                </a:solidFill>
                <a:latin typeface="Calibri"/>
                <a:cs typeface="Calibri"/>
              </a:rPr>
              <a:t>A</a:t>
            </a:r>
            <a:r>
              <a:rPr sz="2800" b="1" spc="-5" dirty="0">
                <a:solidFill>
                  <a:srgbClr val="FF99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99FF"/>
                </a:solidFill>
                <a:latin typeface="Calibri"/>
                <a:cs typeface="Calibri"/>
              </a:rPr>
              <a:t>Service)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800" b="1" spc="-10" dirty="0">
                <a:solidFill>
                  <a:srgbClr val="FF99FF"/>
                </a:solidFill>
                <a:latin typeface="Calibri"/>
                <a:cs typeface="Calibri"/>
              </a:rPr>
              <a:t>(3rd</a:t>
            </a:r>
            <a:r>
              <a:rPr sz="2800" b="1" spc="-15" dirty="0">
                <a:solidFill>
                  <a:srgbClr val="FF99FF"/>
                </a:solidFill>
                <a:latin typeface="Calibri"/>
                <a:cs typeface="Calibri"/>
              </a:rPr>
              <a:t> Party)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5183" y="2064678"/>
            <a:ext cx="101409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50DED6"/>
                </a:solidFill>
                <a:latin typeface="Calibri"/>
                <a:cs typeface="Calibri"/>
              </a:rPr>
              <a:t>Artıları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75183" y="2492464"/>
            <a:ext cx="5368290" cy="155829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760"/>
              </a:spcBef>
              <a:buChar char="-"/>
              <a:tabLst>
                <a:tab pos="418465" algn="l"/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Yüksek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Test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Bilgisi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Deneyimi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har char="-"/>
              <a:tabLst>
                <a:tab pos="418465" algn="l"/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Yazılımı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Tarafsız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Değerlendirme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har char="-"/>
              <a:tabLst>
                <a:tab pos="418465" algn="l"/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Farklı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Firmalarda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Test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Deneyimleri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75183" y="4025727"/>
            <a:ext cx="5937250" cy="2069464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spc="-5" dirty="0">
                <a:solidFill>
                  <a:srgbClr val="50DED6"/>
                </a:solidFill>
                <a:latin typeface="Calibri"/>
                <a:cs typeface="Calibri"/>
              </a:rPr>
              <a:t>Eksileri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55"/>
              </a:spcBef>
              <a:buChar char="-"/>
              <a:tabLst>
                <a:tab pos="418465" algn="l"/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Maliyeti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Yüksek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70"/>
              </a:spcBef>
              <a:buChar char="-"/>
              <a:tabLst>
                <a:tab pos="418465" algn="l"/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Firmanın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Ürünleri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Hakkında Kısıtlı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Bilgi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har char="-"/>
              <a:tabLst>
                <a:tab pos="418465" algn="l"/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Edinilen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Deneyimi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Dışarı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Paylaşma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3170" y="3429000"/>
            <a:ext cx="2800336" cy="1533905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104374" y="304652"/>
            <a:ext cx="74441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Test</a:t>
            </a:r>
            <a:r>
              <a:rPr spc="-10" dirty="0"/>
              <a:t> </a:t>
            </a:r>
            <a:r>
              <a:rPr dirty="0"/>
              <a:t>Yönetimi</a:t>
            </a:r>
            <a:r>
              <a:rPr spc="-25" dirty="0"/>
              <a:t> </a:t>
            </a:r>
            <a:r>
              <a:rPr dirty="0"/>
              <a:t>-</a:t>
            </a:r>
            <a:r>
              <a:rPr spc="-5" dirty="0"/>
              <a:t> Test</a:t>
            </a:r>
            <a:r>
              <a:rPr spc="-15" dirty="0"/>
              <a:t> </a:t>
            </a:r>
            <a:r>
              <a:rPr spc="-5" dirty="0"/>
              <a:t>Organizasyonu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9586086" y="1330578"/>
            <a:ext cx="2359025" cy="1534795"/>
            <a:chOff x="9586086" y="1330578"/>
            <a:chExt cx="2359025" cy="153479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2436" y="1336928"/>
              <a:ext cx="2346197" cy="152171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592436" y="1336928"/>
              <a:ext cx="2346325" cy="1522095"/>
            </a:xfrm>
            <a:custGeom>
              <a:avLst/>
              <a:gdLst/>
              <a:ahLst/>
              <a:cxnLst/>
              <a:rect l="l" t="t" r="r" b="b"/>
              <a:pathLst>
                <a:path w="2346325" h="1522095">
                  <a:moveTo>
                    <a:pt x="0" y="760857"/>
                  </a:moveTo>
                  <a:lnTo>
                    <a:pt x="5697" y="685390"/>
                  </a:lnTo>
                  <a:lnTo>
                    <a:pt x="22432" y="612026"/>
                  </a:lnTo>
                  <a:lnTo>
                    <a:pt x="49667" y="541113"/>
                  </a:lnTo>
                  <a:lnTo>
                    <a:pt x="67054" y="506684"/>
                  </a:lnTo>
                  <a:lnTo>
                    <a:pt x="86863" y="472999"/>
                  </a:lnTo>
                  <a:lnTo>
                    <a:pt x="109029" y="440100"/>
                  </a:lnTo>
                  <a:lnTo>
                    <a:pt x="133484" y="408033"/>
                  </a:lnTo>
                  <a:lnTo>
                    <a:pt x="160161" y="376840"/>
                  </a:lnTo>
                  <a:lnTo>
                    <a:pt x="188992" y="346564"/>
                  </a:lnTo>
                  <a:lnTo>
                    <a:pt x="219910" y="317250"/>
                  </a:lnTo>
                  <a:lnTo>
                    <a:pt x="252848" y="288941"/>
                  </a:lnTo>
                  <a:lnTo>
                    <a:pt x="287739" y="261680"/>
                  </a:lnTo>
                  <a:lnTo>
                    <a:pt x="324516" y="235512"/>
                  </a:lnTo>
                  <a:lnTo>
                    <a:pt x="363111" y="210480"/>
                  </a:lnTo>
                  <a:lnTo>
                    <a:pt x="403457" y="186627"/>
                  </a:lnTo>
                  <a:lnTo>
                    <a:pt x="445487" y="163996"/>
                  </a:lnTo>
                  <a:lnTo>
                    <a:pt x="489135" y="142633"/>
                  </a:lnTo>
                  <a:lnTo>
                    <a:pt x="534331" y="122579"/>
                  </a:lnTo>
                  <a:lnTo>
                    <a:pt x="581010" y="103880"/>
                  </a:lnTo>
                  <a:lnTo>
                    <a:pt x="629105" y="86578"/>
                  </a:lnTo>
                  <a:lnTo>
                    <a:pt x="678547" y="70716"/>
                  </a:lnTo>
                  <a:lnTo>
                    <a:pt x="729270" y="56339"/>
                  </a:lnTo>
                  <a:lnTo>
                    <a:pt x="781207" y="43491"/>
                  </a:lnTo>
                  <a:lnTo>
                    <a:pt x="834290" y="32214"/>
                  </a:lnTo>
                  <a:lnTo>
                    <a:pt x="888452" y="22552"/>
                  </a:lnTo>
                  <a:lnTo>
                    <a:pt x="943626" y="14549"/>
                  </a:lnTo>
                  <a:lnTo>
                    <a:pt x="999745" y="8249"/>
                  </a:lnTo>
                  <a:lnTo>
                    <a:pt x="1056742" y="3695"/>
                  </a:lnTo>
                  <a:lnTo>
                    <a:pt x="1114549" y="931"/>
                  </a:lnTo>
                  <a:lnTo>
                    <a:pt x="1173099" y="0"/>
                  </a:lnTo>
                  <a:lnTo>
                    <a:pt x="1231648" y="931"/>
                  </a:lnTo>
                  <a:lnTo>
                    <a:pt x="1289455" y="3695"/>
                  </a:lnTo>
                  <a:lnTo>
                    <a:pt x="1346452" y="8249"/>
                  </a:lnTo>
                  <a:lnTo>
                    <a:pt x="1402571" y="14549"/>
                  </a:lnTo>
                  <a:lnTo>
                    <a:pt x="1457745" y="22552"/>
                  </a:lnTo>
                  <a:lnTo>
                    <a:pt x="1511907" y="32214"/>
                  </a:lnTo>
                  <a:lnTo>
                    <a:pt x="1564990" y="43491"/>
                  </a:lnTo>
                  <a:lnTo>
                    <a:pt x="1616927" y="56339"/>
                  </a:lnTo>
                  <a:lnTo>
                    <a:pt x="1667650" y="70716"/>
                  </a:lnTo>
                  <a:lnTo>
                    <a:pt x="1717092" y="86578"/>
                  </a:lnTo>
                  <a:lnTo>
                    <a:pt x="1765187" y="103880"/>
                  </a:lnTo>
                  <a:lnTo>
                    <a:pt x="1811866" y="122579"/>
                  </a:lnTo>
                  <a:lnTo>
                    <a:pt x="1857062" y="142633"/>
                  </a:lnTo>
                  <a:lnTo>
                    <a:pt x="1900710" y="163996"/>
                  </a:lnTo>
                  <a:lnTo>
                    <a:pt x="1942740" y="186627"/>
                  </a:lnTo>
                  <a:lnTo>
                    <a:pt x="1983086" y="210480"/>
                  </a:lnTo>
                  <a:lnTo>
                    <a:pt x="2021681" y="235512"/>
                  </a:lnTo>
                  <a:lnTo>
                    <a:pt x="2058458" y="261680"/>
                  </a:lnTo>
                  <a:lnTo>
                    <a:pt x="2093349" y="288941"/>
                  </a:lnTo>
                  <a:lnTo>
                    <a:pt x="2126287" y="317250"/>
                  </a:lnTo>
                  <a:lnTo>
                    <a:pt x="2157205" y="346564"/>
                  </a:lnTo>
                  <a:lnTo>
                    <a:pt x="2186036" y="376840"/>
                  </a:lnTo>
                  <a:lnTo>
                    <a:pt x="2212713" y="408033"/>
                  </a:lnTo>
                  <a:lnTo>
                    <a:pt x="2237168" y="440100"/>
                  </a:lnTo>
                  <a:lnTo>
                    <a:pt x="2259334" y="472999"/>
                  </a:lnTo>
                  <a:lnTo>
                    <a:pt x="2279143" y="506684"/>
                  </a:lnTo>
                  <a:lnTo>
                    <a:pt x="2296530" y="541113"/>
                  </a:lnTo>
                  <a:lnTo>
                    <a:pt x="2311426" y="576241"/>
                  </a:lnTo>
                  <a:lnTo>
                    <a:pt x="2333478" y="648424"/>
                  </a:lnTo>
                  <a:lnTo>
                    <a:pt x="2344762" y="722882"/>
                  </a:lnTo>
                  <a:lnTo>
                    <a:pt x="2346198" y="760857"/>
                  </a:lnTo>
                  <a:lnTo>
                    <a:pt x="2344762" y="798831"/>
                  </a:lnTo>
                  <a:lnTo>
                    <a:pt x="2333478" y="873289"/>
                  </a:lnTo>
                  <a:lnTo>
                    <a:pt x="2311426" y="945472"/>
                  </a:lnTo>
                  <a:lnTo>
                    <a:pt x="2296530" y="980600"/>
                  </a:lnTo>
                  <a:lnTo>
                    <a:pt x="2279143" y="1015029"/>
                  </a:lnTo>
                  <a:lnTo>
                    <a:pt x="2259334" y="1048714"/>
                  </a:lnTo>
                  <a:lnTo>
                    <a:pt x="2237168" y="1081613"/>
                  </a:lnTo>
                  <a:lnTo>
                    <a:pt x="2212713" y="1113680"/>
                  </a:lnTo>
                  <a:lnTo>
                    <a:pt x="2186036" y="1144873"/>
                  </a:lnTo>
                  <a:lnTo>
                    <a:pt x="2157205" y="1175149"/>
                  </a:lnTo>
                  <a:lnTo>
                    <a:pt x="2126287" y="1204463"/>
                  </a:lnTo>
                  <a:lnTo>
                    <a:pt x="2093349" y="1232772"/>
                  </a:lnTo>
                  <a:lnTo>
                    <a:pt x="2058458" y="1260033"/>
                  </a:lnTo>
                  <a:lnTo>
                    <a:pt x="2021681" y="1286201"/>
                  </a:lnTo>
                  <a:lnTo>
                    <a:pt x="1983086" y="1311233"/>
                  </a:lnTo>
                  <a:lnTo>
                    <a:pt x="1942740" y="1335086"/>
                  </a:lnTo>
                  <a:lnTo>
                    <a:pt x="1900710" y="1357717"/>
                  </a:lnTo>
                  <a:lnTo>
                    <a:pt x="1857062" y="1379080"/>
                  </a:lnTo>
                  <a:lnTo>
                    <a:pt x="1811866" y="1399134"/>
                  </a:lnTo>
                  <a:lnTo>
                    <a:pt x="1765187" y="1417833"/>
                  </a:lnTo>
                  <a:lnTo>
                    <a:pt x="1717092" y="1435135"/>
                  </a:lnTo>
                  <a:lnTo>
                    <a:pt x="1667650" y="1450997"/>
                  </a:lnTo>
                  <a:lnTo>
                    <a:pt x="1616927" y="1465374"/>
                  </a:lnTo>
                  <a:lnTo>
                    <a:pt x="1564990" y="1478222"/>
                  </a:lnTo>
                  <a:lnTo>
                    <a:pt x="1511907" y="1489499"/>
                  </a:lnTo>
                  <a:lnTo>
                    <a:pt x="1457745" y="1499161"/>
                  </a:lnTo>
                  <a:lnTo>
                    <a:pt x="1402571" y="1507164"/>
                  </a:lnTo>
                  <a:lnTo>
                    <a:pt x="1346452" y="1513464"/>
                  </a:lnTo>
                  <a:lnTo>
                    <a:pt x="1289455" y="1518018"/>
                  </a:lnTo>
                  <a:lnTo>
                    <a:pt x="1231648" y="1520782"/>
                  </a:lnTo>
                  <a:lnTo>
                    <a:pt x="1173099" y="1521714"/>
                  </a:lnTo>
                  <a:lnTo>
                    <a:pt x="1114549" y="1520782"/>
                  </a:lnTo>
                  <a:lnTo>
                    <a:pt x="1056742" y="1518018"/>
                  </a:lnTo>
                  <a:lnTo>
                    <a:pt x="999745" y="1513464"/>
                  </a:lnTo>
                  <a:lnTo>
                    <a:pt x="943626" y="1507164"/>
                  </a:lnTo>
                  <a:lnTo>
                    <a:pt x="888452" y="1499161"/>
                  </a:lnTo>
                  <a:lnTo>
                    <a:pt x="834290" y="1489499"/>
                  </a:lnTo>
                  <a:lnTo>
                    <a:pt x="781207" y="1478222"/>
                  </a:lnTo>
                  <a:lnTo>
                    <a:pt x="729270" y="1465374"/>
                  </a:lnTo>
                  <a:lnTo>
                    <a:pt x="678547" y="1450997"/>
                  </a:lnTo>
                  <a:lnTo>
                    <a:pt x="629105" y="1435135"/>
                  </a:lnTo>
                  <a:lnTo>
                    <a:pt x="581010" y="1417833"/>
                  </a:lnTo>
                  <a:lnTo>
                    <a:pt x="534331" y="1399134"/>
                  </a:lnTo>
                  <a:lnTo>
                    <a:pt x="489135" y="1379080"/>
                  </a:lnTo>
                  <a:lnTo>
                    <a:pt x="445487" y="1357717"/>
                  </a:lnTo>
                  <a:lnTo>
                    <a:pt x="403457" y="1335086"/>
                  </a:lnTo>
                  <a:lnTo>
                    <a:pt x="363111" y="1311233"/>
                  </a:lnTo>
                  <a:lnTo>
                    <a:pt x="324516" y="1286201"/>
                  </a:lnTo>
                  <a:lnTo>
                    <a:pt x="287739" y="1260033"/>
                  </a:lnTo>
                  <a:lnTo>
                    <a:pt x="252848" y="1232772"/>
                  </a:lnTo>
                  <a:lnTo>
                    <a:pt x="219910" y="1204463"/>
                  </a:lnTo>
                  <a:lnTo>
                    <a:pt x="188992" y="1175149"/>
                  </a:lnTo>
                  <a:lnTo>
                    <a:pt x="160161" y="1144873"/>
                  </a:lnTo>
                  <a:lnTo>
                    <a:pt x="133484" y="1113680"/>
                  </a:lnTo>
                  <a:lnTo>
                    <a:pt x="109029" y="1081613"/>
                  </a:lnTo>
                  <a:lnTo>
                    <a:pt x="86863" y="1048714"/>
                  </a:lnTo>
                  <a:lnTo>
                    <a:pt x="67054" y="1015029"/>
                  </a:lnTo>
                  <a:lnTo>
                    <a:pt x="49667" y="980600"/>
                  </a:lnTo>
                  <a:lnTo>
                    <a:pt x="34771" y="945472"/>
                  </a:lnTo>
                  <a:lnTo>
                    <a:pt x="12719" y="873289"/>
                  </a:lnTo>
                  <a:lnTo>
                    <a:pt x="1435" y="798831"/>
                  </a:lnTo>
                  <a:lnTo>
                    <a:pt x="0" y="76085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094904" y="1506894"/>
            <a:ext cx="134048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26084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D20343"/>
                </a:solidFill>
                <a:latin typeface="Calibri"/>
                <a:cs typeface="Calibri"/>
              </a:rPr>
              <a:t>Dış </a:t>
            </a:r>
            <a:r>
              <a:rPr sz="3600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3600" spc="-60" dirty="0">
                <a:solidFill>
                  <a:srgbClr val="D20343"/>
                </a:solidFill>
                <a:latin typeface="Calibri"/>
                <a:cs typeface="Calibri"/>
              </a:rPr>
              <a:t>K</a:t>
            </a:r>
            <a:r>
              <a:rPr sz="3600" spc="-70" dirty="0">
                <a:solidFill>
                  <a:srgbClr val="D20343"/>
                </a:solidFill>
                <a:latin typeface="Calibri"/>
                <a:cs typeface="Calibri"/>
              </a:rPr>
              <a:t>a</a:t>
            </a:r>
            <a:r>
              <a:rPr sz="3600" dirty="0">
                <a:solidFill>
                  <a:srgbClr val="D20343"/>
                </a:solidFill>
                <a:latin typeface="Calibri"/>
                <a:cs typeface="Calibri"/>
              </a:rPr>
              <a:t>yn</a:t>
            </a:r>
            <a:r>
              <a:rPr sz="3600" spc="-5" dirty="0">
                <a:solidFill>
                  <a:srgbClr val="D20343"/>
                </a:solidFill>
                <a:latin typeface="Calibri"/>
                <a:cs typeface="Calibri"/>
              </a:rPr>
              <a:t>a</a:t>
            </a:r>
            <a:r>
              <a:rPr sz="3600" dirty="0">
                <a:solidFill>
                  <a:srgbClr val="D20343"/>
                </a:solidFill>
                <a:latin typeface="Calibri"/>
                <a:cs typeface="Calibri"/>
              </a:rPr>
              <a:t>k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1447" y="1655591"/>
            <a:ext cx="8446135" cy="4244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5880">
              <a:lnSpc>
                <a:spcPct val="100000"/>
              </a:lnSpc>
              <a:spcBef>
                <a:spcPts val="100"/>
              </a:spcBef>
            </a:pPr>
            <a:r>
              <a:rPr sz="4000" b="1" spc="-100" dirty="0">
                <a:solidFill>
                  <a:srgbClr val="44536A"/>
                </a:solidFill>
                <a:latin typeface="Calibri"/>
                <a:cs typeface="Calibri"/>
              </a:rPr>
              <a:t>Test</a:t>
            </a:r>
            <a:r>
              <a:rPr sz="4000" b="1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4000" b="1" spc="-25" dirty="0">
                <a:solidFill>
                  <a:srgbClr val="44536A"/>
                </a:solidFill>
                <a:latin typeface="Calibri"/>
                <a:cs typeface="Calibri"/>
              </a:rPr>
              <a:t>Organizasyonu</a:t>
            </a:r>
            <a:r>
              <a:rPr sz="4000" b="1" spc="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44536A"/>
                </a:solidFill>
                <a:latin typeface="Calibri"/>
                <a:cs typeface="Calibri"/>
              </a:rPr>
              <a:t>ve </a:t>
            </a:r>
            <a:r>
              <a:rPr sz="4000" b="1" spc="-5" dirty="0">
                <a:solidFill>
                  <a:srgbClr val="44536A"/>
                </a:solidFill>
                <a:latin typeface="Calibri"/>
                <a:cs typeface="Calibri"/>
              </a:rPr>
              <a:t>Bağımsızlık</a:t>
            </a:r>
            <a:endParaRPr sz="4000">
              <a:latin typeface="Calibri"/>
              <a:cs typeface="Calibri"/>
            </a:endParaRPr>
          </a:p>
          <a:p>
            <a:pPr marL="418465" marR="948055" indent="-406400">
              <a:lnSpc>
                <a:spcPts val="2590"/>
              </a:lnSpc>
              <a:spcBef>
                <a:spcPts val="3135"/>
              </a:spcBef>
              <a:buSzPct val="116666"/>
              <a:buFont typeface="Wingdings"/>
              <a:buChar char="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Büyük,</a:t>
            </a:r>
            <a:r>
              <a:rPr sz="2400" spc="-10" dirty="0">
                <a:latin typeface="Calibri"/>
                <a:cs typeface="Calibri"/>
              </a:rPr>
              <a:t> karmaşık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riskli olan </a:t>
            </a:r>
            <a:r>
              <a:rPr sz="2400" spc="-15" dirty="0">
                <a:latin typeface="Calibri"/>
                <a:cs typeface="Calibri"/>
              </a:rPr>
              <a:t>projelerde,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birkaç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seviyenin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veya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tüm </a:t>
            </a:r>
            <a:r>
              <a:rPr sz="2400" spc="-10" dirty="0">
                <a:latin typeface="Calibri"/>
                <a:cs typeface="Calibri"/>
              </a:rPr>
              <a:t>seviyelerin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1C4"/>
                </a:solidFill>
                <a:latin typeface="Calibri"/>
                <a:cs typeface="Calibri"/>
              </a:rPr>
              <a:t>bağımsız</a:t>
            </a:r>
            <a:r>
              <a:rPr sz="2400" spc="-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471C4"/>
                </a:solidFill>
                <a:latin typeface="Calibri"/>
                <a:cs typeface="Calibri"/>
              </a:rPr>
              <a:t>test</a:t>
            </a:r>
            <a:r>
              <a:rPr sz="240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1C4"/>
                </a:solidFill>
                <a:latin typeface="Calibri"/>
                <a:cs typeface="Calibri"/>
              </a:rPr>
              <a:t>uzmanları</a:t>
            </a:r>
            <a:r>
              <a:rPr sz="240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471C4"/>
                </a:solidFill>
                <a:latin typeface="Calibri"/>
                <a:cs typeface="Calibri"/>
              </a:rPr>
              <a:t>tarafından </a:t>
            </a:r>
            <a:r>
              <a:rPr sz="2400" spc="-10" dirty="0">
                <a:solidFill>
                  <a:srgbClr val="4471C4"/>
                </a:solidFill>
                <a:latin typeface="Calibri"/>
                <a:cs typeface="Calibri"/>
              </a:rPr>
              <a:t> gerçekleştirilmesi</a:t>
            </a:r>
            <a:r>
              <a:rPr sz="2400" spc="-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genellikle en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iyi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uygulamadır.</a:t>
            </a:r>
            <a:endParaRPr sz="2400">
              <a:latin typeface="Calibri"/>
              <a:cs typeface="Calibri"/>
            </a:endParaRPr>
          </a:p>
          <a:p>
            <a:pPr marL="418465" marR="1045210" indent="-406400">
              <a:lnSpc>
                <a:spcPts val="2590"/>
              </a:lnSpc>
              <a:spcBef>
                <a:spcPts val="1010"/>
              </a:spcBef>
              <a:buSzPct val="116666"/>
              <a:buFont typeface="Wingdings"/>
              <a:buChar char=""/>
              <a:tabLst>
                <a:tab pos="419100" algn="l"/>
              </a:tabLst>
            </a:pPr>
            <a:r>
              <a:rPr sz="2400" spc="-25" dirty="0">
                <a:latin typeface="Calibri"/>
                <a:cs typeface="Calibri"/>
              </a:rPr>
              <a:t>Yazılım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geliştirme</a:t>
            </a:r>
            <a:r>
              <a:rPr sz="2400" spc="-5" dirty="0">
                <a:latin typeface="Calibri"/>
                <a:cs typeface="Calibri"/>
              </a:rPr>
              <a:t> ekibi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özellikle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1C4"/>
                </a:solidFill>
                <a:latin typeface="Calibri"/>
                <a:cs typeface="Calibri"/>
              </a:rPr>
              <a:t>daha</a:t>
            </a:r>
            <a:r>
              <a:rPr sz="2400" dirty="0">
                <a:solidFill>
                  <a:srgbClr val="4471C4"/>
                </a:solidFill>
                <a:latin typeface="Calibri"/>
                <a:cs typeface="Calibri"/>
              </a:rPr>
              <a:t> alt</a:t>
            </a:r>
            <a:r>
              <a:rPr sz="2400" spc="-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1C4"/>
                </a:solidFill>
                <a:latin typeface="Calibri"/>
                <a:cs typeface="Calibri"/>
              </a:rPr>
              <a:t>seviyelerde </a:t>
            </a:r>
            <a:r>
              <a:rPr sz="2400" spc="-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471C4"/>
                </a:solidFill>
                <a:latin typeface="Calibri"/>
                <a:cs typeface="Calibri"/>
              </a:rPr>
              <a:t>teste</a:t>
            </a:r>
            <a:r>
              <a:rPr sz="240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471C4"/>
                </a:solidFill>
                <a:latin typeface="Calibri"/>
                <a:cs typeface="Calibri"/>
              </a:rPr>
              <a:t>katılabilir</a:t>
            </a:r>
            <a:r>
              <a:rPr sz="2400" spc="-25" dirty="0">
                <a:latin typeface="Calibri"/>
                <a:cs typeface="Calibri"/>
              </a:rPr>
              <a:t>,</a:t>
            </a:r>
            <a:r>
              <a:rPr sz="2400" spc="-10" dirty="0">
                <a:latin typeface="Calibri"/>
                <a:cs typeface="Calibri"/>
              </a:rPr>
              <a:t> ancak </a:t>
            </a:r>
            <a:r>
              <a:rPr sz="2400" spc="-15" dirty="0">
                <a:latin typeface="Calibri"/>
                <a:cs typeface="Calibri"/>
              </a:rPr>
              <a:t>yeterince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objektif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olmadıklarından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etkinlikleri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sınırlıdır.</a:t>
            </a:r>
            <a:endParaRPr sz="2400">
              <a:latin typeface="Calibri"/>
              <a:cs typeface="Calibri"/>
            </a:endParaRPr>
          </a:p>
          <a:p>
            <a:pPr marL="418465" marR="1129030" indent="-406400">
              <a:lnSpc>
                <a:spcPts val="2590"/>
              </a:lnSpc>
              <a:spcBef>
                <a:spcPts val="1000"/>
              </a:spcBef>
              <a:buSzPct val="116666"/>
              <a:buFont typeface="Wingdings"/>
              <a:buChar char="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Bağımsız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-5" dirty="0">
                <a:latin typeface="Calibri"/>
                <a:cs typeface="Calibri"/>
              </a:rPr>
              <a:t> uzmanları,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sadece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testleri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yürütmenin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yanında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471C4"/>
                </a:solidFill>
                <a:latin typeface="Calibri"/>
                <a:cs typeface="Calibri"/>
              </a:rPr>
              <a:t>test</a:t>
            </a:r>
            <a:r>
              <a:rPr sz="2400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1C4"/>
                </a:solidFill>
                <a:latin typeface="Calibri"/>
                <a:cs typeface="Calibri"/>
              </a:rPr>
              <a:t>süreçlerinin</a:t>
            </a:r>
            <a:r>
              <a:rPr sz="2400" spc="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471C4"/>
                </a:solidFill>
                <a:latin typeface="Calibri"/>
                <a:cs typeface="Calibri"/>
              </a:rPr>
              <a:t>ve</a:t>
            </a:r>
            <a:r>
              <a:rPr sz="2400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1C4"/>
                </a:solidFill>
                <a:latin typeface="Calibri"/>
                <a:cs typeface="Calibri"/>
              </a:rPr>
              <a:t>kurallarının</a:t>
            </a:r>
            <a:r>
              <a:rPr sz="2400" spc="-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1C4"/>
                </a:solidFill>
                <a:latin typeface="Calibri"/>
                <a:cs typeface="Calibri"/>
              </a:rPr>
              <a:t>gereksinimlerini </a:t>
            </a:r>
            <a:r>
              <a:rPr sz="2400" spc="-53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1C4"/>
                </a:solidFill>
                <a:latin typeface="Calibri"/>
                <a:cs typeface="Calibri"/>
              </a:rPr>
              <a:t>belirleme</a:t>
            </a:r>
            <a:r>
              <a:rPr sz="240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1C4"/>
                </a:solidFill>
                <a:latin typeface="Calibri"/>
                <a:cs typeface="Calibri"/>
              </a:rPr>
              <a:t>yetkisine</a:t>
            </a:r>
            <a:r>
              <a:rPr sz="2400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471C4"/>
                </a:solidFill>
                <a:latin typeface="Calibri"/>
                <a:cs typeface="Calibri"/>
              </a:rPr>
              <a:t>ve</a:t>
            </a:r>
            <a:r>
              <a:rPr sz="240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71C4"/>
                </a:solidFill>
                <a:latin typeface="Calibri"/>
                <a:cs typeface="Calibri"/>
              </a:rPr>
              <a:t>sorumluluğuna</a:t>
            </a:r>
            <a:r>
              <a:rPr sz="2400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sahip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olabilir.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4374" y="304652"/>
            <a:ext cx="72669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25" dirty="0"/>
              <a:t> </a:t>
            </a:r>
            <a:r>
              <a:rPr spc="-45" dirty="0"/>
              <a:t>Yönetimi</a:t>
            </a:r>
            <a:r>
              <a:rPr spc="-3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100" dirty="0"/>
              <a:t>Test</a:t>
            </a:r>
            <a:r>
              <a:rPr spc="-15" dirty="0"/>
              <a:t> </a:t>
            </a:r>
            <a:r>
              <a:rPr spc="-25" dirty="0"/>
              <a:t>Organizasyonu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13009" y="2049026"/>
            <a:ext cx="2567141" cy="4243556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1447" y="1838557"/>
            <a:ext cx="47752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75" dirty="0">
                <a:solidFill>
                  <a:srgbClr val="FF0000"/>
                </a:solidFill>
                <a:latin typeface="Calibri"/>
                <a:cs typeface="Calibri"/>
              </a:rPr>
              <a:t>Test</a:t>
            </a:r>
            <a:r>
              <a:rPr sz="2800" b="1" spc="-15" dirty="0">
                <a:solidFill>
                  <a:srgbClr val="FF0000"/>
                </a:solidFill>
                <a:latin typeface="Calibri"/>
                <a:cs typeface="Calibri"/>
              </a:rPr>
              <a:t> Organizasyonunda</a:t>
            </a:r>
            <a:r>
              <a:rPr sz="2800"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Görevler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4374" y="304652"/>
            <a:ext cx="717169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Test</a:t>
            </a:r>
            <a:r>
              <a:rPr spc="-15" dirty="0"/>
              <a:t> </a:t>
            </a:r>
            <a:r>
              <a:rPr dirty="0"/>
              <a:t>Yönetimi</a:t>
            </a:r>
            <a:r>
              <a:rPr spc="-25" dirty="0"/>
              <a:t> </a:t>
            </a:r>
            <a:r>
              <a:rPr dirty="0"/>
              <a:t>-</a:t>
            </a:r>
            <a:r>
              <a:rPr spc="-5" dirty="0"/>
              <a:t> Test</a:t>
            </a:r>
            <a:r>
              <a:rPr spc="-15" dirty="0"/>
              <a:t> </a:t>
            </a:r>
            <a:r>
              <a:rPr spc="-5" dirty="0"/>
              <a:t>Organizasyon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95655" y="2624449"/>
            <a:ext cx="5091430" cy="2593340"/>
            <a:chOff x="795655" y="2624449"/>
            <a:chExt cx="5091430" cy="2593340"/>
          </a:xfrm>
        </p:grpSpPr>
        <p:sp>
          <p:nvSpPr>
            <p:cNvPr id="5" name="object 5"/>
            <p:cNvSpPr/>
            <p:nvPr/>
          </p:nvSpPr>
          <p:spPr>
            <a:xfrm>
              <a:off x="802005" y="2630799"/>
              <a:ext cx="5078730" cy="2580640"/>
            </a:xfrm>
            <a:custGeom>
              <a:avLst/>
              <a:gdLst/>
              <a:ahLst/>
              <a:cxnLst/>
              <a:rect l="l" t="t" r="r" b="b"/>
              <a:pathLst>
                <a:path w="5078730" h="2580640">
                  <a:moveTo>
                    <a:pt x="2116137" y="2293620"/>
                  </a:moveTo>
                  <a:lnTo>
                    <a:pt x="846455" y="2293620"/>
                  </a:lnTo>
                  <a:lnTo>
                    <a:pt x="1481315" y="2580322"/>
                  </a:lnTo>
                  <a:lnTo>
                    <a:pt x="2116137" y="2293620"/>
                  </a:lnTo>
                  <a:close/>
                </a:path>
                <a:path w="5078730" h="2580640">
                  <a:moveTo>
                    <a:pt x="4696447" y="0"/>
                  </a:moveTo>
                  <a:lnTo>
                    <a:pt x="382282" y="0"/>
                  </a:lnTo>
                  <a:lnTo>
                    <a:pt x="334328" y="2978"/>
                  </a:lnTo>
                  <a:lnTo>
                    <a:pt x="288151" y="11675"/>
                  </a:lnTo>
                  <a:lnTo>
                    <a:pt x="244111" y="25732"/>
                  </a:lnTo>
                  <a:lnTo>
                    <a:pt x="202565" y="44791"/>
                  </a:lnTo>
                  <a:lnTo>
                    <a:pt x="163872" y="68493"/>
                  </a:lnTo>
                  <a:lnTo>
                    <a:pt x="128390" y="96480"/>
                  </a:lnTo>
                  <a:lnTo>
                    <a:pt x="96476" y="128395"/>
                  </a:lnTo>
                  <a:lnTo>
                    <a:pt x="68489" y="163878"/>
                  </a:lnTo>
                  <a:lnTo>
                    <a:pt x="44788" y="202571"/>
                  </a:lnTo>
                  <a:lnTo>
                    <a:pt x="25730" y="244116"/>
                  </a:lnTo>
                  <a:lnTo>
                    <a:pt x="11674" y="288156"/>
                  </a:lnTo>
                  <a:lnTo>
                    <a:pt x="2978" y="334330"/>
                  </a:lnTo>
                  <a:lnTo>
                    <a:pt x="0" y="382282"/>
                  </a:lnTo>
                  <a:lnTo>
                    <a:pt x="0" y="1911350"/>
                  </a:lnTo>
                  <a:lnTo>
                    <a:pt x="2978" y="1959301"/>
                  </a:lnTo>
                  <a:lnTo>
                    <a:pt x="11674" y="2005475"/>
                  </a:lnTo>
                  <a:lnTo>
                    <a:pt x="25730" y="2049514"/>
                  </a:lnTo>
                  <a:lnTo>
                    <a:pt x="44788" y="2091058"/>
                  </a:lnTo>
                  <a:lnTo>
                    <a:pt x="68489" y="2129750"/>
                  </a:lnTo>
                  <a:lnTo>
                    <a:pt x="96476" y="2165231"/>
                  </a:lnTo>
                  <a:lnTo>
                    <a:pt x="128390" y="2197144"/>
                  </a:lnTo>
                  <a:lnTo>
                    <a:pt x="163872" y="2225130"/>
                  </a:lnTo>
                  <a:lnTo>
                    <a:pt x="202565" y="2248831"/>
                  </a:lnTo>
                  <a:lnTo>
                    <a:pt x="244111" y="2267889"/>
                  </a:lnTo>
                  <a:lnTo>
                    <a:pt x="288151" y="2281945"/>
                  </a:lnTo>
                  <a:lnTo>
                    <a:pt x="334328" y="2290641"/>
                  </a:lnTo>
                  <a:lnTo>
                    <a:pt x="382282" y="2293620"/>
                  </a:lnTo>
                  <a:lnTo>
                    <a:pt x="4696447" y="2293620"/>
                  </a:lnTo>
                  <a:lnTo>
                    <a:pt x="4744401" y="2290641"/>
                  </a:lnTo>
                  <a:lnTo>
                    <a:pt x="4790578" y="2281945"/>
                  </a:lnTo>
                  <a:lnTo>
                    <a:pt x="4834618" y="2267889"/>
                  </a:lnTo>
                  <a:lnTo>
                    <a:pt x="4876164" y="2248831"/>
                  </a:lnTo>
                  <a:lnTo>
                    <a:pt x="4914857" y="2225130"/>
                  </a:lnTo>
                  <a:lnTo>
                    <a:pt x="4950339" y="2197144"/>
                  </a:lnTo>
                  <a:lnTo>
                    <a:pt x="4982253" y="2165231"/>
                  </a:lnTo>
                  <a:lnTo>
                    <a:pt x="5010240" y="2129750"/>
                  </a:lnTo>
                  <a:lnTo>
                    <a:pt x="5033941" y="2091058"/>
                  </a:lnTo>
                  <a:lnTo>
                    <a:pt x="5052999" y="2049514"/>
                  </a:lnTo>
                  <a:lnTo>
                    <a:pt x="5067055" y="2005475"/>
                  </a:lnTo>
                  <a:lnTo>
                    <a:pt x="5075751" y="1959301"/>
                  </a:lnTo>
                  <a:lnTo>
                    <a:pt x="5078730" y="1911350"/>
                  </a:lnTo>
                  <a:lnTo>
                    <a:pt x="5078730" y="382282"/>
                  </a:lnTo>
                  <a:lnTo>
                    <a:pt x="5075751" y="334330"/>
                  </a:lnTo>
                  <a:lnTo>
                    <a:pt x="5067055" y="288156"/>
                  </a:lnTo>
                  <a:lnTo>
                    <a:pt x="5052999" y="244116"/>
                  </a:lnTo>
                  <a:lnTo>
                    <a:pt x="5033941" y="202571"/>
                  </a:lnTo>
                  <a:lnTo>
                    <a:pt x="5010240" y="163878"/>
                  </a:lnTo>
                  <a:lnTo>
                    <a:pt x="4982253" y="128395"/>
                  </a:lnTo>
                  <a:lnTo>
                    <a:pt x="4950339" y="96480"/>
                  </a:lnTo>
                  <a:lnTo>
                    <a:pt x="4914857" y="68493"/>
                  </a:lnTo>
                  <a:lnTo>
                    <a:pt x="4876164" y="44791"/>
                  </a:lnTo>
                  <a:lnTo>
                    <a:pt x="4834618" y="25732"/>
                  </a:lnTo>
                  <a:lnTo>
                    <a:pt x="4790578" y="11675"/>
                  </a:lnTo>
                  <a:lnTo>
                    <a:pt x="4744401" y="2978"/>
                  </a:lnTo>
                  <a:lnTo>
                    <a:pt x="4696447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2005" y="2630799"/>
              <a:ext cx="5078730" cy="2580640"/>
            </a:xfrm>
            <a:custGeom>
              <a:avLst/>
              <a:gdLst/>
              <a:ahLst/>
              <a:cxnLst/>
              <a:rect l="l" t="t" r="r" b="b"/>
              <a:pathLst>
                <a:path w="5078730" h="2580640">
                  <a:moveTo>
                    <a:pt x="0" y="382282"/>
                  </a:moveTo>
                  <a:lnTo>
                    <a:pt x="2978" y="334330"/>
                  </a:lnTo>
                  <a:lnTo>
                    <a:pt x="11674" y="288156"/>
                  </a:lnTo>
                  <a:lnTo>
                    <a:pt x="25730" y="244116"/>
                  </a:lnTo>
                  <a:lnTo>
                    <a:pt x="44788" y="202571"/>
                  </a:lnTo>
                  <a:lnTo>
                    <a:pt x="68489" y="163878"/>
                  </a:lnTo>
                  <a:lnTo>
                    <a:pt x="96476" y="128395"/>
                  </a:lnTo>
                  <a:lnTo>
                    <a:pt x="128390" y="96480"/>
                  </a:lnTo>
                  <a:lnTo>
                    <a:pt x="163872" y="68493"/>
                  </a:lnTo>
                  <a:lnTo>
                    <a:pt x="202565" y="44791"/>
                  </a:lnTo>
                  <a:lnTo>
                    <a:pt x="244111" y="25732"/>
                  </a:lnTo>
                  <a:lnTo>
                    <a:pt x="288151" y="11675"/>
                  </a:lnTo>
                  <a:lnTo>
                    <a:pt x="334328" y="2978"/>
                  </a:lnTo>
                  <a:lnTo>
                    <a:pt x="382282" y="0"/>
                  </a:lnTo>
                  <a:lnTo>
                    <a:pt x="846455" y="0"/>
                  </a:lnTo>
                  <a:lnTo>
                    <a:pt x="2116137" y="0"/>
                  </a:lnTo>
                  <a:lnTo>
                    <a:pt x="4696447" y="0"/>
                  </a:lnTo>
                  <a:lnTo>
                    <a:pt x="4744401" y="2978"/>
                  </a:lnTo>
                  <a:lnTo>
                    <a:pt x="4790578" y="11675"/>
                  </a:lnTo>
                  <a:lnTo>
                    <a:pt x="4834618" y="25732"/>
                  </a:lnTo>
                  <a:lnTo>
                    <a:pt x="4876164" y="44791"/>
                  </a:lnTo>
                  <a:lnTo>
                    <a:pt x="4914857" y="68493"/>
                  </a:lnTo>
                  <a:lnTo>
                    <a:pt x="4950339" y="96480"/>
                  </a:lnTo>
                  <a:lnTo>
                    <a:pt x="4982253" y="128395"/>
                  </a:lnTo>
                  <a:lnTo>
                    <a:pt x="5010240" y="163878"/>
                  </a:lnTo>
                  <a:lnTo>
                    <a:pt x="5033941" y="202571"/>
                  </a:lnTo>
                  <a:lnTo>
                    <a:pt x="5052999" y="244116"/>
                  </a:lnTo>
                  <a:lnTo>
                    <a:pt x="5067055" y="288156"/>
                  </a:lnTo>
                  <a:lnTo>
                    <a:pt x="5075751" y="334330"/>
                  </a:lnTo>
                  <a:lnTo>
                    <a:pt x="5078730" y="382282"/>
                  </a:lnTo>
                  <a:lnTo>
                    <a:pt x="5078730" y="1337945"/>
                  </a:lnTo>
                  <a:lnTo>
                    <a:pt x="5078730" y="1911350"/>
                  </a:lnTo>
                  <a:lnTo>
                    <a:pt x="5075751" y="1959301"/>
                  </a:lnTo>
                  <a:lnTo>
                    <a:pt x="5067055" y="2005475"/>
                  </a:lnTo>
                  <a:lnTo>
                    <a:pt x="5052999" y="2049514"/>
                  </a:lnTo>
                  <a:lnTo>
                    <a:pt x="5033941" y="2091058"/>
                  </a:lnTo>
                  <a:lnTo>
                    <a:pt x="5010240" y="2129750"/>
                  </a:lnTo>
                  <a:lnTo>
                    <a:pt x="4982253" y="2165231"/>
                  </a:lnTo>
                  <a:lnTo>
                    <a:pt x="4950339" y="2197144"/>
                  </a:lnTo>
                  <a:lnTo>
                    <a:pt x="4914857" y="2225130"/>
                  </a:lnTo>
                  <a:lnTo>
                    <a:pt x="4876164" y="2248831"/>
                  </a:lnTo>
                  <a:lnTo>
                    <a:pt x="4834618" y="2267889"/>
                  </a:lnTo>
                  <a:lnTo>
                    <a:pt x="4790578" y="2281945"/>
                  </a:lnTo>
                  <a:lnTo>
                    <a:pt x="4744401" y="2290641"/>
                  </a:lnTo>
                  <a:lnTo>
                    <a:pt x="4696447" y="2293620"/>
                  </a:lnTo>
                  <a:lnTo>
                    <a:pt x="2116137" y="2293620"/>
                  </a:lnTo>
                  <a:lnTo>
                    <a:pt x="1481315" y="2580322"/>
                  </a:lnTo>
                  <a:lnTo>
                    <a:pt x="846455" y="2293620"/>
                  </a:lnTo>
                  <a:lnTo>
                    <a:pt x="382282" y="2293620"/>
                  </a:lnTo>
                  <a:lnTo>
                    <a:pt x="334328" y="2290641"/>
                  </a:lnTo>
                  <a:lnTo>
                    <a:pt x="288151" y="2281945"/>
                  </a:lnTo>
                  <a:lnTo>
                    <a:pt x="244111" y="2267889"/>
                  </a:lnTo>
                  <a:lnTo>
                    <a:pt x="202565" y="2248831"/>
                  </a:lnTo>
                  <a:lnTo>
                    <a:pt x="163872" y="2225130"/>
                  </a:lnTo>
                  <a:lnTo>
                    <a:pt x="128390" y="2197144"/>
                  </a:lnTo>
                  <a:lnTo>
                    <a:pt x="96476" y="2165231"/>
                  </a:lnTo>
                  <a:lnTo>
                    <a:pt x="68489" y="2129750"/>
                  </a:lnTo>
                  <a:lnTo>
                    <a:pt x="44788" y="2091058"/>
                  </a:lnTo>
                  <a:lnTo>
                    <a:pt x="25730" y="2049514"/>
                  </a:lnTo>
                  <a:lnTo>
                    <a:pt x="11674" y="2005475"/>
                  </a:lnTo>
                  <a:lnTo>
                    <a:pt x="2978" y="1959301"/>
                  </a:lnTo>
                  <a:lnTo>
                    <a:pt x="0" y="1911350"/>
                  </a:lnTo>
                  <a:lnTo>
                    <a:pt x="0" y="1337945"/>
                  </a:lnTo>
                  <a:lnTo>
                    <a:pt x="0" y="38228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92535" y="2986473"/>
            <a:ext cx="4647565" cy="154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17195">
              <a:lnSpc>
                <a:spcPct val="100000"/>
              </a:lnSpc>
              <a:spcBef>
                <a:spcPts val="95"/>
              </a:spcBef>
              <a:buChar char="•"/>
              <a:tabLst>
                <a:tab pos="197485" algn="l"/>
              </a:tabLst>
            </a:pPr>
            <a:r>
              <a:rPr sz="2000" spc="-55" dirty="0">
                <a:latin typeface="Calibri"/>
                <a:cs typeface="Calibri"/>
              </a:rPr>
              <a:t>Test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aktivitelerini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ve</a:t>
            </a:r>
            <a:r>
              <a:rPr sz="2000" spc="-10" dirty="0">
                <a:latin typeface="Calibri"/>
                <a:cs typeface="Calibri"/>
              </a:rPr>
              <a:t> görevlerini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planlar,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izler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ve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koordine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45" dirty="0">
                <a:latin typeface="Calibri"/>
                <a:cs typeface="Calibri"/>
              </a:rPr>
              <a:t>eder.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Char char="•"/>
              <a:tabLst>
                <a:tab pos="197485" algn="l"/>
              </a:tabLst>
            </a:pPr>
            <a:r>
              <a:rPr sz="2000" spc="-5" dirty="0">
                <a:latin typeface="Calibri"/>
                <a:cs typeface="Calibri"/>
              </a:rPr>
              <a:t>Bu </a:t>
            </a:r>
            <a:r>
              <a:rPr sz="2000" spc="-15" dirty="0">
                <a:latin typeface="Calibri"/>
                <a:cs typeface="Calibri"/>
              </a:rPr>
              <a:t>görev</a:t>
            </a:r>
            <a:r>
              <a:rPr sz="2000" spc="-10" dirty="0">
                <a:latin typeface="Calibri"/>
                <a:cs typeface="Calibri"/>
              </a:rPr>
              <a:t> proje yöneticisi,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yazılım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geliştirme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yöneticisi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veya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kalite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yöneticisi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tarafından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gerçekleştirilebilir.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445884" y="2624449"/>
            <a:ext cx="5091430" cy="2593340"/>
            <a:chOff x="6445884" y="2624449"/>
            <a:chExt cx="5091430" cy="2593340"/>
          </a:xfrm>
        </p:grpSpPr>
        <p:sp>
          <p:nvSpPr>
            <p:cNvPr id="9" name="object 9"/>
            <p:cNvSpPr/>
            <p:nvPr/>
          </p:nvSpPr>
          <p:spPr>
            <a:xfrm>
              <a:off x="6452234" y="2630799"/>
              <a:ext cx="5078730" cy="2580640"/>
            </a:xfrm>
            <a:custGeom>
              <a:avLst/>
              <a:gdLst/>
              <a:ahLst/>
              <a:cxnLst/>
              <a:rect l="l" t="t" r="r" b="b"/>
              <a:pathLst>
                <a:path w="5078730" h="2580640">
                  <a:moveTo>
                    <a:pt x="2116137" y="2293620"/>
                  </a:moveTo>
                  <a:lnTo>
                    <a:pt x="846455" y="2293620"/>
                  </a:lnTo>
                  <a:lnTo>
                    <a:pt x="1481315" y="2580322"/>
                  </a:lnTo>
                  <a:lnTo>
                    <a:pt x="2116137" y="2293620"/>
                  </a:lnTo>
                  <a:close/>
                </a:path>
                <a:path w="5078730" h="2580640">
                  <a:moveTo>
                    <a:pt x="4696447" y="0"/>
                  </a:moveTo>
                  <a:lnTo>
                    <a:pt x="382282" y="0"/>
                  </a:lnTo>
                  <a:lnTo>
                    <a:pt x="334328" y="2978"/>
                  </a:lnTo>
                  <a:lnTo>
                    <a:pt x="288151" y="11675"/>
                  </a:lnTo>
                  <a:lnTo>
                    <a:pt x="244111" y="25732"/>
                  </a:lnTo>
                  <a:lnTo>
                    <a:pt x="202565" y="44791"/>
                  </a:lnTo>
                  <a:lnTo>
                    <a:pt x="163872" y="68493"/>
                  </a:lnTo>
                  <a:lnTo>
                    <a:pt x="128390" y="96480"/>
                  </a:lnTo>
                  <a:lnTo>
                    <a:pt x="96476" y="128395"/>
                  </a:lnTo>
                  <a:lnTo>
                    <a:pt x="68489" y="163878"/>
                  </a:lnTo>
                  <a:lnTo>
                    <a:pt x="44788" y="202571"/>
                  </a:lnTo>
                  <a:lnTo>
                    <a:pt x="25730" y="244116"/>
                  </a:lnTo>
                  <a:lnTo>
                    <a:pt x="11674" y="288156"/>
                  </a:lnTo>
                  <a:lnTo>
                    <a:pt x="2978" y="334330"/>
                  </a:lnTo>
                  <a:lnTo>
                    <a:pt x="0" y="382282"/>
                  </a:lnTo>
                  <a:lnTo>
                    <a:pt x="0" y="1911350"/>
                  </a:lnTo>
                  <a:lnTo>
                    <a:pt x="2978" y="1959301"/>
                  </a:lnTo>
                  <a:lnTo>
                    <a:pt x="11674" y="2005475"/>
                  </a:lnTo>
                  <a:lnTo>
                    <a:pt x="25730" y="2049514"/>
                  </a:lnTo>
                  <a:lnTo>
                    <a:pt x="44788" y="2091058"/>
                  </a:lnTo>
                  <a:lnTo>
                    <a:pt x="68489" y="2129750"/>
                  </a:lnTo>
                  <a:lnTo>
                    <a:pt x="96476" y="2165231"/>
                  </a:lnTo>
                  <a:lnTo>
                    <a:pt x="128390" y="2197144"/>
                  </a:lnTo>
                  <a:lnTo>
                    <a:pt x="163872" y="2225130"/>
                  </a:lnTo>
                  <a:lnTo>
                    <a:pt x="202565" y="2248831"/>
                  </a:lnTo>
                  <a:lnTo>
                    <a:pt x="244111" y="2267889"/>
                  </a:lnTo>
                  <a:lnTo>
                    <a:pt x="288151" y="2281945"/>
                  </a:lnTo>
                  <a:lnTo>
                    <a:pt x="334328" y="2290641"/>
                  </a:lnTo>
                  <a:lnTo>
                    <a:pt x="382282" y="2293620"/>
                  </a:lnTo>
                  <a:lnTo>
                    <a:pt x="4696447" y="2293620"/>
                  </a:lnTo>
                  <a:lnTo>
                    <a:pt x="4744401" y="2290641"/>
                  </a:lnTo>
                  <a:lnTo>
                    <a:pt x="4790578" y="2281945"/>
                  </a:lnTo>
                  <a:lnTo>
                    <a:pt x="4834618" y="2267889"/>
                  </a:lnTo>
                  <a:lnTo>
                    <a:pt x="4876164" y="2248831"/>
                  </a:lnTo>
                  <a:lnTo>
                    <a:pt x="4914857" y="2225130"/>
                  </a:lnTo>
                  <a:lnTo>
                    <a:pt x="4950339" y="2197144"/>
                  </a:lnTo>
                  <a:lnTo>
                    <a:pt x="4982253" y="2165231"/>
                  </a:lnTo>
                  <a:lnTo>
                    <a:pt x="5010240" y="2129750"/>
                  </a:lnTo>
                  <a:lnTo>
                    <a:pt x="5033941" y="2091058"/>
                  </a:lnTo>
                  <a:lnTo>
                    <a:pt x="5052999" y="2049514"/>
                  </a:lnTo>
                  <a:lnTo>
                    <a:pt x="5067055" y="2005475"/>
                  </a:lnTo>
                  <a:lnTo>
                    <a:pt x="5075751" y="1959301"/>
                  </a:lnTo>
                  <a:lnTo>
                    <a:pt x="5078730" y="1911350"/>
                  </a:lnTo>
                  <a:lnTo>
                    <a:pt x="5078730" y="382282"/>
                  </a:lnTo>
                  <a:lnTo>
                    <a:pt x="5075751" y="334330"/>
                  </a:lnTo>
                  <a:lnTo>
                    <a:pt x="5067055" y="288156"/>
                  </a:lnTo>
                  <a:lnTo>
                    <a:pt x="5052999" y="244116"/>
                  </a:lnTo>
                  <a:lnTo>
                    <a:pt x="5033941" y="202571"/>
                  </a:lnTo>
                  <a:lnTo>
                    <a:pt x="5010240" y="163878"/>
                  </a:lnTo>
                  <a:lnTo>
                    <a:pt x="4982253" y="128395"/>
                  </a:lnTo>
                  <a:lnTo>
                    <a:pt x="4950339" y="96480"/>
                  </a:lnTo>
                  <a:lnTo>
                    <a:pt x="4914857" y="68493"/>
                  </a:lnTo>
                  <a:lnTo>
                    <a:pt x="4876164" y="44791"/>
                  </a:lnTo>
                  <a:lnTo>
                    <a:pt x="4834618" y="25732"/>
                  </a:lnTo>
                  <a:lnTo>
                    <a:pt x="4790578" y="11675"/>
                  </a:lnTo>
                  <a:lnTo>
                    <a:pt x="4744401" y="2978"/>
                  </a:lnTo>
                  <a:lnTo>
                    <a:pt x="4696447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52234" y="2630799"/>
              <a:ext cx="5078730" cy="2580640"/>
            </a:xfrm>
            <a:custGeom>
              <a:avLst/>
              <a:gdLst/>
              <a:ahLst/>
              <a:cxnLst/>
              <a:rect l="l" t="t" r="r" b="b"/>
              <a:pathLst>
                <a:path w="5078730" h="2580640">
                  <a:moveTo>
                    <a:pt x="0" y="382282"/>
                  </a:moveTo>
                  <a:lnTo>
                    <a:pt x="2978" y="334330"/>
                  </a:lnTo>
                  <a:lnTo>
                    <a:pt x="11674" y="288156"/>
                  </a:lnTo>
                  <a:lnTo>
                    <a:pt x="25730" y="244116"/>
                  </a:lnTo>
                  <a:lnTo>
                    <a:pt x="44788" y="202571"/>
                  </a:lnTo>
                  <a:lnTo>
                    <a:pt x="68489" y="163878"/>
                  </a:lnTo>
                  <a:lnTo>
                    <a:pt x="96475" y="128395"/>
                  </a:lnTo>
                  <a:lnTo>
                    <a:pt x="128388" y="96480"/>
                  </a:lnTo>
                  <a:lnTo>
                    <a:pt x="163869" y="68493"/>
                  </a:lnTo>
                  <a:lnTo>
                    <a:pt x="202561" y="44791"/>
                  </a:lnTo>
                  <a:lnTo>
                    <a:pt x="244105" y="25732"/>
                  </a:lnTo>
                  <a:lnTo>
                    <a:pt x="288144" y="11675"/>
                  </a:lnTo>
                  <a:lnTo>
                    <a:pt x="334318" y="2978"/>
                  </a:lnTo>
                  <a:lnTo>
                    <a:pt x="382270" y="0"/>
                  </a:lnTo>
                  <a:lnTo>
                    <a:pt x="846455" y="0"/>
                  </a:lnTo>
                  <a:lnTo>
                    <a:pt x="2116137" y="0"/>
                  </a:lnTo>
                  <a:lnTo>
                    <a:pt x="4696447" y="0"/>
                  </a:lnTo>
                  <a:lnTo>
                    <a:pt x="4744401" y="2978"/>
                  </a:lnTo>
                  <a:lnTo>
                    <a:pt x="4790578" y="11675"/>
                  </a:lnTo>
                  <a:lnTo>
                    <a:pt x="4834618" y="25732"/>
                  </a:lnTo>
                  <a:lnTo>
                    <a:pt x="4876164" y="44791"/>
                  </a:lnTo>
                  <a:lnTo>
                    <a:pt x="4914857" y="68493"/>
                  </a:lnTo>
                  <a:lnTo>
                    <a:pt x="4950339" y="96480"/>
                  </a:lnTo>
                  <a:lnTo>
                    <a:pt x="4982253" y="128395"/>
                  </a:lnTo>
                  <a:lnTo>
                    <a:pt x="5010240" y="163878"/>
                  </a:lnTo>
                  <a:lnTo>
                    <a:pt x="5033941" y="202571"/>
                  </a:lnTo>
                  <a:lnTo>
                    <a:pt x="5052999" y="244116"/>
                  </a:lnTo>
                  <a:lnTo>
                    <a:pt x="5067055" y="288156"/>
                  </a:lnTo>
                  <a:lnTo>
                    <a:pt x="5075751" y="334330"/>
                  </a:lnTo>
                  <a:lnTo>
                    <a:pt x="5078730" y="382282"/>
                  </a:lnTo>
                  <a:lnTo>
                    <a:pt x="5078730" y="1337945"/>
                  </a:lnTo>
                  <a:lnTo>
                    <a:pt x="5078730" y="1911350"/>
                  </a:lnTo>
                  <a:lnTo>
                    <a:pt x="5075751" y="1959301"/>
                  </a:lnTo>
                  <a:lnTo>
                    <a:pt x="5067055" y="2005475"/>
                  </a:lnTo>
                  <a:lnTo>
                    <a:pt x="5052999" y="2049514"/>
                  </a:lnTo>
                  <a:lnTo>
                    <a:pt x="5033941" y="2091058"/>
                  </a:lnTo>
                  <a:lnTo>
                    <a:pt x="5010240" y="2129750"/>
                  </a:lnTo>
                  <a:lnTo>
                    <a:pt x="4982253" y="2165231"/>
                  </a:lnTo>
                  <a:lnTo>
                    <a:pt x="4950339" y="2197144"/>
                  </a:lnTo>
                  <a:lnTo>
                    <a:pt x="4914857" y="2225130"/>
                  </a:lnTo>
                  <a:lnTo>
                    <a:pt x="4876164" y="2248831"/>
                  </a:lnTo>
                  <a:lnTo>
                    <a:pt x="4834618" y="2267889"/>
                  </a:lnTo>
                  <a:lnTo>
                    <a:pt x="4790578" y="2281945"/>
                  </a:lnTo>
                  <a:lnTo>
                    <a:pt x="4744401" y="2290641"/>
                  </a:lnTo>
                  <a:lnTo>
                    <a:pt x="4696447" y="2293620"/>
                  </a:lnTo>
                  <a:lnTo>
                    <a:pt x="2116137" y="2293620"/>
                  </a:lnTo>
                  <a:lnTo>
                    <a:pt x="1481315" y="2580322"/>
                  </a:lnTo>
                  <a:lnTo>
                    <a:pt x="846455" y="2293620"/>
                  </a:lnTo>
                  <a:lnTo>
                    <a:pt x="382270" y="2293620"/>
                  </a:lnTo>
                  <a:lnTo>
                    <a:pt x="334318" y="2290641"/>
                  </a:lnTo>
                  <a:lnTo>
                    <a:pt x="288144" y="2281945"/>
                  </a:lnTo>
                  <a:lnTo>
                    <a:pt x="244105" y="2267889"/>
                  </a:lnTo>
                  <a:lnTo>
                    <a:pt x="202561" y="2248831"/>
                  </a:lnTo>
                  <a:lnTo>
                    <a:pt x="163869" y="2225130"/>
                  </a:lnTo>
                  <a:lnTo>
                    <a:pt x="128388" y="2197144"/>
                  </a:lnTo>
                  <a:lnTo>
                    <a:pt x="96475" y="2165231"/>
                  </a:lnTo>
                  <a:lnTo>
                    <a:pt x="68489" y="2129750"/>
                  </a:lnTo>
                  <a:lnTo>
                    <a:pt x="44788" y="2091058"/>
                  </a:lnTo>
                  <a:lnTo>
                    <a:pt x="25730" y="2049514"/>
                  </a:lnTo>
                  <a:lnTo>
                    <a:pt x="11674" y="2005475"/>
                  </a:lnTo>
                  <a:lnTo>
                    <a:pt x="2978" y="1959301"/>
                  </a:lnTo>
                  <a:lnTo>
                    <a:pt x="0" y="1911350"/>
                  </a:lnTo>
                  <a:lnTo>
                    <a:pt x="0" y="1337945"/>
                  </a:lnTo>
                  <a:lnTo>
                    <a:pt x="0" y="38228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642569" y="3138873"/>
            <a:ext cx="437261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8585">
              <a:lnSpc>
                <a:spcPct val="100000"/>
              </a:lnSpc>
              <a:spcBef>
                <a:spcPts val="95"/>
              </a:spcBef>
              <a:buChar char="•"/>
              <a:tabLst>
                <a:tab pos="197485" algn="l"/>
              </a:tabLst>
            </a:pPr>
            <a:r>
              <a:rPr sz="2000" spc="-5" dirty="0">
                <a:latin typeface="Calibri"/>
                <a:cs typeface="Calibri"/>
              </a:rPr>
              <a:t>Test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analizi,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tasarımı,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çeşitleri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ve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otomasyonu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konusunda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uzman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kişilerdir.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Char char="•"/>
              <a:tabLst>
                <a:tab pos="197485" algn="l"/>
              </a:tabLst>
            </a:pPr>
            <a:r>
              <a:rPr sz="2000" spc="-5" dirty="0">
                <a:latin typeface="Calibri"/>
                <a:cs typeface="Calibri"/>
              </a:rPr>
              <a:t>Proje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riskine,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test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seviyesine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bağlı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olarak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farklı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kişiler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bu rolü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üstlenebilir.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95658" y="5297551"/>
            <a:ext cx="3018790" cy="1108710"/>
            <a:chOff x="795658" y="5297551"/>
            <a:chExt cx="3018790" cy="1108710"/>
          </a:xfrm>
        </p:grpSpPr>
        <p:sp>
          <p:nvSpPr>
            <p:cNvPr id="13" name="object 13"/>
            <p:cNvSpPr/>
            <p:nvPr/>
          </p:nvSpPr>
          <p:spPr>
            <a:xfrm>
              <a:off x="802008" y="5303901"/>
              <a:ext cx="3006090" cy="1096010"/>
            </a:xfrm>
            <a:custGeom>
              <a:avLst/>
              <a:gdLst/>
              <a:ahLst/>
              <a:cxnLst/>
              <a:rect l="l" t="t" r="r" b="b"/>
              <a:pathLst>
                <a:path w="3006090" h="1096010">
                  <a:moveTo>
                    <a:pt x="3006090" y="0"/>
                  </a:moveTo>
                  <a:lnTo>
                    <a:pt x="182626" y="0"/>
                  </a:lnTo>
                  <a:lnTo>
                    <a:pt x="134076" y="6523"/>
                  </a:lnTo>
                  <a:lnTo>
                    <a:pt x="90450" y="24933"/>
                  </a:lnTo>
                  <a:lnTo>
                    <a:pt x="53489" y="53489"/>
                  </a:lnTo>
                  <a:lnTo>
                    <a:pt x="24933" y="90450"/>
                  </a:lnTo>
                  <a:lnTo>
                    <a:pt x="6523" y="134076"/>
                  </a:lnTo>
                  <a:lnTo>
                    <a:pt x="0" y="182626"/>
                  </a:lnTo>
                  <a:lnTo>
                    <a:pt x="0" y="1095756"/>
                  </a:lnTo>
                  <a:lnTo>
                    <a:pt x="2823451" y="1095756"/>
                  </a:lnTo>
                  <a:lnTo>
                    <a:pt x="2872002" y="1089232"/>
                  </a:lnTo>
                  <a:lnTo>
                    <a:pt x="2915630" y="1070822"/>
                  </a:lnTo>
                  <a:lnTo>
                    <a:pt x="2952594" y="1042266"/>
                  </a:lnTo>
                  <a:lnTo>
                    <a:pt x="2981153" y="1005305"/>
                  </a:lnTo>
                  <a:lnTo>
                    <a:pt x="2999565" y="961679"/>
                  </a:lnTo>
                  <a:lnTo>
                    <a:pt x="3006090" y="913130"/>
                  </a:lnTo>
                  <a:lnTo>
                    <a:pt x="3006090" y="0"/>
                  </a:lnTo>
                  <a:close/>
                </a:path>
              </a:pathLst>
            </a:custGeom>
            <a:solidFill>
              <a:srgbClr val="EED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02008" y="5303901"/>
              <a:ext cx="3006090" cy="1096010"/>
            </a:xfrm>
            <a:custGeom>
              <a:avLst/>
              <a:gdLst/>
              <a:ahLst/>
              <a:cxnLst/>
              <a:rect l="l" t="t" r="r" b="b"/>
              <a:pathLst>
                <a:path w="3006090" h="1096010">
                  <a:moveTo>
                    <a:pt x="182626" y="0"/>
                  </a:moveTo>
                  <a:lnTo>
                    <a:pt x="3006090" y="0"/>
                  </a:lnTo>
                  <a:lnTo>
                    <a:pt x="3006090" y="913130"/>
                  </a:lnTo>
                  <a:lnTo>
                    <a:pt x="2999565" y="961679"/>
                  </a:lnTo>
                  <a:lnTo>
                    <a:pt x="2981153" y="1005305"/>
                  </a:lnTo>
                  <a:lnTo>
                    <a:pt x="2952594" y="1042266"/>
                  </a:lnTo>
                  <a:lnTo>
                    <a:pt x="2915630" y="1070822"/>
                  </a:lnTo>
                  <a:lnTo>
                    <a:pt x="2872002" y="1089232"/>
                  </a:lnTo>
                  <a:lnTo>
                    <a:pt x="2823451" y="1095756"/>
                  </a:lnTo>
                  <a:lnTo>
                    <a:pt x="0" y="1095756"/>
                  </a:lnTo>
                  <a:lnTo>
                    <a:pt x="0" y="182626"/>
                  </a:lnTo>
                  <a:lnTo>
                    <a:pt x="6523" y="134076"/>
                  </a:lnTo>
                  <a:lnTo>
                    <a:pt x="24933" y="90450"/>
                  </a:lnTo>
                  <a:lnTo>
                    <a:pt x="53489" y="53489"/>
                  </a:lnTo>
                  <a:lnTo>
                    <a:pt x="90450" y="24933"/>
                  </a:lnTo>
                  <a:lnTo>
                    <a:pt x="134076" y="6523"/>
                  </a:lnTo>
                  <a:lnTo>
                    <a:pt x="182626" y="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152752" y="5270186"/>
            <a:ext cx="230251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21005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6F2F9F"/>
                </a:solidFill>
                <a:latin typeface="Calibri"/>
                <a:cs typeface="Calibri"/>
              </a:rPr>
              <a:t>Test Lideri/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F2F9F"/>
                </a:solidFill>
                <a:latin typeface="Calibri"/>
                <a:cs typeface="Calibri"/>
              </a:rPr>
              <a:t>Test Yöneticisi/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F2F9F"/>
                </a:solidFill>
                <a:latin typeface="Calibri"/>
                <a:cs typeface="Calibri"/>
              </a:rPr>
              <a:t>Test</a:t>
            </a:r>
            <a:r>
              <a:rPr sz="2400" b="1" spc="-6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F2F9F"/>
                </a:solidFill>
                <a:latin typeface="Calibri"/>
                <a:cs typeface="Calibri"/>
              </a:rPr>
              <a:t>koordinatörü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433694" y="5578728"/>
            <a:ext cx="2564130" cy="827405"/>
            <a:chOff x="6433694" y="5578728"/>
            <a:chExt cx="2564130" cy="827405"/>
          </a:xfrm>
        </p:grpSpPr>
        <p:sp>
          <p:nvSpPr>
            <p:cNvPr id="17" name="object 17"/>
            <p:cNvSpPr/>
            <p:nvPr/>
          </p:nvSpPr>
          <p:spPr>
            <a:xfrm>
              <a:off x="6440044" y="5585078"/>
              <a:ext cx="2551430" cy="814705"/>
            </a:xfrm>
            <a:custGeom>
              <a:avLst/>
              <a:gdLst/>
              <a:ahLst/>
              <a:cxnLst/>
              <a:rect l="l" t="t" r="r" b="b"/>
              <a:pathLst>
                <a:path w="2551429" h="814704">
                  <a:moveTo>
                    <a:pt x="2551176" y="0"/>
                  </a:moveTo>
                  <a:lnTo>
                    <a:pt x="135762" y="0"/>
                  </a:lnTo>
                  <a:lnTo>
                    <a:pt x="92851" y="6921"/>
                  </a:lnTo>
                  <a:lnTo>
                    <a:pt x="55582" y="26194"/>
                  </a:lnTo>
                  <a:lnTo>
                    <a:pt x="26194" y="55582"/>
                  </a:lnTo>
                  <a:lnTo>
                    <a:pt x="6921" y="92851"/>
                  </a:lnTo>
                  <a:lnTo>
                    <a:pt x="0" y="135763"/>
                  </a:lnTo>
                  <a:lnTo>
                    <a:pt x="0" y="814578"/>
                  </a:lnTo>
                  <a:lnTo>
                    <a:pt x="2415413" y="814578"/>
                  </a:lnTo>
                  <a:lnTo>
                    <a:pt x="2458324" y="807656"/>
                  </a:lnTo>
                  <a:lnTo>
                    <a:pt x="2495593" y="788383"/>
                  </a:lnTo>
                  <a:lnTo>
                    <a:pt x="2524981" y="758995"/>
                  </a:lnTo>
                  <a:lnTo>
                    <a:pt x="2544254" y="721726"/>
                  </a:lnTo>
                  <a:lnTo>
                    <a:pt x="2551176" y="678815"/>
                  </a:lnTo>
                  <a:lnTo>
                    <a:pt x="2551176" y="0"/>
                  </a:lnTo>
                  <a:close/>
                </a:path>
              </a:pathLst>
            </a:custGeom>
            <a:solidFill>
              <a:srgbClr val="EED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40044" y="5585078"/>
              <a:ext cx="2551430" cy="814705"/>
            </a:xfrm>
            <a:custGeom>
              <a:avLst/>
              <a:gdLst/>
              <a:ahLst/>
              <a:cxnLst/>
              <a:rect l="l" t="t" r="r" b="b"/>
              <a:pathLst>
                <a:path w="2551429" h="814704">
                  <a:moveTo>
                    <a:pt x="135762" y="0"/>
                  </a:moveTo>
                  <a:lnTo>
                    <a:pt x="2551176" y="0"/>
                  </a:lnTo>
                  <a:lnTo>
                    <a:pt x="2551176" y="678815"/>
                  </a:lnTo>
                  <a:lnTo>
                    <a:pt x="2544254" y="721726"/>
                  </a:lnTo>
                  <a:lnTo>
                    <a:pt x="2524981" y="758995"/>
                  </a:lnTo>
                  <a:lnTo>
                    <a:pt x="2495593" y="788383"/>
                  </a:lnTo>
                  <a:lnTo>
                    <a:pt x="2458324" y="807656"/>
                  </a:lnTo>
                  <a:lnTo>
                    <a:pt x="2415413" y="814578"/>
                  </a:lnTo>
                  <a:lnTo>
                    <a:pt x="0" y="814578"/>
                  </a:lnTo>
                  <a:lnTo>
                    <a:pt x="0" y="135763"/>
                  </a:lnTo>
                  <a:lnTo>
                    <a:pt x="6921" y="92851"/>
                  </a:lnTo>
                  <a:lnTo>
                    <a:pt x="26194" y="55582"/>
                  </a:lnTo>
                  <a:lnTo>
                    <a:pt x="55582" y="26194"/>
                  </a:lnTo>
                  <a:lnTo>
                    <a:pt x="92851" y="6921"/>
                  </a:lnTo>
                  <a:lnTo>
                    <a:pt x="135762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743339" y="5593744"/>
            <a:ext cx="19450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9539">
              <a:lnSpc>
                <a:spcPct val="100000"/>
              </a:lnSpc>
              <a:spcBef>
                <a:spcPts val="100"/>
              </a:spcBef>
            </a:pPr>
            <a:r>
              <a:rPr sz="2400" b="1" spc="-65" dirty="0">
                <a:solidFill>
                  <a:srgbClr val="6F2F9F"/>
                </a:solidFill>
                <a:latin typeface="Calibri"/>
                <a:cs typeface="Calibri"/>
              </a:rPr>
              <a:t>Test</a:t>
            </a:r>
            <a:r>
              <a:rPr sz="2400" b="1" spc="-1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F2F9F"/>
                </a:solidFill>
                <a:latin typeface="Calibri"/>
                <a:cs typeface="Calibri"/>
              </a:rPr>
              <a:t>Uzmanı/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65" dirty="0">
                <a:solidFill>
                  <a:srgbClr val="6F2F9F"/>
                </a:solidFill>
                <a:latin typeface="Calibri"/>
                <a:cs typeface="Calibri"/>
              </a:rPr>
              <a:t>Test</a:t>
            </a:r>
            <a:r>
              <a:rPr sz="2400" b="1" spc="-4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F2F9F"/>
                </a:solidFill>
                <a:latin typeface="Calibri"/>
                <a:cs typeface="Calibri"/>
              </a:rPr>
              <a:t>Mühendisi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780" y="1620011"/>
            <a:ext cx="3746753" cy="7863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32755" y="1697880"/>
            <a:ext cx="9914255" cy="448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75" dirty="0">
                <a:solidFill>
                  <a:srgbClr val="6F2F9F"/>
                </a:solidFill>
                <a:latin typeface="Calibri"/>
                <a:cs typeface="Calibri"/>
              </a:rPr>
              <a:t>Test</a:t>
            </a:r>
            <a:r>
              <a:rPr sz="2800" b="1" spc="-2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6F2F9F"/>
                </a:solidFill>
                <a:latin typeface="Calibri"/>
                <a:cs typeface="Calibri"/>
              </a:rPr>
              <a:t>liderinin</a:t>
            </a:r>
            <a:r>
              <a:rPr sz="2800" b="1" spc="-3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6F2F9F"/>
                </a:solidFill>
                <a:latin typeface="Calibri"/>
                <a:cs typeface="Calibri"/>
              </a:rPr>
              <a:t>görevleri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85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buClr>
                <a:srgbClr val="C55A11"/>
              </a:buClr>
              <a:buSzPct val="118750"/>
              <a:buFont typeface="Wingdings"/>
              <a:buChar char=""/>
              <a:tabLst>
                <a:tab pos="419100" algn="l"/>
              </a:tabLst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stratejisini </a:t>
            </a:r>
            <a:r>
              <a:rPr sz="2400" spc="-20" dirty="0">
                <a:latin typeface="Calibri"/>
                <a:cs typeface="Calibri"/>
              </a:rPr>
              <a:t>koordine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-5" dirty="0">
                <a:latin typeface="Calibri"/>
                <a:cs typeface="Calibri"/>
              </a:rPr>
              <a:t> planlamak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C55A11"/>
              </a:buClr>
              <a:buSzPct val="118750"/>
              <a:buFont typeface="Wingdings"/>
              <a:buChar char=""/>
              <a:tabLst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Projenin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stratejisini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kuruluşun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politikasını </a:t>
            </a:r>
            <a:r>
              <a:rPr sz="2400" spc="-5" dirty="0">
                <a:latin typeface="Calibri"/>
                <a:cs typeface="Calibri"/>
              </a:rPr>
              <a:t>oluşturmak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C55A11"/>
              </a:buClr>
              <a:buSzPct val="118750"/>
              <a:buFont typeface="Wingdings"/>
              <a:buChar char=""/>
              <a:tabLst>
                <a:tab pos="419100" algn="l"/>
              </a:tabLst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yaklaşımının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diğer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proje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adımlarını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etkilemesini sağlamak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C55A11"/>
              </a:buClr>
              <a:buSzPct val="118750"/>
              <a:buFont typeface="Wingdings"/>
              <a:buChar char=""/>
              <a:tabLst>
                <a:tab pos="419100" algn="l"/>
              </a:tabLst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testleri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planlamak</a:t>
            </a:r>
            <a:endParaRPr sz="240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spcBef>
                <a:spcPts val="1040"/>
              </a:spcBef>
              <a:buClr>
                <a:srgbClr val="C55A11"/>
              </a:buClr>
              <a:buSzPct val="118750"/>
              <a:buFont typeface="Wingdings"/>
              <a:buChar char=""/>
              <a:tabLst>
                <a:tab pos="419100" algn="l"/>
              </a:tabLst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faaliyetlerini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başlatmak,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sonuçlarını </a:t>
            </a:r>
            <a:r>
              <a:rPr sz="2400" spc="-10" dirty="0">
                <a:latin typeface="Calibri"/>
                <a:cs typeface="Calibri"/>
              </a:rPr>
              <a:t>gözlemlemek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çıkış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kriterlerini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kontrol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etmek</a:t>
            </a:r>
            <a:endParaRPr sz="2400">
              <a:latin typeface="Calibri"/>
              <a:cs typeface="Calibri"/>
            </a:endParaRPr>
          </a:p>
          <a:p>
            <a:pPr marL="419100" marR="3754120" indent="-419100">
              <a:lnSpc>
                <a:spcPts val="3590"/>
              </a:lnSpc>
              <a:spcBef>
                <a:spcPts val="65"/>
              </a:spcBef>
              <a:buClr>
                <a:srgbClr val="C55A11"/>
              </a:buClr>
              <a:buSzPct val="118750"/>
              <a:buFont typeface="Wingdings"/>
              <a:buChar char=""/>
              <a:tabLst>
                <a:tab pos="419100" algn="l"/>
              </a:tabLst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sonuçlarına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ilerlemeye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bağlı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olarak</a:t>
            </a:r>
            <a:r>
              <a:rPr sz="2400" spc="-20" dirty="0">
                <a:latin typeface="Calibri"/>
                <a:cs typeface="Calibri"/>
              </a:rPr>
              <a:t> test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planlarını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güncellemek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04374" y="304652"/>
            <a:ext cx="72669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25" dirty="0"/>
              <a:t> </a:t>
            </a:r>
            <a:r>
              <a:rPr spc="-45" dirty="0"/>
              <a:t>Yönetimi</a:t>
            </a:r>
            <a:r>
              <a:rPr spc="-3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100" dirty="0"/>
              <a:t>Test</a:t>
            </a:r>
            <a:r>
              <a:rPr spc="-15" dirty="0"/>
              <a:t> </a:t>
            </a:r>
            <a:r>
              <a:rPr spc="-25" dirty="0"/>
              <a:t>Organizasyonu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96400" y="5048262"/>
            <a:ext cx="2505443" cy="157199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12223" y="1329690"/>
            <a:ext cx="2389619" cy="2122931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780" y="1620011"/>
            <a:ext cx="3746753" cy="7863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32755" y="1697880"/>
            <a:ext cx="8173084" cy="4374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75" dirty="0">
                <a:solidFill>
                  <a:srgbClr val="6F2F9F"/>
                </a:solidFill>
                <a:latin typeface="Calibri"/>
                <a:cs typeface="Calibri"/>
              </a:rPr>
              <a:t>Test</a:t>
            </a:r>
            <a:r>
              <a:rPr sz="2800" b="1" spc="-2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6F2F9F"/>
                </a:solidFill>
                <a:latin typeface="Calibri"/>
                <a:cs typeface="Calibri"/>
              </a:rPr>
              <a:t>liderinin</a:t>
            </a:r>
            <a:r>
              <a:rPr sz="2800" b="1" spc="-3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6F2F9F"/>
                </a:solidFill>
                <a:latin typeface="Calibri"/>
                <a:cs typeface="Calibri"/>
              </a:rPr>
              <a:t>görevleri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15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buClr>
                <a:srgbClr val="C55A11"/>
              </a:buClr>
              <a:buSzPct val="118750"/>
              <a:buFont typeface="Wingdings"/>
              <a:buChar char=""/>
              <a:tabLst>
                <a:tab pos="419100" algn="l"/>
              </a:tabLst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yazılımlarının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izlenebilirliği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ile </a:t>
            </a:r>
            <a:r>
              <a:rPr sz="2400" spc="-5" dirty="0">
                <a:latin typeface="Calibri"/>
                <a:cs typeface="Calibri"/>
              </a:rPr>
              <a:t>yapılandırma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yönetimini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hazırlamak</a:t>
            </a:r>
            <a:endParaRPr sz="2400">
              <a:latin typeface="Calibri"/>
              <a:cs typeface="Calibri"/>
            </a:endParaRPr>
          </a:p>
          <a:p>
            <a:pPr marL="418465" marR="1473835" indent="-406400">
              <a:lnSpc>
                <a:spcPts val="2590"/>
              </a:lnSpc>
              <a:spcBef>
                <a:spcPts val="1005"/>
              </a:spcBef>
              <a:buClr>
                <a:srgbClr val="C55A11"/>
              </a:buClr>
              <a:buSzPct val="118750"/>
              <a:buFont typeface="Wingdings"/>
              <a:buChar char=""/>
              <a:tabLst>
                <a:tab pos="419100" algn="l"/>
              </a:tabLst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ilerleyişini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ölçmek,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testin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-5" dirty="0">
                <a:latin typeface="Calibri"/>
                <a:cs typeface="Calibri"/>
              </a:rPr>
              <a:t> yazılımın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kalitesini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değerlendirmek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uygun </a:t>
            </a:r>
            <a:r>
              <a:rPr sz="2400" spc="-5" dirty="0">
                <a:latin typeface="Calibri"/>
                <a:cs typeface="Calibri"/>
              </a:rPr>
              <a:t>metrikleri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belirlemek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80"/>
              </a:spcBef>
              <a:buClr>
                <a:srgbClr val="C55A11"/>
              </a:buClr>
              <a:buSzPct val="118750"/>
              <a:buFont typeface="Wingdings"/>
              <a:buChar char=""/>
              <a:tabLst>
                <a:tab pos="419100" algn="l"/>
              </a:tabLst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otomasyon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kullanımına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karar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vermek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05"/>
              </a:spcBef>
              <a:buClr>
                <a:srgbClr val="C55A11"/>
              </a:buClr>
              <a:buSzPct val="118750"/>
              <a:buFont typeface="Wingdings"/>
              <a:buChar char=""/>
              <a:tabLst>
                <a:tab pos="419100" algn="l"/>
              </a:tabLst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araçlarını </a:t>
            </a:r>
            <a:r>
              <a:rPr sz="2400" spc="-5" dirty="0">
                <a:latin typeface="Calibri"/>
                <a:cs typeface="Calibri"/>
              </a:rPr>
              <a:t>seçmek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-5" dirty="0">
                <a:latin typeface="Calibri"/>
                <a:cs typeface="Calibri"/>
              </a:rPr>
              <a:t> uzmanlarını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eğitmek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C55A11"/>
              </a:buClr>
              <a:buSzPct val="118750"/>
              <a:buFont typeface="Wingdings"/>
              <a:buChar char=""/>
              <a:tabLst>
                <a:tab pos="419100" algn="l"/>
              </a:tabLst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ortamının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uyarlanması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ile</a:t>
            </a:r>
            <a:r>
              <a:rPr sz="2400" spc="-5" dirty="0">
                <a:latin typeface="Calibri"/>
                <a:cs typeface="Calibri"/>
              </a:rPr>
              <a:t> ilgili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karar</a:t>
            </a:r>
            <a:r>
              <a:rPr sz="2400" spc="-10" dirty="0">
                <a:latin typeface="Calibri"/>
                <a:cs typeface="Calibri"/>
              </a:rPr>
              <a:t> verme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C55A11"/>
              </a:buClr>
              <a:buSzPct val="118750"/>
              <a:buFont typeface="Wingdings"/>
              <a:buChar char=""/>
              <a:tabLst>
                <a:tab pos="419100" algn="l"/>
              </a:tabLst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özet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raporlarını </a:t>
            </a:r>
            <a:r>
              <a:rPr sz="2400" spc="-5" dirty="0">
                <a:latin typeface="Calibri"/>
                <a:cs typeface="Calibri"/>
              </a:rPr>
              <a:t>hazırlamak.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04374" y="304652"/>
            <a:ext cx="74441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Test</a:t>
            </a:r>
            <a:r>
              <a:rPr spc="-10" dirty="0"/>
              <a:t> </a:t>
            </a:r>
            <a:r>
              <a:rPr dirty="0"/>
              <a:t>Yönetimi</a:t>
            </a:r>
            <a:r>
              <a:rPr spc="-25" dirty="0"/>
              <a:t> </a:t>
            </a:r>
            <a:r>
              <a:rPr dirty="0"/>
              <a:t>-</a:t>
            </a:r>
            <a:r>
              <a:rPr spc="-5" dirty="0"/>
              <a:t> Test</a:t>
            </a:r>
            <a:r>
              <a:rPr spc="-15" dirty="0"/>
              <a:t> </a:t>
            </a:r>
            <a:r>
              <a:rPr spc="-5" dirty="0"/>
              <a:t>Organizasyonu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47304" y="3625595"/>
            <a:ext cx="3086861" cy="2634233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454" y="1760982"/>
            <a:ext cx="4064508" cy="7863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91447" y="1838557"/>
            <a:ext cx="9986010" cy="3917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75" dirty="0">
                <a:solidFill>
                  <a:srgbClr val="FF0000"/>
                </a:solidFill>
                <a:latin typeface="Calibri"/>
                <a:cs typeface="Calibri"/>
              </a:rPr>
              <a:t>Test</a:t>
            </a:r>
            <a:r>
              <a:rPr sz="28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uzmanının</a:t>
            </a:r>
            <a:r>
              <a:rPr sz="28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görevleri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5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buClr>
                <a:srgbClr val="50DED6"/>
              </a:buClr>
              <a:buSzPct val="119642"/>
              <a:buFont typeface="Wingdings"/>
              <a:buChar char=""/>
              <a:tabLst>
                <a:tab pos="419100" algn="l"/>
              </a:tabLst>
            </a:pPr>
            <a:r>
              <a:rPr sz="2800" spc="-75" dirty="0">
                <a:latin typeface="Calibri"/>
                <a:cs typeface="Calibri"/>
              </a:rPr>
              <a:t>Test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planlarını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gözden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geçirmek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katkı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sağlamak</a:t>
            </a:r>
            <a:endParaRPr sz="2800">
              <a:latin typeface="Calibri"/>
              <a:cs typeface="Calibri"/>
            </a:endParaRPr>
          </a:p>
          <a:p>
            <a:pPr marL="418465" marR="5080" indent="-406400">
              <a:lnSpc>
                <a:spcPct val="87100"/>
              </a:lnSpc>
              <a:spcBef>
                <a:spcPts val="525"/>
              </a:spcBef>
              <a:buClr>
                <a:srgbClr val="50DED6"/>
              </a:buClr>
              <a:buSzPct val="119642"/>
              <a:buFont typeface="Wingdings"/>
              <a:buChar char=""/>
              <a:tabLst>
                <a:tab pos="419100" algn="l"/>
              </a:tabLst>
            </a:pPr>
            <a:r>
              <a:rPr sz="2800" spc="-10" dirty="0">
                <a:latin typeface="Calibri"/>
                <a:cs typeface="Calibri"/>
              </a:rPr>
              <a:t>Kullanıcı gereksinimlerini </a:t>
            </a:r>
            <a:r>
              <a:rPr sz="2800" spc="-15" dirty="0">
                <a:latin typeface="Calibri"/>
                <a:cs typeface="Calibri"/>
              </a:rPr>
              <a:t>ve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test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için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oluşturulmuş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modelleri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analiz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etmek,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gözden</a:t>
            </a:r>
            <a:r>
              <a:rPr sz="2800" spc="-5" dirty="0">
                <a:latin typeface="Calibri"/>
                <a:cs typeface="Calibri"/>
              </a:rPr>
              <a:t> geçirmek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değerlendirmek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110"/>
              </a:spcBef>
              <a:buClr>
                <a:srgbClr val="50DED6"/>
              </a:buClr>
              <a:buSzPct val="119642"/>
              <a:buFont typeface="Wingdings"/>
              <a:buChar char=""/>
              <a:tabLst>
                <a:tab pos="419100" algn="l"/>
              </a:tabLst>
            </a:pPr>
            <a:r>
              <a:rPr sz="2800" spc="-75" dirty="0">
                <a:latin typeface="Calibri"/>
                <a:cs typeface="Calibri"/>
              </a:rPr>
              <a:t>Test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gereksinimlerini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oluşturmak</a:t>
            </a:r>
            <a:endParaRPr sz="2800">
              <a:latin typeface="Calibri"/>
              <a:cs typeface="Calibri"/>
            </a:endParaRPr>
          </a:p>
          <a:p>
            <a:pPr marL="499109" indent="-487045">
              <a:lnSpc>
                <a:spcPct val="100000"/>
              </a:lnSpc>
              <a:spcBef>
                <a:spcPts val="560"/>
              </a:spcBef>
              <a:buClr>
                <a:srgbClr val="50DED6"/>
              </a:buClr>
              <a:buSzPct val="119642"/>
              <a:buFont typeface="Wingdings"/>
              <a:buChar char=""/>
              <a:tabLst>
                <a:tab pos="499745" algn="l"/>
              </a:tabLst>
            </a:pPr>
            <a:r>
              <a:rPr sz="2800" spc="-75" dirty="0">
                <a:latin typeface="Calibri"/>
                <a:cs typeface="Calibri"/>
              </a:rPr>
              <a:t>Test</a:t>
            </a:r>
            <a:r>
              <a:rPr sz="2800" spc="-10" dirty="0">
                <a:latin typeface="Calibri"/>
                <a:cs typeface="Calibri"/>
              </a:rPr>
              <a:t> ortamını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hazırlamak</a:t>
            </a:r>
            <a:endParaRPr sz="2800">
              <a:latin typeface="Calibri"/>
              <a:cs typeface="Calibri"/>
            </a:endParaRPr>
          </a:p>
          <a:p>
            <a:pPr marL="499109" indent="-487045">
              <a:lnSpc>
                <a:spcPct val="100000"/>
              </a:lnSpc>
              <a:spcBef>
                <a:spcPts val="665"/>
              </a:spcBef>
              <a:buClr>
                <a:srgbClr val="50DED6"/>
              </a:buClr>
              <a:buSzPct val="119642"/>
              <a:buFont typeface="Wingdings"/>
              <a:buChar char=""/>
              <a:tabLst>
                <a:tab pos="499745" algn="l"/>
              </a:tabLst>
            </a:pPr>
            <a:r>
              <a:rPr sz="2800" spc="-75" dirty="0">
                <a:latin typeface="Calibri"/>
                <a:cs typeface="Calibri"/>
              </a:rPr>
              <a:t>Test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verisini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hazırlamak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04374" y="304652"/>
            <a:ext cx="74441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Test</a:t>
            </a:r>
            <a:r>
              <a:rPr spc="-10" dirty="0"/>
              <a:t> </a:t>
            </a:r>
            <a:r>
              <a:rPr dirty="0"/>
              <a:t>Yönetimi</a:t>
            </a:r>
            <a:r>
              <a:rPr spc="-25" dirty="0"/>
              <a:t> </a:t>
            </a:r>
            <a:r>
              <a:rPr dirty="0"/>
              <a:t>-</a:t>
            </a:r>
            <a:r>
              <a:rPr spc="-5" dirty="0"/>
              <a:t> Test</a:t>
            </a:r>
            <a:r>
              <a:rPr spc="-15" dirty="0"/>
              <a:t> </a:t>
            </a:r>
            <a:r>
              <a:rPr spc="-5" dirty="0"/>
              <a:t>Organizasyonu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04609" y="4811268"/>
            <a:ext cx="4334254" cy="1314449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454" y="1760982"/>
            <a:ext cx="4106417" cy="7863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91447" y="1838557"/>
            <a:ext cx="10325100" cy="4301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Test</a:t>
            </a:r>
            <a:r>
              <a:rPr sz="28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uzmanının</a:t>
            </a:r>
            <a:r>
              <a:rPr sz="28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görevleri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750">
              <a:latin typeface="Calibri"/>
              <a:cs typeface="Calibri"/>
            </a:endParaRPr>
          </a:p>
          <a:p>
            <a:pPr marL="418465" marR="5080" indent="-406400">
              <a:lnSpc>
                <a:spcPct val="88500"/>
              </a:lnSpc>
              <a:buClr>
                <a:srgbClr val="50DED6"/>
              </a:buClr>
              <a:buSzPct val="119642"/>
              <a:buFont typeface="Wingdings"/>
              <a:buChar char="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Tüm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test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seviyelerinde testleri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uyarlamak,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yürütmek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 </a:t>
            </a:r>
            <a:r>
              <a:rPr sz="2800" spc="-5" dirty="0">
                <a:latin typeface="Calibri"/>
                <a:cs typeface="Calibri"/>
              </a:rPr>
              <a:t>kayıt altına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almak, sonuçları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değerlendirmek</a:t>
            </a:r>
            <a:r>
              <a:rPr sz="2800" dirty="0">
                <a:latin typeface="Calibri"/>
                <a:cs typeface="Calibri"/>
              </a:rPr>
              <a:t> ve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beklenen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sonuçlardan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sapmaları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belgelemek</a:t>
            </a:r>
            <a:endParaRPr sz="2800">
              <a:latin typeface="Calibri"/>
              <a:cs typeface="Calibri"/>
            </a:endParaRPr>
          </a:p>
          <a:p>
            <a:pPr marL="499109" indent="-487045">
              <a:lnSpc>
                <a:spcPct val="100000"/>
              </a:lnSpc>
              <a:spcBef>
                <a:spcPts val="670"/>
              </a:spcBef>
              <a:buClr>
                <a:srgbClr val="50DED6"/>
              </a:buClr>
              <a:buSzPct val="119642"/>
              <a:buFont typeface="Wingdings"/>
              <a:buChar char=""/>
              <a:tabLst>
                <a:tab pos="499745" algn="l"/>
              </a:tabLst>
            </a:pPr>
            <a:r>
              <a:rPr sz="2800" spc="-5" dirty="0">
                <a:latin typeface="Calibri"/>
                <a:cs typeface="Calibri"/>
              </a:rPr>
              <a:t>Test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yönetim</a:t>
            </a:r>
            <a:r>
              <a:rPr sz="2800" dirty="0">
                <a:latin typeface="Calibri"/>
                <a:cs typeface="Calibri"/>
              </a:rPr>
              <a:t> ve </a:t>
            </a:r>
            <a:r>
              <a:rPr sz="2800" spc="-5" dirty="0">
                <a:latin typeface="Calibri"/>
                <a:cs typeface="Calibri"/>
              </a:rPr>
              <a:t>izleme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araçlarını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kullanmak</a:t>
            </a:r>
            <a:endParaRPr sz="2800">
              <a:latin typeface="Calibri"/>
              <a:cs typeface="Calibri"/>
            </a:endParaRPr>
          </a:p>
          <a:p>
            <a:pPr marL="499109" indent="-487045">
              <a:lnSpc>
                <a:spcPct val="100000"/>
              </a:lnSpc>
              <a:spcBef>
                <a:spcPts val="660"/>
              </a:spcBef>
              <a:buClr>
                <a:srgbClr val="50DED6"/>
              </a:buClr>
              <a:buSzPct val="119642"/>
              <a:buFont typeface="Wingdings"/>
              <a:buChar char=""/>
              <a:tabLst>
                <a:tab pos="499745" algn="l"/>
              </a:tabLst>
            </a:pPr>
            <a:r>
              <a:rPr sz="2800" spc="-5" dirty="0">
                <a:latin typeface="Calibri"/>
                <a:cs typeface="Calibri"/>
              </a:rPr>
              <a:t>Testleri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otomasyona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geçirmek</a:t>
            </a:r>
            <a:endParaRPr sz="2800">
              <a:latin typeface="Calibri"/>
              <a:cs typeface="Calibri"/>
            </a:endParaRPr>
          </a:p>
          <a:p>
            <a:pPr marL="499109" indent="-487045">
              <a:lnSpc>
                <a:spcPct val="100000"/>
              </a:lnSpc>
              <a:spcBef>
                <a:spcPts val="665"/>
              </a:spcBef>
              <a:buClr>
                <a:srgbClr val="50DED6"/>
              </a:buClr>
              <a:buSzPct val="119642"/>
              <a:buFont typeface="Wingdings"/>
              <a:buChar char=""/>
              <a:tabLst>
                <a:tab pos="499745" algn="l"/>
              </a:tabLst>
            </a:pPr>
            <a:r>
              <a:rPr sz="2800" spc="-5" dirty="0">
                <a:latin typeface="Calibri"/>
                <a:cs typeface="Calibri"/>
              </a:rPr>
              <a:t>Bileşenlerin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5" dirty="0">
                <a:latin typeface="Calibri"/>
                <a:cs typeface="Calibri"/>
              </a:rPr>
              <a:t> sistemlerin performansını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ölçmek</a:t>
            </a:r>
            <a:endParaRPr sz="2800">
              <a:latin typeface="Calibri"/>
              <a:cs typeface="Calibri"/>
            </a:endParaRPr>
          </a:p>
          <a:p>
            <a:pPr marL="499109" indent="-487045">
              <a:lnSpc>
                <a:spcPct val="100000"/>
              </a:lnSpc>
              <a:spcBef>
                <a:spcPts val="665"/>
              </a:spcBef>
              <a:buClr>
                <a:srgbClr val="50DED6"/>
              </a:buClr>
              <a:buSzPct val="119642"/>
              <a:buFont typeface="Wingdings"/>
              <a:buChar char=""/>
              <a:tabLst>
                <a:tab pos="499745" algn="l"/>
              </a:tabLst>
            </a:pPr>
            <a:r>
              <a:rPr sz="2800" spc="-5" dirty="0">
                <a:latin typeface="Calibri"/>
                <a:cs typeface="Calibri"/>
              </a:rPr>
              <a:t>Başkaları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tarafından geliştirilen testleri gözden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geçirme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04374" y="304652"/>
            <a:ext cx="72669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25" dirty="0"/>
              <a:t> </a:t>
            </a:r>
            <a:r>
              <a:rPr spc="-45" dirty="0"/>
              <a:t>Yönetimi</a:t>
            </a:r>
            <a:r>
              <a:rPr spc="-3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100" dirty="0"/>
              <a:t>Test</a:t>
            </a:r>
            <a:r>
              <a:rPr spc="-15" dirty="0"/>
              <a:t> </a:t>
            </a:r>
            <a:r>
              <a:rPr spc="-25" dirty="0"/>
              <a:t>Organizasyonu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79864" y="3848112"/>
            <a:ext cx="2359151" cy="2772143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72669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25" dirty="0"/>
              <a:t> </a:t>
            </a:r>
            <a:r>
              <a:rPr spc="-45" dirty="0"/>
              <a:t>Yönetimi</a:t>
            </a:r>
            <a:r>
              <a:rPr spc="-3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100" dirty="0"/>
              <a:t>Test</a:t>
            </a:r>
            <a:r>
              <a:rPr spc="-15" dirty="0"/>
              <a:t> </a:t>
            </a:r>
            <a:r>
              <a:rPr spc="-25" dirty="0"/>
              <a:t>Organizasyonu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454" y="1760982"/>
            <a:ext cx="7056881" cy="7863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1447" y="1838557"/>
            <a:ext cx="6616065" cy="3519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75" dirty="0">
                <a:solidFill>
                  <a:srgbClr val="15F1A9"/>
                </a:solidFill>
                <a:latin typeface="Calibri"/>
                <a:cs typeface="Calibri"/>
              </a:rPr>
              <a:t>Test</a:t>
            </a:r>
            <a:r>
              <a:rPr sz="2800" b="1" dirty="0">
                <a:solidFill>
                  <a:srgbClr val="15F1A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15F1A9"/>
                </a:solidFill>
                <a:latin typeface="Calibri"/>
                <a:cs typeface="Calibri"/>
              </a:rPr>
              <a:t>uzmanında</a:t>
            </a:r>
            <a:r>
              <a:rPr sz="2800" b="1" spc="-10" dirty="0">
                <a:solidFill>
                  <a:srgbClr val="15F1A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15F1A9"/>
                </a:solidFill>
                <a:latin typeface="Calibri"/>
                <a:cs typeface="Calibri"/>
              </a:rPr>
              <a:t>bulunması</a:t>
            </a:r>
            <a:r>
              <a:rPr sz="2800" b="1" spc="-15" dirty="0">
                <a:solidFill>
                  <a:srgbClr val="15F1A9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15F1A9"/>
                </a:solidFill>
                <a:latin typeface="Calibri"/>
                <a:cs typeface="Calibri"/>
              </a:rPr>
              <a:t>gereken</a:t>
            </a:r>
            <a:r>
              <a:rPr sz="2800" b="1" spc="15" dirty="0">
                <a:solidFill>
                  <a:srgbClr val="15F1A9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15F1A9"/>
                </a:solidFill>
                <a:latin typeface="Calibri"/>
                <a:cs typeface="Calibri"/>
              </a:rPr>
              <a:t>özellikler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5"/>
              </a:spcBef>
              <a:buClr>
                <a:srgbClr val="0099FF"/>
              </a:buClr>
              <a:buFont typeface="Wingdings"/>
              <a:buChar char=""/>
              <a:tabLst>
                <a:tab pos="419100" algn="l"/>
              </a:tabLst>
            </a:pPr>
            <a:r>
              <a:rPr sz="2800" b="1" spc="-5" dirty="0">
                <a:solidFill>
                  <a:srgbClr val="7B7B7B"/>
                </a:solidFill>
                <a:latin typeface="Calibri"/>
                <a:cs typeface="Calibri"/>
              </a:rPr>
              <a:t>Uygulama</a:t>
            </a:r>
            <a:r>
              <a:rPr sz="2800" b="1" spc="-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7B7B7B"/>
                </a:solidFill>
                <a:latin typeface="Calibri"/>
                <a:cs typeface="Calibri"/>
              </a:rPr>
              <a:t>veya</a:t>
            </a:r>
            <a:r>
              <a:rPr sz="2800" b="1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7B7B7B"/>
                </a:solidFill>
                <a:latin typeface="Calibri"/>
                <a:cs typeface="Calibri"/>
              </a:rPr>
              <a:t>İş</a:t>
            </a:r>
            <a:r>
              <a:rPr sz="2800" b="1" spc="-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7B7B7B"/>
                </a:solidFill>
                <a:latin typeface="Calibri"/>
                <a:cs typeface="Calibri"/>
              </a:rPr>
              <a:t>Alanı Bilgisi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99FF"/>
              </a:buClr>
              <a:buFont typeface="Wingdings"/>
              <a:buChar char=""/>
            </a:pPr>
            <a:endParaRPr sz="3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buClr>
                <a:srgbClr val="0099FF"/>
              </a:buClr>
              <a:buFont typeface="Wingdings"/>
              <a:buChar char=""/>
              <a:tabLst>
                <a:tab pos="419100" algn="l"/>
              </a:tabLst>
            </a:pPr>
            <a:r>
              <a:rPr sz="2800" b="1" spc="-30" dirty="0">
                <a:solidFill>
                  <a:srgbClr val="7B7B7B"/>
                </a:solidFill>
                <a:latin typeface="Calibri"/>
                <a:cs typeface="Calibri"/>
              </a:rPr>
              <a:t>Teknolojiye </a:t>
            </a:r>
            <a:r>
              <a:rPr sz="2800" b="1" spc="-10" dirty="0">
                <a:solidFill>
                  <a:srgbClr val="7B7B7B"/>
                </a:solidFill>
                <a:latin typeface="Calibri"/>
                <a:cs typeface="Calibri"/>
              </a:rPr>
              <a:t>Hakimiyet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99FF"/>
              </a:buClr>
              <a:buFont typeface="Wingdings"/>
              <a:buChar char=""/>
            </a:pPr>
            <a:endParaRPr sz="3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buClr>
                <a:srgbClr val="0099FF"/>
              </a:buClr>
              <a:buFont typeface="Wingdings"/>
              <a:buChar char=""/>
              <a:tabLst>
                <a:tab pos="419100" algn="l"/>
              </a:tabLst>
            </a:pPr>
            <a:r>
              <a:rPr sz="2800" b="1" spc="-75" dirty="0">
                <a:solidFill>
                  <a:srgbClr val="7B7B7B"/>
                </a:solidFill>
                <a:latin typeface="Calibri"/>
                <a:cs typeface="Calibri"/>
              </a:rPr>
              <a:t>Test</a:t>
            </a:r>
            <a:r>
              <a:rPr sz="2800" b="1" spc="-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7B7B7B"/>
                </a:solidFill>
                <a:latin typeface="Calibri"/>
                <a:cs typeface="Calibri"/>
              </a:rPr>
              <a:t>Bilgisi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97382" y="4319263"/>
            <a:ext cx="38608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6F2F9F"/>
                </a:solidFill>
              </a:rPr>
              <a:t>Soru</a:t>
            </a:r>
            <a:r>
              <a:rPr sz="4800" spc="-75" dirty="0">
                <a:solidFill>
                  <a:srgbClr val="6F2F9F"/>
                </a:solidFill>
              </a:rPr>
              <a:t> </a:t>
            </a:r>
            <a:r>
              <a:rPr sz="4800" spc="-5" dirty="0">
                <a:solidFill>
                  <a:srgbClr val="6F2F9F"/>
                </a:solidFill>
              </a:rPr>
              <a:t>Çözümleri</a:t>
            </a:r>
            <a:endParaRPr sz="4800"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6322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45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Çözümleri-1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0749" y="1602080"/>
            <a:ext cx="5843905" cy="4719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alibri"/>
                <a:cs typeface="Calibri"/>
              </a:rPr>
              <a:t>Sınır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değer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testi(Boundary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value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dirty="0">
                <a:latin typeface="Calibri"/>
                <a:cs typeface="Calibri"/>
              </a:rPr>
              <a:t>testing</a:t>
            </a:r>
            <a:endParaRPr sz="2800">
              <a:latin typeface="Calibri"/>
              <a:cs typeface="Calibri"/>
            </a:endParaRPr>
          </a:p>
          <a:p>
            <a:pPr marL="527050" marR="252095" indent="-514350">
              <a:lnSpc>
                <a:spcPct val="100000"/>
              </a:lnSpc>
              <a:buAutoNum type="alphaUcPeriod"/>
              <a:tabLst>
                <a:tab pos="526415" algn="l"/>
                <a:tab pos="527050" algn="l"/>
              </a:tabLst>
            </a:pPr>
            <a:r>
              <a:rPr sz="2800" b="1" spc="-5" dirty="0">
                <a:latin typeface="Calibri"/>
                <a:cs typeface="Calibri"/>
              </a:rPr>
              <a:t>Eşdeğer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aralık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testleri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equivalence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partitioning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ile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aynıdır</a:t>
            </a:r>
            <a:endParaRPr sz="2800">
              <a:latin typeface="Calibri"/>
              <a:cs typeface="Calibri"/>
            </a:endParaRPr>
          </a:p>
          <a:p>
            <a:pPr marL="527050" marR="470534" indent="-514350">
              <a:lnSpc>
                <a:spcPct val="100000"/>
              </a:lnSpc>
              <a:buAutoNum type="alphaUcPeriod"/>
              <a:tabLst>
                <a:tab pos="526415" algn="l"/>
                <a:tab pos="527050" algn="l"/>
              </a:tabLst>
            </a:pPr>
            <a:r>
              <a:rPr sz="2800" b="1" spc="-5" dirty="0">
                <a:latin typeface="Calibri"/>
                <a:cs typeface="Calibri"/>
              </a:rPr>
              <a:t>Giriş </a:t>
            </a:r>
            <a:r>
              <a:rPr sz="2800" b="1" dirty="0">
                <a:latin typeface="Calibri"/>
                <a:cs typeface="Calibri"/>
              </a:rPr>
              <a:t>ve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çıkış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uyumluluğunu,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sınır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değerlerinde </a:t>
            </a:r>
            <a:r>
              <a:rPr sz="2800" b="1" dirty="0">
                <a:latin typeface="Calibri"/>
                <a:cs typeface="Calibri"/>
              </a:rPr>
              <a:t>, </a:t>
            </a:r>
            <a:r>
              <a:rPr sz="2800" b="1" spc="-5" dirty="0">
                <a:latin typeface="Calibri"/>
                <a:cs typeface="Calibri"/>
              </a:rPr>
              <a:t>sınırın </a:t>
            </a:r>
            <a:r>
              <a:rPr sz="2800" b="1" dirty="0">
                <a:latin typeface="Calibri"/>
                <a:cs typeface="Calibri"/>
              </a:rPr>
              <a:t>altında ve 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üstünde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test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eder</a:t>
            </a:r>
            <a:endParaRPr sz="2800">
              <a:latin typeface="Calibri"/>
              <a:cs typeface="Calibri"/>
            </a:endParaRPr>
          </a:p>
          <a:p>
            <a:pPr marL="527050" marR="5080" indent="-514350">
              <a:lnSpc>
                <a:spcPct val="100000"/>
              </a:lnSpc>
              <a:buAutoNum type="alphaUcPeriod"/>
              <a:tabLst>
                <a:tab pos="526415" algn="l"/>
                <a:tab pos="527050" algn="l"/>
              </a:tabLst>
            </a:pPr>
            <a:r>
              <a:rPr sz="2800" b="1" spc="-5" dirty="0">
                <a:latin typeface="Calibri"/>
                <a:cs typeface="Calibri"/>
              </a:rPr>
              <a:t>Giriş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koşullarının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kombinasyonlarını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test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eder</a:t>
            </a:r>
            <a:endParaRPr sz="2800">
              <a:latin typeface="Calibri"/>
              <a:cs typeface="Calibri"/>
            </a:endParaRPr>
          </a:p>
          <a:p>
            <a:pPr marL="527050" marR="1115060" indent="-514350">
              <a:lnSpc>
                <a:spcPct val="100000"/>
              </a:lnSpc>
              <a:buAutoNum type="alphaUcPeriod"/>
              <a:tabLst>
                <a:tab pos="526415" algn="l"/>
                <a:tab pos="527050" algn="l"/>
              </a:tabLst>
            </a:pPr>
            <a:r>
              <a:rPr sz="2800" b="1" dirty="0">
                <a:latin typeface="Calibri"/>
                <a:cs typeface="Calibri"/>
              </a:rPr>
              <a:t>Beyaz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kutu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test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stratejisinde </a:t>
            </a:r>
            <a:r>
              <a:rPr sz="2800" b="1" spc="-61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kullanılır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0951" y="2508960"/>
            <a:ext cx="4138971" cy="286809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7754" y="2986278"/>
            <a:ext cx="784097" cy="80618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42056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Yazılım</a:t>
            </a:r>
            <a:r>
              <a:rPr spc="-20" dirty="0"/>
              <a:t> </a:t>
            </a:r>
            <a:r>
              <a:rPr spc="-85" dirty="0"/>
              <a:t>Testi</a:t>
            </a:r>
            <a:r>
              <a:rPr spc="-10" dirty="0"/>
              <a:t> </a:t>
            </a:r>
            <a:r>
              <a:rPr spc="-5" dirty="0"/>
              <a:t>Nedir</a:t>
            </a:r>
            <a:r>
              <a:rPr dirty="0"/>
              <a:t> 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3899006"/>
            <a:ext cx="169798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00" dirty="0">
                <a:solidFill>
                  <a:srgbClr val="6F2F9F"/>
                </a:solidFill>
                <a:latin typeface="Verdana"/>
                <a:cs typeface="Verdana"/>
              </a:rPr>
              <a:t>Keywords</a:t>
            </a:r>
            <a:endParaRPr sz="28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95092" y="1360025"/>
            <a:ext cx="9063355" cy="5170170"/>
            <a:chOff x="2395092" y="1360025"/>
            <a:chExt cx="9063355" cy="5170170"/>
          </a:xfrm>
        </p:grpSpPr>
        <p:sp>
          <p:nvSpPr>
            <p:cNvPr id="5" name="object 5"/>
            <p:cNvSpPr/>
            <p:nvPr/>
          </p:nvSpPr>
          <p:spPr>
            <a:xfrm>
              <a:off x="2416167" y="1366375"/>
              <a:ext cx="1083310" cy="5157470"/>
            </a:xfrm>
            <a:custGeom>
              <a:avLst/>
              <a:gdLst/>
              <a:ahLst/>
              <a:cxnLst/>
              <a:rect l="l" t="t" r="r" b="b"/>
              <a:pathLst>
                <a:path w="1083310" h="5157470">
                  <a:moveTo>
                    <a:pt x="15265" y="0"/>
                  </a:moveTo>
                  <a:lnTo>
                    <a:pt x="49169" y="34346"/>
                  </a:lnTo>
                  <a:lnTo>
                    <a:pt x="82526" y="69027"/>
                  </a:lnTo>
                  <a:lnTo>
                    <a:pt x="115337" y="104037"/>
                  </a:lnTo>
                  <a:lnTo>
                    <a:pt x="147600" y="139370"/>
                  </a:lnTo>
                  <a:lnTo>
                    <a:pt x="179317" y="175021"/>
                  </a:lnTo>
                  <a:lnTo>
                    <a:pt x="210487" y="210985"/>
                  </a:lnTo>
                  <a:lnTo>
                    <a:pt x="241110" y="247256"/>
                  </a:lnTo>
                  <a:lnTo>
                    <a:pt x="271186" y="283828"/>
                  </a:lnTo>
                  <a:lnTo>
                    <a:pt x="300716" y="320697"/>
                  </a:lnTo>
                  <a:lnTo>
                    <a:pt x="329698" y="357857"/>
                  </a:lnTo>
                  <a:lnTo>
                    <a:pt x="358134" y="395302"/>
                  </a:lnTo>
                  <a:lnTo>
                    <a:pt x="386023" y="433027"/>
                  </a:lnTo>
                  <a:lnTo>
                    <a:pt x="413365" y="471027"/>
                  </a:lnTo>
                  <a:lnTo>
                    <a:pt x="440160" y="509296"/>
                  </a:lnTo>
                  <a:lnTo>
                    <a:pt x="466408" y="547828"/>
                  </a:lnTo>
                  <a:lnTo>
                    <a:pt x="492110" y="586619"/>
                  </a:lnTo>
                  <a:lnTo>
                    <a:pt x="517264" y="625662"/>
                  </a:lnTo>
                  <a:lnTo>
                    <a:pt x="541872" y="664953"/>
                  </a:lnTo>
                  <a:lnTo>
                    <a:pt x="565933" y="704486"/>
                  </a:lnTo>
                  <a:lnTo>
                    <a:pt x="589447" y="744255"/>
                  </a:lnTo>
                  <a:lnTo>
                    <a:pt x="612415" y="784255"/>
                  </a:lnTo>
                  <a:lnTo>
                    <a:pt x="634835" y="824481"/>
                  </a:lnTo>
                  <a:lnTo>
                    <a:pt x="656709" y="864927"/>
                  </a:lnTo>
                  <a:lnTo>
                    <a:pt x="678036" y="905588"/>
                  </a:lnTo>
                  <a:lnTo>
                    <a:pt x="698815" y="946458"/>
                  </a:lnTo>
                  <a:lnTo>
                    <a:pt x="719049" y="987532"/>
                  </a:lnTo>
                  <a:lnTo>
                    <a:pt x="738735" y="1028804"/>
                  </a:lnTo>
                  <a:lnTo>
                    <a:pt x="757874" y="1070269"/>
                  </a:lnTo>
                  <a:lnTo>
                    <a:pt x="776467" y="1111922"/>
                  </a:lnTo>
                  <a:lnTo>
                    <a:pt x="794513" y="1153757"/>
                  </a:lnTo>
                  <a:lnTo>
                    <a:pt x="812011" y="1195769"/>
                  </a:lnTo>
                  <a:lnTo>
                    <a:pt x="828964" y="1237952"/>
                  </a:lnTo>
                  <a:lnTo>
                    <a:pt x="845369" y="1280300"/>
                  </a:lnTo>
                  <a:lnTo>
                    <a:pt x="861227" y="1322809"/>
                  </a:lnTo>
                  <a:lnTo>
                    <a:pt x="876539" y="1365473"/>
                  </a:lnTo>
                  <a:lnTo>
                    <a:pt x="891303" y="1408287"/>
                  </a:lnTo>
                  <a:lnTo>
                    <a:pt x="905521" y="1451244"/>
                  </a:lnTo>
                  <a:lnTo>
                    <a:pt x="919192" y="1494341"/>
                  </a:lnTo>
                  <a:lnTo>
                    <a:pt x="932316" y="1537570"/>
                  </a:lnTo>
                  <a:lnTo>
                    <a:pt x="944894" y="1580927"/>
                  </a:lnTo>
                  <a:lnTo>
                    <a:pt x="956924" y="1624407"/>
                  </a:lnTo>
                  <a:lnTo>
                    <a:pt x="968408" y="1668003"/>
                  </a:lnTo>
                  <a:lnTo>
                    <a:pt x="979345" y="1711711"/>
                  </a:lnTo>
                  <a:lnTo>
                    <a:pt x="989735" y="1755524"/>
                  </a:lnTo>
                  <a:lnTo>
                    <a:pt x="999578" y="1799439"/>
                  </a:lnTo>
                  <a:lnTo>
                    <a:pt x="1008874" y="1843448"/>
                  </a:lnTo>
                  <a:lnTo>
                    <a:pt x="1017623" y="1887547"/>
                  </a:lnTo>
                  <a:lnTo>
                    <a:pt x="1025826" y="1931731"/>
                  </a:lnTo>
                  <a:lnTo>
                    <a:pt x="1033482" y="1975993"/>
                  </a:lnTo>
                  <a:lnTo>
                    <a:pt x="1040591" y="2020329"/>
                  </a:lnTo>
                  <a:lnTo>
                    <a:pt x="1047153" y="2064732"/>
                  </a:lnTo>
                  <a:lnTo>
                    <a:pt x="1053168" y="2109198"/>
                  </a:lnTo>
                  <a:lnTo>
                    <a:pt x="1058636" y="2153722"/>
                  </a:lnTo>
                  <a:lnTo>
                    <a:pt x="1063558" y="2198296"/>
                  </a:lnTo>
                  <a:lnTo>
                    <a:pt x="1067933" y="2242918"/>
                  </a:lnTo>
                  <a:lnTo>
                    <a:pt x="1071761" y="2287579"/>
                  </a:lnTo>
                  <a:lnTo>
                    <a:pt x="1075042" y="2332276"/>
                  </a:lnTo>
                  <a:lnTo>
                    <a:pt x="1077776" y="2377004"/>
                  </a:lnTo>
                  <a:lnTo>
                    <a:pt x="1079963" y="2421755"/>
                  </a:lnTo>
                  <a:lnTo>
                    <a:pt x="1081604" y="2466526"/>
                  </a:lnTo>
                  <a:lnTo>
                    <a:pt x="1082697" y="2511310"/>
                  </a:lnTo>
                  <a:lnTo>
                    <a:pt x="1083244" y="2556102"/>
                  </a:lnTo>
                  <a:lnTo>
                    <a:pt x="1083244" y="2600897"/>
                  </a:lnTo>
                  <a:lnTo>
                    <a:pt x="1082697" y="2645689"/>
                  </a:lnTo>
                  <a:lnTo>
                    <a:pt x="1081604" y="2690473"/>
                  </a:lnTo>
                  <a:lnTo>
                    <a:pt x="1079963" y="2735244"/>
                  </a:lnTo>
                  <a:lnTo>
                    <a:pt x="1077776" y="2779996"/>
                  </a:lnTo>
                  <a:lnTo>
                    <a:pt x="1075042" y="2824723"/>
                  </a:lnTo>
                  <a:lnTo>
                    <a:pt x="1071761" y="2869420"/>
                  </a:lnTo>
                  <a:lnTo>
                    <a:pt x="1067933" y="2914082"/>
                  </a:lnTo>
                  <a:lnTo>
                    <a:pt x="1063558" y="2958703"/>
                  </a:lnTo>
                  <a:lnTo>
                    <a:pt x="1058636" y="3003277"/>
                  </a:lnTo>
                  <a:lnTo>
                    <a:pt x="1053168" y="3047801"/>
                  </a:lnTo>
                  <a:lnTo>
                    <a:pt x="1047153" y="3092267"/>
                  </a:lnTo>
                  <a:lnTo>
                    <a:pt x="1040591" y="3136670"/>
                  </a:lnTo>
                  <a:lnTo>
                    <a:pt x="1033482" y="3181006"/>
                  </a:lnTo>
                  <a:lnTo>
                    <a:pt x="1025826" y="3225268"/>
                  </a:lnTo>
                  <a:lnTo>
                    <a:pt x="1017623" y="3269452"/>
                  </a:lnTo>
                  <a:lnTo>
                    <a:pt x="1008874" y="3313551"/>
                  </a:lnTo>
                  <a:lnTo>
                    <a:pt x="999578" y="3357560"/>
                  </a:lnTo>
                  <a:lnTo>
                    <a:pt x="989735" y="3401475"/>
                  </a:lnTo>
                  <a:lnTo>
                    <a:pt x="979345" y="3445288"/>
                  </a:lnTo>
                  <a:lnTo>
                    <a:pt x="968408" y="3488996"/>
                  </a:lnTo>
                  <a:lnTo>
                    <a:pt x="956924" y="3532593"/>
                  </a:lnTo>
                  <a:lnTo>
                    <a:pt x="944894" y="3576072"/>
                  </a:lnTo>
                  <a:lnTo>
                    <a:pt x="932316" y="3619429"/>
                  </a:lnTo>
                  <a:lnTo>
                    <a:pt x="919192" y="3662658"/>
                  </a:lnTo>
                  <a:lnTo>
                    <a:pt x="905521" y="3705755"/>
                  </a:lnTo>
                  <a:lnTo>
                    <a:pt x="891303" y="3748712"/>
                  </a:lnTo>
                  <a:lnTo>
                    <a:pt x="876539" y="3791526"/>
                  </a:lnTo>
                  <a:lnTo>
                    <a:pt x="861227" y="3834190"/>
                  </a:lnTo>
                  <a:lnTo>
                    <a:pt x="845369" y="3876699"/>
                  </a:lnTo>
                  <a:lnTo>
                    <a:pt x="828964" y="3919047"/>
                  </a:lnTo>
                  <a:lnTo>
                    <a:pt x="812011" y="3961230"/>
                  </a:lnTo>
                  <a:lnTo>
                    <a:pt x="794513" y="4003242"/>
                  </a:lnTo>
                  <a:lnTo>
                    <a:pt x="776467" y="4045077"/>
                  </a:lnTo>
                  <a:lnTo>
                    <a:pt x="757874" y="4086730"/>
                  </a:lnTo>
                  <a:lnTo>
                    <a:pt x="738735" y="4128195"/>
                  </a:lnTo>
                  <a:lnTo>
                    <a:pt x="719049" y="4169467"/>
                  </a:lnTo>
                  <a:lnTo>
                    <a:pt x="698815" y="4210541"/>
                  </a:lnTo>
                  <a:lnTo>
                    <a:pt x="678036" y="4251411"/>
                  </a:lnTo>
                  <a:lnTo>
                    <a:pt x="656709" y="4292072"/>
                  </a:lnTo>
                  <a:lnTo>
                    <a:pt x="634835" y="4332518"/>
                  </a:lnTo>
                  <a:lnTo>
                    <a:pt x="612415" y="4372744"/>
                  </a:lnTo>
                  <a:lnTo>
                    <a:pt x="589447" y="4412744"/>
                  </a:lnTo>
                  <a:lnTo>
                    <a:pt x="565933" y="4452513"/>
                  </a:lnTo>
                  <a:lnTo>
                    <a:pt x="541872" y="4492046"/>
                  </a:lnTo>
                  <a:lnTo>
                    <a:pt x="517264" y="4531337"/>
                  </a:lnTo>
                  <a:lnTo>
                    <a:pt x="492110" y="4570380"/>
                  </a:lnTo>
                  <a:lnTo>
                    <a:pt x="466408" y="4609171"/>
                  </a:lnTo>
                  <a:lnTo>
                    <a:pt x="440160" y="4647703"/>
                  </a:lnTo>
                  <a:lnTo>
                    <a:pt x="413365" y="4685972"/>
                  </a:lnTo>
                  <a:lnTo>
                    <a:pt x="386023" y="4723972"/>
                  </a:lnTo>
                  <a:lnTo>
                    <a:pt x="358134" y="4761697"/>
                  </a:lnTo>
                  <a:lnTo>
                    <a:pt x="329698" y="4799142"/>
                  </a:lnTo>
                  <a:lnTo>
                    <a:pt x="300716" y="4836302"/>
                  </a:lnTo>
                  <a:lnTo>
                    <a:pt x="271186" y="4873171"/>
                  </a:lnTo>
                  <a:lnTo>
                    <a:pt x="241110" y="4909743"/>
                  </a:lnTo>
                  <a:lnTo>
                    <a:pt x="210487" y="4946014"/>
                  </a:lnTo>
                  <a:lnTo>
                    <a:pt x="179317" y="4981978"/>
                  </a:lnTo>
                  <a:lnTo>
                    <a:pt x="147600" y="5017629"/>
                  </a:lnTo>
                  <a:lnTo>
                    <a:pt x="115337" y="5052963"/>
                  </a:lnTo>
                  <a:lnTo>
                    <a:pt x="82526" y="5087972"/>
                  </a:lnTo>
                  <a:lnTo>
                    <a:pt x="49169" y="5122653"/>
                  </a:lnTo>
                  <a:lnTo>
                    <a:pt x="15265" y="5157000"/>
                  </a:lnTo>
                  <a:lnTo>
                    <a:pt x="0" y="5141734"/>
                  </a:lnTo>
                  <a:lnTo>
                    <a:pt x="33972" y="5107314"/>
                  </a:lnTo>
                  <a:lnTo>
                    <a:pt x="67393" y="5072557"/>
                  </a:lnTo>
                  <a:lnTo>
                    <a:pt x="100261" y="5037467"/>
                  </a:lnTo>
                  <a:lnTo>
                    <a:pt x="132577" y="5002051"/>
                  </a:lnTo>
                  <a:lnTo>
                    <a:pt x="164340" y="4966314"/>
                  </a:lnTo>
                  <a:lnTo>
                    <a:pt x="195551" y="4930261"/>
                  </a:lnTo>
                  <a:lnTo>
                    <a:pt x="226210" y="4893898"/>
                  </a:lnTo>
                  <a:lnTo>
                    <a:pt x="256316" y="4857230"/>
                  </a:lnTo>
                  <a:lnTo>
                    <a:pt x="285869" y="4820264"/>
                  </a:lnTo>
                  <a:lnTo>
                    <a:pt x="314871" y="4783004"/>
                  </a:lnTo>
                  <a:lnTo>
                    <a:pt x="343319" y="4745457"/>
                  </a:lnTo>
                  <a:lnTo>
                    <a:pt x="371216" y="4707627"/>
                  </a:lnTo>
                  <a:lnTo>
                    <a:pt x="398560" y="4669520"/>
                  </a:lnTo>
                  <a:lnTo>
                    <a:pt x="425352" y="4631142"/>
                  </a:lnTo>
                  <a:lnTo>
                    <a:pt x="451591" y="4592498"/>
                  </a:lnTo>
                  <a:lnTo>
                    <a:pt x="477278" y="4553594"/>
                  </a:lnTo>
                  <a:lnTo>
                    <a:pt x="502412" y="4514436"/>
                  </a:lnTo>
                  <a:lnTo>
                    <a:pt x="526994" y="4475028"/>
                  </a:lnTo>
                  <a:lnTo>
                    <a:pt x="551024" y="4435377"/>
                  </a:lnTo>
                  <a:lnTo>
                    <a:pt x="574501" y="4395487"/>
                  </a:lnTo>
                  <a:lnTo>
                    <a:pt x="597426" y="4355365"/>
                  </a:lnTo>
                  <a:lnTo>
                    <a:pt x="619798" y="4315017"/>
                  </a:lnTo>
                  <a:lnTo>
                    <a:pt x="641618" y="4274446"/>
                  </a:lnTo>
                  <a:lnTo>
                    <a:pt x="662886" y="4233660"/>
                  </a:lnTo>
                  <a:lnTo>
                    <a:pt x="683601" y="4192664"/>
                  </a:lnTo>
                  <a:lnTo>
                    <a:pt x="703764" y="4151463"/>
                  </a:lnTo>
                  <a:lnTo>
                    <a:pt x="723374" y="4110062"/>
                  </a:lnTo>
                  <a:lnTo>
                    <a:pt x="742432" y="4068468"/>
                  </a:lnTo>
                  <a:lnTo>
                    <a:pt x="760938" y="4026685"/>
                  </a:lnTo>
                  <a:lnTo>
                    <a:pt x="778891" y="3984720"/>
                  </a:lnTo>
                  <a:lnTo>
                    <a:pt x="796292" y="3942577"/>
                  </a:lnTo>
                  <a:lnTo>
                    <a:pt x="813140" y="3900263"/>
                  </a:lnTo>
                  <a:lnTo>
                    <a:pt x="829436" y="3857783"/>
                  </a:lnTo>
                  <a:lnTo>
                    <a:pt x="845180" y="3815142"/>
                  </a:lnTo>
                  <a:lnTo>
                    <a:pt x="860371" y="3772347"/>
                  </a:lnTo>
                  <a:lnTo>
                    <a:pt x="875010" y="3729402"/>
                  </a:lnTo>
                  <a:lnTo>
                    <a:pt x="889096" y="3686312"/>
                  </a:lnTo>
                  <a:lnTo>
                    <a:pt x="902630" y="3643085"/>
                  </a:lnTo>
                  <a:lnTo>
                    <a:pt x="915611" y="3599725"/>
                  </a:lnTo>
                  <a:lnTo>
                    <a:pt x="928041" y="3556237"/>
                  </a:lnTo>
                  <a:lnTo>
                    <a:pt x="939917" y="3512628"/>
                  </a:lnTo>
                  <a:lnTo>
                    <a:pt x="951242" y="3468902"/>
                  </a:lnTo>
                  <a:lnTo>
                    <a:pt x="962014" y="3425065"/>
                  </a:lnTo>
                  <a:lnTo>
                    <a:pt x="972233" y="3381124"/>
                  </a:lnTo>
                  <a:lnTo>
                    <a:pt x="981900" y="3337083"/>
                  </a:lnTo>
                  <a:lnTo>
                    <a:pt x="991015" y="3292947"/>
                  </a:lnTo>
                  <a:lnTo>
                    <a:pt x="999577" y="3248723"/>
                  </a:lnTo>
                  <a:lnTo>
                    <a:pt x="1007587" y="3204416"/>
                  </a:lnTo>
                  <a:lnTo>
                    <a:pt x="1015044" y="3160032"/>
                  </a:lnTo>
                  <a:lnTo>
                    <a:pt x="1021949" y="3115575"/>
                  </a:lnTo>
                  <a:lnTo>
                    <a:pt x="1028302" y="3071052"/>
                  </a:lnTo>
                  <a:lnTo>
                    <a:pt x="1034102" y="3026469"/>
                  </a:lnTo>
                  <a:lnTo>
                    <a:pt x="1039350" y="2981830"/>
                  </a:lnTo>
                  <a:lnTo>
                    <a:pt x="1044046" y="2937141"/>
                  </a:lnTo>
                  <a:lnTo>
                    <a:pt x="1048189" y="2892407"/>
                  </a:lnTo>
                  <a:lnTo>
                    <a:pt x="1051779" y="2847635"/>
                  </a:lnTo>
                  <a:lnTo>
                    <a:pt x="1054818" y="2802830"/>
                  </a:lnTo>
                  <a:lnTo>
                    <a:pt x="1057303" y="2757997"/>
                  </a:lnTo>
                  <a:lnTo>
                    <a:pt x="1059237" y="2713142"/>
                  </a:lnTo>
                  <a:lnTo>
                    <a:pt x="1060618" y="2668271"/>
                  </a:lnTo>
                  <a:lnTo>
                    <a:pt x="1061446" y="2623388"/>
                  </a:lnTo>
                  <a:lnTo>
                    <a:pt x="1061723" y="2578500"/>
                  </a:lnTo>
                  <a:lnTo>
                    <a:pt x="1061446" y="2533611"/>
                  </a:lnTo>
                  <a:lnTo>
                    <a:pt x="1060618" y="2488729"/>
                  </a:lnTo>
                  <a:lnTo>
                    <a:pt x="1059237" y="2443857"/>
                  </a:lnTo>
                  <a:lnTo>
                    <a:pt x="1057303" y="2399002"/>
                  </a:lnTo>
                  <a:lnTo>
                    <a:pt x="1054818" y="2354169"/>
                  </a:lnTo>
                  <a:lnTo>
                    <a:pt x="1051779" y="2309364"/>
                  </a:lnTo>
                  <a:lnTo>
                    <a:pt x="1048189" y="2264592"/>
                  </a:lnTo>
                  <a:lnTo>
                    <a:pt x="1044046" y="2219859"/>
                  </a:lnTo>
                  <a:lnTo>
                    <a:pt x="1039350" y="2175170"/>
                  </a:lnTo>
                  <a:lnTo>
                    <a:pt x="1034102" y="2130530"/>
                  </a:lnTo>
                  <a:lnTo>
                    <a:pt x="1028302" y="2085947"/>
                  </a:lnTo>
                  <a:lnTo>
                    <a:pt x="1021949" y="2041424"/>
                  </a:lnTo>
                  <a:lnTo>
                    <a:pt x="1015044" y="1996967"/>
                  </a:lnTo>
                  <a:lnTo>
                    <a:pt x="1007587" y="1952583"/>
                  </a:lnTo>
                  <a:lnTo>
                    <a:pt x="999577" y="1908276"/>
                  </a:lnTo>
                  <a:lnTo>
                    <a:pt x="991015" y="1864052"/>
                  </a:lnTo>
                  <a:lnTo>
                    <a:pt x="981900" y="1819917"/>
                  </a:lnTo>
                  <a:lnTo>
                    <a:pt x="972233" y="1775875"/>
                  </a:lnTo>
                  <a:lnTo>
                    <a:pt x="962014" y="1731934"/>
                  </a:lnTo>
                  <a:lnTo>
                    <a:pt x="951242" y="1688097"/>
                  </a:lnTo>
                  <a:lnTo>
                    <a:pt x="939917" y="1644372"/>
                  </a:lnTo>
                  <a:lnTo>
                    <a:pt x="928041" y="1600762"/>
                  </a:lnTo>
                  <a:lnTo>
                    <a:pt x="915611" y="1557274"/>
                  </a:lnTo>
                  <a:lnTo>
                    <a:pt x="902630" y="1513914"/>
                  </a:lnTo>
                  <a:lnTo>
                    <a:pt x="889096" y="1470687"/>
                  </a:lnTo>
                  <a:lnTo>
                    <a:pt x="875010" y="1427598"/>
                  </a:lnTo>
                  <a:lnTo>
                    <a:pt x="860371" y="1384652"/>
                  </a:lnTo>
                  <a:lnTo>
                    <a:pt x="845180" y="1341857"/>
                  </a:lnTo>
                  <a:lnTo>
                    <a:pt x="829436" y="1299216"/>
                  </a:lnTo>
                  <a:lnTo>
                    <a:pt x="813140" y="1256736"/>
                  </a:lnTo>
                  <a:lnTo>
                    <a:pt x="796292" y="1214422"/>
                  </a:lnTo>
                  <a:lnTo>
                    <a:pt x="778891" y="1172279"/>
                  </a:lnTo>
                  <a:lnTo>
                    <a:pt x="760938" y="1130314"/>
                  </a:lnTo>
                  <a:lnTo>
                    <a:pt x="742432" y="1088532"/>
                  </a:lnTo>
                  <a:lnTo>
                    <a:pt x="723374" y="1046937"/>
                  </a:lnTo>
                  <a:lnTo>
                    <a:pt x="703764" y="1005537"/>
                  </a:lnTo>
                  <a:lnTo>
                    <a:pt x="683601" y="964335"/>
                  </a:lnTo>
                  <a:lnTo>
                    <a:pt x="662886" y="923339"/>
                  </a:lnTo>
                  <a:lnTo>
                    <a:pt x="641618" y="882553"/>
                  </a:lnTo>
                  <a:lnTo>
                    <a:pt x="619798" y="841982"/>
                  </a:lnTo>
                  <a:lnTo>
                    <a:pt x="597426" y="801634"/>
                  </a:lnTo>
                  <a:lnTo>
                    <a:pt x="574501" y="761512"/>
                  </a:lnTo>
                  <a:lnTo>
                    <a:pt x="551024" y="721622"/>
                  </a:lnTo>
                  <a:lnTo>
                    <a:pt x="526994" y="681971"/>
                  </a:lnTo>
                  <a:lnTo>
                    <a:pt x="502412" y="642564"/>
                  </a:lnTo>
                  <a:lnTo>
                    <a:pt x="477278" y="603405"/>
                  </a:lnTo>
                  <a:lnTo>
                    <a:pt x="451591" y="564501"/>
                  </a:lnTo>
                  <a:lnTo>
                    <a:pt x="425352" y="525857"/>
                  </a:lnTo>
                  <a:lnTo>
                    <a:pt x="398560" y="487479"/>
                  </a:lnTo>
                  <a:lnTo>
                    <a:pt x="371216" y="449373"/>
                  </a:lnTo>
                  <a:lnTo>
                    <a:pt x="343319" y="411543"/>
                  </a:lnTo>
                  <a:lnTo>
                    <a:pt x="314871" y="373995"/>
                  </a:lnTo>
                  <a:lnTo>
                    <a:pt x="285869" y="336735"/>
                  </a:lnTo>
                  <a:lnTo>
                    <a:pt x="256316" y="299769"/>
                  </a:lnTo>
                  <a:lnTo>
                    <a:pt x="226210" y="263101"/>
                  </a:lnTo>
                  <a:lnTo>
                    <a:pt x="195551" y="226739"/>
                  </a:lnTo>
                  <a:lnTo>
                    <a:pt x="164340" y="190686"/>
                  </a:lnTo>
                  <a:lnTo>
                    <a:pt x="132577" y="154948"/>
                  </a:lnTo>
                  <a:lnTo>
                    <a:pt x="100261" y="119532"/>
                  </a:lnTo>
                  <a:lnTo>
                    <a:pt x="67393" y="84442"/>
                  </a:lnTo>
                  <a:lnTo>
                    <a:pt x="33972" y="49685"/>
                  </a:lnTo>
                  <a:lnTo>
                    <a:pt x="0" y="15265"/>
                  </a:lnTo>
                  <a:lnTo>
                    <a:pt x="15265" y="0"/>
                  </a:lnTo>
                  <a:close/>
                </a:path>
              </a:pathLst>
            </a:custGeom>
            <a:ln w="12700">
              <a:solidFill>
                <a:srgbClr val="3458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09290" y="1481709"/>
              <a:ext cx="8742680" cy="492759"/>
            </a:xfrm>
            <a:custGeom>
              <a:avLst/>
              <a:gdLst/>
              <a:ahLst/>
              <a:cxnLst/>
              <a:rect l="l" t="t" r="r" b="b"/>
              <a:pathLst>
                <a:path w="8742680" h="492760">
                  <a:moveTo>
                    <a:pt x="8742426" y="0"/>
                  </a:moveTo>
                  <a:lnTo>
                    <a:pt x="0" y="0"/>
                  </a:lnTo>
                  <a:lnTo>
                    <a:pt x="0" y="492251"/>
                  </a:lnTo>
                  <a:lnTo>
                    <a:pt x="8742426" y="492251"/>
                  </a:lnTo>
                  <a:lnTo>
                    <a:pt x="8742426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09290" y="1481709"/>
              <a:ext cx="8742680" cy="492759"/>
            </a:xfrm>
            <a:custGeom>
              <a:avLst/>
              <a:gdLst/>
              <a:ahLst/>
              <a:cxnLst/>
              <a:rect l="l" t="t" r="r" b="b"/>
              <a:pathLst>
                <a:path w="8742680" h="492760">
                  <a:moveTo>
                    <a:pt x="0" y="0"/>
                  </a:moveTo>
                  <a:lnTo>
                    <a:pt x="8742426" y="0"/>
                  </a:lnTo>
                  <a:lnTo>
                    <a:pt x="8742426" y="492251"/>
                  </a:lnTo>
                  <a:lnTo>
                    <a:pt x="0" y="49225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01442" y="1419986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307848" y="0"/>
                  </a:moveTo>
                  <a:lnTo>
                    <a:pt x="262357" y="3337"/>
                  </a:lnTo>
                  <a:lnTo>
                    <a:pt x="218939" y="13034"/>
                  </a:lnTo>
                  <a:lnTo>
                    <a:pt x="178069" y="28612"/>
                  </a:lnTo>
                  <a:lnTo>
                    <a:pt x="140223" y="49597"/>
                  </a:lnTo>
                  <a:lnTo>
                    <a:pt x="105879" y="75511"/>
                  </a:lnTo>
                  <a:lnTo>
                    <a:pt x="75511" y="105879"/>
                  </a:lnTo>
                  <a:lnTo>
                    <a:pt x="49597" y="140223"/>
                  </a:lnTo>
                  <a:lnTo>
                    <a:pt x="28612" y="178069"/>
                  </a:lnTo>
                  <a:lnTo>
                    <a:pt x="13034" y="218939"/>
                  </a:lnTo>
                  <a:lnTo>
                    <a:pt x="3337" y="262357"/>
                  </a:lnTo>
                  <a:lnTo>
                    <a:pt x="0" y="307848"/>
                  </a:lnTo>
                  <a:lnTo>
                    <a:pt x="3337" y="353338"/>
                  </a:lnTo>
                  <a:lnTo>
                    <a:pt x="13034" y="396756"/>
                  </a:lnTo>
                  <a:lnTo>
                    <a:pt x="28612" y="437626"/>
                  </a:lnTo>
                  <a:lnTo>
                    <a:pt x="49597" y="475472"/>
                  </a:lnTo>
                  <a:lnTo>
                    <a:pt x="75511" y="509816"/>
                  </a:lnTo>
                  <a:lnTo>
                    <a:pt x="105879" y="540184"/>
                  </a:lnTo>
                  <a:lnTo>
                    <a:pt x="140223" y="566098"/>
                  </a:lnTo>
                  <a:lnTo>
                    <a:pt x="178069" y="587083"/>
                  </a:lnTo>
                  <a:lnTo>
                    <a:pt x="218939" y="602661"/>
                  </a:lnTo>
                  <a:lnTo>
                    <a:pt x="262357" y="612358"/>
                  </a:lnTo>
                  <a:lnTo>
                    <a:pt x="307848" y="615696"/>
                  </a:lnTo>
                  <a:lnTo>
                    <a:pt x="353338" y="612358"/>
                  </a:lnTo>
                  <a:lnTo>
                    <a:pt x="396756" y="602661"/>
                  </a:lnTo>
                  <a:lnTo>
                    <a:pt x="437626" y="587083"/>
                  </a:lnTo>
                  <a:lnTo>
                    <a:pt x="475472" y="566098"/>
                  </a:lnTo>
                  <a:lnTo>
                    <a:pt x="509816" y="540184"/>
                  </a:lnTo>
                  <a:lnTo>
                    <a:pt x="540184" y="509816"/>
                  </a:lnTo>
                  <a:lnTo>
                    <a:pt x="566098" y="475472"/>
                  </a:lnTo>
                  <a:lnTo>
                    <a:pt x="587083" y="437626"/>
                  </a:lnTo>
                  <a:lnTo>
                    <a:pt x="602661" y="396756"/>
                  </a:lnTo>
                  <a:lnTo>
                    <a:pt x="612358" y="353338"/>
                  </a:lnTo>
                  <a:lnTo>
                    <a:pt x="615696" y="307848"/>
                  </a:lnTo>
                  <a:lnTo>
                    <a:pt x="612358" y="262357"/>
                  </a:lnTo>
                  <a:lnTo>
                    <a:pt x="602661" y="218939"/>
                  </a:lnTo>
                  <a:lnTo>
                    <a:pt x="587083" y="178069"/>
                  </a:lnTo>
                  <a:lnTo>
                    <a:pt x="566098" y="140223"/>
                  </a:lnTo>
                  <a:lnTo>
                    <a:pt x="540184" y="105879"/>
                  </a:lnTo>
                  <a:lnTo>
                    <a:pt x="509816" y="75511"/>
                  </a:lnTo>
                  <a:lnTo>
                    <a:pt x="475472" y="49597"/>
                  </a:lnTo>
                  <a:lnTo>
                    <a:pt x="437626" y="28612"/>
                  </a:lnTo>
                  <a:lnTo>
                    <a:pt x="396756" y="13034"/>
                  </a:lnTo>
                  <a:lnTo>
                    <a:pt x="353338" y="3337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01442" y="1419986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0" y="307848"/>
                  </a:moveTo>
                  <a:lnTo>
                    <a:pt x="3337" y="262357"/>
                  </a:lnTo>
                  <a:lnTo>
                    <a:pt x="13034" y="218939"/>
                  </a:lnTo>
                  <a:lnTo>
                    <a:pt x="28612" y="178069"/>
                  </a:lnTo>
                  <a:lnTo>
                    <a:pt x="49597" y="140223"/>
                  </a:lnTo>
                  <a:lnTo>
                    <a:pt x="75511" y="105879"/>
                  </a:lnTo>
                  <a:lnTo>
                    <a:pt x="105879" y="75511"/>
                  </a:lnTo>
                  <a:lnTo>
                    <a:pt x="140223" y="49597"/>
                  </a:lnTo>
                  <a:lnTo>
                    <a:pt x="178069" y="28612"/>
                  </a:lnTo>
                  <a:lnTo>
                    <a:pt x="218939" y="13034"/>
                  </a:lnTo>
                  <a:lnTo>
                    <a:pt x="262357" y="3337"/>
                  </a:lnTo>
                  <a:lnTo>
                    <a:pt x="307848" y="0"/>
                  </a:lnTo>
                  <a:lnTo>
                    <a:pt x="353338" y="3337"/>
                  </a:lnTo>
                  <a:lnTo>
                    <a:pt x="396756" y="13034"/>
                  </a:lnTo>
                  <a:lnTo>
                    <a:pt x="437626" y="28612"/>
                  </a:lnTo>
                  <a:lnTo>
                    <a:pt x="475472" y="49597"/>
                  </a:lnTo>
                  <a:lnTo>
                    <a:pt x="509816" y="75511"/>
                  </a:lnTo>
                  <a:lnTo>
                    <a:pt x="540184" y="105879"/>
                  </a:lnTo>
                  <a:lnTo>
                    <a:pt x="566098" y="140223"/>
                  </a:lnTo>
                  <a:lnTo>
                    <a:pt x="587083" y="178069"/>
                  </a:lnTo>
                  <a:lnTo>
                    <a:pt x="602661" y="218939"/>
                  </a:lnTo>
                  <a:lnTo>
                    <a:pt x="612358" y="262357"/>
                  </a:lnTo>
                  <a:lnTo>
                    <a:pt x="615696" y="307848"/>
                  </a:lnTo>
                  <a:lnTo>
                    <a:pt x="612358" y="353338"/>
                  </a:lnTo>
                  <a:lnTo>
                    <a:pt x="602661" y="396756"/>
                  </a:lnTo>
                  <a:lnTo>
                    <a:pt x="587083" y="437626"/>
                  </a:lnTo>
                  <a:lnTo>
                    <a:pt x="566098" y="475472"/>
                  </a:lnTo>
                  <a:lnTo>
                    <a:pt x="540184" y="509816"/>
                  </a:lnTo>
                  <a:lnTo>
                    <a:pt x="509816" y="540184"/>
                  </a:lnTo>
                  <a:lnTo>
                    <a:pt x="475472" y="566098"/>
                  </a:lnTo>
                  <a:lnTo>
                    <a:pt x="437626" y="587083"/>
                  </a:lnTo>
                  <a:lnTo>
                    <a:pt x="396756" y="602661"/>
                  </a:lnTo>
                  <a:lnTo>
                    <a:pt x="353338" y="612358"/>
                  </a:lnTo>
                  <a:lnTo>
                    <a:pt x="307848" y="615696"/>
                  </a:lnTo>
                  <a:lnTo>
                    <a:pt x="262357" y="612358"/>
                  </a:lnTo>
                  <a:lnTo>
                    <a:pt x="218939" y="602661"/>
                  </a:lnTo>
                  <a:lnTo>
                    <a:pt x="178069" y="587083"/>
                  </a:lnTo>
                  <a:lnTo>
                    <a:pt x="140223" y="566098"/>
                  </a:lnTo>
                  <a:lnTo>
                    <a:pt x="105879" y="540184"/>
                  </a:lnTo>
                  <a:lnTo>
                    <a:pt x="75511" y="509816"/>
                  </a:lnTo>
                  <a:lnTo>
                    <a:pt x="49597" y="475472"/>
                  </a:lnTo>
                  <a:lnTo>
                    <a:pt x="28612" y="437626"/>
                  </a:lnTo>
                  <a:lnTo>
                    <a:pt x="13034" y="396756"/>
                  </a:lnTo>
                  <a:lnTo>
                    <a:pt x="3337" y="353338"/>
                  </a:lnTo>
                  <a:lnTo>
                    <a:pt x="0" y="30784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55060" y="2220849"/>
              <a:ext cx="8296909" cy="492759"/>
            </a:xfrm>
            <a:custGeom>
              <a:avLst/>
              <a:gdLst/>
              <a:ahLst/>
              <a:cxnLst/>
              <a:rect l="l" t="t" r="r" b="b"/>
              <a:pathLst>
                <a:path w="8296909" h="492760">
                  <a:moveTo>
                    <a:pt x="8296656" y="0"/>
                  </a:moveTo>
                  <a:lnTo>
                    <a:pt x="0" y="0"/>
                  </a:lnTo>
                  <a:lnTo>
                    <a:pt x="0" y="492251"/>
                  </a:lnTo>
                  <a:lnTo>
                    <a:pt x="8296656" y="492251"/>
                  </a:lnTo>
                  <a:lnTo>
                    <a:pt x="8296656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55060" y="2220849"/>
              <a:ext cx="8296909" cy="492759"/>
            </a:xfrm>
            <a:custGeom>
              <a:avLst/>
              <a:gdLst/>
              <a:ahLst/>
              <a:cxnLst/>
              <a:rect l="l" t="t" r="r" b="b"/>
              <a:pathLst>
                <a:path w="8296909" h="492760">
                  <a:moveTo>
                    <a:pt x="0" y="0"/>
                  </a:moveTo>
                  <a:lnTo>
                    <a:pt x="8296656" y="0"/>
                  </a:lnTo>
                  <a:lnTo>
                    <a:pt x="8296656" y="492251"/>
                  </a:lnTo>
                  <a:lnTo>
                    <a:pt x="0" y="49225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47212" y="2159126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307848" y="0"/>
                  </a:moveTo>
                  <a:lnTo>
                    <a:pt x="262357" y="3337"/>
                  </a:lnTo>
                  <a:lnTo>
                    <a:pt x="218939" y="13034"/>
                  </a:lnTo>
                  <a:lnTo>
                    <a:pt x="178069" y="28612"/>
                  </a:lnTo>
                  <a:lnTo>
                    <a:pt x="140223" y="49597"/>
                  </a:lnTo>
                  <a:lnTo>
                    <a:pt x="105879" y="75511"/>
                  </a:lnTo>
                  <a:lnTo>
                    <a:pt x="75511" y="105879"/>
                  </a:lnTo>
                  <a:lnTo>
                    <a:pt x="49597" y="140223"/>
                  </a:lnTo>
                  <a:lnTo>
                    <a:pt x="28612" y="178069"/>
                  </a:lnTo>
                  <a:lnTo>
                    <a:pt x="13034" y="218939"/>
                  </a:lnTo>
                  <a:lnTo>
                    <a:pt x="3337" y="262357"/>
                  </a:lnTo>
                  <a:lnTo>
                    <a:pt x="0" y="307848"/>
                  </a:lnTo>
                  <a:lnTo>
                    <a:pt x="3337" y="353338"/>
                  </a:lnTo>
                  <a:lnTo>
                    <a:pt x="13034" y="396756"/>
                  </a:lnTo>
                  <a:lnTo>
                    <a:pt x="28612" y="437626"/>
                  </a:lnTo>
                  <a:lnTo>
                    <a:pt x="49597" y="475472"/>
                  </a:lnTo>
                  <a:lnTo>
                    <a:pt x="75511" y="509816"/>
                  </a:lnTo>
                  <a:lnTo>
                    <a:pt x="105879" y="540184"/>
                  </a:lnTo>
                  <a:lnTo>
                    <a:pt x="140223" y="566098"/>
                  </a:lnTo>
                  <a:lnTo>
                    <a:pt x="178069" y="587083"/>
                  </a:lnTo>
                  <a:lnTo>
                    <a:pt x="218939" y="602661"/>
                  </a:lnTo>
                  <a:lnTo>
                    <a:pt x="262357" y="612358"/>
                  </a:lnTo>
                  <a:lnTo>
                    <a:pt x="307848" y="615696"/>
                  </a:lnTo>
                  <a:lnTo>
                    <a:pt x="353338" y="612358"/>
                  </a:lnTo>
                  <a:lnTo>
                    <a:pt x="396756" y="602661"/>
                  </a:lnTo>
                  <a:lnTo>
                    <a:pt x="437626" y="587083"/>
                  </a:lnTo>
                  <a:lnTo>
                    <a:pt x="475472" y="566098"/>
                  </a:lnTo>
                  <a:lnTo>
                    <a:pt x="509816" y="540184"/>
                  </a:lnTo>
                  <a:lnTo>
                    <a:pt x="540184" y="509816"/>
                  </a:lnTo>
                  <a:lnTo>
                    <a:pt x="566098" y="475472"/>
                  </a:lnTo>
                  <a:lnTo>
                    <a:pt x="587083" y="437626"/>
                  </a:lnTo>
                  <a:lnTo>
                    <a:pt x="602661" y="396756"/>
                  </a:lnTo>
                  <a:lnTo>
                    <a:pt x="612358" y="353338"/>
                  </a:lnTo>
                  <a:lnTo>
                    <a:pt x="615696" y="307848"/>
                  </a:lnTo>
                  <a:lnTo>
                    <a:pt x="612358" y="262357"/>
                  </a:lnTo>
                  <a:lnTo>
                    <a:pt x="602661" y="218939"/>
                  </a:lnTo>
                  <a:lnTo>
                    <a:pt x="587083" y="178069"/>
                  </a:lnTo>
                  <a:lnTo>
                    <a:pt x="566098" y="140223"/>
                  </a:lnTo>
                  <a:lnTo>
                    <a:pt x="540184" y="105879"/>
                  </a:lnTo>
                  <a:lnTo>
                    <a:pt x="509816" y="75511"/>
                  </a:lnTo>
                  <a:lnTo>
                    <a:pt x="475472" y="49597"/>
                  </a:lnTo>
                  <a:lnTo>
                    <a:pt x="437626" y="28612"/>
                  </a:lnTo>
                  <a:lnTo>
                    <a:pt x="396756" y="13034"/>
                  </a:lnTo>
                  <a:lnTo>
                    <a:pt x="353338" y="3337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47212" y="2159126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0" y="307848"/>
                  </a:moveTo>
                  <a:lnTo>
                    <a:pt x="3337" y="262357"/>
                  </a:lnTo>
                  <a:lnTo>
                    <a:pt x="13034" y="218939"/>
                  </a:lnTo>
                  <a:lnTo>
                    <a:pt x="28612" y="178069"/>
                  </a:lnTo>
                  <a:lnTo>
                    <a:pt x="49597" y="140223"/>
                  </a:lnTo>
                  <a:lnTo>
                    <a:pt x="75511" y="105879"/>
                  </a:lnTo>
                  <a:lnTo>
                    <a:pt x="105879" y="75511"/>
                  </a:lnTo>
                  <a:lnTo>
                    <a:pt x="140223" y="49597"/>
                  </a:lnTo>
                  <a:lnTo>
                    <a:pt x="178069" y="28612"/>
                  </a:lnTo>
                  <a:lnTo>
                    <a:pt x="218939" y="13034"/>
                  </a:lnTo>
                  <a:lnTo>
                    <a:pt x="262357" y="3337"/>
                  </a:lnTo>
                  <a:lnTo>
                    <a:pt x="307848" y="0"/>
                  </a:lnTo>
                  <a:lnTo>
                    <a:pt x="353338" y="3337"/>
                  </a:lnTo>
                  <a:lnTo>
                    <a:pt x="396756" y="13034"/>
                  </a:lnTo>
                  <a:lnTo>
                    <a:pt x="437626" y="28612"/>
                  </a:lnTo>
                  <a:lnTo>
                    <a:pt x="475472" y="49597"/>
                  </a:lnTo>
                  <a:lnTo>
                    <a:pt x="509816" y="75511"/>
                  </a:lnTo>
                  <a:lnTo>
                    <a:pt x="540184" y="105879"/>
                  </a:lnTo>
                  <a:lnTo>
                    <a:pt x="566098" y="140223"/>
                  </a:lnTo>
                  <a:lnTo>
                    <a:pt x="587083" y="178069"/>
                  </a:lnTo>
                  <a:lnTo>
                    <a:pt x="602661" y="218939"/>
                  </a:lnTo>
                  <a:lnTo>
                    <a:pt x="612358" y="262357"/>
                  </a:lnTo>
                  <a:lnTo>
                    <a:pt x="615696" y="307848"/>
                  </a:lnTo>
                  <a:lnTo>
                    <a:pt x="612358" y="353338"/>
                  </a:lnTo>
                  <a:lnTo>
                    <a:pt x="602661" y="396756"/>
                  </a:lnTo>
                  <a:lnTo>
                    <a:pt x="587083" y="437626"/>
                  </a:lnTo>
                  <a:lnTo>
                    <a:pt x="566098" y="475472"/>
                  </a:lnTo>
                  <a:lnTo>
                    <a:pt x="540184" y="509816"/>
                  </a:lnTo>
                  <a:lnTo>
                    <a:pt x="509816" y="540184"/>
                  </a:lnTo>
                  <a:lnTo>
                    <a:pt x="475472" y="566098"/>
                  </a:lnTo>
                  <a:lnTo>
                    <a:pt x="437626" y="587083"/>
                  </a:lnTo>
                  <a:lnTo>
                    <a:pt x="396756" y="602661"/>
                  </a:lnTo>
                  <a:lnTo>
                    <a:pt x="353338" y="612358"/>
                  </a:lnTo>
                  <a:lnTo>
                    <a:pt x="307848" y="615696"/>
                  </a:lnTo>
                  <a:lnTo>
                    <a:pt x="262357" y="612358"/>
                  </a:lnTo>
                  <a:lnTo>
                    <a:pt x="218939" y="602661"/>
                  </a:lnTo>
                  <a:lnTo>
                    <a:pt x="178069" y="587083"/>
                  </a:lnTo>
                  <a:lnTo>
                    <a:pt x="140223" y="566098"/>
                  </a:lnTo>
                  <a:lnTo>
                    <a:pt x="105879" y="540184"/>
                  </a:lnTo>
                  <a:lnTo>
                    <a:pt x="75511" y="509816"/>
                  </a:lnTo>
                  <a:lnTo>
                    <a:pt x="49597" y="475472"/>
                  </a:lnTo>
                  <a:lnTo>
                    <a:pt x="28612" y="437626"/>
                  </a:lnTo>
                  <a:lnTo>
                    <a:pt x="13034" y="396756"/>
                  </a:lnTo>
                  <a:lnTo>
                    <a:pt x="3337" y="353338"/>
                  </a:lnTo>
                  <a:lnTo>
                    <a:pt x="0" y="30784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99662" y="2959227"/>
              <a:ext cx="8052434" cy="493395"/>
            </a:xfrm>
            <a:custGeom>
              <a:avLst/>
              <a:gdLst/>
              <a:ahLst/>
              <a:cxnLst/>
              <a:rect l="l" t="t" r="r" b="b"/>
              <a:pathLst>
                <a:path w="8052434" h="493395">
                  <a:moveTo>
                    <a:pt x="8052054" y="0"/>
                  </a:moveTo>
                  <a:lnTo>
                    <a:pt x="0" y="0"/>
                  </a:lnTo>
                  <a:lnTo>
                    <a:pt x="0" y="493013"/>
                  </a:lnTo>
                  <a:lnTo>
                    <a:pt x="8052054" y="493013"/>
                  </a:lnTo>
                  <a:lnTo>
                    <a:pt x="8052054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99662" y="2959227"/>
              <a:ext cx="8052434" cy="493395"/>
            </a:xfrm>
            <a:custGeom>
              <a:avLst/>
              <a:gdLst/>
              <a:ahLst/>
              <a:cxnLst/>
              <a:rect l="l" t="t" r="r" b="b"/>
              <a:pathLst>
                <a:path w="8052434" h="493395">
                  <a:moveTo>
                    <a:pt x="0" y="0"/>
                  </a:moveTo>
                  <a:lnTo>
                    <a:pt x="8052054" y="0"/>
                  </a:lnTo>
                  <a:lnTo>
                    <a:pt x="8052054" y="493013"/>
                  </a:lnTo>
                  <a:lnTo>
                    <a:pt x="0" y="49301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086841" y="1495676"/>
            <a:ext cx="3864610" cy="1869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Calibri"/>
              <a:cs typeface="Calibri"/>
            </a:endParaRPr>
          </a:p>
          <a:p>
            <a:pPr marL="45847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Debuging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Calibri"/>
              <a:cs typeface="Calibri"/>
            </a:endParaRPr>
          </a:p>
          <a:p>
            <a:pPr marL="702945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Development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085464" y="2891154"/>
            <a:ext cx="8439150" cy="1257300"/>
            <a:chOff x="3085464" y="2891154"/>
            <a:chExt cx="8439150" cy="1257300"/>
          </a:xfrm>
        </p:grpSpPr>
        <p:sp>
          <p:nvSpPr>
            <p:cNvPr id="18" name="object 18"/>
            <p:cNvSpPr/>
            <p:nvPr/>
          </p:nvSpPr>
          <p:spPr>
            <a:xfrm>
              <a:off x="3091814" y="2897504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307848" y="0"/>
                  </a:moveTo>
                  <a:lnTo>
                    <a:pt x="262357" y="3337"/>
                  </a:lnTo>
                  <a:lnTo>
                    <a:pt x="218939" y="13034"/>
                  </a:lnTo>
                  <a:lnTo>
                    <a:pt x="178069" y="28612"/>
                  </a:lnTo>
                  <a:lnTo>
                    <a:pt x="140223" y="49597"/>
                  </a:lnTo>
                  <a:lnTo>
                    <a:pt x="105879" y="75511"/>
                  </a:lnTo>
                  <a:lnTo>
                    <a:pt x="75511" y="105879"/>
                  </a:lnTo>
                  <a:lnTo>
                    <a:pt x="49597" y="140223"/>
                  </a:lnTo>
                  <a:lnTo>
                    <a:pt x="28612" y="178069"/>
                  </a:lnTo>
                  <a:lnTo>
                    <a:pt x="13034" y="218939"/>
                  </a:lnTo>
                  <a:lnTo>
                    <a:pt x="3337" y="262357"/>
                  </a:lnTo>
                  <a:lnTo>
                    <a:pt x="0" y="307848"/>
                  </a:lnTo>
                  <a:lnTo>
                    <a:pt x="3337" y="353338"/>
                  </a:lnTo>
                  <a:lnTo>
                    <a:pt x="13034" y="396756"/>
                  </a:lnTo>
                  <a:lnTo>
                    <a:pt x="28612" y="437626"/>
                  </a:lnTo>
                  <a:lnTo>
                    <a:pt x="49597" y="475472"/>
                  </a:lnTo>
                  <a:lnTo>
                    <a:pt x="75511" y="509816"/>
                  </a:lnTo>
                  <a:lnTo>
                    <a:pt x="105879" y="540184"/>
                  </a:lnTo>
                  <a:lnTo>
                    <a:pt x="140223" y="566098"/>
                  </a:lnTo>
                  <a:lnTo>
                    <a:pt x="178069" y="587083"/>
                  </a:lnTo>
                  <a:lnTo>
                    <a:pt x="218939" y="602661"/>
                  </a:lnTo>
                  <a:lnTo>
                    <a:pt x="262357" y="612358"/>
                  </a:lnTo>
                  <a:lnTo>
                    <a:pt x="307848" y="615696"/>
                  </a:lnTo>
                  <a:lnTo>
                    <a:pt x="353338" y="612358"/>
                  </a:lnTo>
                  <a:lnTo>
                    <a:pt x="396756" y="602661"/>
                  </a:lnTo>
                  <a:lnTo>
                    <a:pt x="437626" y="587083"/>
                  </a:lnTo>
                  <a:lnTo>
                    <a:pt x="475472" y="566098"/>
                  </a:lnTo>
                  <a:lnTo>
                    <a:pt x="509816" y="540184"/>
                  </a:lnTo>
                  <a:lnTo>
                    <a:pt x="540184" y="509816"/>
                  </a:lnTo>
                  <a:lnTo>
                    <a:pt x="566098" y="475472"/>
                  </a:lnTo>
                  <a:lnTo>
                    <a:pt x="587083" y="437626"/>
                  </a:lnTo>
                  <a:lnTo>
                    <a:pt x="602661" y="396756"/>
                  </a:lnTo>
                  <a:lnTo>
                    <a:pt x="612358" y="353338"/>
                  </a:lnTo>
                  <a:lnTo>
                    <a:pt x="615696" y="307848"/>
                  </a:lnTo>
                  <a:lnTo>
                    <a:pt x="612358" y="262357"/>
                  </a:lnTo>
                  <a:lnTo>
                    <a:pt x="602661" y="218939"/>
                  </a:lnTo>
                  <a:lnTo>
                    <a:pt x="587083" y="178069"/>
                  </a:lnTo>
                  <a:lnTo>
                    <a:pt x="566098" y="140223"/>
                  </a:lnTo>
                  <a:lnTo>
                    <a:pt x="540184" y="105879"/>
                  </a:lnTo>
                  <a:lnTo>
                    <a:pt x="509816" y="75511"/>
                  </a:lnTo>
                  <a:lnTo>
                    <a:pt x="475472" y="49597"/>
                  </a:lnTo>
                  <a:lnTo>
                    <a:pt x="437626" y="28612"/>
                  </a:lnTo>
                  <a:lnTo>
                    <a:pt x="396756" y="13034"/>
                  </a:lnTo>
                  <a:lnTo>
                    <a:pt x="353338" y="3337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91814" y="2897504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0" y="307848"/>
                  </a:moveTo>
                  <a:lnTo>
                    <a:pt x="3337" y="262357"/>
                  </a:lnTo>
                  <a:lnTo>
                    <a:pt x="13034" y="218939"/>
                  </a:lnTo>
                  <a:lnTo>
                    <a:pt x="28612" y="178069"/>
                  </a:lnTo>
                  <a:lnTo>
                    <a:pt x="49597" y="140223"/>
                  </a:lnTo>
                  <a:lnTo>
                    <a:pt x="75511" y="105879"/>
                  </a:lnTo>
                  <a:lnTo>
                    <a:pt x="105879" y="75511"/>
                  </a:lnTo>
                  <a:lnTo>
                    <a:pt x="140223" y="49597"/>
                  </a:lnTo>
                  <a:lnTo>
                    <a:pt x="178069" y="28612"/>
                  </a:lnTo>
                  <a:lnTo>
                    <a:pt x="218939" y="13034"/>
                  </a:lnTo>
                  <a:lnTo>
                    <a:pt x="262357" y="3337"/>
                  </a:lnTo>
                  <a:lnTo>
                    <a:pt x="307848" y="0"/>
                  </a:lnTo>
                  <a:lnTo>
                    <a:pt x="353338" y="3337"/>
                  </a:lnTo>
                  <a:lnTo>
                    <a:pt x="396756" y="13034"/>
                  </a:lnTo>
                  <a:lnTo>
                    <a:pt x="437626" y="28612"/>
                  </a:lnTo>
                  <a:lnTo>
                    <a:pt x="475472" y="49597"/>
                  </a:lnTo>
                  <a:lnTo>
                    <a:pt x="509816" y="75511"/>
                  </a:lnTo>
                  <a:lnTo>
                    <a:pt x="540184" y="105879"/>
                  </a:lnTo>
                  <a:lnTo>
                    <a:pt x="566098" y="140223"/>
                  </a:lnTo>
                  <a:lnTo>
                    <a:pt x="587083" y="178069"/>
                  </a:lnTo>
                  <a:lnTo>
                    <a:pt x="602661" y="218939"/>
                  </a:lnTo>
                  <a:lnTo>
                    <a:pt x="612358" y="262357"/>
                  </a:lnTo>
                  <a:lnTo>
                    <a:pt x="615696" y="307848"/>
                  </a:lnTo>
                  <a:lnTo>
                    <a:pt x="612358" y="353338"/>
                  </a:lnTo>
                  <a:lnTo>
                    <a:pt x="602661" y="396756"/>
                  </a:lnTo>
                  <a:lnTo>
                    <a:pt x="587083" y="437626"/>
                  </a:lnTo>
                  <a:lnTo>
                    <a:pt x="566098" y="475472"/>
                  </a:lnTo>
                  <a:lnTo>
                    <a:pt x="540184" y="509816"/>
                  </a:lnTo>
                  <a:lnTo>
                    <a:pt x="509816" y="540184"/>
                  </a:lnTo>
                  <a:lnTo>
                    <a:pt x="475472" y="566098"/>
                  </a:lnTo>
                  <a:lnTo>
                    <a:pt x="437626" y="587083"/>
                  </a:lnTo>
                  <a:lnTo>
                    <a:pt x="396756" y="602661"/>
                  </a:lnTo>
                  <a:lnTo>
                    <a:pt x="353338" y="612358"/>
                  </a:lnTo>
                  <a:lnTo>
                    <a:pt x="307848" y="615696"/>
                  </a:lnTo>
                  <a:lnTo>
                    <a:pt x="262357" y="612358"/>
                  </a:lnTo>
                  <a:lnTo>
                    <a:pt x="218939" y="602661"/>
                  </a:lnTo>
                  <a:lnTo>
                    <a:pt x="178069" y="587083"/>
                  </a:lnTo>
                  <a:lnTo>
                    <a:pt x="140223" y="566098"/>
                  </a:lnTo>
                  <a:lnTo>
                    <a:pt x="105879" y="540184"/>
                  </a:lnTo>
                  <a:lnTo>
                    <a:pt x="75511" y="509816"/>
                  </a:lnTo>
                  <a:lnTo>
                    <a:pt x="49597" y="475472"/>
                  </a:lnTo>
                  <a:lnTo>
                    <a:pt x="28612" y="437626"/>
                  </a:lnTo>
                  <a:lnTo>
                    <a:pt x="13034" y="396756"/>
                  </a:lnTo>
                  <a:lnTo>
                    <a:pt x="3337" y="353338"/>
                  </a:lnTo>
                  <a:lnTo>
                    <a:pt x="0" y="30784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22344" y="3686936"/>
              <a:ext cx="8002270" cy="461009"/>
            </a:xfrm>
            <a:custGeom>
              <a:avLst/>
              <a:gdLst/>
              <a:ahLst/>
              <a:cxnLst/>
              <a:rect l="l" t="t" r="r" b="b"/>
              <a:pathLst>
                <a:path w="8002270" h="461010">
                  <a:moveTo>
                    <a:pt x="8001761" y="0"/>
                  </a:moveTo>
                  <a:lnTo>
                    <a:pt x="0" y="0"/>
                  </a:lnTo>
                  <a:lnTo>
                    <a:pt x="0" y="461010"/>
                  </a:lnTo>
                  <a:lnTo>
                    <a:pt x="8001761" y="461010"/>
                  </a:lnTo>
                  <a:lnTo>
                    <a:pt x="8001761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899944" y="3685116"/>
            <a:ext cx="1635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Requirement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702941" y="3630295"/>
            <a:ext cx="8755380" cy="2784475"/>
            <a:chOff x="2702941" y="3630295"/>
            <a:chExt cx="8755380" cy="2784475"/>
          </a:xfrm>
        </p:grpSpPr>
        <p:sp>
          <p:nvSpPr>
            <p:cNvPr id="23" name="object 23"/>
            <p:cNvSpPr/>
            <p:nvPr/>
          </p:nvSpPr>
          <p:spPr>
            <a:xfrm>
              <a:off x="3169539" y="3636645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307848" y="0"/>
                  </a:moveTo>
                  <a:lnTo>
                    <a:pt x="262357" y="3337"/>
                  </a:lnTo>
                  <a:lnTo>
                    <a:pt x="218939" y="13034"/>
                  </a:lnTo>
                  <a:lnTo>
                    <a:pt x="178069" y="28612"/>
                  </a:lnTo>
                  <a:lnTo>
                    <a:pt x="140223" y="49597"/>
                  </a:lnTo>
                  <a:lnTo>
                    <a:pt x="105879" y="75511"/>
                  </a:lnTo>
                  <a:lnTo>
                    <a:pt x="75511" y="105879"/>
                  </a:lnTo>
                  <a:lnTo>
                    <a:pt x="49597" y="140223"/>
                  </a:lnTo>
                  <a:lnTo>
                    <a:pt x="28612" y="178069"/>
                  </a:lnTo>
                  <a:lnTo>
                    <a:pt x="13034" y="218939"/>
                  </a:lnTo>
                  <a:lnTo>
                    <a:pt x="3337" y="262357"/>
                  </a:lnTo>
                  <a:lnTo>
                    <a:pt x="0" y="307847"/>
                  </a:lnTo>
                  <a:lnTo>
                    <a:pt x="3337" y="353338"/>
                  </a:lnTo>
                  <a:lnTo>
                    <a:pt x="13034" y="396756"/>
                  </a:lnTo>
                  <a:lnTo>
                    <a:pt x="28612" y="437626"/>
                  </a:lnTo>
                  <a:lnTo>
                    <a:pt x="49597" y="475472"/>
                  </a:lnTo>
                  <a:lnTo>
                    <a:pt x="75511" y="509816"/>
                  </a:lnTo>
                  <a:lnTo>
                    <a:pt x="105879" y="540184"/>
                  </a:lnTo>
                  <a:lnTo>
                    <a:pt x="140223" y="566098"/>
                  </a:lnTo>
                  <a:lnTo>
                    <a:pt x="178069" y="587083"/>
                  </a:lnTo>
                  <a:lnTo>
                    <a:pt x="218939" y="602661"/>
                  </a:lnTo>
                  <a:lnTo>
                    <a:pt x="262357" y="612358"/>
                  </a:lnTo>
                  <a:lnTo>
                    <a:pt x="307848" y="615695"/>
                  </a:lnTo>
                  <a:lnTo>
                    <a:pt x="353338" y="612358"/>
                  </a:lnTo>
                  <a:lnTo>
                    <a:pt x="396756" y="602661"/>
                  </a:lnTo>
                  <a:lnTo>
                    <a:pt x="437626" y="587083"/>
                  </a:lnTo>
                  <a:lnTo>
                    <a:pt x="475472" y="566098"/>
                  </a:lnTo>
                  <a:lnTo>
                    <a:pt x="509816" y="540184"/>
                  </a:lnTo>
                  <a:lnTo>
                    <a:pt x="540184" y="509816"/>
                  </a:lnTo>
                  <a:lnTo>
                    <a:pt x="566098" y="475472"/>
                  </a:lnTo>
                  <a:lnTo>
                    <a:pt x="587083" y="437626"/>
                  </a:lnTo>
                  <a:lnTo>
                    <a:pt x="602661" y="396756"/>
                  </a:lnTo>
                  <a:lnTo>
                    <a:pt x="612358" y="353338"/>
                  </a:lnTo>
                  <a:lnTo>
                    <a:pt x="615696" y="307847"/>
                  </a:lnTo>
                  <a:lnTo>
                    <a:pt x="612358" y="262357"/>
                  </a:lnTo>
                  <a:lnTo>
                    <a:pt x="602661" y="218939"/>
                  </a:lnTo>
                  <a:lnTo>
                    <a:pt x="587083" y="178069"/>
                  </a:lnTo>
                  <a:lnTo>
                    <a:pt x="566098" y="140223"/>
                  </a:lnTo>
                  <a:lnTo>
                    <a:pt x="540184" y="105879"/>
                  </a:lnTo>
                  <a:lnTo>
                    <a:pt x="509816" y="75511"/>
                  </a:lnTo>
                  <a:lnTo>
                    <a:pt x="475472" y="49597"/>
                  </a:lnTo>
                  <a:lnTo>
                    <a:pt x="437626" y="28612"/>
                  </a:lnTo>
                  <a:lnTo>
                    <a:pt x="396756" y="13034"/>
                  </a:lnTo>
                  <a:lnTo>
                    <a:pt x="353338" y="3337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69539" y="3636645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0" y="307847"/>
                  </a:moveTo>
                  <a:lnTo>
                    <a:pt x="3337" y="262357"/>
                  </a:lnTo>
                  <a:lnTo>
                    <a:pt x="13034" y="218939"/>
                  </a:lnTo>
                  <a:lnTo>
                    <a:pt x="28612" y="178069"/>
                  </a:lnTo>
                  <a:lnTo>
                    <a:pt x="49597" y="140223"/>
                  </a:lnTo>
                  <a:lnTo>
                    <a:pt x="75511" y="105879"/>
                  </a:lnTo>
                  <a:lnTo>
                    <a:pt x="105879" y="75511"/>
                  </a:lnTo>
                  <a:lnTo>
                    <a:pt x="140223" y="49597"/>
                  </a:lnTo>
                  <a:lnTo>
                    <a:pt x="178069" y="28612"/>
                  </a:lnTo>
                  <a:lnTo>
                    <a:pt x="218939" y="13034"/>
                  </a:lnTo>
                  <a:lnTo>
                    <a:pt x="262357" y="3337"/>
                  </a:lnTo>
                  <a:lnTo>
                    <a:pt x="307848" y="0"/>
                  </a:lnTo>
                  <a:lnTo>
                    <a:pt x="353338" y="3337"/>
                  </a:lnTo>
                  <a:lnTo>
                    <a:pt x="396756" y="13034"/>
                  </a:lnTo>
                  <a:lnTo>
                    <a:pt x="437626" y="28612"/>
                  </a:lnTo>
                  <a:lnTo>
                    <a:pt x="475472" y="49597"/>
                  </a:lnTo>
                  <a:lnTo>
                    <a:pt x="509816" y="75511"/>
                  </a:lnTo>
                  <a:lnTo>
                    <a:pt x="540184" y="105879"/>
                  </a:lnTo>
                  <a:lnTo>
                    <a:pt x="566098" y="140223"/>
                  </a:lnTo>
                  <a:lnTo>
                    <a:pt x="587083" y="178069"/>
                  </a:lnTo>
                  <a:lnTo>
                    <a:pt x="602661" y="218939"/>
                  </a:lnTo>
                  <a:lnTo>
                    <a:pt x="612358" y="262357"/>
                  </a:lnTo>
                  <a:lnTo>
                    <a:pt x="615696" y="307847"/>
                  </a:lnTo>
                  <a:lnTo>
                    <a:pt x="612358" y="353338"/>
                  </a:lnTo>
                  <a:lnTo>
                    <a:pt x="602661" y="396756"/>
                  </a:lnTo>
                  <a:lnTo>
                    <a:pt x="587083" y="437626"/>
                  </a:lnTo>
                  <a:lnTo>
                    <a:pt x="566098" y="475472"/>
                  </a:lnTo>
                  <a:lnTo>
                    <a:pt x="540184" y="509816"/>
                  </a:lnTo>
                  <a:lnTo>
                    <a:pt x="509816" y="540184"/>
                  </a:lnTo>
                  <a:lnTo>
                    <a:pt x="475472" y="566098"/>
                  </a:lnTo>
                  <a:lnTo>
                    <a:pt x="437626" y="587083"/>
                  </a:lnTo>
                  <a:lnTo>
                    <a:pt x="396756" y="602661"/>
                  </a:lnTo>
                  <a:lnTo>
                    <a:pt x="353338" y="612358"/>
                  </a:lnTo>
                  <a:lnTo>
                    <a:pt x="307848" y="615695"/>
                  </a:lnTo>
                  <a:lnTo>
                    <a:pt x="262357" y="612358"/>
                  </a:lnTo>
                  <a:lnTo>
                    <a:pt x="218939" y="602661"/>
                  </a:lnTo>
                  <a:lnTo>
                    <a:pt x="178069" y="587083"/>
                  </a:lnTo>
                  <a:lnTo>
                    <a:pt x="140223" y="566098"/>
                  </a:lnTo>
                  <a:lnTo>
                    <a:pt x="105879" y="540184"/>
                  </a:lnTo>
                  <a:lnTo>
                    <a:pt x="75511" y="509816"/>
                  </a:lnTo>
                  <a:lnTo>
                    <a:pt x="49597" y="475472"/>
                  </a:lnTo>
                  <a:lnTo>
                    <a:pt x="28612" y="437626"/>
                  </a:lnTo>
                  <a:lnTo>
                    <a:pt x="13034" y="396756"/>
                  </a:lnTo>
                  <a:lnTo>
                    <a:pt x="3337" y="353338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99663" y="4437507"/>
              <a:ext cx="8052434" cy="492759"/>
            </a:xfrm>
            <a:custGeom>
              <a:avLst/>
              <a:gdLst/>
              <a:ahLst/>
              <a:cxnLst/>
              <a:rect l="l" t="t" r="r" b="b"/>
              <a:pathLst>
                <a:path w="8052434" h="492760">
                  <a:moveTo>
                    <a:pt x="8052054" y="0"/>
                  </a:moveTo>
                  <a:lnTo>
                    <a:pt x="0" y="0"/>
                  </a:lnTo>
                  <a:lnTo>
                    <a:pt x="0" y="492252"/>
                  </a:lnTo>
                  <a:lnTo>
                    <a:pt x="8052054" y="492252"/>
                  </a:lnTo>
                  <a:lnTo>
                    <a:pt x="8052054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99663" y="4437507"/>
              <a:ext cx="8052434" cy="492759"/>
            </a:xfrm>
            <a:custGeom>
              <a:avLst/>
              <a:gdLst/>
              <a:ahLst/>
              <a:cxnLst/>
              <a:rect l="l" t="t" r="r" b="b"/>
              <a:pathLst>
                <a:path w="8052434" h="492760">
                  <a:moveTo>
                    <a:pt x="0" y="0"/>
                  </a:moveTo>
                  <a:lnTo>
                    <a:pt x="8052054" y="0"/>
                  </a:lnTo>
                  <a:lnTo>
                    <a:pt x="8052054" y="492252"/>
                  </a:lnTo>
                  <a:lnTo>
                    <a:pt x="0" y="492252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91815" y="4375785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307848" y="0"/>
                  </a:moveTo>
                  <a:lnTo>
                    <a:pt x="262357" y="3337"/>
                  </a:lnTo>
                  <a:lnTo>
                    <a:pt x="218939" y="13034"/>
                  </a:lnTo>
                  <a:lnTo>
                    <a:pt x="178069" y="28612"/>
                  </a:lnTo>
                  <a:lnTo>
                    <a:pt x="140223" y="49597"/>
                  </a:lnTo>
                  <a:lnTo>
                    <a:pt x="105879" y="75511"/>
                  </a:lnTo>
                  <a:lnTo>
                    <a:pt x="75511" y="105879"/>
                  </a:lnTo>
                  <a:lnTo>
                    <a:pt x="49597" y="140223"/>
                  </a:lnTo>
                  <a:lnTo>
                    <a:pt x="28612" y="178069"/>
                  </a:lnTo>
                  <a:lnTo>
                    <a:pt x="13034" y="218939"/>
                  </a:lnTo>
                  <a:lnTo>
                    <a:pt x="3337" y="262357"/>
                  </a:lnTo>
                  <a:lnTo>
                    <a:pt x="0" y="307848"/>
                  </a:lnTo>
                  <a:lnTo>
                    <a:pt x="3337" y="353338"/>
                  </a:lnTo>
                  <a:lnTo>
                    <a:pt x="13034" y="396756"/>
                  </a:lnTo>
                  <a:lnTo>
                    <a:pt x="28612" y="437626"/>
                  </a:lnTo>
                  <a:lnTo>
                    <a:pt x="49597" y="475472"/>
                  </a:lnTo>
                  <a:lnTo>
                    <a:pt x="75511" y="509816"/>
                  </a:lnTo>
                  <a:lnTo>
                    <a:pt x="105879" y="540184"/>
                  </a:lnTo>
                  <a:lnTo>
                    <a:pt x="140223" y="566098"/>
                  </a:lnTo>
                  <a:lnTo>
                    <a:pt x="178069" y="587083"/>
                  </a:lnTo>
                  <a:lnTo>
                    <a:pt x="218939" y="602661"/>
                  </a:lnTo>
                  <a:lnTo>
                    <a:pt x="262357" y="612358"/>
                  </a:lnTo>
                  <a:lnTo>
                    <a:pt x="307848" y="615696"/>
                  </a:lnTo>
                  <a:lnTo>
                    <a:pt x="353338" y="612358"/>
                  </a:lnTo>
                  <a:lnTo>
                    <a:pt x="396756" y="602661"/>
                  </a:lnTo>
                  <a:lnTo>
                    <a:pt x="437626" y="587083"/>
                  </a:lnTo>
                  <a:lnTo>
                    <a:pt x="475472" y="566098"/>
                  </a:lnTo>
                  <a:lnTo>
                    <a:pt x="509816" y="540184"/>
                  </a:lnTo>
                  <a:lnTo>
                    <a:pt x="540184" y="509816"/>
                  </a:lnTo>
                  <a:lnTo>
                    <a:pt x="566098" y="475472"/>
                  </a:lnTo>
                  <a:lnTo>
                    <a:pt x="587083" y="437626"/>
                  </a:lnTo>
                  <a:lnTo>
                    <a:pt x="602661" y="396756"/>
                  </a:lnTo>
                  <a:lnTo>
                    <a:pt x="612358" y="353338"/>
                  </a:lnTo>
                  <a:lnTo>
                    <a:pt x="615696" y="307848"/>
                  </a:lnTo>
                  <a:lnTo>
                    <a:pt x="612358" y="262357"/>
                  </a:lnTo>
                  <a:lnTo>
                    <a:pt x="602661" y="218939"/>
                  </a:lnTo>
                  <a:lnTo>
                    <a:pt x="587083" y="178069"/>
                  </a:lnTo>
                  <a:lnTo>
                    <a:pt x="566098" y="140223"/>
                  </a:lnTo>
                  <a:lnTo>
                    <a:pt x="540184" y="105879"/>
                  </a:lnTo>
                  <a:lnTo>
                    <a:pt x="509816" y="75511"/>
                  </a:lnTo>
                  <a:lnTo>
                    <a:pt x="475472" y="49597"/>
                  </a:lnTo>
                  <a:lnTo>
                    <a:pt x="437626" y="28612"/>
                  </a:lnTo>
                  <a:lnTo>
                    <a:pt x="396756" y="13034"/>
                  </a:lnTo>
                  <a:lnTo>
                    <a:pt x="353338" y="3337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091815" y="4375785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0" y="307848"/>
                  </a:moveTo>
                  <a:lnTo>
                    <a:pt x="3337" y="262357"/>
                  </a:lnTo>
                  <a:lnTo>
                    <a:pt x="13034" y="218939"/>
                  </a:lnTo>
                  <a:lnTo>
                    <a:pt x="28612" y="178069"/>
                  </a:lnTo>
                  <a:lnTo>
                    <a:pt x="49597" y="140223"/>
                  </a:lnTo>
                  <a:lnTo>
                    <a:pt x="75511" y="105879"/>
                  </a:lnTo>
                  <a:lnTo>
                    <a:pt x="105879" y="75511"/>
                  </a:lnTo>
                  <a:lnTo>
                    <a:pt x="140223" y="49597"/>
                  </a:lnTo>
                  <a:lnTo>
                    <a:pt x="178069" y="28612"/>
                  </a:lnTo>
                  <a:lnTo>
                    <a:pt x="218939" y="13034"/>
                  </a:lnTo>
                  <a:lnTo>
                    <a:pt x="262357" y="3337"/>
                  </a:lnTo>
                  <a:lnTo>
                    <a:pt x="307848" y="0"/>
                  </a:lnTo>
                  <a:lnTo>
                    <a:pt x="353338" y="3337"/>
                  </a:lnTo>
                  <a:lnTo>
                    <a:pt x="396756" y="13034"/>
                  </a:lnTo>
                  <a:lnTo>
                    <a:pt x="437626" y="28612"/>
                  </a:lnTo>
                  <a:lnTo>
                    <a:pt x="475472" y="49597"/>
                  </a:lnTo>
                  <a:lnTo>
                    <a:pt x="509816" y="75511"/>
                  </a:lnTo>
                  <a:lnTo>
                    <a:pt x="540184" y="105879"/>
                  </a:lnTo>
                  <a:lnTo>
                    <a:pt x="566098" y="140223"/>
                  </a:lnTo>
                  <a:lnTo>
                    <a:pt x="587083" y="178069"/>
                  </a:lnTo>
                  <a:lnTo>
                    <a:pt x="602661" y="218939"/>
                  </a:lnTo>
                  <a:lnTo>
                    <a:pt x="612358" y="262357"/>
                  </a:lnTo>
                  <a:lnTo>
                    <a:pt x="615696" y="307848"/>
                  </a:lnTo>
                  <a:lnTo>
                    <a:pt x="612358" y="353338"/>
                  </a:lnTo>
                  <a:lnTo>
                    <a:pt x="602661" y="396756"/>
                  </a:lnTo>
                  <a:lnTo>
                    <a:pt x="587083" y="437626"/>
                  </a:lnTo>
                  <a:lnTo>
                    <a:pt x="566098" y="475472"/>
                  </a:lnTo>
                  <a:lnTo>
                    <a:pt x="540184" y="509816"/>
                  </a:lnTo>
                  <a:lnTo>
                    <a:pt x="509816" y="540184"/>
                  </a:lnTo>
                  <a:lnTo>
                    <a:pt x="475472" y="566098"/>
                  </a:lnTo>
                  <a:lnTo>
                    <a:pt x="437626" y="587083"/>
                  </a:lnTo>
                  <a:lnTo>
                    <a:pt x="396756" y="602661"/>
                  </a:lnTo>
                  <a:lnTo>
                    <a:pt x="353338" y="612358"/>
                  </a:lnTo>
                  <a:lnTo>
                    <a:pt x="307848" y="615696"/>
                  </a:lnTo>
                  <a:lnTo>
                    <a:pt x="262357" y="612358"/>
                  </a:lnTo>
                  <a:lnTo>
                    <a:pt x="218939" y="602661"/>
                  </a:lnTo>
                  <a:lnTo>
                    <a:pt x="178069" y="587083"/>
                  </a:lnTo>
                  <a:lnTo>
                    <a:pt x="140223" y="566098"/>
                  </a:lnTo>
                  <a:lnTo>
                    <a:pt x="105879" y="540184"/>
                  </a:lnTo>
                  <a:lnTo>
                    <a:pt x="75511" y="509816"/>
                  </a:lnTo>
                  <a:lnTo>
                    <a:pt x="49597" y="475472"/>
                  </a:lnTo>
                  <a:lnTo>
                    <a:pt x="28612" y="437626"/>
                  </a:lnTo>
                  <a:lnTo>
                    <a:pt x="13034" y="396756"/>
                  </a:lnTo>
                  <a:lnTo>
                    <a:pt x="3337" y="353338"/>
                  </a:lnTo>
                  <a:lnTo>
                    <a:pt x="0" y="30784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55061" y="5175885"/>
              <a:ext cx="8296909" cy="493395"/>
            </a:xfrm>
            <a:custGeom>
              <a:avLst/>
              <a:gdLst/>
              <a:ahLst/>
              <a:cxnLst/>
              <a:rect l="l" t="t" r="r" b="b"/>
              <a:pathLst>
                <a:path w="8296909" h="493395">
                  <a:moveTo>
                    <a:pt x="8296656" y="0"/>
                  </a:moveTo>
                  <a:lnTo>
                    <a:pt x="0" y="0"/>
                  </a:lnTo>
                  <a:lnTo>
                    <a:pt x="0" y="493013"/>
                  </a:lnTo>
                  <a:lnTo>
                    <a:pt x="8296656" y="493013"/>
                  </a:lnTo>
                  <a:lnTo>
                    <a:pt x="8296656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55061" y="5175885"/>
              <a:ext cx="8296909" cy="493395"/>
            </a:xfrm>
            <a:custGeom>
              <a:avLst/>
              <a:gdLst/>
              <a:ahLst/>
              <a:cxnLst/>
              <a:rect l="l" t="t" r="r" b="b"/>
              <a:pathLst>
                <a:path w="8296909" h="493395">
                  <a:moveTo>
                    <a:pt x="0" y="0"/>
                  </a:moveTo>
                  <a:lnTo>
                    <a:pt x="8296656" y="0"/>
                  </a:lnTo>
                  <a:lnTo>
                    <a:pt x="8296656" y="493013"/>
                  </a:lnTo>
                  <a:lnTo>
                    <a:pt x="0" y="49301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47213" y="5114925"/>
              <a:ext cx="615950" cy="615315"/>
            </a:xfrm>
            <a:custGeom>
              <a:avLst/>
              <a:gdLst/>
              <a:ahLst/>
              <a:cxnLst/>
              <a:rect l="l" t="t" r="r" b="b"/>
              <a:pathLst>
                <a:path w="615950" h="615314">
                  <a:moveTo>
                    <a:pt x="307848" y="0"/>
                  </a:moveTo>
                  <a:lnTo>
                    <a:pt x="262357" y="3333"/>
                  </a:lnTo>
                  <a:lnTo>
                    <a:pt x="218939" y="13017"/>
                  </a:lnTo>
                  <a:lnTo>
                    <a:pt x="178069" y="28576"/>
                  </a:lnTo>
                  <a:lnTo>
                    <a:pt x="140223" y="49534"/>
                  </a:lnTo>
                  <a:lnTo>
                    <a:pt x="105879" y="75415"/>
                  </a:lnTo>
                  <a:lnTo>
                    <a:pt x="75511" y="105745"/>
                  </a:lnTo>
                  <a:lnTo>
                    <a:pt x="49597" y="140046"/>
                  </a:lnTo>
                  <a:lnTo>
                    <a:pt x="28612" y="177845"/>
                  </a:lnTo>
                  <a:lnTo>
                    <a:pt x="13034" y="218665"/>
                  </a:lnTo>
                  <a:lnTo>
                    <a:pt x="3337" y="262031"/>
                  </a:lnTo>
                  <a:lnTo>
                    <a:pt x="0" y="307466"/>
                  </a:lnTo>
                  <a:lnTo>
                    <a:pt x="3337" y="352902"/>
                  </a:lnTo>
                  <a:lnTo>
                    <a:pt x="13034" y="396268"/>
                  </a:lnTo>
                  <a:lnTo>
                    <a:pt x="28612" y="437088"/>
                  </a:lnTo>
                  <a:lnTo>
                    <a:pt x="49597" y="474887"/>
                  </a:lnTo>
                  <a:lnTo>
                    <a:pt x="75511" y="509188"/>
                  </a:lnTo>
                  <a:lnTo>
                    <a:pt x="105879" y="539518"/>
                  </a:lnTo>
                  <a:lnTo>
                    <a:pt x="140223" y="565399"/>
                  </a:lnTo>
                  <a:lnTo>
                    <a:pt x="178069" y="586357"/>
                  </a:lnTo>
                  <a:lnTo>
                    <a:pt x="218939" y="601916"/>
                  </a:lnTo>
                  <a:lnTo>
                    <a:pt x="262357" y="611600"/>
                  </a:lnTo>
                  <a:lnTo>
                    <a:pt x="307848" y="614933"/>
                  </a:lnTo>
                  <a:lnTo>
                    <a:pt x="353338" y="611600"/>
                  </a:lnTo>
                  <a:lnTo>
                    <a:pt x="396756" y="601916"/>
                  </a:lnTo>
                  <a:lnTo>
                    <a:pt x="437626" y="586357"/>
                  </a:lnTo>
                  <a:lnTo>
                    <a:pt x="475472" y="565399"/>
                  </a:lnTo>
                  <a:lnTo>
                    <a:pt x="509816" y="539518"/>
                  </a:lnTo>
                  <a:lnTo>
                    <a:pt x="540184" y="509188"/>
                  </a:lnTo>
                  <a:lnTo>
                    <a:pt x="566098" y="474887"/>
                  </a:lnTo>
                  <a:lnTo>
                    <a:pt x="587083" y="437088"/>
                  </a:lnTo>
                  <a:lnTo>
                    <a:pt x="602661" y="396268"/>
                  </a:lnTo>
                  <a:lnTo>
                    <a:pt x="612358" y="352902"/>
                  </a:lnTo>
                  <a:lnTo>
                    <a:pt x="615696" y="307466"/>
                  </a:lnTo>
                  <a:lnTo>
                    <a:pt x="612358" y="262031"/>
                  </a:lnTo>
                  <a:lnTo>
                    <a:pt x="602661" y="218665"/>
                  </a:lnTo>
                  <a:lnTo>
                    <a:pt x="587083" y="177845"/>
                  </a:lnTo>
                  <a:lnTo>
                    <a:pt x="566098" y="140046"/>
                  </a:lnTo>
                  <a:lnTo>
                    <a:pt x="540184" y="105745"/>
                  </a:lnTo>
                  <a:lnTo>
                    <a:pt x="509816" y="75415"/>
                  </a:lnTo>
                  <a:lnTo>
                    <a:pt x="475472" y="49534"/>
                  </a:lnTo>
                  <a:lnTo>
                    <a:pt x="437626" y="28576"/>
                  </a:lnTo>
                  <a:lnTo>
                    <a:pt x="396756" y="13017"/>
                  </a:lnTo>
                  <a:lnTo>
                    <a:pt x="353338" y="3333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47213" y="5114925"/>
              <a:ext cx="615950" cy="615315"/>
            </a:xfrm>
            <a:custGeom>
              <a:avLst/>
              <a:gdLst/>
              <a:ahLst/>
              <a:cxnLst/>
              <a:rect l="l" t="t" r="r" b="b"/>
              <a:pathLst>
                <a:path w="615950" h="615314">
                  <a:moveTo>
                    <a:pt x="0" y="307466"/>
                  </a:moveTo>
                  <a:lnTo>
                    <a:pt x="3337" y="262031"/>
                  </a:lnTo>
                  <a:lnTo>
                    <a:pt x="13034" y="218665"/>
                  </a:lnTo>
                  <a:lnTo>
                    <a:pt x="28612" y="177845"/>
                  </a:lnTo>
                  <a:lnTo>
                    <a:pt x="49597" y="140046"/>
                  </a:lnTo>
                  <a:lnTo>
                    <a:pt x="75511" y="105745"/>
                  </a:lnTo>
                  <a:lnTo>
                    <a:pt x="105879" y="75415"/>
                  </a:lnTo>
                  <a:lnTo>
                    <a:pt x="140223" y="49534"/>
                  </a:lnTo>
                  <a:lnTo>
                    <a:pt x="178069" y="28576"/>
                  </a:lnTo>
                  <a:lnTo>
                    <a:pt x="218939" y="13017"/>
                  </a:lnTo>
                  <a:lnTo>
                    <a:pt x="262357" y="3333"/>
                  </a:lnTo>
                  <a:lnTo>
                    <a:pt x="307848" y="0"/>
                  </a:lnTo>
                  <a:lnTo>
                    <a:pt x="353338" y="3333"/>
                  </a:lnTo>
                  <a:lnTo>
                    <a:pt x="396756" y="13017"/>
                  </a:lnTo>
                  <a:lnTo>
                    <a:pt x="437626" y="28576"/>
                  </a:lnTo>
                  <a:lnTo>
                    <a:pt x="475472" y="49534"/>
                  </a:lnTo>
                  <a:lnTo>
                    <a:pt x="509816" y="75415"/>
                  </a:lnTo>
                  <a:lnTo>
                    <a:pt x="540184" y="105745"/>
                  </a:lnTo>
                  <a:lnTo>
                    <a:pt x="566098" y="140046"/>
                  </a:lnTo>
                  <a:lnTo>
                    <a:pt x="587083" y="177845"/>
                  </a:lnTo>
                  <a:lnTo>
                    <a:pt x="602661" y="218665"/>
                  </a:lnTo>
                  <a:lnTo>
                    <a:pt x="612358" y="262031"/>
                  </a:lnTo>
                  <a:lnTo>
                    <a:pt x="615696" y="307466"/>
                  </a:lnTo>
                  <a:lnTo>
                    <a:pt x="612358" y="352902"/>
                  </a:lnTo>
                  <a:lnTo>
                    <a:pt x="602661" y="396268"/>
                  </a:lnTo>
                  <a:lnTo>
                    <a:pt x="587083" y="437088"/>
                  </a:lnTo>
                  <a:lnTo>
                    <a:pt x="566098" y="474887"/>
                  </a:lnTo>
                  <a:lnTo>
                    <a:pt x="540184" y="509188"/>
                  </a:lnTo>
                  <a:lnTo>
                    <a:pt x="509816" y="539518"/>
                  </a:lnTo>
                  <a:lnTo>
                    <a:pt x="475472" y="565399"/>
                  </a:lnTo>
                  <a:lnTo>
                    <a:pt x="437626" y="586357"/>
                  </a:lnTo>
                  <a:lnTo>
                    <a:pt x="396756" y="601916"/>
                  </a:lnTo>
                  <a:lnTo>
                    <a:pt x="353338" y="611600"/>
                  </a:lnTo>
                  <a:lnTo>
                    <a:pt x="307848" y="614933"/>
                  </a:lnTo>
                  <a:lnTo>
                    <a:pt x="262357" y="611600"/>
                  </a:lnTo>
                  <a:lnTo>
                    <a:pt x="218939" y="601916"/>
                  </a:lnTo>
                  <a:lnTo>
                    <a:pt x="178069" y="586357"/>
                  </a:lnTo>
                  <a:lnTo>
                    <a:pt x="140223" y="565399"/>
                  </a:lnTo>
                  <a:lnTo>
                    <a:pt x="105879" y="539518"/>
                  </a:lnTo>
                  <a:lnTo>
                    <a:pt x="75511" y="509188"/>
                  </a:lnTo>
                  <a:lnTo>
                    <a:pt x="49597" y="474887"/>
                  </a:lnTo>
                  <a:lnTo>
                    <a:pt x="28612" y="437088"/>
                  </a:lnTo>
                  <a:lnTo>
                    <a:pt x="13034" y="396268"/>
                  </a:lnTo>
                  <a:lnTo>
                    <a:pt x="3337" y="352902"/>
                  </a:lnTo>
                  <a:lnTo>
                    <a:pt x="0" y="307466"/>
                  </a:lnTo>
                  <a:close/>
                </a:path>
              </a:pathLst>
            </a:custGeom>
            <a:ln w="126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709291" y="5915025"/>
              <a:ext cx="8742680" cy="493395"/>
            </a:xfrm>
            <a:custGeom>
              <a:avLst/>
              <a:gdLst/>
              <a:ahLst/>
              <a:cxnLst/>
              <a:rect l="l" t="t" r="r" b="b"/>
              <a:pathLst>
                <a:path w="8742680" h="493395">
                  <a:moveTo>
                    <a:pt x="8742426" y="0"/>
                  </a:moveTo>
                  <a:lnTo>
                    <a:pt x="0" y="0"/>
                  </a:lnTo>
                  <a:lnTo>
                    <a:pt x="0" y="493014"/>
                  </a:lnTo>
                  <a:lnTo>
                    <a:pt x="8742426" y="493014"/>
                  </a:lnTo>
                  <a:lnTo>
                    <a:pt x="8742426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709291" y="5915025"/>
              <a:ext cx="8742680" cy="493395"/>
            </a:xfrm>
            <a:custGeom>
              <a:avLst/>
              <a:gdLst/>
              <a:ahLst/>
              <a:cxnLst/>
              <a:rect l="l" t="t" r="r" b="b"/>
              <a:pathLst>
                <a:path w="8742680" h="493395">
                  <a:moveTo>
                    <a:pt x="0" y="0"/>
                  </a:moveTo>
                  <a:lnTo>
                    <a:pt x="8742426" y="0"/>
                  </a:lnTo>
                  <a:lnTo>
                    <a:pt x="8742426" y="493014"/>
                  </a:lnTo>
                  <a:lnTo>
                    <a:pt x="0" y="49301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086841" y="4451559"/>
            <a:ext cx="1920875" cy="1869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294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basis</a:t>
            </a:r>
            <a:endParaRPr sz="2400">
              <a:latin typeface="Calibri"/>
              <a:cs typeface="Calibri"/>
            </a:endParaRPr>
          </a:p>
          <a:p>
            <a:pPr marL="12700" marR="195580" indent="445770">
              <a:lnSpc>
                <a:spcPts val="5820"/>
              </a:lnSpc>
              <a:spcBef>
                <a:spcPts val="480"/>
              </a:spcBef>
            </a:pPr>
            <a:r>
              <a:rPr sz="2400" spc="-2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  </a:t>
            </a:r>
            <a:r>
              <a:rPr sz="2400" spc="-2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ob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ec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395092" y="5847715"/>
            <a:ext cx="628650" cy="628015"/>
            <a:chOff x="2395092" y="5847715"/>
            <a:chExt cx="628650" cy="628015"/>
          </a:xfrm>
        </p:grpSpPr>
        <p:sp>
          <p:nvSpPr>
            <p:cNvPr id="37" name="object 37"/>
            <p:cNvSpPr/>
            <p:nvPr/>
          </p:nvSpPr>
          <p:spPr>
            <a:xfrm>
              <a:off x="2401442" y="5854065"/>
              <a:ext cx="615950" cy="615315"/>
            </a:xfrm>
            <a:custGeom>
              <a:avLst/>
              <a:gdLst/>
              <a:ahLst/>
              <a:cxnLst/>
              <a:rect l="l" t="t" r="r" b="b"/>
              <a:pathLst>
                <a:path w="615950" h="615314">
                  <a:moveTo>
                    <a:pt x="307848" y="0"/>
                  </a:moveTo>
                  <a:lnTo>
                    <a:pt x="262357" y="3333"/>
                  </a:lnTo>
                  <a:lnTo>
                    <a:pt x="218939" y="13017"/>
                  </a:lnTo>
                  <a:lnTo>
                    <a:pt x="178069" y="28576"/>
                  </a:lnTo>
                  <a:lnTo>
                    <a:pt x="140223" y="49534"/>
                  </a:lnTo>
                  <a:lnTo>
                    <a:pt x="105879" y="75415"/>
                  </a:lnTo>
                  <a:lnTo>
                    <a:pt x="75511" y="105745"/>
                  </a:lnTo>
                  <a:lnTo>
                    <a:pt x="49597" y="140046"/>
                  </a:lnTo>
                  <a:lnTo>
                    <a:pt x="28612" y="177845"/>
                  </a:lnTo>
                  <a:lnTo>
                    <a:pt x="13034" y="218665"/>
                  </a:lnTo>
                  <a:lnTo>
                    <a:pt x="3337" y="262031"/>
                  </a:lnTo>
                  <a:lnTo>
                    <a:pt x="0" y="307467"/>
                  </a:lnTo>
                  <a:lnTo>
                    <a:pt x="3337" y="352902"/>
                  </a:lnTo>
                  <a:lnTo>
                    <a:pt x="13034" y="396268"/>
                  </a:lnTo>
                  <a:lnTo>
                    <a:pt x="28612" y="437088"/>
                  </a:lnTo>
                  <a:lnTo>
                    <a:pt x="49597" y="474887"/>
                  </a:lnTo>
                  <a:lnTo>
                    <a:pt x="75511" y="509188"/>
                  </a:lnTo>
                  <a:lnTo>
                    <a:pt x="105879" y="539518"/>
                  </a:lnTo>
                  <a:lnTo>
                    <a:pt x="140223" y="565399"/>
                  </a:lnTo>
                  <a:lnTo>
                    <a:pt x="178069" y="586357"/>
                  </a:lnTo>
                  <a:lnTo>
                    <a:pt x="218939" y="601916"/>
                  </a:lnTo>
                  <a:lnTo>
                    <a:pt x="262357" y="611600"/>
                  </a:lnTo>
                  <a:lnTo>
                    <a:pt x="307848" y="614934"/>
                  </a:lnTo>
                  <a:lnTo>
                    <a:pt x="353338" y="611600"/>
                  </a:lnTo>
                  <a:lnTo>
                    <a:pt x="396756" y="601916"/>
                  </a:lnTo>
                  <a:lnTo>
                    <a:pt x="437626" y="586357"/>
                  </a:lnTo>
                  <a:lnTo>
                    <a:pt x="475472" y="565399"/>
                  </a:lnTo>
                  <a:lnTo>
                    <a:pt x="509816" y="539518"/>
                  </a:lnTo>
                  <a:lnTo>
                    <a:pt x="540184" y="509188"/>
                  </a:lnTo>
                  <a:lnTo>
                    <a:pt x="566098" y="474887"/>
                  </a:lnTo>
                  <a:lnTo>
                    <a:pt x="587083" y="437088"/>
                  </a:lnTo>
                  <a:lnTo>
                    <a:pt x="602661" y="396268"/>
                  </a:lnTo>
                  <a:lnTo>
                    <a:pt x="612358" y="352902"/>
                  </a:lnTo>
                  <a:lnTo>
                    <a:pt x="615696" y="307467"/>
                  </a:lnTo>
                  <a:lnTo>
                    <a:pt x="612358" y="262031"/>
                  </a:lnTo>
                  <a:lnTo>
                    <a:pt x="602661" y="218665"/>
                  </a:lnTo>
                  <a:lnTo>
                    <a:pt x="587083" y="177845"/>
                  </a:lnTo>
                  <a:lnTo>
                    <a:pt x="566098" y="140046"/>
                  </a:lnTo>
                  <a:lnTo>
                    <a:pt x="540184" y="105745"/>
                  </a:lnTo>
                  <a:lnTo>
                    <a:pt x="509816" y="75415"/>
                  </a:lnTo>
                  <a:lnTo>
                    <a:pt x="475472" y="49534"/>
                  </a:lnTo>
                  <a:lnTo>
                    <a:pt x="437626" y="28576"/>
                  </a:lnTo>
                  <a:lnTo>
                    <a:pt x="396756" y="13017"/>
                  </a:lnTo>
                  <a:lnTo>
                    <a:pt x="353338" y="3333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401442" y="5854065"/>
              <a:ext cx="615950" cy="615315"/>
            </a:xfrm>
            <a:custGeom>
              <a:avLst/>
              <a:gdLst/>
              <a:ahLst/>
              <a:cxnLst/>
              <a:rect l="l" t="t" r="r" b="b"/>
              <a:pathLst>
                <a:path w="615950" h="615314">
                  <a:moveTo>
                    <a:pt x="0" y="307467"/>
                  </a:moveTo>
                  <a:lnTo>
                    <a:pt x="3337" y="262031"/>
                  </a:lnTo>
                  <a:lnTo>
                    <a:pt x="13034" y="218665"/>
                  </a:lnTo>
                  <a:lnTo>
                    <a:pt x="28612" y="177845"/>
                  </a:lnTo>
                  <a:lnTo>
                    <a:pt x="49597" y="140046"/>
                  </a:lnTo>
                  <a:lnTo>
                    <a:pt x="75511" y="105745"/>
                  </a:lnTo>
                  <a:lnTo>
                    <a:pt x="105879" y="75415"/>
                  </a:lnTo>
                  <a:lnTo>
                    <a:pt x="140223" y="49534"/>
                  </a:lnTo>
                  <a:lnTo>
                    <a:pt x="178069" y="28576"/>
                  </a:lnTo>
                  <a:lnTo>
                    <a:pt x="218939" y="13017"/>
                  </a:lnTo>
                  <a:lnTo>
                    <a:pt x="262357" y="3333"/>
                  </a:lnTo>
                  <a:lnTo>
                    <a:pt x="307848" y="0"/>
                  </a:lnTo>
                  <a:lnTo>
                    <a:pt x="353338" y="3333"/>
                  </a:lnTo>
                  <a:lnTo>
                    <a:pt x="396756" y="13017"/>
                  </a:lnTo>
                  <a:lnTo>
                    <a:pt x="437626" y="28576"/>
                  </a:lnTo>
                  <a:lnTo>
                    <a:pt x="475472" y="49534"/>
                  </a:lnTo>
                  <a:lnTo>
                    <a:pt x="509816" y="75415"/>
                  </a:lnTo>
                  <a:lnTo>
                    <a:pt x="540184" y="105745"/>
                  </a:lnTo>
                  <a:lnTo>
                    <a:pt x="566098" y="140046"/>
                  </a:lnTo>
                  <a:lnTo>
                    <a:pt x="587083" y="177845"/>
                  </a:lnTo>
                  <a:lnTo>
                    <a:pt x="602661" y="218665"/>
                  </a:lnTo>
                  <a:lnTo>
                    <a:pt x="612358" y="262031"/>
                  </a:lnTo>
                  <a:lnTo>
                    <a:pt x="615696" y="307467"/>
                  </a:lnTo>
                  <a:lnTo>
                    <a:pt x="612358" y="352902"/>
                  </a:lnTo>
                  <a:lnTo>
                    <a:pt x="602661" y="396268"/>
                  </a:lnTo>
                  <a:lnTo>
                    <a:pt x="587083" y="437088"/>
                  </a:lnTo>
                  <a:lnTo>
                    <a:pt x="566098" y="474887"/>
                  </a:lnTo>
                  <a:lnTo>
                    <a:pt x="540184" y="509188"/>
                  </a:lnTo>
                  <a:lnTo>
                    <a:pt x="509816" y="539518"/>
                  </a:lnTo>
                  <a:lnTo>
                    <a:pt x="475472" y="565399"/>
                  </a:lnTo>
                  <a:lnTo>
                    <a:pt x="437626" y="586357"/>
                  </a:lnTo>
                  <a:lnTo>
                    <a:pt x="396756" y="601916"/>
                  </a:lnTo>
                  <a:lnTo>
                    <a:pt x="353338" y="611600"/>
                  </a:lnTo>
                  <a:lnTo>
                    <a:pt x="307848" y="614934"/>
                  </a:lnTo>
                  <a:lnTo>
                    <a:pt x="262357" y="611600"/>
                  </a:lnTo>
                  <a:lnTo>
                    <a:pt x="218939" y="601916"/>
                  </a:lnTo>
                  <a:lnTo>
                    <a:pt x="178069" y="586357"/>
                  </a:lnTo>
                  <a:lnTo>
                    <a:pt x="140223" y="565399"/>
                  </a:lnTo>
                  <a:lnTo>
                    <a:pt x="105879" y="539518"/>
                  </a:lnTo>
                  <a:lnTo>
                    <a:pt x="75511" y="509188"/>
                  </a:lnTo>
                  <a:lnTo>
                    <a:pt x="49597" y="474887"/>
                  </a:lnTo>
                  <a:lnTo>
                    <a:pt x="28612" y="437088"/>
                  </a:lnTo>
                  <a:lnTo>
                    <a:pt x="13034" y="396268"/>
                  </a:lnTo>
                  <a:lnTo>
                    <a:pt x="3337" y="352902"/>
                  </a:lnTo>
                  <a:lnTo>
                    <a:pt x="0" y="307467"/>
                  </a:lnTo>
                  <a:close/>
                </a:path>
              </a:pathLst>
            </a:custGeom>
            <a:ln w="126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63791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60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Çözümleri-2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4665" y="2093748"/>
            <a:ext cx="6386195" cy="3013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Calibri"/>
                <a:cs typeface="Calibri"/>
              </a:rPr>
              <a:t>Neyin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test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edileceğini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önceliklendirirken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en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önemli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madde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hangisidir?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lphaUcPeriod"/>
              <a:tabLst>
                <a:tab pos="469265" algn="l"/>
                <a:tab pos="469900" algn="l"/>
              </a:tabLst>
            </a:pPr>
            <a:r>
              <a:rPr sz="2800" b="1" spc="-5" dirty="0">
                <a:latin typeface="Calibri"/>
                <a:cs typeface="Calibri"/>
              </a:rPr>
              <a:t>Mümkün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olduğunca </a:t>
            </a:r>
            <a:r>
              <a:rPr sz="2800" b="1" spc="-10" dirty="0">
                <a:latin typeface="Calibri"/>
                <a:cs typeface="Calibri"/>
              </a:rPr>
              <a:t>çok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arıza</a:t>
            </a:r>
            <a:r>
              <a:rPr sz="2800" b="1" dirty="0">
                <a:latin typeface="Calibri"/>
                <a:cs typeface="Calibri"/>
              </a:rPr>
              <a:t> bulma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lphaUcPeriod"/>
              <a:tabLst>
                <a:tab pos="469265" algn="l"/>
                <a:tab pos="469900" algn="l"/>
              </a:tabLst>
            </a:pPr>
            <a:r>
              <a:rPr sz="2800" b="1" u="heavy" spc="-30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Yüksek</a:t>
            </a:r>
            <a:r>
              <a:rPr sz="2800" b="1" u="heavy" spc="-15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riskli </a:t>
            </a:r>
            <a:r>
              <a:rPr sz="2800" b="1" u="heavy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alanları</a:t>
            </a:r>
            <a:r>
              <a:rPr sz="2800" b="1" u="heavy" spc="-10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20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test</a:t>
            </a:r>
            <a:r>
              <a:rPr sz="2800" b="1" u="heavy" spc="-5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etme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lphaUcPeriod"/>
              <a:tabLst>
                <a:tab pos="469265" algn="l"/>
                <a:tab pos="469900" algn="l"/>
              </a:tabLst>
            </a:pPr>
            <a:r>
              <a:rPr sz="2800" b="1" spc="-5" dirty="0">
                <a:latin typeface="Calibri"/>
                <a:cs typeface="Calibri"/>
              </a:rPr>
              <a:t>iyi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bir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test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kapsamı </a:t>
            </a:r>
            <a:r>
              <a:rPr sz="2800" b="1" spc="-5" dirty="0">
                <a:latin typeface="Calibri"/>
                <a:cs typeface="Calibri"/>
              </a:rPr>
              <a:t>elde etme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lphaUcPeriod"/>
              <a:tabLst>
                <a:tab pos="469265" algn="l"/>
                <a:tab pos="469900" algn="l"/>
              </a:tabLst>
            </a:pPr>
            <a:r>
              <a:rPr sz="2800" b="1" dirty="0">
                <a:latin typeface="Calibri"/>
                <a:cs typeface="Calibri"/>
              </a:rPr>
              <a:t>En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kolay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olanı</a:t>
            </a:r>
            <a:r>
              <a:rPr sz="2800" b="1" spc="-20" dirty="0">
                <a:latin typeface="Calibri"/>
                <a:cs typeface="Calibri"/>
              </a:rPr>
              <a:t> test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etme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7214" y="5107983"/>
            <a:ext cx="6275189" cy="1018921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6322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45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Çözümleri-3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847701"/>
            <a:ext cx="10683875" cy="320421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b="1" spc="-5" dirty="0">
                <a:latin typeface="Calibri"/>
                <a:cs typeface="Calibri"/>
              </a:rPr>
              <a:t>Bir</a:t>
            </a:r>
            <a:r>
              <a:rPr sz="2400" b="1" spc="-10" dirty="0">
                <a:latin typeface="Calibri"/>
                <a:cs typeface="Calibri"/>
              </a:rPr>
              <a:t> toptancı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yazıcı </a:t>
            </a:r>
            <a:r>
              <a:rPr sz="2400" b="1" spc="-5" dirty="0">
                <a:latin typeface="Calibri"/>
                <a:cs typeface="Calibri"/>
              </a:rPr>
              <a:t>kartuşları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35" dirty="0">
                <a:latin typeface="Calibri"/>
                <a:cs typeface="Calibri"/>
              </a:rPr>
              <a:t>satıyor.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Minimum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sipariş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miktarı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5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adettir.100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veya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daha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fazla yazıcı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kartuşu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siparişlerinde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%20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indirim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yapılmaktadır.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Sipariş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edilen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yazıcı 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kartuşu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sayısı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için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çeşitli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değerleri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kullanarak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test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senaryoları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hazırlamanız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istense, </a:t>
            </a:r>
            <a:r>
              <a:rPr sz="2400" b="1" spc="-5" dirty="0">
                <a:latin typeface="Calibri"/>
                <a:cs typeface="Calibri"/>
              </a:rPr>
              <a:t> aşağıdaki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gruplardan </a:t>
            </a:r>
            <a:r>
              <a:rPr sz="2400" b="1" spc="-5" dirty="0">
                <a:latin typeface="Calibri"/>
                <a:cs typeface="Calibri"/>
              </a:rPr>
              <a:t>hangisini</a:t>
            </a:r>
            <a:r>
              <a:rPr sz="2400" b="1" spc="-10" dirty="0">
                <a:latin typeface="Calibri"/>
                <a:cs typeface="Calibri"/>
              </a:rPr>
              <a:t> kullanırsınız?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400" b="1" spc="5" dirty="0">
                <a:latin typeface="Calibri"/>
                <a:cs typeface="Calibri"/>
              </a:rPr>
              <a:t>A.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5,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6,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20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2400" b="1" spc="-5" dirty="0">
                <a:latin typeface="Calibri"/>
                <a:cs typeface="Calibri"/>
              </a:rPr>
              <a:t>B.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4,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5,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80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400" b="1" dirty="0">
                <a:latin typeface="Calibri"/>
                <a:cs typeface="Calibri"/>
              </a:rPr>
              <a:t>C.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4,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5,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99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400" b="1" spc="-30" dirty="0">
                <a:latin typeface="Calibri"/>
                <a:cs typeface="Calibri"/>
              </a:rPr>
              <a:t>D.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1,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20,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100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4026" y="5106923"/>
            <a:ext cx="5343905" cy="116814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72058" y="4627245"/>
            <a:ext cx="1943735" cy="0"/>
          </a:xfrm>
          <a:custGeom>
            <a:avLst/>
            <a:gdLst/>
            <a:ahLst/>
            <a:cxnLst/>
            <a:rect l="l" t="t" r="r" b="b"/>
            <a:pathLst>
              <a:path w="1943735">
                <a:moveTo>
                  <a:pt x="0" y="0"/>
                </a:moveTo>
                <a:lnTo>
                  <a:pt x="1943506" y="0"/>
                </a:lnTo>
              </a:path>
            </a:pathLst>
          </a:custGeom>
          <a:ln w="571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6322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45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Çözümleri-4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838557"/>
            <a:ext cx="4737735" cy="3264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1043305">
              <a:lnSpc>
                <a:spcPts val="3020"/>
              </a:lnSpc>
              <a:spcBef>
                <a:spcPts val="484"/>
              </a:spcBef>
            </a:pPr>
            <a:r>
              <a:rPr sz="2800" b="1" spc="-5" dirty="0">
                <a:latin typeface="Calibri"/>
                <a:cs typeface="Calibri"/>
              </a:rPr>
              <a:t>Test durumları </a:t>
            </a:r>
            <a:r>
              <a:rPr sz="2800" b="1" dirty="0">
                <a:latin typeface="Calibri"/>
                <a:cs typeface="Calibri"/>
              </a:rPr>
              <a:t>ne zaman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üretilir?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20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5" dirty="0">
                <a:latin typeface="Calibri"/>
                <a:cs typeface="Calibri"/>
              </a:rPr>
              <a:t>Testler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kayıt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edilirken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65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5" dirty="0">
                <a:latin typeface="Calibri"/>
                <a:cs typeface="Calibri"/>
              </a:rPr>
              <a:t>Testler </a:t>
            </a:r>
            <a:r>
              <a:rPr sz="2800" b="1" dirty="0">
                <a:latin typeface="Calibri"/>
                <a:cs typeface="Calibri"/>
              </a:rPr>
              <a:t>analiz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edilirken</a:t>
            </a:r>
            <a:endParaRPr sz="2800">
              <a:latin typeface="Calibri"/>
              <a:cs typeface="Calibri"/>
            </a:endParaRPr>
          </a:p>
          <a:p>
            <a:pPr marL="527050" marR="1202055" indent="-514350">
              <a:lnSpc>
                <a:spcPts val="3020"/>
              </a:lnSpc>
              <a:spcBef>
                <a:spcPts val="1050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5" dirty="0">
                <a:latin typeface="Calibri"/>
                <a:cs typeface="Calibri"/>
              </a:rPr>
              <a:t>Test konfigürasyonu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oluşturulurken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20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5" dirty="0">
                <a:latin typeface="Calibri"/>
                <a:cs typeface="Calibri"/>
              </a:rPr>
              <a:t>Test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belirtimleri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çıkartılırken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8675" y="5159121"/>
            <a:ext cx="4827270" cy="0"/>
          </a:xfrm>
          <a:custGeom>
            <a:avLst/>
            <a:gdLst/>
            <a:ahLst/>
            <a:cxnLst/>
            <a:rect l="l" t="t" r="r" b="b"/>
            <a:pathLst>
              <a:path w="4827270">
                <a:moveTo>
                  <a:pt x="0" y="0"/>
                </a:moveTo>
                <a:lnTo>
                  <a:pt x="4827079" y="0"/>
                </a:lnTo>
              </a:path>
            </a:pathLst>
          </a:custGeom>
          <a:ln w="571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3250" y="2294382"/>
            <a:ext cx="3648334" cy="3206939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6322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45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Çözümleri-5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838557"/>
            <a:ext cx="7212330" cy="2883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1401445">
              <a:lnSpc>
                <a:spcPts val="3020"/>
              </a:lnSpc>
              <a:spcBef>
                <a:spcPts val="484"/>
              </a:spcBef>
            </a:pPr>
            <a:r>
              <a:rPr sz="2800" b="1" spc="-5" dirty="0">
                <a:latin typeface="Calibri"/>
                <a:cs typeface="Calibri"/>
              </a:rPr>
              <a:t>Hangi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durumda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testler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için </a:t>
            </a:r>
            <a:r>
              <a:rPr sz="2800" b="1" dirty="0">
                <a:latin typeface="Calibri"/>
                <a:cs typeface="Calibri"/>
              </a:rPr>
              <a:t>Tamam, dur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diyebiliriz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20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dirty="0">
                <a:latin typeface="Calibri"/>
                <a:cs typeface="Calibri"/>
              </a:rPr>
              <a:t>Zaman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bittiğinde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65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5" dirty="0">
                <a:latin typeface="Calibri"/>
                <a:cs typeface="Calibri"/>
              </a:rPr>
              <a:t>Yeterli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seviyede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güven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düzeyine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ulaşıldığında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65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5" dirty="0">
                <a:latin typeface="Calibri"/>
                <a:cs typeface="Calibri"/>
              </a:rPr>
              <a:t>Daha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fazla</a:t>
            </a:r>
            <a:r>
              <a:rPr sz="2800" b="1" dirty="0">
                <a:latin typeface="Calibri"/>
                <a:cs typeface="Calibri"/>
              </a:rPr>
              <a:t> hata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bulunamadığında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85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5" dirty="0">
                <a:latin typeface="Calibri"/>
                <a:cs typeface="Calibri"/>
              </a:rPr>
              <a:t>Kullanıcılar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ciddi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hata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bulamadığı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durumda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34642" y="3782186"/>
            <a:ext cx="6567805" cy="0"/>
          </a:xfrm>
          <a:custGeom>
            <a:avLst/>
            <a:gdLst/>
            <a:ahLst/>
            <a:cxnLst/>
            <a:rect l="l" t="t" r="r" b="b"/>
            <a:pathLst>
              <a:path w="6567805">
                <a:moveTo>
                  <a:pt x="0" y="0"/>
                </a:moveTo>
                <a:lnTo>
                  <a:pt x="6567271" y="0"/>
                </a:lnTo>
              </a:path>
            </a:pathLst>
          </a:custGeom>
          <a:ln w="571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63791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60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Çözümleri-6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2477" y="1847701"/>
            <a:ext cx="10193020" cy="288480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54940" marR="5080">
              <a:lnSpc>
                <a:spcPts val="2590"/>
              </a:lnSpc>
              <a:spcBef>
                <a:spcPts val="425"/>
              </a:spcBef>
              <a:tabLst>
                <a:tab pos="1353185" algn="l"/>
              </a:tabLst>
            </a:pPr>
            <a:r>
              <a:rPr sz="2400" b="1" spc="-5" dirty="0">
                <a:latin typeface="Calibri"/>
                <a:cs typeface="Calibri"/>
              </a:rPr>
              <a:t>Bir </a:t>
            </a:r>
            <a:r>
              <a:rPr sz="2400" b="1" spc="-15" dirty="0">
                <a:latin typeface="Calibri"/>
                <a:cs typeface="Calibri"/>
              </a:rPr>
              <a:t>stok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kontrol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sistemindeki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sipariş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numaraları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10000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ile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99999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(sayılar 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dahil)arasında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değişebilir.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Aşağıdaki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girdilerden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hangisi,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yalnızca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eşdeğer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geçerli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aralık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ve	</a:t>
            </a:r>
            <a:r>
              <a:rPr sz="2400" b="1" spc="-10" dirty="0">
                <a:latin typeface="Calibri"/>
                <a:cs typeface="Calibri"/>
              </a:rPr>
              <a:t>geçerli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sınırlar için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test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tasarlamanın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bir sonucu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olabilir?</a:t>
            </a:r>
            <a:endParaRPr sz="2400">
              <a:latin typeface="Calibri"/>
              <a:cs typeface="Calibri"/>
            </a:endParaRPr>
          </a:p>
          <a:p>
            <a:pPr marL="154940">
              <a:lnSpc>
                <a:spcPct val="100000"/>
              </a:lnSpc>
              <a:spcBef>
                <a:spcPts val="280"/>
              </a:spcBef>
              <a:tabLst>
                <a:tab pos="612140" algn="l"/>
              </a:tabLst>
            </a:pPr>
            <a:r>
              <a:rPr sz="2800" b="1" dirty="0">
                <a:latin typeface="Calibri"/>
                <a:cs typeface="Calibri"/>
              </a:rPr>
              <a:t>A.	</a:t>
            </a:r>
            <a:r>
              <a:rPr sz="2400" b="1" spc="-5" dirty="0">
                <a:latin typeface="Calibri"/>
                <a:cs typeface="Calibri"/>
              </a:rPr>
              <a:t>1000,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50000,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99999</a:t>
            </a:r>
            <a:endParaRPr sz="2400">
              <a:latin typeface="Calibri"/>
              <a:cs typeface="Calibri"/>
            </a:endParaRPr>
          </a:p>
          <a:p>
            <a:pPr marL="154940">
              <a:lnSpc>
                <a:spcPct val="100000"/>
              </a:lnSpc>
              <a:spcBef>
                <a:spcPts val="229"/>
              </a:spcBef>
              <a:tabLst>
                <a:tab pos="612140" algn="l"/>
              </a:tabLst>
            </a:pPr>
            <a:r>
              <a:rPr sz="2800" b="1" dirty="0">
                <a:latin typeface="Calibri"/>
                <a:cs typeface="Calibri"/>
              </a:rPr>
              <a:t>B.	</a:t>
            </a:r>
            <a:r>
              <a:rPr sz="2400" b="1" spc="-5" dirty="0">
                <a:latin typeface="Calibri"/>
                <a:cs typeface="Calibri"/>
              </a:rPr>
              <a:t>9999,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50000,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100000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4"/>
              </a:spcBef>
              <a:tabLst>
                <a:tab pos="612140" algn="l"/>
                <a:tab pos="3439795" algn="l"/>
              </a:tabLst>
            </a:pPr>
            <a:r>
              <a:rPr sz="2800" b="1" u="heavy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45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C.	</a:t>
            </a:r>
            <a:r>
              <a:rPr sz="2400" b="1" u="heavy" spc="-5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10000,</a:t>
            </a:r>
            <a:r>
              <a:rPr sz="2400" b="1" u="heavy" spc="-35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50000,</a:t>
            </a:r>
            <a:r>
              <a:rPr sz="2400" b="1" u="heavy" spc="-40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99999	</a:t>
            </a:r>
            <a:endParaRPr sz="2400">
              <a:latin typeface="Calibri"/>
              <a:cs typeface="Calibri"/>
            </a:endParaRPr>
          </a:p>
          <a:p>
            <a:pPr marL="154940">
              <a:lnSpc>
                <a:spcPct val="100000"/>
              </a:lnSpc>
              <a:spcBef>
                <a:spcPts val="234"/>
              </a:spcBef>
              <a:tabLst>
                <a:tab pos="612140" algn="l"/>
              </a:tabLst>
            </a:pPr>
            <a:r>
              <a:rPr sz="2800" b="1" spc="-5" dirty="0">
                <a:latin typeface="Calibri"/>
                <a:cs typeface="Calibri"/>
              </a:rPr>
              <a:t>D.	</a:t>
            </a:r>
            <a:r>
              <a:rPr sz="2400" b="1" spc="-5" dirty="0">
                <a:latin typeface="Calibri"/>
                <a:cs typeface="Calibri"/>
              </a:rPr>
              <a:t>10000,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99999,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100000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7788" y="2891790"/>
            <a:ext cx="3709415" cy="3329177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6322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45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Çözümleri-7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1950" y="2100332"/>
            <a:ext cx="9992360" cy="215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0" dirty="0">
                <a:latin typeface="Calibri"/>
                <a:cs typeface="Calibri"/>
              </a:rPr>
              <a:t>Kod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gözden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geçirmelerin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önemli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bir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faydası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da: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lphaUcPeriod"/>
              <a:tabLst>
                <a:tab pos="469265" algn="l"/>
                <a:tab pos="469900" algn="l"/>
              </a:tabLst>
            </a:pPr>
            <a:r>
              <a:rPr sz="2800" b="1" spc="-5" dirty="0">
                <a:latin typeface="Calibri"/>
                <a:cs typeface="Calibri"/>
              </a:rPr>
              <a:t>Çalıştırma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ortamı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hazır olmadan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kodun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test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edilmesini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sağlaması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lphaUcPeriod"/>
              <a:tabLst>
                <a:tab pos="469265" algn="l"/>
                <a:tab pos="469900" algn="l"/>
              </a:tabLst>
            </a:pPr>
            <a:r>
              <a:rPr sz="2800" b="1" spc="-15" dirty="0">
                <a:latin typeface="Calibri"/>
                <a:cs typeface="Calibri"/>
              </a:rPr>
              <a:t>Kodu yazan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kişi </a:t>
            </a:r>
            <a:r>
              <a:rPr sz="2800" b="1" spc="-15" dirty="0">
                <a:latin typeface="Calibri"/>
                <a:cs typeface="Calibri"/>
              </a:rPr>
              <a:t>tarafından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yapılabilmesi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lphaUcPeriod"/>
              <a:tabLst>
                <a:tab pos="469265" algn="l"/>
                <a:tab pos="469900" algn="l"/>
              </a:tabLst>
            </a:pPr>
            <a:r>
              <a:rPr sz="2800" b="1" spc="-5" dirty="0">
                <a:latin typeface="Calibri"/>
                <a:cs typeface="Calibri"/>
              </a:rPr>
              <a:t>Deneyimsiz</a:t>
            </a:r>
            <a:r>
              <a:rPr sz="2800" b="1" spc="-10" dirty="0">
                <a:latin typeface="Calibri"/>
                <a:cs typeface="Calibri"/>
              </a:rPr>
              <a:t> personel</a:t>
            </a:r>
            <a:r>
              <a:rPr sz="2800" b="1" spc="-15" dirty="0">
                <a:latin typeface="Calibri"/>
                <a:cs typeface="Calibri"/>
              </a:rPr>
              <a:t> tarafından</a:t>
            </a:r>
            <a:r>
              <a:rPr sz="2800" b="1" spc="-5" dirty="0">
                <a:latin typeface="Calibri"/>
                <a:cs typeface="Calibri"/>
              </a:rPr>
              <a:t> yapılabilmesi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lphaUcPeriod"/>
              <a:tabLst>
                <a:tab pos="469265" algn="l"/>
                <a:tab pos="469900" algn="l"/>
              </a:tabLst>
            </a:pPr>
            <a:r>
              <a:rPr sz="2800" b="1" spc="-5" dirty="0">
                <a:latin typeface="Calibri"/>
                <a:cs typeface="Calibri"/>
              </a:rPr>
              <a:t>Gerçekleştirmesinin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ucuz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olması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57275" y="3036951"/>
            <a:ext cx="10078720" cy="0"/>
          </a:xfrm>
          <a:custGeom>
            <a:avLst/>
            <a:gdLst/>
            <a:ahLst/>
            <a:cxnLst/>
            <a:rect l="l" t="t" r="r" b="b"/>
            <a:pathLst>
              <a:path w="10078720">
                <a:moveTo>
                  <a:pt x="0" y="0"/>
                </a:moveTo>
                <a:lnTo>
                  <a:pt x="10078681" y="0"/>
                </a:lnTo>
              </a:path>
            </a:pathLst>
          </a:custGeom>
          <a:ln w="571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7767066" y="3982986"/>
            <a:ext cx="3990975" cy="2409825"/>
            <a:chOff x="7767066" y="3982986"/>
            <a:chExt cx="3990975" cy="24098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67066" y="3982986"/>
              <a:ext cx="3990962" cy="240981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143875" y="5297043"/>
              <a:ext cx="2812415" cy="0"/>
            </a:xfrm>
            <a:custGeom>
              <a:avLst/>
              <a:gdLst/>
              <a:ahLst/>
              <a:cxnLst/>
              <a:rect l="l" t="t" r="r" b="b"/>
              <a:pathLst>
                <a:path w="2812415">
                  <a:moveTo>
                    <a:pt x="0" y="0"/>
                  </a:moveTo>
                  <a:lnTo>
                    <a:pt x="2812211" y="0"/>
                  </a:lnTo>
                </a:path>
              </a:pathLst>
            </a:custGeom>
            <a:ln w="57150">
              <a:solidFill>
                <a:srgbClr val="D20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6322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45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Çözümleri-8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755042"/>
            <a:ext cx="8520430" cy="258000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b="1" dirty="0">
                <a:latin typeface="Calibri"/>
                <a:cs typeface="Calibri"/>
              </a:rPr>
              <a:t>Ne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kadar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yeniden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test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gerekeceğine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nasıl karar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verirsiniz?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60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5" dirty="0">
                <a:latin typeface="Calibri"/>
                <a:cs typeface="Calibri"/>
              </a:rPr>
              <a:t>Önceden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yapılan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benzer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projelere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bakarak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65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5" dirty="0">
                <a:latin typeface="Calibri"/>
                <a:cs typeface="Calibri"/>
              </a:rPr>
              <a:t>Geliştirme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ekibi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ile</a:t>
            </a:r>
            <a:r>
              <a:rPr sz="2800" b="1" spc="-5" dirty="0">
                <a:latin typeface="Calibri"/>
                <a:cs typeface="Calibri"/>
              </a:rPr>
              <a:t> görüşerek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65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5" dirty="0">
                <a:latin typeface="Calibri"/>
                <a:cs typeface="Calibri"/>
              </a:rPr>
              <a:t>Regresyon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için </a:t>
            </a:r>
            <a:r>
              <a:rPr sz="2800" b="1" dirty="0">
                <a:latin typeface="Calibri"/>
                <a:cs typeface="Calibri"/>
              </a:rPr>
              <a:t>ayrılan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zaman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bakarak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60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&amp;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b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76147" y="4451984"/>
            <a:ext cx="1242695" cy="0"/>
          </a:xfrm>
          <a:custGeom>
            <a:avLst/>
            <a:gdLst/>
            <a:ahLst/>
            <a:cxnLst/>
            <a:rect l="l" t="t" r="r" b="b"/>
            <a:pathLst>
              <a:path w="1242695">
                <a:moveTo>
                  <a:pt x="0" y="0"/>
                </a:moveTo>
                <a:lnTo>
                  <a:pt x="1242199" y="0"/>
                </a:lnTo>
              </a:path>
            </a:pathLst>
          </a:custGeom>
          <a:ln w="571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6322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45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Çözümleri-9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0021" y="1918989"/>
            <a:ext cx="4789170" cy="3567429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400" b="1" spc="-5" dirty="0">
                <a:latin typeface="Calibri"/>
                <a:cs typeface="Calibri"/>
              </a:rPr>
              <a:t>Test tasarım tekniğinin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amacı,</a:t>
            </a:r>
            <a:endParaRPr sz="2400">
              <a:latin typeface="Calibri"/>
              <a:cs typeface="Calibri"/>
            </a:endParaRPr>
          </a:p>
          <a:p>
            <a:pPr marL="469900" marR="60960" indent="-457200">
              <a:lnSpc>
                <a:spcPct val="87600"/>
              </a:lnSpc>
              <a:spcBef>
                <a:spcPts val="730"/>
              </a:spcBef>
              <a:buSzPct val="116666"/>
              <a:buAutoNum type="alphaUcPeriod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Calibri"/>
                <a:cs typeface="Calibri"/>
              </a:rPr>
              <a:t>Test senaryolarının değil, yalnızca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test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koşullarının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belirlenmesi</a:t>
            </a:r>
            <a:endParaRPr sz="2400">
              <a:latin typeface="Calibri"/>
              <a:cs typeface="Calibri"/>
            </a:endParaRPr>
          </a:p>
          <a:p>
            <a:pPr marL="469900" marR="5080" indent="-457200">
              <a:lnSpc>
                <a:spcPct val="87600"/>
              </a:lnSpc>
              <a:spcBef>
                <a:spcPts val="725"/>
              </a:spcBef>
              <a:buSzPct val="116666"/>
              <a:buAutoNum type="alphaUcPeriod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Calibri"/>
                <a:cs typeface="Calibri"/>
              </a:rPr>
              <a:t>Test koşullarını değil, yalnızca test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senaryolarını tanımlama</a:t>
            </a:r>
            <a:endParaRPr sz="2400">
              <a:latin typeface="Calibri"/>
              <a:cs typeface="Calibri"/>
            </a:endParaRPr>
          </a:p>
          <a:p>
            <a:pPr marL="469900" marR="864235" indent="-457200">
              <a:lnSpc>
                <a:spcPct val="87600"/>
              </a:lnSpc>
              <a:spcBef>
                <a:spcPts val="730"/>
              </a:spcBef>
              <a:buSzPct val="116666"/>
              <a:buAutoNum type="alphaUcPeriod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Calibri"/>
                <a:cs typeface="Calibri"/>
              </a:rPr>
              <a:t>Test koşullarının ve Test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senaryolarının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belirlenmesi</a:t>
            </a:r>
            <a:endParaRPr sz="2400">
              <a:latin typeface="Calibri"/>
              <a:cs typeface="Calibri"/>
            </a:endParaRPr>
          </a:p>
          <a:p>
            <a:pPr marL="469900" marR="864235" indent="-457200">
              <a:lnSpc>
                <a:spcPct val="87600"/>
              </a:lnSpc>
              <a:spcBef>
                <a:spcPts val="730"/>
              </a:spcBef>
              <a:buSzPct val="116666"/>
              <a:buAutoNum type="alphaUcPeriod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Calibri"/>
                <a:cs typeface="Calibri"/>
              </a:rPr>
              <a:t>Test koşullarının veya Test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senaryolarının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belirlenmesi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0701" y="2449829"/>
            <a:ext cx="5676881" cy="36156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6136" y="3831336"/>
            <a:ext cx="784097" cy="806195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8957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55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Çözümleri-10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0316" y="1744185"/>
            <a:ext cx="5273675" cy="419163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420370">
              <a:lnSpc>
                <a:spcPts val="2590"/>
              </a:lnSpc>
              <a:spcBef>
                <a:spcPts val="425"/>
              </a:spcBef>
            </a:pPr>
            <a:r>
              <a:rPr sz="2400" b="1" spc="-15" dirty="0">
                <a:latin typeface="Calibri"/>
                <a:cs typeface="Calibri"/>
              </a:rPr>
              <a:t>Gözden </a:t>
            </a:r>
            <a:r>
              <a:rPr sz="2400" b="1" spc="-10" dirty="0">
                <a:latin typeface="Calibri"/>
                <a:cs typeface="Calibri"/>
              </a:rPr>
              <a:t>geçirmeler </a:t>
            </a:r>
            <a:r>
              <a:rPr sz="2400" b="1" spc="-5" dirty="0">
                <a:latin typeface="Calibri"/>
                <a:cs typeface="Calibri"/>
              </a:rPr>
              <a:t>hakkında aşağıdaki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ifadelerden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hangisi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doğrudur?</a:t>
            </a:r>
            <a:endParaRPr sz="2400">
              <a:latin typeface="Calibri"/>
              <a:cs typeface="Calibri"/>
            </a:endParaRPr>
          </a:p>
          <a:p>
            <a:pPr marL="527050" marR="607060" indent="-514350">
              <a:lnSpc>
                <a:spcPct val="87600"/>
              </a:lnSpc>
              <a:spcBef>
                <a:spcPts val="695"/>
              </a:spcBef>
              <a:buSzPct val="116666"/>
              <a:buAutoNum type="alphaUcPeriod"/>
              <a:tabLst>
                <a:tab pos="526415" algn="l"/>
                <a:tab pos="527050" algn="l"/>
              </a:tabLst>
            </a:pPr>
            <a:r>
              <a:rPr sz="2400" b="1" spc="-15" dirty="0">
                <a:latin typeface="Calibri"/>
                <a:cs typeface="Calibri"/>
              </a:rPr>
              <a:t>Gözden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geçirmeler,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kullanıcı 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gereksinimleri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üzerine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yapılamaz</a:t>
            </a:r>
            <a:endParaRPr sz="2400">
              <a:latin typeface="Calibri"/>
              <a:cs typeface="Calibri"/>
            </a:endParaRPr>
          </a:p>
          <a:p>
            <a:pPr marL="527050" marR="915035" indent="-514350">
              <a:lnSpc>
                <a:spcPct val="87600"/>
              </a:lnSpc>
              <a:spcBef>
                <a:spcPts val="725"/>
              </a:spcBef>
              <a:buSzPct val="116666"/>
              <a:buAutoNum type="alphaUcPeriod"/>
              <a:tabLst>
                <a:tab pos="526415" algn="l"/>
                <a:tab pos="527050" algn="l"/>
              </a:tabLst>
            </a:pPr>
            <a:r>
              <a:rPr sz="2400" b="1" spc="-15" dirty="0">
                <a:latin typeface="Calibri"/>
                <a:cs typeface="Calibri"/>
              </a:rPr>
              <a:t>Gözden </a:t>
            </a:r>
            <a:r>
              <a:rPr sz="2400" b="1" spc="-25" dirty="0">
                <a:latin typeface="Calibri"/>
                <a:cs typeface="Calibri"/>
              </a:rPr>
              <a:t>geçirmeler, </a:t>
            </a:r>
            <a:r>
              <a:rPr sz="2400" b="1" spc="-15" dirty="0">
                <a:latin typeface="Calibri"/>
                <a:cs typeface="Calibri"/>
              </a:rPr>
              <a:t>kodun </a:t>
            </a:r>
            <a:r>
              <a:rPr sz="2400" b="1" spc="-20" dirty="0">
                <a:latin typeface="Calibri"/>
                <a:cs typeface="Calibri"/>
              </a:rPr>
              <a:t>test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edilmesinin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az</a:t>
            </a:r>
            <a:r>
              <a:rPr sz="2400" b="1" spc="-10" dirty="0">
                <a:latin typeface="Calibri"/>
                <a:cs typeface="Calibri"/>
              </a:rPr>
              <a:t> etkili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yolu</a:t>
            </a:r>
            <a:endParaRPr sz="2400">
              <a:latin typeface="Calibri"/>
              <a:cs typeface="Calibri"/>
            </a:endParaRPr>
          </a:p>
          <a:p>
            <a:pPr marL="527050" marR="5080" indent="-514350">
              <a:lnSpc>
                <a:spcPct val="87600"/>
              </a:lnSpc>
              <a:spcBef>
                <a:spcPts val="730"/>
              </a:spcBef>
              <a:buSzPct val="116666"/>
              <a:buAutoNum type="alphaUcPeriod"/>
              <a:tabLst>
                <a:tab pos="526415" algn="l"/>
                <a:tab pos="527050" algn="l"/>
              </a:tabLst>
            </a:pPr>
            <a:r>
              <a:rPr sz="2400" b="1" spc="-15" dirty="0">
                <a:latin typeface="Calibri"/>
                <a:cs typeface="Calibri"/>
              </a:rPr>
              <a:t>Gözden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geçirmelerin,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test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planlarında </a:t>
            </a:r>
            <a:r>
              <a:rPr sz="2400" b="1" spc="-5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hatalar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bulması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pek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olası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değildir</a:t>
            </a:r>
            <a:endParaRPr sz="2400">
              <a:latin typeface="Calibri"/>
              <a:cs typeface="Calibri"/>
            </a:endParaRPr>
          </a:p>
          <a:p>
            <a:pPr marL="527050" marR="311785" indent="-514350">
              <a:lnSpc>
                <a:spcPct val="88800"/>
              </a:lnSpc>
              <a:spcBef>
                <a:spcPts val="690"/>
              </a:spcBef>
              <a:buSzPct val="116666"/>
              <a:buAutoNum type="alphaUcPeriod"/>
              <a:tabLst>
                <a:tab pos="526415" algn="l"/>
                <a:tab pos="527050" algn="l"/>
              </a:tabLst>
            </a:pPr>
            <a:r>
              <a:rPr sz="2400" b="1" spc="-20" dirty="0">
                <a:latin typeface="Calibri"/>
                <a:cs typeface="Calibri"/>
              </a:rPr>
              <a:t>Şartnameler,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kodlar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ve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test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planları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hakkında </a:t>
            </a:r>
            <a:r>
              <a:rPr sz="2400" b="1" spc="-20" dirty="0">
                <a:latin typeface="Calibri"/>
                <a:cs typeface="Calibri"/>
              </a:rPr>
              <a:t>gözden </a:t>
            </a:r>
            <a:r>
              <a:rPr sz="2400" b="1" spc="-10" dirty="0">
                <a:latin typeface="Calibri"/>
                <a:cs typeface="Calibri"/>
              </a:rPr>
              <a:t>geçirmeler 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yapılmalıdır.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26619" y="2329434"/>
            <a:ext cx="5672455" cy="2606675"/>
            <a:chOff x="6426619" y="2329434"/>
            <a:chExt cx="5672455" cy="26066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6619" y="2329434"/>
              <a:ext cx="5536136" cy="25868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608063" y="4399791"/>
              <a:ext cx="5476875" cy="521970"/>
            </a:xfrm>
            <a:custGeom>
              <a:avLst/>
              <a:gdLst/>
              <a:ahLst/>
              <a:cxnLst/>
              <a:rect l="l" t="t" r="r" b="b"/>
              <a:pathLst>
                <a:path w="5476875" h="521970">
                  <a:moveTo>
                    <a:pt x="0" y="86995"/>
                  </a:moveTo>
                  <a:lnTo>
                    <a:pt x="6836" y="53133"/>
                  </a:lnTo>
                  <a:lnTo>
                    <a:pt x="25480" y="25480"/>
                  </a:lnTo>
                  <a:lnTo>
                    <a:pt x="53133" y="6836"/>
                  </a:lnTo>
                  <a:lnTo>
                    <a:pt x="86995" y="0"/>
                  </a:lnTo>
                  <a:lnTo>
                    <a:pt x="5389499" y="0"/>
                  </a:lnTo>
                  <a:lnTo>
                    <a:pt x="5423360" y="6836"/>
                  </a:lnTo>
                  <a:lnTo>
                    <a:pt x="5451013" y="25480"/>
                  </a:lnTo>
                  <a:lnTo>
                    <a:pt x="5469657" y="53133"/>
                  </a:lnTo>
                  <a:lnTo>
                    <a:pt x="5476494" y="86995"/>
                  </a:lnTo>
                  <a:lnTo>
                    <a:pt x="5476494" y="434962"/>
                  </a:lnTo>
                  <a:lnTo>
                    <a:pt x="5469657" y="468831"/>
                  </a:lnTo>
                  <a:lnTo>
                    <a:pt x="5451013" y="496487"/>
                  </a:lnTo>
                  <a:lnTo>
                    <a:pt x="5423360" y="515133"/>
                  </a:lnTo>
                  <a:lnTo>
                    <a:pt x="5389499" y="521970"/>
                  </a:lnTo>
                  <a:lnTo>
                    <a:pt x="86995" y="521970"/>
                  </a:lnTo>
                  <a:lnTo>
                    <a:pt x="53133" y="515133"/>
                  </a:lnTo>
                  <a:lnTo>
                    <a:pt x="25480" y="496487"/>
                  </a:lnTo>
                  <a:lnTo>
                    <a:pt x="6836" y="468831"/>
                  </a:lnTo>
                  <a:lnTo>
                    <a:pt x="0" y="434962"/>
                  </a:lnTo>
                  <a:lnTo>
                    <a:pt x="0" y="86995"/>
                  </a:lnTo>
                  <a:close/>
                </a:path>
              </a:pathLst>
            </a:custGeom>
            <a:ln w="28575">
              <a:solidFill>
                <a:srgbClr val="ED21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784" y="4921758"/>
            <a:ext cx="784097" cy="806195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89001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35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Çözümleri-11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2581" y="1821305"/>
            <a:ext cx="4688205" cy="211518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4"/>
              </a:spcBef>
            </a:pPr>
            <a:r>
              <a:rPr sz="2800" b="1" dirty="0">
                <a:latin typeface="Calibri"/>
                <a:cs typeface="Calibri"/>
              </a:rPr>
              <a:t>Durum </a:t>
            </a:r>
            <a:r>
              <a:rPr sz="2800" b="1" spc="-10" dirty="0">
                <a:latin typeface="Calibri"/>
                <a:cs typeface="Calibri"/>
              </a:rPr>
              <a:t>geçiş </a:t>
            </a:r>
            <a:r>
              <a:rPr sz="2800" b="1" spc="-5" dirty="0">
                <a:latin typeface="Calibri"/>
                <a:cs typeface="Calibri"/>
              </a:rPr>
              <a:t>tablosu </a:t>
            </a:r>
            <a:r>
              <a:rPr sz="2800" b="1" spc="-25" dirty="0">
                <a:latin typeface="Calibri"/>
                <a:cs typeface="Calibri"/>
              </a:rPr>
              <a:t>göz </a:t>
            </a:r>
            <a:r>
              <a:rPr sz="2800" b="1" spc="-5" dirty="0">
                <a:latin typeface="Calibri"/>
                <a:cs typeface="Calibri"/>
              </a:rPr>
              <a:t>önüne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alındığında, </a:t>
            </a:r>
            <a:r>
              <a:rPr sz="2800" b="1" spc="-20" dirty="0">
                <a:latin typeface="Calibri"/>
                <a:cs typeface="Calibri"/>
              </a:rPr>
              <a:t>test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durumlarından </a:t>
            </a:r>
            <a:r>
              <a:rPr sz="2800" b="1" spc="-6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hangisi aşağıdaki </a:t>
            </a:r>
            <a:r>
              <a:rPr sz="2800" b="1" dirty="0">
                <a:latin typeface="Calibri"/>
                <a:cs typeface="Calibri"/>
              </a:rPr>
              <a:t>durum 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geçişleri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dizisini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kapsar?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800" b="1" dirty="0">
                <a:latin typeface="Calibri"/>
                <a:cs typeface="Calibri"/>
              </a:rPr>
              <a:t>S1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SO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S1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S2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SO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2581" y="4506593"/>
            <a:ext cx="18929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6415" algn="l"/>
              </a:tabLst>
            </a:pPr>
            <a:r>
              <a:rPr sz="2800" b="1" dirty="0">
                <a:latin typeface="Calibri"/>
                <a:cs typeface="Calibri"/>
              </a:rPr>
              <a:t>A.	В,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С,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15" dirty="0">
                <a:latin typeface="Calibri"/>
                <a:cs typeface="Calibri"/>
              </a:rPr>
              <a:t>А,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2581" y="4932856"/>
            <a:ext cx="1892935" cy="104838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  <a:tabLst>
                <a:tab pos="526415" algn="l"/>
              </a:tabLst>
            </a:pPr>
            <a:r>
              <a:rPr sz="2800" b="1" dirty="0">
                <a:latin typeface="Calibri"/>
                <a:cs typeface="Calibri"/>
              </a:rPr>
              <a:t>B.	</a:t>
            </a:r>
            <a:r>
              <a:rPr sz="2800" b="1" spc="15" dirty="0">
                <a:latin typeface="Calibri"/>
                <a:cs typeface="Calibri"/>
              </a:rPr>
              <a:t>А,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В,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С,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  <a:tabLst>
                <a:tab pos="526415" algn="l"/>
              </a:tabLst>
            </a:pPr>
            <a:r>
              <a:rPr sz="2800" b="1" spc="-5" dirty="0">
                <a:latin typeface="Calibri"/>
                <a:cs typeface="Calibri"/>
              </a:rPr>
              <a:t>C.	</a:t>
            </a:r>
            <a:r>
              <a:rPr sz="2800" b="1" spc="-35" dirty="0">
                <a:latin typeface="Calibri"/>
                <a:cs typeface="Calibri"/>
              </a:rPr>
              <a:t>D,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spc="15" dirty="0">
                <a:latin typeface="Calibri"/>
                <a:cs typeface="Calibri"/>
              </a:rPr>
              <a:t>A,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B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2581" y="6039737"/>
            <a:ext cx="18827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6415" algn="l"/>
              </a:tabLst>
            </a:pPr>
            <a:r>
              <a:rPr sz="2800" b="1" spc="-5" dirty="0">
                <a:latin typeface="Calibri"/>
                <a:cs typeface="Calibri"/>
              </a:rPr>
              <a:t>D.	</a:t>
            </a:r>
            <a:r>
              <a:rPr sz="2800" b="1" spc="-35" dirty="0">
                <a:latin typeface="Calibri"/>
                <a:cs typeface="Calibri"/>
              </a:rPr>
              <a:t>D.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spc="15" dirty="0">
                <a:latin typeface="Calibri"/>
                <a:cs typeface="Calibri"/>
              </a:rPr>
              <a:t>A,</a:t>
            </a:r>
            <a:r>
              <a:rPr sz="2800" b="1" spc="-20" dirty="0">
                <a:latin typeface="Calibri"/>
                <a:cs typeface="Calibri"/>
              </a:rPr>
              <a:t> B,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7390" y="2721987"/>
            <a:ext cx="5761482" cy="255549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832495" y="2085956"/>
            <a:ext cx="281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Calibri"/>
                <a:cs typeface="Calibri"/>
              </a:rPr>
              <a:t>B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50229" y="2126189"/>
            <a:ext cx="3028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Calibri"/>
                <a:cs typeface="Calibri"/>
              </a:rPr>
              <a:t>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56146" y="4302004"/>
            <a:ext cx="3136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Calibri"/>
                <a:cs typeface="Calibri"/>
              </a:rPr>
              <a:t>D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88504" y="5375509"/>
            <a:ext cx="267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Calibri"/>
                <a:cs typeface="Calibri"/>
              </a:rPr>
              <a:t>C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46106" y="3524307"/>
            <a:ext cx="4737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Calibri"/>
                <a:cs typeface="Calibri"/>
              </a:rPr>
              <a:t>S2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19116" y="3555396"/>
            <a:ext cx="4737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Calibri"/>
                <a:cs typeface="Calibri"/>
              </a:rPr>
              <a:t>S0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75525" y="3555396"/>
            <a:ext cx="4737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Calibri"/>
                <a:cs typeface="Calibri"/>
              </a:rPr>
              <a:t>S1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77671" y="6497195"/>
            <a:ext cx="1889760" cy="43180"/>
          </a:xfrm>
          <a:custGeom>
            <a:avLst/>
            <a:gdLst/>
            <a:ahLst/>
            <a:cxnLst/>
            <a:rect l="l" t="t" r="r" b="b"/>
            <a:pathLst>
              <a:path w="1889760" h="43179">
                <a:moveTo>
                  <a:pt x="0" y="42786"/>
                </a:moveTo>
                <a:lnTo>
                  <a:pt x="1889493" y="0"/>
                </a:lnTo>
              </a:path>
            </a:pathLst>
          </a:custGeom>
          <a:ln w="571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42056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Yazılım</a:t>
            </a:r>
            <a:r>
              <a:rPr spc="-20" dirty="0"/>
              <a:t> </a:t>
            </a:r>
            <a:r>
              <a:rPr spc="-85" dirty="0"/>
              <a:t>Testi</a:t>
            </a:r>
            <a:r>
              <a:rPr spc="-10" dirty="0"/>
              <a:t> </a:t>
            </a:r>
            <a:r>
              <a:rPr spc="-5" dirty="0"/>
              <a:t>Nedir</a:t>
            </a:r>
            <a:r>
              <a:rPr dirty="0"/>
              <a:t> 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764" y="1853946"/>
            <a:ext cx="3486149" cy="18006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9004" y="1616924"/>
            <a:ext cx="10841355" cy="4849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07990" marR="7874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Testing,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belirtilen </a:t>
            </a:r>
            <a:r>
              <a:rPr sz="2400" spc="-10" dirty="0">
                <a:latin typeface="Calibri"/>
                <a:cs typeface="Calibri"/>
              </a:rPr>
              <a:t>gereksinimleri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karşılayıp </a:t>
            </a:r>
            <a:r>
              <a:rPr sz="2400" spc="-10" dirty="0">
                <a:latin typeface="Calibri"/>
                <a:cs typeface="Calibri"/>
              </a:rPr>
              <a:t>karşılamadığını </a:t>
            </a:r>
            <a:r>
              <a:rPr sz="2400" spc="-25" dirty="0">
                <a:latin typeface="Calibri"/>
                <a:cs typeface="Calibri"/>
              </a:rPr>
              <a:t>kontrol </a:t>
            </a:r>
            <a:r>
              <a:rPr sz="2400" spc="-5" dirty="0">
                <a:latin typeface="Calibri"/>
                <a:cs typeface="Calibri"/>
              </a:rPr>
              <a:t>etmenin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yanında, sistemin </a:t>
            </a:r>
            <a:r>
              <a:rPr sz="2400" spc="-5" dirty="0">
                <a:latin typeface="Calibri"/>
                <a:cs typeface="Calibri"/>
              </a:rPr>
              <a:t>çalışma ortamında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kullanıcı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(user)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diğer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paydaşların(stakeholder)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ihtiyaçlarını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karşılayıp karşılamayacağını </a:t>
            </a:r>
            <a:r>
              <a:rPr sz="2400" spc="-25" dirty="0">
                <a:latin typeface="Calibri"/>
                <a:cs typeface="Calibri"/>
              </a:rPr>
              <a:t>kontrol </a:t>
            </a:r>
            <a:r>
              <a:rPr sz="2400" spc="-10" dirty="0">
                <a:latin typeface="Calibri"/>
                <a:cs typeface="Calibri"/>
              </a:rPr>
              <a:t>etmeyi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40" dirty="0">
                <a:latin typeface="Calibri"/>
                <a:cs typeface="Calibri"/>
              </a:rPr>
              <a:t>içerir.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buSzPct val="116666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400" dirty="0">
                <a:latin typeface="Calibri"/>
                <a:cs typeface="Calibri"/>
              </a:rPr>
              <a:t>Bazı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testler,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testin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isleyişine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edilen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bileşen(component)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testin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gerçekleştiği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sistemi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dahil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eder;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 </a:t>
            </a:r>
            <a:r>
              <a:rPr sz="2400" dirty="0">
                <a:latin typeface="Calibri"/>
                <a:cs typeface="Calibri"/>
              </a:rPr>
              <a:t>tür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testlere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dinamik </a:t>
            </a:r>
            <a:r>
              <a:rPr sz="2400" b="1" spc="-20" dirty="0">
                <a:latin typeface="Calibri"/>
                <a:cs typeface="Calibri"/>
              </a:rPr>
              <a:t>test</a:t>
            </a:r>
            <a:r>
              <a:rPr sz="2400" b="1" spc="2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denir.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Bazı</a:t>
            </a:r>
            <a:r>
              <a:rPr sz="2400" spc="-10" dirty="0">
                <a:latin typeface="Calibri"/>
                <a:cs typeface="Calibri"/>
              </a:rPr>
              <a:t> testler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ise,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edilen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bileşen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sistemi </a:t>
            </a:r>
            <a:r>
              <a:rPr sz="2400" spc="-5" dirty="0">
                <a:latin typeface="Calibri"/>
                <a:cs typeface="Calibri"/>
              </a:rPr>
              <a:t>çalıştırılan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testlere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dahil</a:t>
            </a:r>
            <a:r>
              <a:rPr sz="2400" spc="-10" dirty="0">
                <a:latin typeface="Calibri"/>
                <a:cs typeface="Calibri"/>
              </a:rPr>
              <a:t> etmez;</a:t>
            </a:r>
            <a:r>
              <a:rPr sz="2400" spc="-5" dirty="0">
                <a:latin typeface="Calibri"/>
                <a:cs typeface="Calibri"/>
              </a:rPr>
              <a:t> bu </a:t>
            </a:r>
            <a:r>
              <a:rPr sz="2400" dirty="0">
                <a:latin typeface="Calibri"/>
                <a:cs typeface="Calibri"/>
              </a:rPr>
              <a:t>tür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testlere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statik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test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denir.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nedenle,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testing </a:t>
            </a:r>
            <a:r>
              <a:rPr sz="2400" spc="-15" dirty="0">
                <a:latin typeface="Calibri"/>
                <a:cs typeface="Calibri"/>
              </a:rPr>
              <a:t>aynı</a:t>
            </a:r>
            <a:r>
              <a:rPr sz="2400" spc="-10" dirty="0">
                <a:latin typeface="Calibri"/>
                <a:cs typeface="Calibri"/>
              </a:rPr>
              <a:t> zamanda gereksinimler(requirements),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story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kaynak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kodu(source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code)</a:t>
            </a:r>
            <a:r>
              <a:rPr sz="2400" spc="-5" dirty="0">
                <a:latin typeface="Calibri"/>
                <a:cs typeface="Calibri"/>
              </a:rPr>
              <a:t> gibi çalışma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ürünlerinin(work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product) </a:t>
            </a:r>
            <a:r>
              <a:rPr sz="2400" spc="-20" dirty="0">
                <a:latin typeface="Calibri"/>
                <a:cs typeface="Calibri"/>
              </a:rPr>
              <a:t>gözden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geçirilmesini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içerir.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89001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35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Çözümleri-12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755042"/>
            <a:ext cx="9643110" cy="296418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b="1" dirty="0">
                <a:latin typeface="Calibri"/>
                <a:cs typeface="Calibri"/>
              </a:rPr>
              <a:t>Bir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yazılım</a:t>
            </a:r>
            <a:r>
              <a:rPr sz="2800" b="1" spc="-5" dirty="0">
                <a:latin typeface="Calibri"/>
                <a:cs typeface="Calibri"/>
              </a:rPr>
              <a:t> çıktısını </a:t>
            </a:r>
            <a:r>
              <a:rPr sz="2800" b="1" spc="-25" dirty="0">
                <a:latin typeface="Calibri"/>
                <a:cs typeface="Calibri"/>
              </a:rPr>
              <a:t>gözden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geçirirken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ana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hedef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nedir?</a:t>
            </a:r>
            <a:endParaRPr sz="2800">
              <a:latin typeface="Calibri"/>
              <a:cs typeface="Calibri"/>
            </a:endParaRPr>
          </a:p>
          <a:p>
            <a:pPr marL="527050" marR="152400" indent="-514350">
              <a:lnSpc>
                <a:spcPts val="3020"/>
              </a:lnSpc>
              <a:spcBef>
                <a:spcPts val="1040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15" dirty="0">
                <a:latin typeface="Calibri"/>
                <a:cs typeface="Calibri"/>
              </a:rPr>
              <a:t>Potansiyel </a:t>
            </a:r>
            <a:r>
              <a:rPr sz="2800" b="1" spc="-5" dirty="0">
                <a:latin typeface="Calibri"/>
                <a:cs typeface="Calibri"/>
              </a:rPr>
              <a:t>uygulama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hatalarını</a:t>
            </a:r>
            <a:r>
              <a:rPr sz="2800" b="1" dirty="0">
                <a:latin typeface="Calibri"/>
                <a:cs typeface="Calibri"/>
              </a:rPr>
              <a:t> bir </a:t>
            </a:r>
            <a:r>
              <a:rPr sz="2800" b="1" spc="-20" dirty="0">
                <a:latin typeface="Calibri"/>
                <a:cs typeface="Calibri"/>
              </a:rPr>
              <a:t>test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belirtimleri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üzerinden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saptamak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30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5" dirty="0">
                <a:latin typeface="Calibri"/>
                <a:cs typeface="Calibri"/>
              </a:rPr>
              <a:t>Herhangi </a:t>
            </a:r>
            <a:r>
              <a:rPr sz="2800" b="1" dirty="0">
                <a:latin typeface="Calibri"/>
                <a:cs typeface="Calibri"/>
              </a:rPr>
              <a:t>bir </a:t>
            </a:r>
            <a:r>
              <a:rPr sz="2800" b="1" spc="-10" dirty="0">
                <a:latin typeface="Calibri"/>
                <a:cs typeface="Calibri"/>
              </a:rPr>
              <a:t>yazılım</a:t>
            </a:r>
            <a:r>
              <a:rPr sz="2800" b="1" spc="-5" dirty="0">
                <a:latin typeface="Calibri"/>
                <a:cs typeface="Calibri"/>
              </a:rPr>
              <a:t> işi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ürünündeki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kusurları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tanımlamak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65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10" dirty="0">
                <a:latin typeface="Calibri"/>
                <a:cs typeface="Calibri"/>
              </a:rPr>
              <a:t>Gereksinim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spesifikasyonundaki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yazım </a:t>
            </a:r>
            <a:r>
              <a:rPr sz="2800" b="1" spc="-5" dirty="0">
                <a:latin typeface="Calibri"/>
                <a:cs typeface="Calibri"/>
              </a:rPr>
              <a:t>hatalarını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tespit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etmek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60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10" dirty="0">
                <a:latin typeface="Calibri"/>
                <a:cs typeface="Calibri"/>
              </a:rPr>
              <a:t>Koddaki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standart</a:t>
            </a:r>
            <a:r>
              <a:rPr sz="2800" b="1" spc="-5" dirty="0">
                <a:latin typeface="Calibri"/>
                <a:cs typeface="Calibri"/>
              </a:rPr>
              <a:t> tutarsızlıkları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belirlemek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7013" y="3738753"/>
            <a:ext cx="9100185" cy="0"/>
          </a:xfrm>
          <a:custGeom>
            <a:avLst/>
            <a:gdLst/>
            <a:ahLst/>
            <a:cxnLst/>
            <a:rect l="l" t="t" r="r" b="b"/>
            <a:pathLst>
              <a:path w="9100185">
                <a:moveTo>
                  <a:pt x="0" y="0"/>
                </a:moveTo>
                <a:lnTo>
                  <a:pt x="9099854" y="0"/>
                </a:lnTo>
              </a:path>
            </a:pathLst>
          </a:custGeom>
          <a:ln w="571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8957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55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Çözümleri-13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755042"/>
            <a:ext cx="10278110" cy="258000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b="1" spc="-5" dirty="0">
                <a:latin typeface="Calibri"/>
                <a:cs typeface="Calibri"/>
              </a:rPr>
              <a:t>Aşağıdakilerden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hangisi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normalde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bir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test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için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bir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hedef olmamalıdır?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60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20" dirty="0">
                <a:latin typeface="Calibri"/>
                <a:cs typeface="Calibri"/>
              </a:rPr>
              <a:t>Yazılımdaki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hataları</a:t>
            </a:r>
            <a:r>
              <a:rPr sz="2800" b="1" dirty="0">
                <a:latin typeface="Calibri"/>
                <a:cs typeface="Calibri"/>
              </a:rPr>
              <a:t> bulmak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65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25" dirty="0">
                <a:latin typeface="Calibri"/>
                <a:cs typeface="Calibri"/>
              </a:rPr>
              <a:t>Yazılımın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canlıya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çıkmak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için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hazır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olup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olmadığını değerlendirmek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65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25" dirty="0">
                <a:latin typeface="Calibri"/>
                <a:cs typeface="Calibri"/>
              </a:rPr>
              <a:t>Yazılımın </a:t>
            </a:r>
            <a:r>
              <a:rPr sz="2800" b="1" spc="-5" dirty="0">
                <a:latin typeface="Calibri"/>
                <a:cs typeface="Calibri"/>
              </a:rPr>
              <a:t>çalışmadığını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göstermek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60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25" dirty="0">
                <a:latin typeface="Calibri"/>
                <a:cs typeface="Calibri"/>
              </a:rPr>
              <a:t>Yazılımın </a:t>
            </a:r>
            <a:r>
              <a:rPr sz="2800" b="1" spc="-5" dirty="0">
                <a:latin typeface="Calibri"/>
                <a:cs typeface="Calibri"/>
              </a:rPr>
              <a:t>doğru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olduğunu kanıtlamak.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7013" y="4400169"/>
            <a:ext cx="5723890" cy="0"/>
          </a:xfrm>
          <a:custGeom>
            <a:avLst/>
            <a:gdLst/>
            <a:ahLst/>
            <a:cxnLst/>
            <a:rect l="l" t="t" r="r" b="b"/>
            <a:pathLst>
              <a:path w="5723890">
                <a:moveTo>
                  <a:pt x="0" y="0"/>
                </a:moveTo>
                <a:lnTo>
                  <a:pt x="5723699" y="0"/>
                </a:lnTo>
              </a:path>
            </a:pathLst>
          </a:custGeom>
          <a:ln w="571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8957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55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Çözümleri-14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755042"/>
            <a:ext cx="10199370" cy="258000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b="1" spc="-5" dirty="0">
                <a:latin typeface="Calibri"/>
                <a:cs typeface="Calibri"/>
              </a:rPr>
              <a:t>Aşağıdaki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gereksinimlerden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hangisi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test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edilebilir?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60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5" dirty="0">
                <a:latin typeface="Calibri"/>
                <a:cs typeface="Calibri"/>
              </a:rPr>
              <a:t>Sistem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kullanıcı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dostu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olacaktır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65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5" dirty="0">
                <a:latin typeface="Calibri"/>
                <a:cs typeface="Calibri"/>
              </a:rPr>
              <a:t>Sistemin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emniyet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açısından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kritik</a:t>
            </a:r>
            <a:r>
              <a:rPr sz="2800" b="1" spc="3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bölümleri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SIFIR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arıza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içermelidir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65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5" dirty="0">
                <a:latin typeface="Calibri"/>
                <a:cs typeface="Calibri"/>
              </a:rPr>
              <a:t>Belirtilen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tasarım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yükü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için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tepki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süresi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bir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saniyeden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az </a:t>
            </a:r>
            <a:r>
              <a:rPr sz="2800" b="1" spc="-5" dirty="0">
                <a:latin typeface="Calibri"/>
                <a:cs typeface="Calibri"/>
              </a:rPr>
              <a:t>olmalıdır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60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5" dirty="0">
                <a:latin typeface="Calibri"/>
                <a:cs typeface="Calibri"/>
              </a:rPr>
              <a:t>Sistem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taşınabilir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olacak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şekilde</a:t>
            </a:r>
            <a:r>
              <a:rPr sz="2800" b="1" dirty="0">
                <a:latin typeface="Calibri"/>
                <a:cs typeface="Calibri"/>
              </a:rPr>
              <a:t> yapılacaktır.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2242" y="3882009"/>
            <a:ext cx="9829165" cy="0"/>
          </a:xfrm>
          <a:custGeom>
            <a:avLst/>
            <a:gdLst/>
            <a:ahLst/>
            <a:cxnLst/>
            <a:rect l="l" t="t" r="r" b="b"/>
            <a:pathLst>
              <a:path w="9829165">
                <a:moveTo>
                  <a:pt x="0" y="0"/>
                </a:moveTo>
                <a:lnTo>
                  <a:pt x="9828911" y="0"/>
                </a:lnTo>
              </a:path>
            </a:pathLst>
          </a:custGeom>
          <a:ln w="571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89001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35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Çözümleri-15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847701"/>
            <a:ext cx="5341620" cy="300164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b="1" spc="-5" dirty="0">
                <a:latin typeface="Calibri"/>
                <a:cs typeface="Calibri"/>
              </a:rPr>
              <a:t>Aşağıdakilerden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hangisi</a:t>
            </a:r>
            <a:r>
              <a:rPr sz="2400" b="1" spc="-15" dirty="0">
                <a:latin typeface="Calibri"/>
                <a:cs typeface="Calibri"/>
              </a:rPr>
              <a:t> sistem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testinin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bir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parçası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DEĞİLDİR: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450">
              <a:latin typeface="Calibri"/>
              <a:cs typeface="Calibri"/>
            </a:endParaRPr>
          </a:p>
          <a:p>
            <a:pPr marL="347980" indent="-335280">
              <a:lnSpc>
                <a:spcPct val="100000"/>
              </a:lnSpc>
              <a:buAutoNum type="alphaUcPeriod"/>
              <a:tabLst>
                <a:tab pos="347980" algn="l"/>
              </a:tabLst>
            </a:pPr>
            <a:r>
              <a:rPr sz="2400" b="1" dirty="0">
                <a:latin typeface="Calibri"/>
                <a:cs typeface="Calibri"/>
              </a:rPr>
              <a:t>İş</a:t>
            </a:r>
            <a:r>
              <a:rPr sz="2400" b="1" spc="-10" dirty="0">
                <a:latin typeface="Calibri"/>
                <a:cs typeface="Calibri"/>
              </a:rPr>
              <a:t> süreci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tabanlı </a:t>
            </a:r>
            <a:r>
              <a:rPr sz="2400" b="1" spc="-20" dirty="0">
                <a:latin typeface="Calibri"/>
                <a:cs typeface="Calibri"/>
              </a:rPr>
              <a:t>test</a:t>
            </a:r>
            <a:endParaRPr sz="2400">
              <a:latin typeface="Calibri"/>
              <a:cs typeface="Calibri"/>
            </a:endParaRPr>
          </a:p>
          <a:p>
            <a:pPr marL="333375" indent="-321310">
              <a:lnSpc>
                <a:spcPct val="100000"/>
              </a:lnSpc>
              <a:spcBef>
                <a:spcPts val="715"/>
              </a:spcBef>
              <a:buAutoNum type="alphaUcPeriod"/>
              <a:tabLst>
                <a:tab pos="334010" algn="l"/>
              </a:tabLst>
            </a:pPr>
            <a:r>
              <a:rPr sz="2400" b="1" spc="-10" dirty="0">
                <a:latin typeface="Calibri"/>
                <a:cs typeface="Calibri"/>
              </a:rPr>
              <a:t>Performans,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yük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ve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stres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testi</a:t>
            </a:r>
            <a:endParaRPr sz="2400">
              <a:latin typeface="Calibri"/>
              <a:cs typeface="Calibri"/>
            </a:endParaRPr>
          </a:p>
          <a:p>
            <a:pPr marL="323215" indent="-311150">
              <a:lnSpc>
                <a:spcPct val="100000"/>
              </a:lnSpc>
              <a:spcBef>
                <a:spcPts val="720"/>
              </a:spcBef>
              <a:buAutoNum type="alphaUcPeriod"/>
              <a:tabLst>
                <a:tab pos="323850" algn="l"/>
              </a:tabLst>
            </a:pPr>
            <a:r>
              <a:rPr sz="2400" b="1" spc="-10" dirty="0">
                <a:latin typeface="Calibri"/>
                <a:cs typeface="Calibri"/>
              </a:rPr>
              <a:t>Gereksinimlere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dayalı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test</a:t>
            </a:r>
            <a:endParaRPr sz="2400">
              <a:latin typeface="Calibri"/>
              <a:cs typeface="Calibri"/>
            </a:endParaRPr>
          </a:p>
          <a:p>
            <a:pPr marL="346710" indent="-334645">
              <a:lnSpc>
                <a:spcPct val="100000"/>
              </a:lnSpc>
              <a:spcBef>
                <a:spcPts val="705"/>
              </a:spcBef>
              <a:buAutoNum type="alphaUcPeriod"/>
              <a:tabLst>
                <a:tab pos="347345" algn="l"/>
              </a:tabLst>
            </a:pPr>
            <a:r>
              <a:rPr sz="2400" b="1" spc="-20" dirty="0">
                <a:latin typeface="Calibri"/>
                <a:cs typeface="Calibri"/>
              </a:rPr>
              <a:t>Yukarıdan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aşağıya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entegrasyon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testi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30427" y="4934330"/>
            <a:ext cx="4598670" cy="0"/>
          </a:xfrm>
          <a:custGeom>
            <a:avLst/>
            <a:gdLst/>
            <a:ahLst/>
            <a:cxnLst/>
            <a:rect l="l" t="t" r="r" b="b"/>
            <a:pathLst>
              <a:path w="4598670">
                <a:moveTo>
                  <a:pt x="0" y="0"/>
                </a:moveTo>
                <a:lnTo>
                  <a:pt x="4598149" y="0"/>
                </a:lnTo>
              </a:path>
            </a:pathLst>
          </a:custGeom>
          <a:ln w="571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1997" y="1391460"/>
            <a:ext cx="4729096" cy="4603955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89001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35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Çözümleri-16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755042"/>
            <a:ext cx="7886065" cy="258000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b="1" spc="-15" dirty="0">
                <a:latin typeface="Calibri"/>
                <a:cs typeface="Calibri"/>
              </a:rPr>
              <a:t>Hata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ayıklama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(debugging)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faaliyetlerini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kim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uygular?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60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5" dirty="0">
                <a:latin typeface="Calibri"/>
                <a:cs typeface="Calibri"/>
              </a:rPr>
              <a:t>Geliştiriciler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65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5" dirty="0">
                <a:latin typeface="Calibri"/>
                <a:cs typeface="Calibri"/>
              </a:rPr>
              <a:t>Analistler</a:t>
            </a:r>
            <a:endParaRPr sz="2800">
              <a:latin typeface="Calibri"/>
              <a:cs typeface="Calibri"/>
            </a:endParaRPr>
          </a:p>
          <a:p>
            <a:pPr marL="607695" indent="-595630">
              <a:lnSpc>
                <a:spcPct val="100000"/>
              </a:lnSpc>
              <a:spcBef>
                <a:spcPts val="665"/>
              </a:spcBef>
              <a:buAutoNum type="alphaUcPeriod"/>
              <a:tabLst>
                <a:tab pos="607695" algn="l"/>
                <a:tab pos="608330" algn="l"/>
              </a:tabLst>
            </a:pPr>
            <a:r>
              <a:rPr sz="2800" b="1" spc="-40" dirty="0">
                <a:latin typeface="Calibri"/>
                <a:cs typeface="Calibri"/>
              </a:rPr>
              <a:t>Testçiler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60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10" dirty="0">
                <a:latin typeface="Calibri"/>
                <a:cs typeface="Calibri"/>
              </a:rPr>
              <a:t>Kaliteciler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77671" y="2863976"/>
            <a:ext cx="2169795" cy="0"/>
          </a:xfrm>
          <a:custGeom>
            <a:avLst/>
            <a:gdLst/>
            <a:ahLst/>
            <a:cxnLst/>
            <a:rect l="l" t="t" r="r" b="b"/>
            <a:pathLst>
              <a:path w="2169795">
                <a:moveTo>
                  <a:pt x="0" y="0"/>
                </a:moveTo>
                <a:lnTo>
                  <a:pt x="2169617" y="0"/>
                </a:lnTo>
              </a:path>
            </a:pathLst>
          </a:custGeom>
          <a:ln w="571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8957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55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Çözümleri-17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26568" y="1813762"/>
            <a:ext cx="9284335" cy="363220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400" b="1" spc="-10" dirty="0">
                <a:latin typeface="Calibri"/>
                <a:cs typeface="Calibri"/>
              </a:rPr>
              <a:t>Aşağıdakilerden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hangisi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doğrudur?</a:t>
            </a:r>
            <a:endParaRPr sz="2400">
              <a:latin typeface="Calibri"/>
              <a:cs typeface="Calibri"/>
            </a:endParaRPr>
          </a:p>
          <a:p>
            <a:pPr marL="527050" marR="5080" indent="-514350">
              <a:lnSpc>
                <a:spcPct val="87600"/>
              </a:lnSpc>
              <a:spcBef>
                <a:spcPts val="730"/>
              </a:spcBef>
              <a:buSzPct val="116666"/>
              <a:buAutoNum type="alphaUcPeriod"/>
              <a:tabLst>
                <a:tab pos="526415" algn="l"/>
                <a:tab pos="527050" algn="l"/>
              </a:tabLst>
            </a:pPr>
            <a:r>
              <a:rPr sz="2400" b="1" spc="-10" dirty="0">
                <a:latin typeface="Calibri"/>
                <a:cs typeface="Calibri"/>
              </a:rPr>
              <a:t>Etki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analizi,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regresyon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testinde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bulunan bir kusurun</a:t>
            </a:r>
            <a:r>
              <a:rPr sz="2400" b="1" spc="-15" dirty="0">
                <a:latin typeface="Calibri"/>
                <a:cs typeface="Calibri"/>
              </a:rPr>
              <a:t> sistem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üzerindeki </a:t>
            </a:r>
            <a:r>
              <a:rPr sz="2400" b="1" spc="-5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etkisini değerlendirir</a:t>
            </a:r>
            <a:endParaRPr sz="2400">
              <a:latin typeface="Calibri"/>
              <a:cs typeface="Calibri"/>
            </a:endParaRPr>
          </a:p>
          <a:p>
            <a:pPr marL="527050" marR="643255" indent="-514350">
              <a:lnSpc>
                <a:spcPct val="87600"/>
              </a:lnSpc>
              <a:spcBef>
                <a:spcPts val="725"/>
              </a:spcBef>
              <a:buSzPct val="116666"/>
              <a:buAutoNum type="alphaUcPeriod"/>
              <a:tabLst>
                <a:tab pos="526415" algn="l"/>
                <a:tab pos="527050" algn="l"/>
              </a:tabLst>
            </a:pPr>
            <a:r>
              <a:rPr sz="2400" b="1" spc="-10" dirty="0">
                <a:latin typeface="Calibri"/>
                <a:cs typeface="Calibri"/>
              </a:rPr>
              <a:t>Etki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analizi,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regresyon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test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ekibine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yeni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katılan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bir kişinin etkisini </a:t>
            </a:r>
            <a:r>
              <a:rPr sz="2400" b="1" spc="-5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değerlendirir</a:t>
            </a:r>
            <a:endParaRPr sz="2400">
              <a:latin typeface="Calibri"/>
              <a:cs typeface="Calibri"/>
            </a:endParaRPr>
          </a:p>
          <a:p>
            <a:pPr marL="527050" marR="782955" indent="-514350">
              <a:lnSpc>
                <a:spcPct val="87600"/>
              </a:lnSpc>
              <a:spcBef>
                <a:spcPts val="730"/>
              </a:spcBef>
              <a:buSzPct val="116666"/>
              <a:buAutoNum type="alphaUcPeriod"/>
              <a:tabLst>
                <a:tab pos="526415" algn="l"/>
                <a:tab pos="527050" algn="l"/>
              </a:tabLst>
            </a:pPr>
            <a:r>
              <a:rPr sz="2400" b="1" spc="-10" dirty="0">
                <a:latin typeface="Calibri"/>
                <a:cs typeface="Calibri"/>
              </a:rPr>
              <a:t>Etki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analizi,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regresyon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testinde,</a:t>
            </a:r>
            <a:r>
              <a:rPr sz="2400" b="1" spc="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hatanın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doğru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şekilde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düzeltilip </a:t>
            </a:r>
            <a:r>
              <a:rPr sz="2400" b="1" spc="-5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düzeltilmediğini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değerlendirir</a:t>
            </a:r>
            <a:endParaRPr sz="2400">
              <a:latin typeface="Calibri"/>
              <a:cs typeface="Calibri"/>
            </a:endParaRPr>
          </a:p>
          <a:p>
            <a:pPr marL="527050" marR="690880" indent="-514350">
              <a:lnSpc>
                <a:spcPts val="3020"/>
              </a:lnSpc>
              <a:spcBef>
                <a:spcPts val="700"/>
              </a:spcBef>
              <a:buSzPct val="116666"/>
              <a:buAutoNum type="alphaUcPeriod"/>
              <a:tabLst>
                <a:tab pos="526415" algn="l"/>
                <a:tab pos="527050" algn="l"/>
              </a:tabLst>
            </a:pPr>
            <a:r>
              <a:rPr sz="2400" b="1" spc="-10" dirty="0">
                <a:latin typeface="Calibri"/>
                <a:cs typeface="Calibri"/>
              </a:rPr>
              <a:t>Etki</a:t>
            </a:r>
            <a:r>
              <a:rPr sz="2400" b="1" spc="-5" dirty="0">
                <a:latin typeface="Calibri"/>
                <a:cs typeface="Calibri"/>
              </a:rPr>
              <a:t> analizi,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regresyon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testinin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ne </a:t>
            </a:r>
            <a:r>
              <a:rPr sz="2400" b="1" spc="-10" dirty="0">
                <a:latin typeface="Calibri"/>
                <a:cs typeface="Calibri"/>
              </a:rPr>
              <a:t>kadar </a:t>
            </a:r>
            <a:r>
              <a:rPr sz="2400" b="1" spc="-5" dirty="0">
                <a:latin typeface="Calibri"/>
                <a:cs typeface="Calibri"/>
              </a:rPr>
              <a:t>olacağını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belirlemek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için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sistemdeki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bir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değişikliğin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etkisini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değerlendirir</a:t>
            </a:r>
            <a:r>
              <a:rPr sz="2800" spc="-25" dirty="0"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697" y="4662678"/>
            <a:ext cx="784097" cy="80619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03953" y="5428488"/>
            <a:ext cx="7924799" cy="1085849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8957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55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Çözümleri-18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847701"/>
            <a:ext cx="5701665" cy="386207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b="1" spc="-5" dirty="0">
                <a:latin typeface="Calibri"/>
                <a:cs typeface="Calibri"/>
              </a:rPr>
              <a:t>Testlerin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yazılım yaşam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döngüsünün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erken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safhalarında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başlamasının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ana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faydası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nedir?</a:t>
            </a:r>
            <a:endParaRPr sz="2400">
              <a:latin typeface="Calibri"/>
              <a:cs typeface="Calibri"/>
            </a:endParaRPr>
          </a:p>
          <a:p>
            <a:pPr marL="527050" marR="1125855" indent="-514350">
              <a:lnSpc>
                <a:spcPct val="87600"/>
              </a:lnSpc>
              <a:spcBef>
                <a:spcPts val="695"/>
              </a:spcBef>
              <a:buSzPct val="116666"/>
              <a:buAutoNum type="alphaUcPeriod"/>
              <a:tabLst>
                <a:tab pos="526415" algn="l"/>
                <a:tab pos="527050" algn="l"/>
              </a:tabLst>
            </a:pPr>
            <a:r>
              <a:rPr sz="2400" b="1" spc="-5" dirty="0">
                <a:latin typeface="Calibri"/>
                <a:cs typeface="Calibri"/>
              </a:rPr>
              <a:t>Testlerin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test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aşaması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sırasında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tasarlanmasından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daha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ucuzdur</a:t>
            </a:r>
            <a:endParaRPr sz="2400">
              <a:latin typeface="Calibri"/>
              <a:cs typeface="Calibri"/>
            </a:endParaRPr>
          </a:p>
          <a:p>
            <a:pPr marL="527050" marR="623570" indent="-514350">
              <a:lnSpc>
                <a:spcPct val="87600"/>
              </a:lnSpc>
              <a:spcBef>
                <a:spcPts val="725"/>
              </a:spcBef>
              <a:buSzPct val="116666"/>
              <a:buAutoNum type="alphaUcPeriod"/>
              <a:tabLst>
                <a:tab pos="526415" algn="l"/>
                <a:tab pos="527050" algn="l"/>
              </a:tabLst>
            </a:pPr>
            <a:r>
              <a:rPr sz="2400" b="1" spc="-5" dirty="0">
                <a:latin typeface="Calibri"/>
                <a:cs typeface="Calibri"/>
              </a:rPr>
              <a:t>Kusurların koda girmesini önlemeye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yardımcı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olur</a:t>
            </a:r>
            <a:endParaRPr sz="2400">
              <a:latin typeface="Calibri"/>
              <a:cs typeface="Calibri"/>
            </a:endParaRPr>
          </a:p>
          <a:p>
            <a:pPr marL="527050" marR="668655" indent="-514350">
              <a:lnSpc>
                <a:spcPct val="87600"/>
              </a:lnSpc>
              <a:spcBef>
                <a:spcPts val="730"/>
              </a:spcBef>
              <a:buSzPct val="116666"/>
              <a:buAutoNum type="alphaUcPeriod"/>
              <a:tabLst>
                <a:tab pos="526415" algn="l"/>
                <a:tab pos="527050" algn="l"/>
              </a:tabLst>
            </a:pPr>
            <a:r>
              <a:rPr sz="2400" b="1" spc="-5" dirty="0">
                <a:latin typeface="Calibri"/>
                <a:cs typeface="Calibri"/>
              </a:rPr>
              <a:t>Erken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tasarlanan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testler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daha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sonra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tasarlanan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testlerden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daha etkilidir</a:t>
            </a:r>
            <a:endParaRPr sz="2400">
              <a:latin typeface="Calibri"/>
              <a:cs typeface="Calibri"/>
            </a:endParaRPr>
          </a:p>
          <a:p>
            <a:pPr marL="527050" marR="644525" indent="-514350">
              <a:lnSpc>
                <a:spcPct val="87600"/>
              </a:lnSpc>
              <a:spcBef>
                <a:spcPts val="730"/>
              </a:spcBef>
              <a:buSzPct val="116666"/>
              <a:buAutoNum type="alphaUcPeriod"/>
              <a:tabLst>
                <a:tab pos="526415" algn="l"/>
                <a:tab pos="527050" algn="l"/>
              </a:tabLst>
            </a:pPr>
            <a:r>
              <a:rPr sz="2400" b="1" spc="-5" dirty="0">
                <a:latin typeface="Calibri"/>
                <a:cs typeface="Calibri"/>
              </a:rPr>
              <a:t>Test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edenler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meşgul olduğunda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test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aşamasında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zaman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kazandırır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0753" y="2881122"/>
            <a:ext cx="4831137" cy="24383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385565"/>
            <a:ext cx="784097" cy="806195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89001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35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Çözümleri-19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74287" y="1796633"/>
            <a:ext cx="5700395" cy="320421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1426210">
              <a:lnSpc>
                <a:spcPts val="2590"/>
              </a:lnSpc>
              <a:spcBef>
                <a:spcPts val="425"/>
              </a:spcBef>
            </a:pPr>
            <a:r>
              <a:rPr sz="2400" b="1" spc="-15" dirty="0">
                <a:latin typeface="Calibri"/>
                <a:cs typeface="Calibri"/>
              </a:rPr>
              <a:t>Sistem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testi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hangi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gereksinimlerin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gerçekleştiğini</a:t>
            </a:r>
            <a:r>
              <a:rPr sz="2400" b="1" spc="-20" dirty="0">
                <a:latin typeface="Calibri"/>
                <a:cs typeface="Calibri"/>
              </a:rPr>
              <a:t> kontrol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etmelidir?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280"/>
              </a:spcBef>
              <a:buSzPct val="116666"/>
              <a:buAutoNum type="alphaUcPeriod"/>
              <a:tabLst>
                <a:tab pos="469265" algn="l"/>
                <a:tab pos="469900" algn="l"/>
              </a:tabLst>
            </a:pPr>
            <a:r>
              <a:rPr sz="2400" b="1" spc="-30" dirty="0">
                <a:latin typeface="Calibri"/>
                <a:cs typeface="Calibri"/>
              </a:rPr>
              <a:t>Yalnızca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işlevsel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olmayan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gereksinimler,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229"/>
              </a:spcBef>
              <a:buSzPct val="116666"/>
              <a:buAutoNum type="alphaUcPeriod"/>
              <a:tabLst>
                <a:tab pos="469265" algn="l"/>
                <a:tab pos="469900" algn="l"/>
              </a:tabLst>
            </a:pPr>
            <a:r>
              <a:rPr sz="2400" b="1" spc="-30" dirty="0">
                <a:latin typeface="Calibri"/>
                <a:cs typeface="Calibri"/>
              </a:rPr>
              <a:t>Yalnızca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işlevsel </a:t>
            </a:r>
            <a:r>
              <a:rPr sz="2400" b="1" spc="-25" dirty="0">
                <a:latin typeface="Calibri"/>
                <a:cs typeface="Calibri"/>
              </a:rPr>
              <a:t>gereksinimler,</a:t>
            </a:r>
            <a:endParaRPr sz="2400">
              <a:latin typeface="Calibri"/>
              <a:cs typeface="Calibri"/>
            </a:endParaRPr>
          </a:p>
          <a:p>
            <a:pPr marL="469900" marR="5080" indent="-457200">
              <a:lnSpc>
                <a:spcPct val="87600"/>
              </a:lnSpc>
              <a:spcBef>
                <a:spcPts val="650"/>
              </a:spcBef>
              <a:buSzPct val="116666"/>
              <a:buAutoNum type="alphaUcPeriod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Calibri"/>
                <a:cs typeface="Calibri"/>
              </a:rPr>
              <a:t>İşlevsel </a:t>
            </a:r>
            <a:r>
              <a:rPr sz="2400" b="1" spc="-15" dirty="0">
                <a:latin typeface="Calibri"/>
                <a:cs typeface="Calibri"/>
              </a:rPr>
              <a:t>olmayan </a:t>
            </a:r>
            <a:r>
              <a:rPr sz="2400" b="1" spc="-10" dirty="0">
                <a:latin typeface="Calibri"/>
                <a:cs typeface="Calibri"/>
              </a:rPr>
              <a:t>gereksinimler </a:t>
            </a:r>
            <a:r>
              <a:rPr sz="2400" b="1" spc="-15" dirty="0">
                <a:latin typeface="Calibri"/>
                <a:cs typeface="Calibri"/>
              </a:rPr>
              <a:t>ve </a:t>
            </a:r>
            <a:r>
              <a:rPr sz="2400" b="1" spc="-5" dirty="0">
                <a:latin typeface="Calibri"/>
                <a:cs typeface="Calibri"/>
              </a:rPr>
              <a:t>İşlevsel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gereksinimler</a:t>
            </a:r>
            <a:endParaRPr sz="2400">
              <a:latin typeface="Calibri"/>
              <a:cs typeface="Calibri"/>
            </a:endParaRPr>
          </a:p>
          <a:p>
            <a:pPr marL="469900" marR="709295" indent="-457200">
              <a:lnSpc>
                <a:spcPct val="87600"/>
              </a:lnSpc>
              <a:spcBef>
                <a:spcPts val="730"/>
              </a:spcBef>
              <a:buSzPct val="116666"/>
              <a:buAutoNum type="alphaUcPeriod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Calibri"/>
                <a:cs typeface="Calibri"/>
              </a:rPr>
              <a:t>İşlevsel </a:t>
            </a:r>
            <a:r>
              <a:rPr sz="2400" b="1" spc="-15" dirty="0">
                <a:latin typeface="Calibri"/>
                <a:cs typeface="Calibri"/>
              </a:rPr>
              <a:t>olmayan </a:t>
            </a:r>
            <a:r>
              <a:rPr sz="2400" b="1" spc="-10" dirty="0">
                <a:latin typeface="Calibri"/>
                <a:cs typeface="Calibri"/>
              </a:rPr>
              <a:t>gereksinimler </a:t>
            </a:r>
            <a:r>
              <a:rPr sz="2400" b="1" spc="-25" dirty="0">
                <a:latin typeface="Calibri"/>
                <a:cs typeface="Calibri"/>
              </a:rPr>
              <a:t>veya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İşlevsel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gereksinimler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4086" y="2178594"/>
            <a:ext cx="3787007" cy="340305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0906" y="3374897"/>
            <a:ext cx="784097" cy="806957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89001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35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Çözümleri-20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755042"/>
            <a:ext cx="6800850" cy="258000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b="1" spc="-20" dirty="0">
                <a:latin typeface="Calibri"/>
                <a:cs typeface="Calibri"/>
              </a:rPr>
              <a:t>Konfigürasyon</a:t>
            </a:r>
            <a:r>
              <a:rPr sz="2800" b="1" spc="-10" dirty="0">
                <a:latin typeface="Calibri"/>
                <a:cs typeface="Calibri"/>
              </a:rPr>
              <a:t> yönetimi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ne </a:t>
            </a:r>
            <a:r>
              <a:rPr sz="2800" b="1" spc="-10" dirty="0">
                <a:latin typeface="Calibri"/>
                <a:cs typeface="Calibri"/>
              </a:rPr>
              <a:t>zaman </a:t>
            </a:r>
            <a:r>
              <a:rPr sz="2800" b="1" spc="-5" dirty="0">
                <a:latin typeface="Calibri"/>
                <a:cs typeface="Calibri"/>
              </a:rPr>
              <a:t>tanımlanır?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60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75" dirty="0">
                <a:latin typeface="Calibri"/>
                <a:cs typeface="Calibri"/>
              </a:rPr>
              <a:t>Test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planlaması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sırasında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65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75" dirty="0">
                <a:latin typeface="Calibri"/>
                <a:cs typeface="Calibri"/>
              </a:rPr>
              <a:t>Test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analizi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sırasında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65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40" dirty="0">
                <a:latin typeface="Calibri"/>
                <a:cs typeface="Calibri"/>
              </a:rPr>
              <a:t>Testler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yürütülürken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60"/>
              </a:spcBef>
              <a:buAutoNum type="alphaUcPeriod"/>
              <a:tabLst>
                <a:tab pos="526415" algn="l"/>
                <a:tab pos="527050" algn="l"/>
              </a:tabLst>
            </a:pPr>
            <a:r>
              <a:rPr sz="2800" b="1" spc="-5" dirty="0">
                <a:latin typeface="Calibri"/>
                <a:cs typeface="Calibri"/>
              </a:rPr>
              <a:t>Çıkış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kriterlerini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değerlendirirken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77671" y="2863976"/>
            <a:ext cx="4084954" cy="0"/>
          </a:xfrm>
          <a:custGeom>
            <a:avLst/>
            <a:gdLst/>
            <a:ahLst/>
            <a:cxnLst/>
            <a:rect l="l" t="t" r="r" b="b"/>
            <a:pathLst>
              <a:path w="4084954">
                <a:moveTo>
                  <a:pt x="0" y="0"/>
                </a:moveTo>
                <a:lnTo>
                  <a:pt x="4084688" y="0"/>
                </a:lnTo>
              </a:path>
            </a:pathLst>
          </a:custGeom>
          <a:ln w="571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38957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Soru</a:t>
            </a:r>
            <a:r>
              <a:rPr spc="-55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Çözümleri-21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4887" y="1503211"/>
            <a:ext cx="9408160" cy="4084954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400" b="1" spc="-5" dirty="0">
                <a:latin typeface="Calibri"/>
                <a:cs typeface="Calibri"/>
              </a:rPr>
              <a:t>Aşağıdakilerden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hangisi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regresyon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testinin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karakteristik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özelliklerindendir?</a:t>
            </a:r>
            <a:endParaRPr sz="2400">
              <a:latin typeface="Calibri"/>
              <a:cs typeface="Calibri"/>
            </a:endParaRPr>
          </a:p>
          <a:p>
            <a:pPr marL="584200" indent="-571500">
              <a:lnSpc>
                <a:spcPct val="100000"/>
              </a:lnSpc>
              <a:spcBef>
                <a:spcPts val="315"/>
              </a:spcBef>
              <a:buSzPct val="116666"/>
              <a:buAutoNum type="romanLcParenR"/>
              <a:tabLst>
                <a:tab pos="583565" algn="l"/>
                <a:tab pos="584200" algn="l"/>
              </a:tabLst>
            </a:pPr>
            <a:r>
              <a:rPr sz="2400" b="1" spc="-20" dirty="0">
                <a:latin typeface="Calibri"/>
                <a:cs typeface="Calibri"/>
              </a:rPr>
              <a:t>Regresyon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testi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SADECE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bir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35" dirty="0">
                <a:latin typeface="Calibri"/>
                <a:cs typeface="Calibri"/>
              </a:rPr>
              <a:t>kez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çalışır</a:t>
            </a:r>
            <a:endParaRPr sz="2400">
              <a:latin typeface="Calibri"/>
              <a:cs typeface="Calibri"/>
            </a:endParaRPr>
          </a:p>
          <a:p>
            <a:pPr marL="584200" indent="-571500">
              <a:lnSpc>
                <a:spcPct val="100000"/>
              </a:lnSpc>
              <a:spcBef>
                <a:spcPts val="229"/>
              </a:spcBef>
              <a:buSzPct val="116666"/>
              <a:buAutoNum type="romanLcParenR"/>
              <a:tabLst>
                <a:tab pos="583565" algn="l"/>
                <a:tab pos="584200" algn="l"/>
              </a:tabLst>
            </a:pPr>
            <a:r>
              <a:rPr sz="2400" b="1" spc="-10" dirty="0">
                <a:latin typeface="Calibri"/>
                <a:cs typeface="Calibri"/>
              </a:rPr>
              <a:t>Düzeltmeler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yapıldıktan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sonra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regresyon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testi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yapılır</a:t>
            </a:r>
            <a:endParaRPr sz="2400">
              <a:latin typeface="Calibri"/>
              <a:cs typeface="Calibri"/>
            </a:endParaRPr>
          </a:p>
          <a:p>
            <a:pPr marL="584200" indent="-571500">
              <a:lnSpc>
                <a:spcPct val="100000"/>
              </a:lnSpc>
              <a:spcBef>
                <a:spcPts val="229"/>
              </a:spcBef>
              <a:buSzPct val="116666"/>
              <a:buAutoNum type="romanLcParenR"/>
              <a:tabLst>
                <a:tab pos="583565" algn="l"/>
                <a:tab pos="584200" algn="l"/>
              </a:tabLst>
            </a:pPr>
            <a:r>
              <a:rPr sz="2400" b="1" spc="-20" dirty="0">
                <a:latin typeface="Calibri"/>
                <a:cs typeface="Calibri"/>
              </a:rPr>
              <a:t>Regresyon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testi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genellikle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otomatiktir</a:t>
            </a:r>
            <a:endParaRPr sz="2400">
              <a:latin typeface="Calibri"/>
              <a:cs typeface="Calibri"/>
            </a:endParaRPr>
          </a:p>
          <a:p>
            <a:pPr marL="584200" indent="-571500">
              <a:lnSpc>
                <a:spcPct val="100000"/>
              </a:lnSpc>
              <a:spcBef>
                <a:spcPts val="235"/>
              </a:spcBef>
              <a:buSzPct val="116666"/>
              <a:buAutoNum type="romanLcParenR"/>
              <a:tabLst>
                <a:tab pos="583565" algn="l"/>
                <a:tab pos="584200" algn="l"/>
              </a:tabLst>
            </a:pPr>
            <a:r>
              <a:rPr sz="2400" b="1" spc="-20" dirty="0">
                <a:latin typeface="Calibri"/>
                <a:cs typeface="Calibri"/>
              </a:rPr>
              <a:t>Regresyon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testlerinin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muhafaza</a:t>
            </a:r>
            <a:r>
              <a:rPr sz="2400" b="1" spc="-5" dirty="0">
                <a:latin typeface="Calibri"/>
                <a:cs typeface="Calibri"/>
              </a:rPr>
              <a:t> edilmesine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gerek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yoktur</a:t>
            </a:r>
            <a:endParaRPr sz="24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229"/>
              </a:spcBef>
              <a:buSzPct val="116666"/>
              <a:buAutoNum type="alphaUcPeriod"/>
              <a:tabLst>
                <a:tab pos="526415" algn="l"/>
                <a:tab pos="527050" algn="l"/>
              </a:tabLst>
            </a:pPr>
            <a:r>
              <a:rPr sz="2400" b="1" spc="-5" dirty="0">
                <a:latin typeface="Calibri"/>
                <a:cs typeface="Calibri"/>
              </a:rPr>
              <a:t>ii,</a:t>
            </a:r>
            <a:r>
              <a:rPr sz="2400" b="1" spc="-90" dirty="0">
                <a:latin typeface="Calibri"/>
                <a:cs typeface="Calibri"/>
              </a:rPr>
              <a:t> </a:t>
            </a:r>
            <a:r>
              <a:rPr sz="2400" b="1" spc="-60" dirty="0">
                <a:latin typeface="Calibri"/>
                <a:cs typeface="Calibri"/>
              </a:rPr>
              <a:t>iv.</a:t>
            </a:r>
            <a:endParaRPr sz="24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234"/>
              </a:spcBef>
              <a:buSzPct val="116666"/>
              <a:buAutoNum type="alphaUcPeriod"/>
              <a:tabLst>
                <a:tab pos="526415" algn="l"/>
                <a:tab pos="527050" algn="l"/>
              </a:tabLst>
            </a:pPr>
            <a:r>
              <a:rPr sz="2400" b="1" spc="-5" dirty="0">
                <a:latin typeface="Calibri"/>
                <a:cs typeface="Calibri"/>
              </a:rPr>
              <a:t>ii,</a:t>
            </a:r>
            <a:r>
              <a:rPr sz="2400" b="1" spc="-9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iii.</a:t>
            </a:r>
            <a:endParaRPr sz="24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229"/>
              </a:spcBef>
              <a:buSzPct val="116666"/>
              <a:buAutoNum type="alphaUcPeriod"/>
              <a:tabLst>
                <a:tab pos="526415" algn="l"/>
                <a:tab pos="527050" algn="l"/>
              </a:tabLst>
            </a:pPr>
            <a:r>
              <a:rPr sz="2400" b="1" spc="-5" dirty="0">
                <a:latin typeface="Calibri"/>
                <a:cs typeface="Calibri"/>
              </a:rPr>
              <a:t>i,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iii,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60" dirty="0">
                <a:latin typeface="Calibri"/>
                <a:cs typeface="Calibri"/>
              </a:rPr>
              <a:t>iv.</a:t>
            </a:r>
            <a:endParaRPr sz="24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229"/>
              </a:spcBef>
              <a:buSzPct val="116666"/>
              <a:buAutoNum type="alphaUcPeriod"/>
              <a:tabLst>
                <a:tab pos="526415" algn="l"/>
                <a:tab pos="527050" algn="l"/>
              </a:tabLst>
            </a:pPr>
            <a:r>
              <a:rPr sz="2400" b="1" spc="-5" dirty="0">
                <a:latin typeface="Calibri"/>
                <a:cs typeface="Calibri"/>
              </a:rPr>
              <a:t>iii.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6878" y="4710303"/>
            <a:ext cx="1721485" cy="0"/>
          </a:xfrm>
          <a:custGeom>
            <a:avLst/>
            <a:gdLst/>
            <a:ahLst/>
            <a:cxnLst/>
            <a:rect l="l" t="t" r="r" b="b"/>
            <a:pathLst>
              <a:path w="1721485">
                <a:moveTo>
                  <a:pt x="0" y="0"/>
                </a:moveTo>
                <a:lnTo>
                  <a:pt x="1721040" y="0"/>
                </a:lnTo>
              </a:path>
            </a:pathLst>
          </a:custGeom>
          <a:ln w="571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33508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40" dirty="0">
                <a:latin typeface="Tahoma"/>
                <a:cs typeface="Tahoma"/>
              </a:rPr>
              <a:t>ISTQB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130" dirty="0">
                <a:latin typeface="Tahoma"/>
                <a:cs typeface="Tahoma"/>
              </a:rPr>
              <a:t>N</a:t>
            </a:r>
            <a:r>
              <a:rPr lang="tr-TR" spc="-340" dirty="0">
                <a:latin typeface="Tahoma"/>
                <a:cs typeface="Tahoma"/>
              </a:rPr>
              <a:t>E</a:t>
            </a:r>
            <a:r>
              <a:rPr spc="-340" dirty="0" err="1">
                <a:latin typeface="Tahoma"/>
                <a:cs typeface="Tahoma"/>
              </a:rPr>
              <a:t>Di</a:t>
            </a:r>
            <a:r>
              <a:rPr spc="-434" dirty="0" err="1">
                <a:latin typeface="Tahoma"/>
                <a:cs typeface="Tahoma"/>
              </a:rPr>
              <a:t>R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25" dirty="0">
                <a:latin typeface="Tahoma"/>
                <a:cs typeface="Tahoma"/>
              </a:rPr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1701" y="1526933"/>
            <a:ext cx="10246360" cy="3839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heavy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Arial MT"/>
                <a:cs typeface="Arial MT"/>
              </a:rPr>
              <a:t>International</a:t>
            </a:r>
            <a:r>
              <a:rPr sz="2800" u="heavy" spc="-10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Arial MT"/>
                <a:cs typeface="Arial MT"/>
              </a:rPr>
              <a:t> </a:t>
            </a:r>
            <a:r>
              <a:rPr sz="2800" u="heavy" spc="-5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Arial MT"/>
                <a:cs typeface="Arial MT"/>
              </a:rPr>
              <a:t>Software</a:t>
            </a:r>
            <a:r>
              <a:rPr sz="2800" u="heavy" spc="-55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Arial MT"/>
                <a:cs typeface="Arial MT"/>
              </a:rPr>
              <a:t> </a:t>
            </a:r>
            <a:r>
              <a:rPr sz="2800" u="heavy" spc="-45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Arial MT"/>
                <a:cs typeface="Arial MT"/>
              </a:rPr>
              <a:t>Testing</a:t>
            </a:r>
            <a:r>
              <a:rPr sz="2800" u="heavy" spc="-15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Arial MT"/>
                <a:cs typeface="Arial MT"/>
              </a:rPr>
              <a:t> </a:t>
            </a:r>
            <a:r>
              <a:rPr sz="2800" u="heavy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Arial MT"/>
                <a:cs typeface="Arial MT"/>
              </a:rPr>
              <a:t>Qualifications</a:t>
            </a:r>
            <a:r>
              <a:rPr sz="2800" u="heavy" spc="-10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Arial MT"/>
                <a:cs typeface="Arial MT"/>
              </a:rPr>
              <a:t> </a:t>
            </a:r>
            <a:r>
              <a:rPr sz="2800" u="heavy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Arial MT"/>
                <a:cs typeface="Arial MT"/>
              </a:rPr>
              <a:t>Board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Uluslararası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Yazılım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Testi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Yeterlilikler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Kurulu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L="63500" marR="5080">
              <a:lnSpc>
                <a:spcPts val="2590"/>
              </a:lnSpc>
              <a:spcBef>
                <a:spcPts val="1710"/>
              </a:spcBef>
            </a:pPr>
            <a:r>
              <a:rPr sz="2400" b="1" spc="-20" dirty="0">
                <a:solidFill>
                  <a:srgbClr val="343434"/>
                </a:solidFill>
                <a:latin typeface="Calibri"/>
                <a:cs typeface="Calibri"/>
              </a:rPr>
              <a:t>ISTQB</a:t>
            </a:r>
            <a:r>
              <a:rPr sz="2400" spc="-20" dirty="0">
                <a:solidFill>
                  <a:srgbClr val="343434"/>
                </a:solidFill>
                <a:latin typeface="Calibri"/>
                <a:cs typeface="Calibri"/>
              </a:rPr>
              <a:t>,</a:t>
            </a:r>
            <a:r>
              <a:rPr sz="2400" spc="15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43434"/>
                </a:solidFill>
                <a:latin typeface="Calibri"/>
                <a:cs typeface="Calibri"/>
              </a:rPr>
              <a:t>yazılım</a:t>
            </a:r>
            <a:r>
              <a:rPr sz="2400" spc="-15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43434"/>
                </a:solidFill>
                <a:latin typeface="Calibri"/>
                <a:cs typeface="Calibri"/>
              </a:rPr>
              <a:t>test</a:t>
            </a:r>
            <a:r>
              <a:rPr sz="2400" spc="5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43434"/>
                </a:solidFill>
                <a:latin typeface="Calibri"/>
                <a:cs typeface="Calibri"/>
              </a:rPr>
              <a:t>uzmanlarının</a:t>
            </a:r>
            <a:r>
              <a:rPr sz="2400" spc="-10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43434"/>
                </a:solidFill>
                <a:latin typeface="Calibri"/>
                <a:cs typeface="Calibri"/>
              </a:rPr>
              <a:t>sertifikalandırılması </a:t>
            </a:r>
            <a:r>
              <a:rPr sz="2400" spc="-15" dirty="0">
                <a:solidFill>
                  <a:srgbClr val="343434"/>
                </a:solidFill>
                <a:latin typeface="Calibri"/>
                <a:cs typeface="Calibri"/>
              </a:rPr>
              <a:t>konusunda</a:t>
            </a:r>
            <a:r>
              <a:rPr sz="2400" spc="5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43434"/>
                </a:solidFill>
                <a:latin typeface="Calibri"/>
                <a:cs typeface="Calibri"/>
              </a:rPr>
              <a:t>dünyanın</a:t>
            </a:r>
            <a:r>
              <a:rPr sz="2400" spc="5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43434"/>
                </a:solidFill>
                <a:latin typeface="Calibri"/>
                <a:cs typeface="Calibri"/>
              </a:rPr>
              <a:t>en</a:t>
            </a:r>
            <a:r>
              <a:rPr sz="2400" spc="10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43434"/>
                </a:solidFill>
                <a:latin typeface="Calibri"/>
                <a:cs typeface="Calibri"/>
              </a:rPr>
              <a:t>önde </a:t>
            </a:r>
            <a:r>
              <a:rPr sz="2400" spc="-530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43434"/>
                </a:solidFill>
                <a:latin typeface="Calibri"/>
                <a:cs typeface="Calibri"/>
              </a:rPr>
              <a:t>gelen</a:t>
            </a:r>
            <a:r>
              <a:rPr sz="2400" spc="-5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343434"/>
                </a:solidFill>
                <a:latin typeface="Calibri"/>
                <a:cs typeface="Calibri"/>
              </a:rPr>
              <a:t>kuruluşudur.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L="64135" marR="125095" indent="-635">
              <a:lnSpc>
                <a:spcPts val="2590"/>
              </a:lnSpc>
              <a:spcBef>
                <a:spcPts val="1665"/>
              </a:spcBef>
            </a:pPr>
            <a:r>
              <a:rPr sz="2400" b="1" spc="-20" dirty="0">
                <a:solidFill>
                  <a:srgbClr val="343434"/>
                </a:solidFill>
                <a:latin typeface="Calibri"/>
                <a:cs typeface="Calibri"/>
              </a:rPr>
              <a:t>ISTQB</a:t>
            </a:r>
            <a:r>
              <a:rPr sz="2400" b="1" spc="10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43434"/>
                </a:solidFill>
                <a:latin typeface="Calibri"/>
                <a:cs typeface="Calibri"/>
              </a:rPr>
              <a:t>terminolojisi,</a:t>
            </a:r>
            <a:r>
              <a:rPr sz="2400" spc="-15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43434"/>
                </a:solidFill>
                <a:latin typeface="Calibri"/>
                <a:cs typeface="Calibri"/>
              </a:rPr>
              <a:t>endüstride</a:t>
            </a:r>
            <a:r>
              <a:rPr sz="2400" spc="20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343434"/>
                </a:solidFill>
                <a:latin typeface="Calibri"/>
                <a:cs typeface="Calibri"/>
              </a:rPr>
              <a:t>yazılım</a:t>
            </a:r>
            <a:r>
              <a:rPr sz="2400" b="1" spc="-5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343434"/>
                </a:solidFill>
                <a:latin typeface="Calibri"/>
                <a:cs typeface="Calibri"/>
              </a:rPr>
              <a:t>testi</a:t>
            </a:r>
            <a:r>
              <a:rPr sz="2400" b="1" spc="15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343434"/>
                </a:solidFill>
                <a:latin typeface="Calibri"/>
                <a:cs typeface="Calibri"/>
              </a:rPr>
              <a:t>alanında</a:t>
            </a:r>
            <a:r>
              <a:rPr sz="2400" b="1" spc="5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343434"/>
                </a:solidFill>
                <a:latin typeface="Calibri"/>
                <a:cs typeface="Calibri"/>
              </a:rPr>
              <a:t>fiili</a:t>
            </a:r>
            <a:r>
              <a:rPr sz="2400" b="1" spc="-10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343434"/>
                </a:solidFill>
                <a:latin typeface="Calibri"/>
                <a:cs typeface="Calibri"/>
              </a:rPr>
              <a:t>dil</a:t>
            </a:r>
            <a:r>
              <a:rPr sz="2400" b="1" spc="-15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43434"/>
                </a:solidFill>
                <a:latin typeface="Calibri"/>
                <a:cs typeface="Calibri"/>
              </a:rPr>
              <a:t>olarak kabul</a:t>
            </a:r>
            <a:r>
              <a:rPr sz="2400" spc="-5" dirty="0">
                <a:solidFill>
                  <a:srgbClr val="343434"/>
                </a:solidFill>
                <a:latin typeface="Calibri"/>
                <a:cs typeface="Calibri"/>
              </a:rPr>
              <a:t> edilir </a:t>
            </a:r>
            <a:r>
              <a:rPr sz="2400" spc="-15" dirty="0">
                <a:solidFill>
                  <a:srgbClr val="343434"/>
                </a:solidFill>
                <a:latin typeface="Calibri"/>
                <a:cs typeface="Calibri"/>
              </a:rPr>
              <a:t>ve </a:t>
            </a:r>
            <a:r>
              <a:rPr sz="2400" spc="-525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43434"/>
                </a:solidFill>
                <a:latin typeface="Calibri"/>
                <a:cs typeface="Calibri"/>
              </a:rPr>
              <a:t>dünya</a:t>
            </a:r>
            <a:r>
              <a:rPr sz="2400" spc="-5" dirty="0">
                <a:solidFill>
                  <a:srgbClr val="343434"/>
                </a:solidFill>
                <a:latin typeface="Calibri"/>
                <a:cs typeface="Calibri"/>
              </a:rPr>
              <a:t> çapındaki</a:t>
            </a:r>
            <a:r>
              <a:rPr sz="2400" spc="-15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43434"/>
                </a:solidFill>
                <a:latin typeface="Calibri"/>
                <a:cs typeface="Calibri"/>
              </a:rPr>
              <a:t>profesyonelleri</a:t>
            </a:r>
            <a:r>
              <a:rPr sz="2400" spc="20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43434"/>
                </a:solidFill>
                <a:latin typeface="Calibri"/>
                <a:cs typeface="Calibri"/>
              </a:rPr>
              <a:t>birbirine</a:t>
            </a:r>
            <a:r>
              <a:rPr sz="2400" spc="5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343434"/>
                </a:solidFill>
                <a:latin typeface="Calibri"/>
                <a:cs typeface="Calibri"/>
              </a:rPr>
              <a:t>bağlar.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77807" y="1176528"/>
            <a:ext cx="2228848" cy="182842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7176" y="116818"/>
            <a:ext cx="282384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45" dirty="0"/>
              <a:t>Yazılım</a:t>
            </a:r>
            <a:r>
              <a:rPr sz="4400" spc="-105" dirty="0"/>
              <a:t> </a:t>
            </a:r>
            <a:r>
              <a:rPr sz="4400" spc="-90" dirty="0"/>
              <a:t>Testi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3998340" y="1682624"/>
            <a:ext cx="4460875" cy="800735"/>
            <a:chOff x="3998340" y="1682624"/>
            <a:chExt cx="4460875" cy="800735"/>
          </a:xfrm>
        </p:grpSpPr>
        <p:sp>
          <p:nvSpPr>
            <p:cNvPr id="4" name="object 4"/>
            <p:cNvSpPr/>
            <p:nvPr/>
          </p:nvSpPr>
          <p:spPr>
            <a:xfrm>
              <a:off x="4004690" y="1688974"/>
              <a:ext cx="4448175" cy="788035"/>
            </a:xfrm>
            <a:custGeom>
              <a:avLst/>
              <a:gdLst/>
              <a:ahLst/>
              <a:cxnLst/>
              <a:rect l="l" t="t" r="r" b="b"/>
              <a:pathLst>
                <a:path w="4448175" h="788035">
                  <a:moveTo>
                    <a:pt x="4053840" y="0"/>
                  </a:moveTo>
                  <a:lnTo>
                    <a:pt x="4053840" y="98488"/>
                  </a:lnTo>
                  <a:lnTo>
                    <a:pt x="0" y="98488"/>
                  </a:lnTo>
                  <a:lnTo>
                    <a:pt x="0" y="689419"/>
                  </a:lnTo>
                  <a:lnTo>
                    <a:pt x="4053840" y="689419"/>
                  </a:lnTo>
                  <a:lnTo>
                    <a:pt x="4053840" y="787907"/>
                  </a:lnTo>
                  <a:lnTo>
                    <a:pt x="4447794" y="393953"/>
                  </a:lnTo>
                  <a:lnTo>
                    <a:pt x="4053840" y="0"/>
                  </a:lnTo>
                  <a:close/>
                </a:path>
              </a:pathLst>
            </a:custGeom>
            <a:solidFill>
              <a:srgbClr val="FFE8C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04690" y="1688974"/>
              <a:ext cx="4448175" cy="788035"/>
            </a:xfrm>
            <a:custGeom>
              <a:avLst/>
              <a:gdLst/>
              <a:ahLst/>
              <a:cxnLst/>
              <a:rect l="l" t="t" r="r" b="b"/>
              <a:pathLst>
                <a:path w="4448175" h="788035">
                  <a:moveTo>
                    <a:pt x="0" y="98488"/>
                  </a:moveTo>
                  <a:lnTo>
                    <a:pt x="4053840" y="98488"/>
                  </a:lnTo>
                  <a:lnTo>
                    <a:pt x="4053840" y="0"/>
                  </a:lnTo>
                  <a:lnTo>
                    <a:pt x="4447794" y="393953"/>
                  </a:lnTo>
                  <a:lnTo>
                    <a:pt x="4053840" y="787907"/>
                  </a:lnTo>
                  <a:lnTo>
                    <a:pt x="4053840" y="689419"/>
                  </a:lnTo>
                  <a:lnTo>
                    <a:pt x="0" y="689419"/>
                  </a:lnTo>
                  <a:lnTo>
                    <a:pt x="0" y="98488"/>
                  </a:lnTo>
                  <a:close/>
                </a:path>
              </a:pathLst>
            </a:custGeom>
            <a:ln w="12700">
              <a:solidFill>
                <a:srgbClr val="FFE8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004527" y="1744663"/>
            <a:ext cx="26644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0405" indent="-68834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700405" algn="l"/>
                <a:tab pos="701040" algn="l"/>
              </a:tabLst>
            </a:pPr>
            <a:r>
              <a:rPr sz="2000" spc="-15" dirty="0">
                <a:latin typeface="Calibri"/>
                <a:cs typeface="Calibri"/>
              </a:rPr>
              <a:t>Kod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çalıştırılmadan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07719" y="1667385"/>
            <a:ext cx="2978150" cy="800735"/>
            <a:chOff x="1307719" y="1667385"/>
            <a:chExt cx="2978150" cy="800735"/>
          </a:xfrm>
        </p:grpSpPr>
        <p:sp>
          <p:nvSpPr>
            <p:cNvPr id="8" name="object 8"/>
            <p:cNvSpPr/>
            <p:nvPr/>
          </p:nvSpPr>
          <p:spPr>
            <a:xfrm>
              <a:off x="1314069" y="1673736"/>
              <a:ext cx="2965450" cy="788035"/>
            </a:xfrm>
            <a:custGeom>
              <a:avLst/>
              <a:gdLst/>
              <a:ahLst/>
              <a:cxnLst/>
              <a:rect l="l" t="t" r="r" b="b"/>
              <a:pathLst>
                <a:path w="2965450" h="788035">
                  <a:moveTo>
                    <a:pt x="2833624" y="0"/>
                  </a:moveTo>
                  <a:lnTo>
                    <a:pt x="131318" y="0"/>
                  </a:lnTo>
                  <a:lnTo>
                    <a:pt x="80201" y="10318"/>
                  </a:lnTo>
                  <a:lnTo>
                    <a:pt x="38460" y="38460"/>
                  </a:lnTo>
                  <a:lnTo>
                    <a:pt x="10318" y="80201"/>
                  </a:lnTo>
                  <a:lnTo>
                    <a:pt x="0" y="131317"/>
                  </a:lnTo>
                  <a:lnTo>
                    <a:pt x="0" y="656577"/>
                  </a:lnTo>
                  <a:lnTo>
                    <a:pt x="10318" y="707696"/>
                  </a:lnTo>
                  <a:lnTo>
                    <a:pt x="38460" y="749441"/>
                  </a:lnTo>
                  <a:lnTo>
                    <a:pt x="80201" y="777587"/>
                  </a:lnTo>
                  <a:lnTo>
                    <a:pt x="131318" y="787907"/>
                  </a:lnTo>
                  <a:lnTo>
                    <a:pt x="2833624" y="787907"/>
                  </a:lnTo>
                  <a:lnTo>
                    <a:pt x="2884740" y="777587"/>
                  </a:lnTo>
                  <a:lnTo>
                    <a:pt x="2926481" y="749441"/>
                  </a:lnTo>
                  <a:lnTo>
                    <a:pt x="2954623" y="707696"/>
                  </a:lnTo>
                  <a:lnTo>
                    <a:pt x="2964942" y="656577"/>
                  </a:lnTo>
                  <a:lnTo>
                    <a:pt x="2964942" y="131317"/>
                  </a:lnTo>
                  <a:lnTo>
                    <a:pt x="2954623" y="80201"/>
                  </a:lnTo>
                  <a:lnTo>
                    <a:pt x="2926481" y="38460"/>
                  </a:lnTo>
                  <a:lnTo>
                    <a:pt x="2884740" y="10318"/>
                  </a:lnTo>
                  <a:lnTo>
                    <a:pt x="283362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14069" y="1673735"/>
              <a:ext cx="2965450" cy="788035"/>
            </a:xfrm>
            <a:custGeom>
              <a:avLst/>
              <a:gdLst/>
              <a:ahLst/>
              <a:cxnLst/>
              <a:rect l="l" t="t" r="r" b="b"/>
              <a:pathLst>
                <a:path w="2965450" h="788035">
                  <a:moveTo>
                    <a:pt x="0" y="131317"/>
                  </a:moveTo>
                  <a:lnTo>
                    <a:pt x="10318" y="80201"/>
                  </a:lnTo>
                  <a:lnTo>
                    <a:pt x="38460" y="38460"/>
                  </a:lnTo>
                  <a:lnTo>
                    <a:pt x="80201" y="10318"/>
                  </a:lnTo>
                  <a:lnTo>
                    <a:pt x="131318" y="0"/>
                  </a:lnTo>
                  <a:lnTo>
                    <a:pt x="2833624" y="0"/>
                  </a:lnTo>
                  <a:lnTo>
                    <a:pt x="2884740" y="10318"/>
                  </a:lnTo>
                  <a:lnTo>
                    <a:pt x="2926481" y="38460"/>
                  </a:lnTo>
                  <a:lnTo>
                    <a:pt x="2954623" y="80201"/>
                  </a:lnTo>
                  <a:lnTo>
                    <a:pt x="2964942" y="131317"/>
                  </a:lnTo>
                  <a:lnTo>
                    <a:pt x="2964942" y="656577"/>
                  </a:lnTo>
                  <a:lnTo>
                    <a:pt x="2954623" y="707696"/>
                  </a:lnTo>
                  <a:lnTo>
                    <a:pt x="2926481" y="749441"/>
                  </a:lnTo>
                  <a:lnTo>
                    <a:pt x="2884740" y="777587"/>
                  </a:lnTo>
                  <a:lnTo>
                    <a:pt x="2833624" y="787907"/>
                  </a:lnTo>
                  <a:lnTo>
                    <a:pt x="131318" y="787907"/>
                  </a:lnTo>
                  <a:lnTo>
                    <a:pt x="80201" y="777587"/>
                  </a:lnTo>
                  <a:lnTo>
                    <a:pt x="38460" y="749441"/>
                  </a:lnTo>
                  <a:lnTo>
                    <a:pt x="10318" y="707696"/>
                  </a:lnTo>
                  <a:lnTo>
                    <a:pt x="0" y="656577"/>
                  </a:lnTo>
                  <a:lnTo>
                    <a:pt x="0" y="13131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72660" y="2534535"/>
            <a:ext cx="4460240" cy="800100"/>
            <a:chOff x="4272660" y="2534535"/>
            <a:chExt cx="4460240" cy="800100"/>
          </a:xfrm>
        </p:grpSpPr>
        <p:sp>
          <p:nvSpPr>
            <p:cNvPr id="11" name="object 11"/>
            <p:cNvSpPr/>
            <p:nvPr/>
          </p:nvSpPr>
          <p:spPr>
            <a:xfrm>
              <a:off x="4279010" y="2540885"/>
              <a:ext cx="4447540" cy="787400"/>
            </a:xfrm>
            <a:custGeom>
              <a:avLst/>
              <a:gdLst/>
              <a:ahLst/>
              <a:cxnLst/>
              <a:rect l="l" t="t" r="r" b="b"/>
              <a:pathLst>
                <a:path w="4447540" h="787400">
                  <a:moveTo>
                    <a:pt x="4053459" y="0"/>
                  </a:moveTo>
                  <a:lnTo>
                    <a:pt x="4053459" y="98399"/>
                  </a:lnTo>
                  <a:lnTo>
                    <a:pt x="0" y="98399"/>
                  </a:lnTo>
                  <a:lnTo>
                    <a:pt x="0" y="688759"/>
                  </a:lnTo>
                  <a:lnTo>
                    <a:pt x="4053459" y="688759"/>
                  </a:lnTo>
                  <a:lnTo>
                    <a:pt x="4053459" y="787145"/>
                  </a:lnTo>
                  <a:lnTo>
                    <a:pt x="4447032" y="393585"/>
                  </a:lnTo>
                  <a:lnTo>
                    <a:pt x="4053459" y="0"/>
                  </a:lnTo>
                  <a:close/>
                </a:path>
              </a:pathLst>
            </a:custGeom>
            <a:solidFill>
              <a:srgbClr val="ECFBCD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79010" y="2540885"/>
              <a:ext cx="4447540" cy="787400"/>
            </a:xfrm>
            <a:custGeom>
              <a:avLst/>
              <a:gdLst/>
              <a:ahLst/>
              <a:cxnLst/>
              <a:rect l="l" t="t" r="r" b="b"/>
              <a:pathLst>
                <a:path w="4447540" h="787400">
                  <a:moveTo>
                    <a:pt x="0" y="98399"/>
                  </a:moveTo>
                  <a:lnTo>
                    <a:pt x="4053459" y="98399"/>
                  </a:lnTo>
                  <a:lnTo>
                    <a:pt x="4053459" y="0"/>
                  </a:lnTo>
                  <a:lnTo>
                    <a:pt x="4447032" y="393585"/>
                  </a:lnTo>
                  <a:lnTo>
                    <a:pt x="4053459" y="787145"/>
                  </a:lnTo>
                  <a:lnTo>
                    <a:pt x="4053459" y="688759"/>
                  </a:lnTo>
                  <a:lnTo>
                    <a:pt x="0" y="688759"/>
                  </a:lnTo>
                  <a:lnTo>
                    <a:pt x="0" y="98399"/>
                  </a:lnTo>
                  <a:close/>
                </a:path>
              </a:pathLst>
            </a:custGeom>
            <a:ln w="12700">
              <a:solidFill>
                <a:srgbClr val="ECFB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278520" y="2595939"/>
            <a:ext cx="210629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3384" indent="-401320">
              <a:lnSpc>
                <a:spcPct val="100000"/>
              </a:lnSpc>
              <a:spcBef>
                <a:spcPts val="95"/>
              </a:spcBef>
              <a:buChar char="•"/>
              <a:tabLst>
                <a:tab pos="413384" algn="l"/>
                <a:tab pos="414020" algn="l"/>
              </a:tabLst>
            </a:pPr>
            <a:r>
              <a:rPr sz="2000" spc="-15" dirty="0">
                <a:latin typeface="Calibri"/>
                <a:cs typeface="Calibri"/>
              </a:rPr>
              <a:t>Kod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çalıştırılarak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07719" y="2534540"/>
            <a:ext cx="2978150" cy="800100"/>
            <a:chOff x="1307719" y="2534540"/>
            <a:chExt cx="2978150" cy="800100"/>
          </a:xfrm>
        </p:grpSpPr>
        <p:sp>
          <p:nvSpPr>
            <p:cNvPr id="15" name="object 15"/>
            <p:cNvSpPr/>
            <p:nvPr/>
          </p:nvSpPr>
          <p:spPr>
            <a:xfrm>
              <a:off x="1314069" y="2540890"/>
              <a:ext cx="2965450" cy="787400"/>
            </a:xfrm>
            <a:custGeom>
              <a:avLst/>
              <a:gdLst/>
              <a:ahLst/>
              <a:cxnLst/>
              <a:rect l="l" t="t" r="r" b="b"/>
              <a:pathLst>
                <a:path w="2965450" h="787400">
                  <a:moveTo>
                    <a:pt x="2833751" y="0"/>
                  </a:moveTo>
                  <a:lnTo>
                    <a:pt x="131191" y="0"/>
                  </a:lnTo>
                  <a:lnTo>
                    <a:pt x="80126" y="10309"/>
                  </a:lnTo>
                  <a:lnTo>
                    <a:pt x="38425" y="38425"/>
                  </a:lnTo>
                  <a:lnTo>
                    <a:pt x="10309" y="80126"/>
                  </a:lnTo>
                  <a:lnTo>
                    <a:pt x="0" y="131190"/>
                  </a:lnTo>
                  <a:lnTo>
                    <a:pt x="0" y="655954"/>
                  </a:lnTo>
                  <a:lnTo>
                    <a:pt x="10309" y="707019"/>
                  </a:lnTo>
                  <a:lnTo>
                    <a:pt x="38425" y="748720"/>
                  </a:lnTo>
                  <a:lnTo>
                    <a:pt x="80126" y="776836"/>
                  </a:lnTo>
                  <a:lnTo>
                    <a:pt x="131191" y="787145"/>
                  </a:lnTo>
                  <a:lnTo>
                    <a:pt x="2833751" y="787145"/>
                  </a:lnTo>
                  <a:lnTo>
                    <a:pt x="2884815" y="776836"/>
                  </a:lnTo>
                  <a:lnTo>
                    <a:pt x="2926516" y="748720"/>
                  </a:lnTo>
                  <a:lnTo>
                    <a:pt x="2954632" y="707019"/>
                  </a:lnTo>
                  <a:lnTo>
                    <a:pt x="2964942" y="655954"/>
                  </a:lnTo>
                  <a:lnTo>
                    <a:pt x="2964942" y="131190"/>
                  </a:lnTo>
                  <a:lnTo>
                    <a:pt x="2954632" y="80126"/>
                  </a:lnTo>
                  <a:lnTo>
                    <a:pt x="2926516" y="38425"/>
                  </a:lnTo>
                  <a:lnTo>
                    <a:pt x="2884815" y="10309"/>
                  </a:lnTo>
                  <a:lnTo>
                    <a:pt x="2833751" y="0"/>
                  </a:lnTo>
                  <a:close/>
                </a:path>
              </a:pathLst>
            </a:custGeom>
            <a:solidFill>
              <a:srgbClr val="93F3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14069" y="2540890"/>
              <a:ext cx="2965450" cy="787400"/>
            </a:xfrm>
            <a:custGeom>
              <a:avLst/>
              <a:gdLst/>
              <a:ahLst/>
              <a:cxnLst/>
              <a:rect l="l" t="t" r="r" b="b"/>
              <a:pathLst>
                <a:path w="2965450" h="787400">
                  <a:moveTo>
                    <a:pt x="0" y="131190"/>
                  </a:moveTo>
                  <a:lnTo>
                    <a:pt x="10309" y="80126"/>
                  </a:lnTo>
                  <a:lnTo>
                    <a:pt x="38425" y="38425"/>
                  </a:lnTo>
                  <a:lnTo>
                    <a:pt x="80126" y="10309"/>
                  </a:lnTo>
                  <a:lnTo>
                    <a:pt x="131191" y="0"/>
                  </a:lnTo>
                  <a:lnTo>
                    <a:pt x="2833751" y="0"/>
                  </a:lnTo>
                  <a:lnTo>
                    <a:pt x="2884815" y="10309"/>
                  </a:lnTo>
                  <a:lnTo>
                    <a:pt x="2926516" y="38425"/>
                  </a:lnTo>
                  <a:lnTo>
                    <a:pt x="2954632" y="80126"/>
                  </a:lnTo>
                  <a:lnTo>
                    <a:pt x="2964942" y="131190"/>
                  </a:lnTo>
                  <a:lnTo>
                    <a:pt x="2964942" y="655954"/>
                  </a:lnTo>
                  <a:lnTo>
                    <a:pt x="2954632" y="707019"/>
                  </a:lnTo>
                  <a:lnTo>
                    <a:pt x="2926516" y="748720"/>
                  </a:lnTo>
                  <a:lnTo>
                    <a:pt x="2884815" y="776836"/>
                  </a:lnTo>
                  <a:lnTo>
                    <a:pt x="2833751" y="787145"/>
                  </a:lnTo>
                  <a:lnTo>
                    <a:pt x="131191" y="787145"/>
                  </a:lnTo>
                  <a:lnTo>
                    <a:pt x="80126" y="776836"/>
                  </a:lnTo>
                  <a:lnTo>
                    <a:pt x="38425" y="748720"/>
                  </a:lnTo>
                  <a:lnTo>
                    <a:pt x="10309" y="707019"/>
                  </a:lnTo>
                  <a:lnTo>
                    <a:pt x="0" y="655954"/>
                  </a:lnTo>
                  <a:lnTo>
                    <a:pt x="0" y="13119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272660" y="3400933"/>
            <a:ext cx="4460240" cy="800735"/>
            <a:chOff x="4272660" y="3400933"/>
            <a:chExt cx="4460240" cy="800735"/>
          </a:xfrm>
        </p:grpSpPr>
        <p:sp>
          <p:nvSpPr>
            <p:cNvPr id="18" name="object 18"/>
            <p:cNvSpPr/>
            <p:nvPr/>
          </p:nvSpPr>
          <p:spPr>
            <a:xfrm>
              <a:off x="4279010" y="3407283"/>
              <a:ext cx="4447540" cy="788035"/>
            </a:xfrm>
            <a:custGeom>
              <a:avLst/>
              <a:gdLst/>
              <a:ahLst/>
              <a:cxnLst/>
              <a:rect l="l" t="t" r="r" b="b"/>
              <a:pathLst>
                <a:path w="4447540" h="788035">
                  <a:moveTo>
                    <a:pt x="4053078" y="0"/>
                  </a:moveTo>
                  <a:lnTo>
                    <a:pt x="4053078" y="98488"/>
                  </a:lnTo>
                  <a:lnTo>
                    <a:pt x="0" y="98488"/>
                  </a:lnTo>
                  <a:lnTo>
                    <a:pt x="0" y="689419"/>
                  </a:lnTo>
                  <a:lnTo>
                    <a:pt x="4053078" y="689419"/>
                  </a:lnTo>
                  <a:lnTo>
                    <a:pt x="4053078" y="787907"/>
                  </a:lnTo>
                  <a:lnTo>
                    <a:pt x="4447032" y="393953"/>
                  </a:lnTo>
                  <a:lnTo>
                    <a:pt x="4053078" y="0"/>
                  </a:lnTo>
                  <a:close/>
                </a:path>
              </a:pathLst>
            </a:custGeom>
            <a:solidFill>
              <a:srgbClr val="CEF8D1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79010" y="3407283"/>
              <a:ext cx="4447540" cy="788035"/>
            </a:xfrm>
            <a:custGeom>
              <a:avLst/>
              <a:gdLst/>
              <a:ahLst/>
              <a:cxnLst/>
              <a:rect l="l" t="t" r="r" b="b"/>
              <a:pathLst>
                <a:path w="4447540" h="788035">
                  <a:moveTo>
                    <a:pt x="0" y="98488"/>
                  </a:moveTo>
                  <a:lnTo>
                    <a:pt x="4053078" y="98488"/>
                  </a:lnTo>
                  <a:lnTo>
                    <a:pt x="4053078" y="0"/>
                  </a:lnTo>
                  <a:lnTo>
                    <a:pt x="4447032" y="393953"/>
                  </a:lnTo>
                  <a:lnTo>
                    <a:pt x="4053078" y="787907"/>
                  </a:lnTo>
                  <a:lnTo>
                    <a:pt x="4053078" y="689419"/>
                  </a:lnTo>
                  <a:lnTo>
                    <a:pt x="0" y="689419"/>
                  </a:lnTo>
                  <a:lnTo>
                    <a:pt x="0" y="98488"/>
                  </a:lnTo>
                  <a:close/>
                </a:path>
              </a:pathLst>
            </a:custGeom>
            <a:ln w="12700">
              <a:solidFill>
                <a:srgbClr val="CEF8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278520" y="3462571"/>
            <a:ext cx="177292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3384" indent="-401320">
              <a:lnSpc>
                <a:spcPct val="100000"/>
              </a:lnSpc>
              <a:spcBef>
                <a:spcPts val="95"/>
              </a:spcBef>
              <a:buChar char="•"/>
              <a:tabLst>
                <a:tab pos="413384" algn="l"/>
                <a:tab pos="414020" algn="l"/>
              </a:tabLst>
            </a:pPr>
            <a:r>
              <a:rPr sz="2000" spc="-30" dirty="0">
                <a:latin typeface="Calibri"/>
                <a:cs typeface="Calibri"/>
              </a:rPr>
              <a:t>Yeterli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sayıda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307719" y="3400936"/>
            <a:ext cx="2978150" cy="800735"/>
            <a:chOff x="1307719" y="3400936"/>
            <a:chExt cx="2978150" cy="800735"/>
          </a:xfrm>
        </p:grpSpPr>
        <p:sp>
          <p:nvSpPr>
            <p:cNvPr id="22" name="object 22"/>
            <p:cNvSpPr/>
            <p:nvPr/>
          </p:nvSpPr>
          <p:spPr>
            <a:xfrm>
              <a:off x="1314069" y="3407286"/>
              <a:ext cx="2965450" cy="788035"/>
            </a:xfrm>
            <a:custGeom>
              <a:avLst/>
              <a:gdLst/>
              <a:ahLst/>
              <a:cxnLst/>
              <a:rect l="l" t="t" r="r" b="b"/>
              <a:pathLst>
                <a:path w="2965450" h="788035">
                  <a:moveTo>
                    <a:pt x="2833624" y="0"/>
                  </a:moveTo>
                  <a:lnTo>
                    <a:pt x="131318" y="0"/>
                  </a:lnTo>
                  <a:lnTo>
                    <a:pt x="80201" y="10318"/>
                  </a:lnTo>
                  <a:lnTo>
                    <a:pt x="38460" y="38460"/>
                  </a:lnTo>
                  <a:lnTo>
                    <a:pt x="10318" y="80201"/>
                  </a:lnTo>
                  <a:lnTo>
                    <a:pt x="0" y="131317"/>
                  </a:lnTo>
                  <a:lnTo>
                    <a:pt x="0" y="656577"/>
                  </a:lnTo>
                  <a:lnTo>
                    <a:pt x="10318" y="707696"/>
                  </a:lnTo>
                  <a:lnTo>
                    <a:pt x="38460" y="749441"/>
                  </a:lnTo>
                  <a:lnTo>
                    <a:pt x="80201" y="777587"/>
                  </a:lnTo>
                  <a:lnTo>
                    <a:pt x="131318" y="787907"/>
                  </a:lnTo>
                  <a:lnTo>
                    <a:pt x="2833624" y="787907"/>
                  </a:lnTo>
                  <a:lnTo>
                    <a:pt x="2884740" y="777587"/>
                  </a:lnTo>
                  <a:lnTo>
                    <a:pt x="2926481" y="749441"/>
                  </a:lnTo>
                  <a:lnTo>
                    <a:pt x="2954623" y="707696"/>
                  </a:lnTo>
                  <a:lnTo>
                    <a:pt x="2964942" y="656577"/>
                  </a:lnTo>
                  <a:lnTo>
                    <a:pt x="2964942" y="131317"/>
                  </a:lnTo>
                  <a:lnTo>
                    <a:pt x="2954623" y="80201"/>
                  </a:lnTo>
                  <a:lnTo>
                    <a:pt x="2926481" y="38460"/>
                  </a:lnTo>
                  <a:lnTo>
                    <a:pt x="2884740" y="10318"/>
                  </a:lnTo>
                  <a:lnTo>
                    <a:pt x="2833624" y="0"/>
                  </a:lnTo>
                  <a:close/>
                </a:path>
              </a:pathLst>
            </a:custGeom>
            <a:solidFill>
              <a:srgbClr val="2FE8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14069" y="3407286"/>
              <a:ext cx="2965450" cy="788035"/>
            </a:xfrm>
            <a:custGeom>
              <a:avLst/>
              <a:gdLst/>
              <a:ahLst/>
              <a:cxnLst/>
              <a:rect l="l" t="t" r="r" b="b"/>
              <a:pathLst>
                <a:path w="2965450" h="788035">
                  <a:moveTo>
                    <a:pt x="0" y="131317"/>
                  </a:moveTo>
                  <a:lnTo>
                    <a:pt x="10318" y="80201"/>
                  </a:lnTo>
                  <a:lnTo>
                    <a:pt x="38460" y="38460"/>
                  </a:lnTo>
                  <a:lnTo>
                    <a:pt x="80201" y="10318"/>
                  </a:lnTo>
                  <a:lnTo>
                    <a:pt x="131318" y="0"/>
                  </a:lnTo>
                  <a:lnTo>
                    <a:pt x="2833624" y="0"/>
                  </a:lnTo>
                  <a:lnTo>
                    <a:pt x="2884740" y="10318"/>
                  </a:lnTo>
                  <a:lnTo>
                    <a:pt x="2926481" y="38460"/>
                  </a:lnTo>
                  <a:lnTo>
                    <a:pt x="2954623" y="80201"/>
                  </a:lnTo>
                  <a:lnTo>
                    <a:pt x="2964942" y="131317"/>
                  </a:lnTo>
                  <a:lnTo>
                    <a:pt x="2964942" y="656577"/>
                  </a:lnTo>
                  <a:lnTo>
                    <a:pt x="2954623" y="707696"/>
                  </a:lnTo>
                  <a:lnTo>
                    <a:pt x="2926481" y="749441"/>
                  </a:lnTo>
                  <a:lnTo>
                    <a:pt x="2884740" y="777587"/>
                  </a:lnTo>
                  <a:lnTo>
                    <a:pt x="2833624" y="787907"/>
                  </a:lnTo>
                  <a:lnTo>
                    <a:pt x="131318" y="787907"/>
                  </a:lnTo>
                  <a:lnTo>
                    <a:pt x="80201" y="777587"/>
                  </a:lnTo>
                  <a:lnTo>
                    <a:pt x="38460" y="749441"/>
                  </a:lnTo>
                  <a:lnTo>
                    <a:pt x="10318" y="707696"/>
                  </a:lnTo>
                  <a:lnTo>
                    <a:pt x="0" y="656577"/>
                  </a:lnTo>
                  <a:lnTo>
                    <a:pt x="0" y="13131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4272660" y="4267325"/>
            <a:ext cx="4460240" cy="800735"/>
            <a:chOff x="4272660" y="4267325"/>
            <a:chExt cx="4460240" cy="800735"/>
          </a:xfrm>
        </p:grpSpPr>
        <p:sp>
          <p:nvSpPr>
            <p:cNvPr id="25" name="object 25"/>
            <p:cNvSpPr/>
            <p:nvPr/>
          </p:nvSpPr>
          <p:spPr>
            <a:xfrm>
              <a:off x="4279010" y="4273675"/>
              <a:ext cx="4447540" cy="788035"/>
            </a:xfrm>
            <a:custGeom>
              <a:avLst/>
              <a:gdLst/>
              <a:ahLst/>
              <a:cxnLst/>
              <a:rect l="l" t="t" r="r" b="b"/>
              <a:pathLst>
                <a:path w="4447540" h="788035">
                  <a:moveTo>
                    <a:pt x="4053078" y="0"/>
                  </a:moveTo>
                  <a:lnTo>
                    <a:pt x="4053078" y="98488"/>
                  </a:lnTo>
                  <a:lnTo>
                    <a:pt x="0" y="98488"/>
                  </a:lnTo>
                  <a:lnTo>
                    <a:pt x="0" y="689419"/>
                  </a:lnTo>
                  <a:lnTo>
                    <a:pt x="4053078" y="689419"/>
                  </a:lnTo>
                  <a:lnTo>
                    <a:pt x="4053078" y="787907"/>
                  </a:lnTo>
                  <a:lnTo>
                    <a:pt x="4447032" y="393953"/>
                  </a:lnTo>
                  <a:lnTo>
                    <a:pt x="4053078" y="0"/>
                  </a:lnTo>
                  <a:close/>
                </a:path>
              </a:pathLst>
            </a:custGeom>
            <a:solidFill>
              <a:srgbClr val="D0F4EC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279010" y="4273675"/>
              <a:ext cx="4447540" cy="788035"/>
            </a:xfrm>
            <a:custGeom>
              <a:avLst/>
              <a:gdLst/>
              <a:ahLst/>
              <a:cxnLst/>
              <a:rect l="l" t="t" r="r" b="b"/>
              <a:pathLst>
                <a:path w="4447540" h="788035">
                  <a:moveTo>
                    <a:pt x="0" y="98488"/>
                  </a:moveTo>
                  <a:lnTo>
                    <a:pt x="4053078" y="98488"/>
                  </a:lnTo>
                  <a:lnTo>
                    <a:pt x="4053078" y="0"/>
                  </a:lnTo>
                  <a:lnTo>
                    <a:pt x="4447032" y="393953"/>
                  </a:lnTo>
                  <a:lnTo>
                    <a:pt x="4053078" y="787907"/>
                  </a:lnTo>
                  <a:lnTo>
                    <a:pt x="4053078" y="689419"/>
                  </a:lnTo>
                  <a:lnTo>
                    <a:pt x="0" y="689419"/>
                  </a:lnTo>
                  <a:lnTo>
                    <a:pt x="0" y="98488"/>
                  </a:lnTo>
                  <a:close/>
                </a:path>
              </a:pathLst>
            </a:custGeom>
            <a:ln w="12700">
              <a:solidFill>
                <a:srgbClr val="D0F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278520" y="4329201"/>
            <a:ext cx="261048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3384" indent="-401320">
              <a:lnSpc>
                <a:spcPct val="100000"/>
              </a:lnSpc>
              <a:spcBef>
                <a:spcPts val="95"/>
              </a:spcBef>
              <a:buChar char="•"/>
              <a:tabLst>
                <a:tab pos="413384" algn="l"/>
                <a:tab pos="414020" algn="l"/>
              </a:tabLst>
            </a:pPr>
            <a:r>
              <a:rPr sz="2000" spc="-10" dirty="0">
                <a:latin typeface="Calibri"/>
                <a:cs typeface="Calibri"/>
              </a:rPr>
              <a:t>Uygun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test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durumları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307719" y="4267330"/>
            <a:ext cx="2978150" cy="800735"/>
            <a:chOff x="1307719" y="4267330"/>
            <a:chExt cx="2978150" cy="800735"/>
          </a:xfrm>
        </p:grpSpPr>
        <p:sp>
          <p:nvSpPr>
            <p:cNvPr id="29" name="object 29"/>
            <p:cNvSpPr/>
            <p:nvPr/>
          </p:nvSpPr>
          <p:spPr>
            <a:xfrm>
              <a:off x="1314069" y="4273680"/>
              <a:ext cx="2965450" cy="788035"/>
            </a:xfrm>
            <a:custGeom>
              <a:avLst/>
              <a:gdLst/>
              <a:ahLst/>
              <a:cxnLst/>
              <a:rect l="l" t="t" r="r" b="b"/>
              <a:pathLst>
                <a:path w="2965450" h="788035">
                  <a:moveTo>
                    <a:pt x="2833624" y="0"/>
                  </a:moveTo>
                  <a:lnTo>
                    <a:pt x="131318" y="0"/>
                  </a:lnTo>
                  <a:lnTo>
                    <a:pt x="80201" y="10318"/>
                  </a:lnTo>
                  <a:lnTo>
                    <a:pt x="38460" y="38460"/>
                  </a:lnTo>
                  <a:lnTo>
                    <a:pt x="10318" y="80201"/>
                  </a:lnTo>
                  <a:lnTo>
                    <a:pt x="0" y="131317"/>
                  </a:lnTo>
                  <a:lnTo>
                    <a:pt x="0" y="656577"/>
                  </a:lnTo>
                  <a:lnTo>
                    <a:pt x="10318" y="707696"/>
                  </a:lnTo>
                  <a:lnTo>
                    <a:pt x="38460" y="749441"/>
                  </a:lnTo>
                  <a:lnTo>
                    <a:pt x="80201" y="777587"/>
                  </a:lnTo>
                  <a:lnTo>
                    <a:pt x="131318" y="787907"/>
                  </a:lnTo>
                  <a:lnTo>
                    <a:pt x="2833624" y="787907"/>
                  </a:lnTo>
                  <a:lnTo>
                    <a:pt x="2884740" y="777587"/>
                  </a:lnTo>
                  <a:lnTo>
                    <a:pt x="2926481" y="749441"/>
                  </a:lnTo>
                  <a:lnTo>
                    <a:pt x="2954623" y="707696"/>
                  </a:lnTo>
                  <a:lnTo>
                    <a:pt x="2964942" y="656577"/>
                  </a:lnTo>
                  <a:lnTo>
                    <a:pt x="2964942" y="131317"/>
                  </a:lnTo>
                  <a:lnTo>
                    <a:pt x="2954623" y="80201"/>
                  </a:lnTo>
                  <a:lnTo>
                    <a:pt x="2926481" y="38460"/>
                  </a:lnTo>
                  <a:lnTo>
                    <a:pt x="2884740" y="10318"/>
                  </a:lnTo>
                  <a:lnTo>
                    <a:pt x="2833624" y="0"/>
                  </a:lnTo>
                  <a:close/>
                </a:path>
              </a:pathLst>
            </a:custGeom>
            <a:solidFill>
              <a:srgbClr val="46D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14069" y="4273680"/>
              <a:ext cx="2965450" cy="788035"/>
            </a:xfrm>
            <a:custGeom>
              <a:avLst/>
              <a:gdLst/>
              <a:ahLst/>
              <a:cxnLst/>
              <a:rect l="l" t="t" r="r" b="b"/>
              <a:pathLst>
                <a:path w="2965450" h="788035">
                  <a:moveTo>
                    <a:pt x="0" y="131317"/>
                  </a:moveTo>
                  <a:lnTo>
                    <a:pt x="10318" y="80201"/>
                  </a:lnTo>
                  <a:lnTo>
                    <a:pt x="38460" y="38460"/>
                  </a:lnTo>
                  <a:lnTo>
                    <a:pt x="80201" y="10318"/>
                  </a:lnTo>
                  <a:lnTo>
                    <a:pt x="131318" y="0"/>
                  </a:lnTo>
                  <a:lnTo>
                    <a:pt x="2833624" y="0"/>
                  </a:lnTo>
                  <a:lnTo>
                    <a:pt x="2884740" y="10318"/>
                  </a:lnTo>
                  <a:lnTo>
                    <a:pt x="2926481" y="38460"/>
                  </a:lnTo>
                  <a:lnTo>
                    <a:pt x="2954623" y="80201"/>
                  </a:lnTo>
                  <a:lnTo>
                    <a:pt x="2964942" y="131317"/>
                  </a:lnTo>
                  <a:lnTo>
                    <a:pt x="2964942" y="656577"/>
                  </a:lnTo>
                  <a:lnTo>
                    <a:pt x="2954623" y="707696"/>
                  </a:lnTo>
                  <a:lnTo>
                    <a:pt x="2926481" y="749441"/>
                  </a:lnTo>
                  <a:lnTo>
                    <a:pt x="2884740" y="777587"/>
                  </a:lnTo>
                  <a:lnTo>
                    <a:pt x="2833624" y="787907"/>
                  </a:lnTo>
                  <a:lnTo>
                    <a:pt x="131318" y="787907"/>
                  </a:lnTo>
                  <a:lnTo>
                    <a:pt x="80201" y="777587"/>
                  </a:lnTo>
                  <a:lnTo>
                    <a:pt x="38460" y="749441"/>
                  </a:lnTo>
                  <a:lnTo>
                    <a:pt x="10318" y="707696"/>
                  </a:lnTo>
                  <a:lnTo>
                    <a:pt x="0" y="656577"/>
                  </a:lnTo>
                  <a:lnTo>
                    <a:pt x="0" y="13131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4272660" y="5133719"/>
            <a:ext cx="4460240" cy="800735"/>
            <a:chOff x="4272660" y="5133719"/>
            <a:chExt cx="4460240" cy="800735"/>
          </a:xfrm>
        </p:grpSpPr>
        <p:sp>
          <p:nvSpPr>
            <p:cNvPr id="32" name="object 32"/>
            <p:cNvSpPr/>
            <p:nvPr/>
          </p:nvSpPr>
          <p:spPr>
            <a:xfrm>
              <a:off x="4279010" y="5140069"/>
              <a:ext cx="4447540" cy="788035"/>
            </a:xfrm>
            <a:custGeom>
              <a:avLst/>
              <a:gdLst/>
              <a:ahLst/>
              <a:cxnLst/>
              <a:rect l="l" t="t" r="r" b="b"/>
              <a:pathLst>
                <a:path w="4447540" h="788035">
                  <a:moveTo>
                    <a:pt x="4053078" y="0"/>
                  </a:moveTo>
                  <a:lnTo>
                    <a:pt x="4053078" y="98488"/>
                  </a:lnTo>
                  <a:lnTo>
                    <a:pt x="0" y="98488"/>
                  </a:lnTo>
                  <a:lnTo>
                    <a:pt x="0" y="689419"/>
                  </a:lnTo>
                  <a:lnTo>
                    <a:pt x="4053078" y="689419"/>
                  </a:lnTo>
                  <a:lnTo>
                    <a:pt x="4053078" y="787908"/>
                  </a:lnTo>
                  <a:lnTo>
                    <a:pt x="4447032" y="393954"/>
                  </a:lnTo>
                  <a:lnTo>
                    <a:pt x="4053078" y="0"/>
                  </a:lnTo>
                  <a:close/>
                </a:path>
              </a:pathLst>
            </a:custGeom>
            <a:solidFill>
              <a:srgbClr val="D2DEEE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279010" y="5140069"/>
              <a:ext cx="4447540" cy="788035"/>
            </a:xfrm>
            <a:custGeom>
              <a:avLst/>
              <a:gdLst/>
              <a:ahLst/>
              <a:cxnLst/>
              <a:rect l="l" t="t" r="r" b="b"/>
              <a:pathLst>
                <a:path w="4447540" h="788035">
                  <a:moveTo>
                    <a:pt x="0" y="98488"/>
                  </a:moveTo>
                  <a:lnTo>
                    <a:pt x="4053078" y="98488"/>
                  </a:lnTo>
                  <a:lnTo>
                    <a:pt x="4053078" y="0"/>
                  </a:lnTo>
                  <a:lnTo>
                    <a:pt x="4447032" y="393954"/>
                  </a:lnTo>
                  <a:lnTo>
                    <a:pt x="4053078" y="787908"/>
                  </a:lnTo>
                  <a:lnTo>
                    <a:pt x="4053078" y="689419"/>
                  </a:lnTo>
                  <a:lnTo>
                    <a:pt x="0" y="689419"/>
                  </a:lnTo>
                  <a:lnTo>
                    <a:pt x="0" y="98488"/>
                  </a:lnTo>
                  <a:close/>
                </a:path>
              </a:pathLst>
            </a:custGeom>
            <a:ln w="12700">
              <a:solidFill>
                <a:srgbClr val="D2D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278520" y="5195834"/>
            <a:ext cx="404685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870" algn="l"/>
              </a:tabLst>
            </a:pPr>
            <a:r>
              <a:rPr sz="2000" spc="-5" dirty="0">
                <a:latin typeface="Calibri"/>
                <a:cs typeface="Calibri"/>
              </a:rPr>
              <a:t>Beklenen </a:t>
            </a:r>
            <a:r>
              <a:rPr sz="2000" spc="-15" dirty="0">
                <a:latin typeface="Calibri"/>
                <a:cs typeface="Calibri"/>
              </a:rPr>
              <a:t>ve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tanımlı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özelliklere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uyan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307719" y="5133724"/>
            <a:ext cx="2978150" cy="800735"/>
            <a:chOff x="1307719" y="5133724"/>
            <a:chExt cx="2978150" cy="800735"/>
          </a:xfrm>
        </p:grpSpPr>
        <p:sp>
          <p:nvSpPr>
            <p:cNvPr id="36" name="object 36"/>
            <p:cNvSpPr/>
            <p:nvPr/>
          </p:nvSpPr>
          <p:spPr>
            <a:xfrm>
              <a:off x="1314069" y="5140074"/>
              <a:ext cx="2965450" cy="788035"/>
            </a:xfrm>
            <a:custGeom>
              <a:avLst/>
              <a:gdLst/>
              <a:ahLst/>
              <a:cxnLst/>
              <a:rect l="l" t="t" r="r" b="b"/>
              <a:pathLst>
                <a:path w="2965450" h="788035">
                  <a:moveTo>
                    <a:pt x="2833624" y="0"/>
                  </a:moveTo>
                  <a:lnTo>
                    <a:pt x="131318" y="0"/>
                  </a:lnTo>
                  <a:lnTo>
                    <a:pt x="80201" y="10318"/>
                  </a:lnTo>
                  <a:lnTo>
                    <a:pt x="38460" y="38460"/>
                  </a:lnTo>
                  <a:lnTo>
                    <a:pt x="10318" y="80201"/>
                  </a:lnTo>
                  <a:lnTo>
                    <a:pt x="0" y="131318"/>
                  </a:lnTo>
                  <a:lnTo>
                    <a:pt x="0" y="656577"/>
                  </a:lnTo>
                  <a:lnTo>
                    <a:pt x="10318" y="707696"/>
                  </a:lnTo>
                  <a:lnTo>
                    <a:pt x="38460" y="749441"/>
                  </a:lnTo>
                  <a:lnTo>
                    <a:pt x="80201" y="777587"/>
                  </a:lnTo>
                  <a:lnTo>
                    <a:pt x="131318" y="787908"/>
                  </a:lnTo>
                  <a:lnTo>
                    <a:pt x="2833624" y="787908"/>
                  </a:lnTo>
                  <a:lnTo>
                    <a:pt x="2884740" y="777587"/>
                  </a:lnTo>
                  <a:lnTo>
                    <a:pt x="2926481" y="749441"/>
                  </a:lnTo>
                  <a:lnTo>
                    <a:pt x="2954623" y="707696"/>
                  </a:lnTo>
                  <a:lnTo>
                    <a:pt x="2964942" y="656577"/>
                  </a:lnTo>
                  <a:lnTo>
                    <a:pt x="2964942" y="131318"/>
                  </a:lnTo>
                  <a:lnTo>
                    <a:pt x="2954623" y="80201"/>
                  </a:lnTo>
                  <a:lnTo>
                    <a:pt x="2926481" y="38460"/>
                  </a:lnTo>
                  <a:lnTo>
                    <a:pt x="2884740" y="10318"/>
                  </a:lnTo>
                  <a:lnTo>
                    <a:pt x="283362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14069" y="5140074"/>
              <a:ext cx="2965450" cy="788035"/>
            </a:xfrm>
            <a:custGeom>
              <a:avLst/>
              <a:gdLst/>
              <a:ahLst/>
              <a:cxnLst/>
              <a:rect l="l" t="t" r="r" b="b"/>
              <a:pathLst>
                <a:path w="2965450" h="788035">
                  <a:moveTo>
                    <a:pt x="0" y="131318"/>
                  </a:moveTo>
                  <a:lnTo>
                    <a:pt x="10318" y="80201"/>
                  </a:lnTo>
                  <a:lnTo>
                    <a:pt x="38460" y="38460"/>
                  </a:lnTo>
                  <a:lnTo>
                    <a:pt x="80201" y="10318"/>
                  </a:lnTo>
                  <a:lnTo>
                    <a:pt x="131318" y="0"/>
                  </a:lnTo>
                  <a:lnTo>
                    <a:pt x="2833624" y="0"/>
                  </a:lnTo>
                  <a:lnTo>
                    <a:pt x="2884740" y="10318"/>
                  </a:lnTo>
                  <a:lnTo>
                    <a:pt x="2926481" y="38460"/>
                  </a:lnTo>
                  <a:lnTo>
                    <a:pt x="2954623" y="80201"/>
                  </a:lnTo>
                  <a:lnTo>
                    <a:pt x="2964942" y="131318"/>
                  </a:lnTo>
                  <a:lnTo>
                    <a:pt x="2964942" y="656577"/>
                  </a:lnTo>
                  <a:lnTo>
                    <a:pt x="2954623" y="707696"/>
                  </a:lnTo>
                  <a:lnTo>
                    <a:pt x="2926481" y="749441"/>
                  </a:lnTo>
                  <a:lnTo>
                    <a:pt x="2884740" y="777587"/>
                  </a:lnTo>
                  <a:lnTo>
                    <a:pt x="2833624" y="787908"/>
                  </a:lnTo>
                  <a:lnTo>
                    <a:pt x="131318" y="787908"/>
                  </a:lnTo>
                  <a:lnTo>
                    <a:pt x="80201" y="777587"/>
                  </a:lnTo>
                  <a:lnTo>
                    <a:pt x="38460" y="749441"/>
                  </a:lnTo>
                  <a:lnTo>
                    <a:pt x="10318" y="707696"/>
                  </a:lnTo>
                  <a:lnTo>
                    <a:pt x="0" y="656577"/>
                  </a:lnTo>
                  <a:lnTo>
                    <a:pt x="0" y="13131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824704" y="1432077"/>
            <a:ext cx="1941195" cy="4358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05" algn="ctr">
              <a:lnSpc>
                <a:spcPct val="142200"/>
              </a:lnSpc>
              <a:spcBef>
                <a:spcPts val="95"/>
              </a:spcBef>
            </a:pP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Statik </a:t>
            </a:r>
            <a:r>
              <a:rPr sz="4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Dinamik </a:t>
            </a:r>
            <a:r>
              <a:rPr sz="4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Sınırlı </a:t>
            </a:r>
            <a:r>
              <a:rPr sz="4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Seçilen </a:t>
            </a:r>
            <a:r>
              <a:rPr sz="4000" dirty="0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klenen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536248" y="2056564"/>
            <a:ext cx="2371725" cy="3013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1" spc="-60" dirty="0">
                <a:solidFill>
                  <a:srgbClr val="4471C4"/>
                </a:solidFill>
                <a:latin typeface="Calibri"/>
                <a:cs typeface="Calibri"/>
              </a:rPr>
              <a:t>Test;</a:t>
            </a:r>
            <a:r>
              <a:rPr sz="2800" b="1" spc="509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800" u="heavy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hata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bulma amaçlı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planlı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bir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şekilde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gerçekleştirilen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eylemler </a:t>
            </a:r>
            <a:r>
              <a:rPr sz="2800" spc="-5" dirty="0">
                <a:latin typeface="Calibri"/>
                <a:cs typeface="Calibri"/>
              </a:rPr>
              <a:t>dizisi,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 err="1">
                <a:latin typeface="Calibri"/>
                <a:cs typeface="Calibri"/>
              </a:rPr>
              <a:t>bir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" dirty="0" err="1">
                <a:latin typeface="Calibri"/>
                <a:cs typeface="Calibri"/>
              </a:rPr>
              <a:t>doğ</a:t>
            </a:r>
            <a:r>
              <a:rPr lang="en-US" sz="2800" spc="-5" dirty="0" err="1">
                <a:latin typeface="Calibri"/>
                <a:cs typeface="Calibri"/>
              </a:rPr>
              <a:t>r</a:t>
            </a:r>
            <a:r>
              <a:rPr sz="2800" spc="-5" dirty="0" err="1">
                <a:latin typeface="Calibri"/>
                <a:cs typeface="Calibri"/>
              </a:rPr>
              <a:t>ulama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methodudur.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32103" y="4520963"/>
            <a:ext cx="4311015" cy="142113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 marR="5080">
              <a:lnSpc>
                <a:spcPts val="5230"/>
              </a:lnSpc>
              <a:spcBef>
                <a:spcPts val="715"/>
              </a:spcBef>
            </a:pPr>
            <a:r>
              <a:rPr sz="4800" spc="-5" dirty="0">
                <a:solidFill>
                  <a:srgbClr val="6F2F9F"/>
                </a:solidFill>
              </a:rPr>
              <a:t>Test</a:t>
            </a:r>
            <a:r>
              <a:rPr sz="4800" spc="-40" dirty="0">
                <a:solidFill>
                  <a:srgbClr val="6F2F9F"/>
                </a:solidFill>
              </a:rPr>
              <a:t> </a:t>
            </a:r>
            <a:r>
              <a:rPr sz="4800" spc="-5" dirty="0">
                <a:solidFill>
                  <a:srgbClr val="6F2F9F"/>
                </a:solidFill>
              </a:rPr>
              <a:t>Planlama</a:t>
            </a:r>
            <a:r>
              <a:rPr sz="4800" spc="-15" dirty="0">
                <a:solidFill>
                  <a:srgbClr val="6F2F9F"/>
                </a:solidFill>
              </a:rPr>
              <a:t> </a:t>
            </a:r>
            <a:r>
              <a:rPr sz="4800" dirty="0">
                <a:solidFill>
                  <a:srgbClr val="6F2F9F"/>
                </a:solidFill>
              </a:rPr>
              <a:t>ve </a:t>
            </a:r>
            <a:r>
              <a:rPr sz="4800" spc="-1070" dirty="0">
                <a:solidFill>
                  <a:srgbClr val="6F2F9F"/>
                </a:solidFill>
              </a:rPr>
              <a:t> </a:t>
            </a:r>
            <a:r>
              <a:rPr sz="4800" spc="-5" dirty="0">
                <a:solidFill>
                  <a:srgbClr val="6F2F9F"/>
                </a:solidFill>
              </a:rPr>
              <a:t>Tahminleme</a:t>
            </a:r>
            <a:endParaRPr sz="4800"/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8915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20" dirty="0"/>
              <a:t> </a:t>
            </a:r>
            <a:r>
              <a:rPr spc="-45" dirty="0"/>
              <a:t>Yönetimi</a:t>
            </a:r>
            <a:r>
              <a:rPr spc="-2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00" dirty="0"/>
              <a:t>Test</a:t>
            </a:r>
            <a:r>
              <a:rPr spc="-15" dirty="0"/>
              <a:t> </a:t>
            </a:r>
            <a:r>
              <a:rPr spc="-5" dirty="0"/>
              <a:t>Planlama</a:t>
            </a:r>
            <a:r>
              <a:rPr spc="-15" dirty="0"/>
              <a:t> </a:t>
            </a:r>
            <a:r>
              <a:rPr spc="-20" dirty="0"/>
              <a:t>ve</a:t>
            </a:r>
            <a:r>
              <a:rPr spc="-25" dirty="0"/>
              <a:t> </a:t>
            </a:r>
            <a:r>
              <a:rPr spc="-30" dirty="0"/>
              <a:t>Tahminleme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3899006"/>
            <a:ext cx="169798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00" dirty="0">
                <a:solidFill>
                  <a:srgbClr val="6F2F9F"/>
                </a:solidFill>
                <a:latin typeface="Verdana"/>
                <a:cs typeface="Verdana"/>
              </a:rPr>
              <a:t>Keywords</a:t>
            </a:r>
            <a:endParaRPr sz="28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52292" y="1325733"/>
            <a:ext cx="9117330" cy="5170170"/>
            <a:chOff x="2852292" y="1325733"/>
            <a:chExt cx="9117330" cy="5170170"/>
          </a:xfrm>
        </p:grpSpPr>
        <p:sp>
          <p:nvSpPr>
            <p:cNvPr id="5" name="object 5"/>
            <p:cNvSpPr/>
            <p:nvPr/>
          </p:nvSpPr>
          <p:spPr>
            <a:xfrm>
              <a:off x="2873367" y="1332083"/>
              <a:ext cx="1083310" cy="5157470"/>
            </a:xfrm>
            <a:custGeom>
              <a:avLst/>
              <a:gdLst/>
              <a:ahLst/>
              <a:cxnLst/>
              <a:rect l="l" t="t" r="r" b="b"/>
              <a:pathLst>
                <a:path w="1083310" h="5157470">
                  <a:moveTo>
                    <a:pt x="15265" y="0"/>
                  </a:moveTo>
                  <a:lnTo>
                    <a:pt x="49169" y="34346"/>
                  </a:lnTo>
                  <a:lnTo>
                    <a:pt x="82526" y="69027"/>
                  </a:lnTo>
                  <a:lnTo>
                    <a:pt x="115337" y="104037"/>
                  </a:lnTo>
                  <a:lnTo>
                    <a:pt x="147600" y="139370"/>
                  </a:lnTo>
                  <a:lnTo>
                    <a:pt x="179317" y="175021"/>
                  </a:lnTo>
                  <a:lnTo>
                    <a:pt x="210487" y="210985"/>
                  </a:lnTo>
                  <a:lnTo>
                    <a:pt x="241110" y="247256"/>
                  </a:lnTo>
                  <a:lnTo>
                    <a:pt x="271186" y="283828"/>
                  </a:lnTo>
                  <a:lnTo>
                    <a:pt x="300716" y="320697"/>
                  </a:lnTo>
                  <a:lnTo>
                    <a:pt x="329698" y="357857"/>
                  </a:lnTo>
                  <a:lnTo>
                    <a:pt x="358134" y="395302"/>
                  </a:lnTo>
                  <a:lnTo>
                    <a:pt x="386023" y="433027"/>
                  </a:lnTo>
                  <a:lnTo>
                    <a:pt x="413365" y="471027"/>
                  </a:lnTo>
                  <a:lnTo>
                    <a:pt x="440160" y="509296"/>
                  </a:lnTo>
                  <a:lnTo>
                    <a:pt x="466408" y="547828"/>
                  </a:lnTo>
                  <a:lnTo>
                    <a:pt x="492110" y="586619"/>
                  </a:lnTo>
                  <a:lnTo>
                    <a:pt x="517264" y="625662"/>
                  </a:lnTo>
                  <a:lnTo>
                    <a:pt x="541872" y="664953"/>
                  </a:lnTo>
                  <a:lnTo>
                    <a:pt x="565933" y="704486"/>
                  </a:lnTo>
                  <a:lnTo>
                    <a:pt x="589447" y="744255"/>
                  </a:lnTo>
                  <a:lnTo>
                    <a:pt x="612415" y="784255"/>
                  </a:lnTo>
                  <a:lnTo>
                    <a:pt x="634835" y="824481"/>
                  </a:lnTo>
                  <a:lnTo>
                    <a:pt x="656709" y="864927"/>
                  </a:lnTo>
                  <a:lnTo>
                    <a:pt x="678036" y="905588"/>
                  </a:lnTo>
                  <a:lnTo>
                    <a:pt x="698815" y="946458"/>
                  </a:lnTo>
                  <a:lnTo>
                    <a:pt x="719049" y="987532"/>
                  </a:lnTo>
                  <a:lnTo>
                    <a:pt x="738735" y="1028804"/>
                  </a:lnTo>
                  <a:lnTo>
                    <a:pt x="757874" y="1070269"/>
                  </a:lnTo>
                  <a:lnTo>
                    <a:pt x="776467" y="1111922"/>
                  </a:lnTo>
                  <a:lnTo>
                    <a:pt x="794513" y="1153757"/>
                  </a:lnTo>
                  <a:lnTo>
                    <a:pt x="812011" y="1195769"/>
                  </a:lnTo>
                  <a:lnTo>
                    <a:pt x="828964" y="1237952"/>
                  </a:lnTo>
                  <a:lnTo>
                    <a:pt x="845369" y="1280300"/>
                  </a:lnTo>
                  <a:lnTo>
                    <a:pt x="861227" y="1322809"/>
                  </a:lnTo>
                  <a:lnTo>
                    <a:pt x="876539" y="1365473"/>
                  </a:lnTo>
                  <a:lnTo>
                    <a:pt x="891303" y="1408287"/>
                  </a:lnTo>
                  <a:lnTo>
                    <a:pt x="905521" y="1451244"/>
                  </a:lnTo>
                  <a:lnTo>
                    <a:pt x="919192" y="1494341"/>
                  </a:lnTo>
                  <a:lnTo>
                    <a:pt x="932316" y="1537570"/>
                  </a:lnTo>
                  <a:lnTo>
                    <a:pt x="944894" y="1580927"/>
                  </a:lnTo>
                  <a:lnTo>
                    <a:pt x="956924" y="1624407"/>
                  </a:lnTo>
                  <a:lnTo>
                    <a:pt x="968408" y="1668003"/>
                  </a:lnTo>
                  <a:lnTo>
                    <a:pt x="979345" y="1711711"/>
                  </a:lnTo>
                  <a:lnTo>
                    <a:pt x="989735" y="1755524"/>
                  </a:lnTo>
                  <a:lnTo>
                    <a:pt x="999578" y="1799439"/>
                  </a:lnTo>
                  <a:lnTo>
                    <a:pt x="1008874" y="1843448"/>
                  </a:lnTo>
                  <a:lnTo>
                    <a:pt x="1017623" y="1887547"/>
                  </a:lnTo>
                  <a:lnTo>
                    <a:pt x="1025826" y="1931731"/>
                  </a:lnTo>
                  <a:lnTo>
                    <a:pt x="1033482" y="1975993"/>
                  </a:lnTo>
                  <a:lnTo>
                    <a:pt x="1040591" y="2020329"/>
                  </a:lnTo>
                  <a:lnTo>
                    <a:pt x="1047153" y="2064732"/>
                  </a:lnTo>
                  <a:lnTo>
                    <a:pt x="1053168" y="2109198"/>
                  </a:lnTo>
                  <a:lnTo>
                    <a:pt x="1058636" y="2153722"/>
                  </a:lnTo>
                  <a:lnTo>
                    <a:pt x="1063558" y="2198296"/>
                  </a:lnTo>
                  <a:lnTo>
                    <a:pt x="1067933" y="2242918"/>
                  </a:lnTo>
                  <a:lnTo>
                    <a:pt x="1071761" y="2287579"/>
                  </a:lnTo>
                  <a:lnTo>
                    <a:pt x="1075042" y="2332276"/>
                  </a:lnTo>
                  <a:lnTo>
                    <a:pt x="1077776" y="2377004"/>
                  </a:lnTo>
                  <a:lnTo>
                    <a:pt x="1079963" y="2421755"/>
                  </a:lnTo>
                  <a:lnTo>
                    <a:pt x="1081604" y="2466526"/>
                  </a:lnTo>
                  <a:lnTo>
                    <a:pt x="1082697" y="2511310"/>
                  </a:lnTo>
                  <a:lnTo>
                    <a:pt x="1083244" y="2556102"/>
                  </a:lnTo>
                  <a:lnTo>
                    <a:pt x="1083244" y="2600897"/>
                  </a:lnTo>
                  <a:lnTo>
                    <a:pt x="1082697" y="2645689"/>
                  </a:lnTo>
                  <a:lnTo>
                    <a:pt x="1081604" y="2690473"/>
                  </a:lnTo>
                  <a:lnTo>
                    <a:pt x="1079963" y="2735244"/>
                  </a:lnTo>
                  <a:lnTo>
                    <a:pt x="1077776" y="2779996"/>
                  </a:lnTo>
                  <a:lnTo>
                    <a:pt x="1075042" y="2824723"/>
                  </a:lnTo>
                  <a:lnTo>
                    <a:pt x="1071761" y="2869420"/>
                  </a:lnTo>
                  <a:lnTo>
                    <a:pt x="1067933" y="2914082"/>
                  </a:lnTo>
                  <a:lnTo>
                    <a:pt x="1063558" y="2958703"/>
                  </a:lnTo>
                  <a:lnTo>
                    <a:pt x="1058636" y="3003277"/>
                  </a:lnTo>
                  <a:lnTo>
                    <a:pt x="1053168" y="3047801"/>
                  </a:lnTo>
                  <a:lnTo>
                    <a:pt x="1047153" y="3092267"/>
                  </a:lnTo>
                  <a:lnTo>
                    <a:pt x="1040591" y="3136670"/>
                  </a:lnTo>
                  <a:lnTo>
                    <a:pt x="1033482" y="3181006"/>
                  </a:lnTo>
                  <a:lnTo>
                    <a:pt x="1025826" y="3225268"/>
                  </a:lnTo>
                  <a:lnTo>
                    <a:pt x="1017623" y="3269452"/>
                  </a:lnTo>
                  <a:lnTo>
                    <a:pt x="1008874" y="3313551"/>
                  </a:lnTo>
                  <a:lnTo>
                    <a:pt x="999578" y="3357560"/>
                  </a:lnTo>
                  <a:lnTo>
                    <a:pt x="989735" y="3401475"/>
                  </a:lnTo>
                  <a:lnTo>
                    <a:pt x="979345" y="3445288"/>
                  </a:lnTo>
                  <a:lnTo>
                    <a:pt x="968408" y="3488996"/>
                  </a:lnTo>
                  <a:lnTo>
                    <a:pt x="956924" y="3532593"/>
                  </a:lnTo>
                  <a:lnTo>
                    <a:pt x="944894" y="3576072"/>
                  </a:lnTo>
                  <a:lnTo>
                    <a:pt x="932316" y="3619429"/>
                  </a:lnTo>
                  <a:lnTo>
                    <a:pt x="919192" y="3662658"/>
                  </a:lnTo>
                  <a:lnTo>
                    <a:pt x="905521" y="3705755"/>
                  </a:lnTo>
                  <a:lnTo>
                    <a:pt x="891303" y="3748712"/>
                  </a:lnTo>
                  <a:lnTo>
                    <a:pt x="876539" y="3791526"/>
                  </a:lnTo>
                  <a:lnTo>
                    <a:pt x="861227" y="3834190"/>
                  </a:lnTo>
                  <a:lnTo>
                    <a:pt x="845369" y="3876699"/>
                  </a:lnTo>
                  <a:lnTo>
                    <a:pt x="828964" y="3919047"/>
                  </a:lnTo>
                  <a:lnTo>
                    <a:pt x="812011" y="3961230"/>
                  </a:lnTo>
                  <a:lnTo>
                    <a:pt x="794513" y="4003242"/>
                  </a:lnTo>
                  <a:lnTo>
                    <a:pt x="776467" y="4045077"/>
                  </a:lnTo>
                  <a:lnTo>
                    <a:pt x="757874" y="4086730"/>
                  </a:lnTo>
                  <a:lnTo>
                    <a:pt x="738735" y="4128195"/>
                  </a:lnTo>
                  <a:lnTo>
                    <a:pt x="719049" y="4169467"/>
                  </a:lnTo>
                  <a:lnTo>
                    <a:pt x="698815" y="4210541"/>
                  </a:lnTo>
                  <a:lnTo>
                    <a:pt x="678036" y="4251411"/>
                  </a:lnTo>
                  <a:lnTo>
                    <a:pt x="656709" y="4292072"/>
                  </a:lnTo>
                  <a:lnTo>
                    <a:pt x="634835" y="4332518"/>
                  </a:lnTo>
                  <a:lnTo>
                    <a:pt x="612415" y="4372744"/>
                  </a:lnTo>
                  <a:lnTo>
                    <a:pt x="589447" y="4412744"/>
                  </a:lnTo>
                  <a:lnTo>
                    <a:pt x="565933" y="4452513"/>
                  </a:lnTo>
                  <a:lnTo>
                    <a:pt x="541872" y="4492046"/>
                  </a:lnTo>
                  <a:lnTo>
                    <a:pt x="517264" y="4531337"/>
                  </a:lnTo>
                  <a:lnTo>
                    <a:pt x="492110" y="4570380"/>
                  </a:lnTo>
                  <a:lnTo>
                    <a:pt x="466408" y="4609171"/>
                  </a:lnTo>
                  <a:lnTo>
                    <a:pt x="440160" y="4647703"/>
                  </a:lnTo>
                  <a:lnTo>
                    <a:pt x="413365" y="4685972"/>
                  </a:lnTo>
                  <a:lnTo>
                    <a:pt x="386023" y="4723972"/>
                  </a:lnTo>
                  <a:lnTo>
                    <a:pt x="358134" y="4761697"/>
                  </a:lnTo>
                  <a:lnTo>
                    <a:pt x="329698" y="4799142"/>
                  </a:lnTo>
                  <a:lnTo>
                    <a:pt x="300716" y="4836302"/>
                  </a:lnTo>
                  <a:lnTo>
                    <a:pt x="271186" y="4873171"/>
                  </a:lnTo>
                  <a:lnTo>
                    <a:pt x="241110" y="4909743"/>
                  </a:lnTo>
                  <a:lnTo>
                    <a:pt x="210487" y="4946014"/>
                  </a:lnTo>
                  <a:lnTo>
                    <a:pt x="179317" y="4981978"/>
                  </a:lnTo>
                  <a:lnTo>
                    <a:pt x="147600" y="5017629"/>
                  </a:lnTo>
                  <a:lnTo>
                    <a:pt x="115337" y="5052963"/>
                  </a:lnTo>
                  <a:lnTo>
                    <a:pt x="82526" y="5087972"/>
                  </a:lnTo>
                  <a:lnTo>
                    <a:pt x="49169" y="5122653"/>
                  </a:lnTo>
                  <a:lnTo>
                    <a:pt x="15265" y="5157000"/>
                  </a:lnTo>
                  <a:lnTo>
                    <a:pt x="0" y="5141734"/>
                  </a:lnTo>
                  <a:lnTo>
                    <a:pt x="33972" y="5107314"/>
                  </a:lnTo>
                  <a:lnTo>
                    <a:pt x="67393" y="5072557"/>
                  </a:lnTo>
                  <a:lnTo>
                    <a:pt x="100261" y="5037467"/>
                  </a:lnTo>
                  <a:lnTo>
                    <a:pt x="132577" y="5002051"/>
                  </a:lnTo>
                  <a:lnTo>
                    <a:pt x="164340" y="4966314"/>
                  </a:lnTo>
                  <a:lnTo>
                    <a:pt x="195551" y="4930261"/>
                  </a:lnTo>
                  <a:lnTo>
                    <a:pt x="226210" y="4893898"/>
                  </a:lnTo>
                  <a:lnTo>
                    <a:pt x="256316" y="4857230"/>
                  </a:lnTo>
                  <a:lnTo>
                    <a:pt x="285869" y="4820264"/>
                  </a:lnTo>
                  <a:lnTo>
                    <a:pt x="314871" y="4783004"/>
                  </a:lnTo>
                  <a:lnTo>
                    <a:pt x="343319" y="4745457"/>
                  </a:lnTo>
                  <a:lnTo>
                    <a:pt x="371216" y="4707627"/>
                  </a:lnTo>
                  <a:lnTo>
                    <a:pt x="398560" y="4669520"/>
                  </a:lnTo>
                  <a:lnTo>
                    <a:pt x="425352" y="4631142"/>
                  </a:lnTo>
                  <a:lnTo>
                    <a:pt x="451591" y="4592498"/>
                  </a:lnTo>
                  <a:lnTo>
                    <a:pt x="477278" y="4553594"/>
                  </a:lnTo>
                  <a:lnTo>
                    <a:pt x="502412" y="4514436"/>
                  </a:lnTo>
                  <a:lnTo>
                    <a:pt x="526994" y="4475028"/>
                  </a:lnTo>
                  <a:lnTo>
                    <a:pt x="551024" y="4435377"/>
                  </a:lnTo>
                  <a:lnTo>
                    <a:pt x="574501" y="4395487"/>
                  </a:lnTo>
                  <a:lnTo>
                    <a:pt x="597426" y="4355365"/>
                  </a:lnTo>
                  <a:lnTo>
                    <a:pt x="619798" y="4315017"/>
                  </a:lnTo>
                  <a:lnTo>
                    <a:pt x="641618" y="4274446"/>
                  </a:lnTo>
                  <a:lnTo>
                    <a:pt x="662886" y="4233660"/>
                  </a:lnTo>
                  <a:lnTo>
                    <a:pt x="683601" y="4192664"/>
                  </a:lnTo>
                  <a:lnTo>
                    <a:pt x="703764" y="4151463"/>
                  </a:lnTo>
                  <a:lnTo>
                    <a:pt x="723374" y="4110062"/>
                  </a:lnTo>
                  <a:lnTo>
                    <a:pt x="742432" y="4068468"/>
                  </a:lnTo>
                  <a:lnTo>
                    <a:pt x="760938" y="4026685"/>
                  </a:lnTo>
                  <a:lnTo>
                    <a:pt x="778891" y="3984720"/>
                  </a:lnTo>
                  <a:lnTo>
                    <a:pt x="796292" y="3942577"/>
                  </a:lnTo>
                  <a:lnTo>
                    <a:pt x="813140" y="3900263"/>
                  </a:lnTo>
                  <a:lnTo>
                    <a:pt x="829436" y="3857783"/>
                  </a:lnTo>
                  <a:lnTo>
                    <a:pt x="845180" y="3815142"/>
                  </a:lnTo>
                  <a:lnTo>
                    <a:pt x="860371" y="3772347"/>
                  </a:lnTo>
                  <a:lnTo>
                    <a:pt x="875010" y="3729402"/>
                  </a:lnTo>
                  <a:lnTo>
                    <a:pt x="889096" y="3686312"/>
                  </a:lnTo>
                  <a:lnTo>
                    <a:pt x="902630" y="3643085"/>
                  </a:lnTo>
                  <a:lnTo>
                    <a:pt x="915611" y="3599725"/>
                  </a:lnTo>
                  <a:lnTo>
                    <a:pt x="928041" y="3556237"/>
                  </a:lnTo>
                  <a:lnTo>
                    <a:pt x="939917" y="3512628"/>
                  </a:lnTo>
                  <a:lnTo>
                    <a:pt x="951242" y="3468902"/>
                  </a:lnTo>
                  <a:lnTo>
                    <a:pt x="962014" y="3425065"/>
                  </a:lnTo>
                  <a:lnTo>
                    <a:pt x="972233" y="3381124"/>
                  </a:lnTo>
                  <a:lnTo>
                    <a:pt x="981900" y="3337083"/>
                  </a:lnTo>
                  <a:lnTo>
                    <a:pt x="991015" y="3292947"/>
                  </a:lnTo>
                  <a:lnTo>
                    <a:pt x="999577" y="3248723"/>
                  </a:lnTo>
                  <a:lnTo>
                    <a:pt x="1007587" y="3204416"/>
                  </a:lnTo>
                  <a:lnTo>
                    <a:pt x="1015044" y="3160032"/>
                  </a:lnTo>
                  <a:lnTo>
                    <a:pt x="1021949" y="3115575"/>
                  </a:lnTo>
                  <a:lnTo>
                    <a:pt x="1028302" y="3071052"/>
                  </a:lnTo>
                  <a:lnTo>
                    <a:pt x="1034102" y="3026469"/>
                  </a:lnTo>
                  <a:lnTo>
                    <a:pt x="1039350" y="2981830"/>
                  </a:lnTo>
                  <a:lnTo>
                    <a:pt x="1044046" y="2937141"/>
                  </a:lnTo>
                  <a:lnTo>
                    <a:pt x="1048189" y="2892407"/>
                  </a:lnTo>
                  <a:lnTo>
                    <a:pt x="1051779" y="2847635"/>
                  </a:lnTo>
                  <a:lnTo>
                    <a:pt x="1054818" y="2802830"/>
                  </a:lnTo>
                  <a:lnTo>
                    <a:pt x="1057303" y="2757997"/>
                  </a:lnTo>
                  <a:lnTo>
                    <a:pt x="1059237" y="2713142"/>
                  </a:lnTo>
                  <a:lnTo>
                    <a:pt x="1060618" y="2668271"/>
                  </a:lnTo>
                  <a:lnTo>
                    <a:pt x="1061446" y="2623388"/>
                  </a:lnTo>
                  <a:lnTo>
                    <a:pt x="1061723" y="2578500"/>
                  </a:lnTo>
                  <a:lnTo>
                    <a:pt x="1061446" y="2533611"/>
                  </a:lnTo>
                  <a:lnTo>
                    <a:pt x="1060618" y="2488729"/>
                  </a:lnTo>
                  <a:lnTo>
                    <a:pt x="1059237" y="2443857"/>
                  </a:lnTo>
                  <a:lnTo>
                    <a:pt x="1057303" y="2399002"/>
                  </a:lnTo>
                  <a:lnTo>
                    <a:pt x="1054818" y="2354169"/>
                  </a:lnTo>
                  <a:lnTo>
                    <a:pt x="1051779" y="2309364"/>
                  </a:lnTo>
                  <a:lnTo>
                    <a:pt x="1048189" y="2264592"/>
                  </a:lnTo>
                  <a:lnTo>
                    <a:pt x="1044046" y="2219859"/>
                  </a:lnTo>
                  <a:lnTo>
                    <a:pt x="1039350" y="2175170"/>
                  </a:lnTo>
                  <a:lnTo>
                    <a:pt x="1034102" y="2130530"/>
                  </a:lnTo>
                  <a:lnTo>
                    <a:pt x="1028302" y="2085947"/>
                  </a:lnTo>
                  <a:lnTo>
                    <a:pt x="1021949" y="2041424"/>
                  </a:lnTo>
                  <a:lnTo>
                    <a:pt x="1015044" y="1996967"/>
                  </a:lnTo>
                  <a:lnTo>
                    <a:pt x="1007587" y="1952583"/>
                  </a:lnTo>
                  <a:lnTo>
                    <a:pt x="999577" y="1908276"/>
                  </a:lnTo>
                  <a:lnTo>
                    <a:pt x="991015" y="1864052"/>
                  </a:lnTo>
                  <a:lnTo>
                    <a:pt x="981900" y="1819917"/>
                  </a:lnTo>
                  <a:lnTo>
                    <a:pt x="972233" y="1775875"/>
                  </a:lnTo>
                  <a:lnTo>
                    <a:pt x="962014" y="1731934"/>
                  </a:lnTo>
                  <a:lnTo>
                    <a:pt x="951242" y="1688097"/>
                  </a:lnTo>
                  <a:lnTo>
                    <a:pt x="939917" y="1644372"/>
                  </a:lnTo>
                  <a:lnTo>
                    <a:pt x="928041" y="1600762"/>
                  </a:lnTo>
                  <a:lnTo>
                    <a:pt x="915611" y="1557274"/>
                  </a:lnTo>
                  <a:lnTo>
                    <a:pt x="902630" y="1513914"/>
                  </a:lnTo>
                  <a:lnTo>
                    <a:pt x="889096" y="1470687"/>
                  </a:lnTo>
                  <a:lnTo>
                    <a:pt x="875010" y="1427598"/>
                  </a:lnTo>
                  <a:lnTo>
                    <a:pt x="860371" y="1384652"/>
                  </a:lnTo>
                  <a:lnTo>
                    <a:pt x="845180" y="1341857"/>
                  </a:lnTo>
                  <a:lnTo>
                    <a:pt x="829436" y="1299216"/>
                  </a:lnTo>
                  <a:lnTo>
                    <a:pt x="813140" y="1256736"/>
                  </a:lnTo>
                  <a:lnTo>
                    <a:pt x="796292" y="1214422"/>
                  </a:lnTo>
                  <a:lnTo>
                    <a:pt x="778891" y="1172279"/>
                  </a:lnTo>
                  <a:lnTo>
                    <a:pt x="760938" y="1130314"/>
                  </a:lnTo>
                  <a:lnTo>
                    <a:pt x="742432" y="1088532"/>
                  </a:lnTo>
                  <a:lnTo>
                    <a:pt x="723374" y="1046937"/>
                  </a:lnTo>
                  <a:lnTo>
                    <a:pt x="703764" y="1005537"/>
                  </a:lnTo>
                  <a:lnTo>
                    <a:pt x="683601" y="964335"/>
                  </a:lnTo>
                  <a:lnTo>
                    <a:pt x="662886" y="923339"/>
                  </a:lnTo>
                  <a:lnTo>
                    <a:pt x="641618" y="882553"/>
                  </a:lnTo>
                  <a:lnTo>
                    <a:pt x="619798" y="841982"/>
                  </a:lnTo>
                  <a:lnTo>
                    <a:pt x="597426" y="801634"/>
                  </a:lnTo>
                  <a:lnTo>
                    <a:pt x="574501" y="761512"/>
                  </a:lnTo>
                  <a:lnTo>
                    <a:pt x="551024" y="721622"/>
                  </a:lnTo>
                  <a:lnTo>
                    <a:pt x="526994" y="681971"/>
                  </a:lnTo>
                  <a:lnTo>
                    <a:pt x="502412" y="642564"/>
                  </a:lnTo>
                  <a:lnTo>
                    <a:pt x="477278" y="603405"/>
                  </a:lnTo>
                  <a:lnTo>
                    <a:pt x="451591" y="564501"/>
                  </a:lnTo>
                  <a:lnTo>
                    <a:pt x="425352" y="525857"/>
                  </a:lnTo>
                  <a:lnTo>
                    <a:pt x="398560" y="487479"/>
                  </a:lnTo>
                  <a:lnTo>
                    <a:pt x="371216" y="449373"/>
                  </a:lnTo>
                  <a:lnTo>
                    <a:pt x="343319" y="411543"/>
                  </a:lnTo>
                  <a:lnTo>
                    <a:pt x="314871" y="373995"/>
                  </a:lnTo>
                  <a:lnTo>
                    <a:pt x="285869" y="336735"/>
                  </a:lnTo>
                  <a:lnTo>
                    <a:pt x="256316" y="299769"/>
                  </a:lnTo>
                  <a:lnTo>
                    <a:pt x="226210" y="263101"/>
                  </a:lnTo>
                  <a:lnTo>
                    <a:pt x="195551" y="226739"/>
                  </a:lnTo>
                  <a:lnTo>
                    <a:pt x="164340" y="190686"/>
                  </a:lnTo>
                  <a:lnTo>
                    <a:pt x="132577" y="154948"/>
                  </a:lnTo>
                  <a:lnTo>
                    <a:pt x="100261" y="119532"/>
                  </a:lnTo>
                  <a:lnTo>
                    <a:pt x="67393" y="84442"/>
                  </a:lnTo>
                  <a:lnTo>
                    <a:pt x="33972" y="49685"/>
                  </a:lnTo>
                  <a:lnTo>
                    <a:pt x="0" y="15265"/>
                  </a:lnTo>
                  <a:lnTo>
                    <a:pt x="15265" y="0"/>
                  </a:lnTo>
                  <a:close/>
                </a:path>
              </a:pathLst>
            </a:custGeom>
            <a:ln w="12700">
              <a:solidFill>
                <a:srgbClr val="3458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20592" y="1447418"/>
              <a:ext cx="8742680" cy="492759"/>
            </a:xfrm>
            <a:custGeom>
              <a:avLst/>
              <a:gdLst/>
              <a:ahLst/>
              <a:cxnLst/>
              <a:rect l="l" t="t" r="r" b="b"/>
              <a:pathLst>
                <a:path w="8742680" h="492760">
                  <a:moveTo>
                    <a:pt x="8742426" y="0"/>
                  </a:moveTo>
                  <a:lnTo>
                    <a:pt x="0" y="0"/>
                  </a:lnTo>
                  <a:lnTo>
                    <a:pt x="0" y="492251"/>
                  </a:lnTo>
                  <a:lnTo>
                    <a:pt x="8742426" y="492251"/>
                  </a:lnTo>
                  <a:lnTo>
                    <a:pt x="8742426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20592" y="1447418"/>
              <a:ext cx="8742680" cy="492759"/>
            </a:xfrm>
            <a:custGeom>
              <a:avLst/>
              <a:gdLst/>
              <a:ahLst/>
              <a:cxnLst/>
              <a:rect l="l" t="t" r="r" b="b"/>
              <a:pathLst>
                <a:path w="8742680" h="492760">
                  <a:moveTo>
                    <a:pt x="0" y="0"/>
                  </a:moveTo>
                  <a:lnTo>
                    <a:pt x="8742426" y="0"/>
                  </a:lnTo>
                  <a:lnTo>
                    <a:pt x="8742426" y="492251"/>
                  </a:lnTo>
                  <a:lnTo>
                    <a:pt x="0" y="49225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58642" y="1385696"/>
              <a:ext cx="615315" cy="615950"/>
            </a:xfrm>
            <a:custGeom>
              <a:avLst/>
              <a:gdLst/>
              <a:ahLst/>
              <a:cxnLst/>
              <a:rect l="l" t="t" r="r" b="b"/>
              <a:pathLst>
                <a:path w="615314" h="615950">
                  <a:moveTo>
                    <a:pt x="307467" y="0"/>
                  </a:moveTo>
                  <a:lnTo>
                    <a:pt x="262031" y="3337"/>
                  </a:lnTo>
                  <a:lnTo>
                    <a:pt x="218665" y="13034"/>
                  </a:lnTo>
                  <a:lnTo>
                    <a:pt x="177845" y="28612"/>
                  </a:lnTo>
                  <a:lnTo>
                    <a:pt x="140046" y="49597"/>
                  </a:lnTo>
                  <a:lnTo>
                    <a:pt x="105745" y="75511"/>
                  </a:lnTo>
                  <a:lnTo>
                    <a:pt x="75415" y="105879"/>
                  </a:lnTo>
                  <a:lnTo>
                    <a:pt x="49534" y="140223"/>
                  </a:lnTo>
                  <a:lnTo>
                    <a:pt x="28576" y="178069"/>
                  </a:lnTo>
                  <a:lnTo>
                    <a:pt x="13017" y="218939"/>
                  </a:lnTo>
                  <a:lnTo>
                    <a:pt x="3333" y="262357"/>
                  </a:lnTo>
                  <a:lnTo>
                    <a:pt x="0" y="307848"/>
                  </a:lnTo>
                  <a:lnTo>
                    <a:pt x="3333" y="353338"/>
                  </a:lnTo>
                  <a:lnTo>
                    <a:pt x="13017" y="396756"/>
                  </a:lnTo>
                  <a:lnTo>
                    <a:pt x="28576" y="437626"/>
                  </a:lnTo>
                  <a:lnTo>
                    <a:pt x="49534" y="475472"/>
                  </a:lnTo>
                  <a:lnTo>
                    <a:pt x="75415" y="509816"/>
                  </a:lnTo>
                  <a:lnTo>
                    <a:pt x="105745" y="540184"/>
                  </a:lnTo>
                  <a:lnTo>
                    <a:pt x="140046" y="566098"/>
                  </a:lnTo>
                  <a:lnTo>
                    <a:pt x="177845" y="587083"/>
                  </a:lnTo>
                  <a:lnTo>
                    <a:pt x="218665" y="602661"/>
                  </a:lnTo>
                  <a:lnTo>
                    <a:pt x="262031" y="612358"/>
                  </a:lnTo>
                  <a:lnTo>
                    <a:pt x="307467" y="615696"/>
                  </a:lnTo>
                  <a:lnTo>
                    <a:pt x="352902" y="612358"/>
                  </a:lnTo>
                  <a:lnTo>
                    <a:pt x="396268" y="602661"/>
                  </a:lnTo>
                  <a:lnTo>
                    <a:pt x="437088" y="587083"/>
                  </a:lnTo>
                  <a:lnTo>
                    <a:pt x="474887" y="566098"/>
                  </a:lnTo>
                  <a:lnTo>
                    <a:pt x="509188" y="540184"/>
                  </a:lnTo>
                  <a:lnTo>
                    <a:pt x="539518" y="509816"/>
                  </a:lnTo>
                  <a:lnTo>
                    <a:pt x="565399" y="475472"/>
                  </a:lnTo>
                  <a:lnTo>
                    <a:pt x="586357" y="437626"/>
                  </a:lnTo>
                  <a:lnTo>
                    <a:pt x="601916" y="396756"/>
                  </a:lnTo>
                  <a:lnTo>
                    <a:pt x="611600" y="353338"/>
                  </a:lnTo>
                  <a:lnTo>
                    <a:pt x="614934" y="307848"/>
                  </a:lnTo>
                  <a:lnTo>
                    <a:pt x="611600" y="262357"/>
                  </a:lnTo>
                  <a:lnTo>
                    <a:pt x="601916" y="218939"/>
                  </a:lnTo>
                  <a:lnTo>
                    <a:pt x="586357" y="178069"/>
                  </a:lnTo>
                  <a:lnTo>
                    <a:pt x="565399" y="140223"/>
                  </a:lnTo>
                  <a:lnTo>
                    <a:pt x="539518" y="105879"/>
                  </a:lnTo>
                  <a:lnTo>
                    <a:pt x="509188" y="75511"/>
                  </a:lnTo>
                  <a:lnTo>
                    <a:pt x="474887" y="49597"/>
                  </a:lnTo>
                  <a:lnTo>
                    <a:pt x="437088" y="28612"/>
                  </a:lnTo>
                  <a:lnTo>
                    <a:pt x="396268" y="13034"/>
                  </a:lnTo>
                  <a:lnTo>
                    <a:pt x="352902" y="3337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58642" y="1385696"/>
              <a:ext cx="615315" cy="615950"/>
            </a:xfrm>
            <a:custGeom>
              <a:avLst/>
              <a:gdLst/>
              <a:ahLst/>
              <a:cxnLst/>
              <a:rect l="l" t="t" r="r" b="b"/>
              <a:pathLst>
                <a:path w="615314" h="615950">
                  <a:moveTo>
                    <a:pt x="0" y="307848"/>
                  </a:moveTo>
                  <a:lnTo>
                    <a:pt x="3333" y="262357"/>
                  </a:lnTo>
                  <a:lnTo>
                    <a:pt x="13017" y="218939"/>
                  </a:lnTo>
                  <a:lnTo>
                    <a:pt x="28576" y="178069"/>
                  </a:lnTo>
                  <a:lnTo>
                    <a:pt x="49534" y="140223"/>
                  </a:lnTo>
                  <a:lnTo>
                    <a:pt x="75415" y="105879"/>
                  </a:lnTo>
                  <a:lnTo>
                    <a:pt x="105745" y="75511"/>
                  </a:lnTo>
                  <a:lnTo>
                    <a:pt x="140046" y="49597"/>
                  </a:lnTo>
                  <a:lnTo>
                    <a:pt x="177845" y="28612"/>
                  </a:lnTo>
                  <a:lnTo>
                    <a:pt x="218665" y="13034"/>
                  </a:lnTo>
                  <a:lnTo>
                    <a:pt x="262031" y="3337"/>
                  </a:lnTo>
                  <a:lnTo>
                    <a:pt x="307467" y="0"/>
                  </a:lnTo>
                  <a:lnTo>
                    <a:pt x="352902" y="3337"/>
                  </a:lnTo>
                  <a:lnTo>
                    <a:pt x="396268" y="13034"/>
                  </a:lnTo>
                  <a:lnTo>
                    <a:pt x="437088" y="28612"/>
                  </a:lnTo>
                  <a:lnTo>
                    <a:pt x="474887" y="49597"/>
                  </a:lnTo>
                  <a:lnTo>
                    <a:pt x="509188" y="75511"/>
                  </a:lnTo>
                  <a:lnTo>
                    <a:pt x="539518" y="105879"/>
                  </a:lnTo>
                  <a:lnTo>
                    <a:pt x="565399" y="140223"/>
                  </a:lnTo>
                  <a:lnTo>
                    <a:pt x="586357" y="178069"/>
                  </a:lnTo>
                  <a:lnTo>
                    <a:pt x="601916" y="218939"/>
                  </a:lnTo>
                  <a:lnTo>
                    <a:pt x="611600" y="262357"/>
                  </a:lnTo>
                  <a:lnTo>
                    <a:pt x="614934" y="307848"/>
                  </a:lnTo>
                  <a:lnTo>
                    <a:pt x="611600" y="353338"/>
                  </a:lnTo>
                  <a:lnTo>
                    <a:pt x="601916" y="396756"/>
                  </a:lnTo>
                  <a:lnTo>
                    <a:pt x="586357" y="437626"/>
                  </a:lnTo>
                  <a:lnTo>
                    <a:pt x="565399" y="475472"/>
                  </a:lnTo>
                  <a:lnTo>
                    <a:pt x="539518" y="509816"/>
                  </a:lnTo>
                  <a:lnTo>
                    <a:pt x="509188" y="540184"/>
                  </a:lnTo>
                  <a:lnTo>
                    <a:pt x="474887" y="566098"/>
                  </a:lnTo>
                  <a:lnTo>
                    <a:pt x="437088" y="587083"/>
                  </a:lnTo>
                  <a:lnTo>
                    <a:pt x="396268" y="602661"/>
                  </a:lnTo>
                  <a:lnTo>
                    <a:pt x="352902" y="612358"/>
                  </a:lnTo>
                  <a:lnTo>
                    <a:pt x="307467" y="615696"/>
                  </a:lnTo>
                  <a:lnTo>
                    <a:pt x="262031" y="612358"/>
                  </a:lnTo>
                  <a:lnTo>
                    <a:pt x="218665" y="602661"/>
                  </a:lnTo>
                  <a:lnTo>
                    <a:pt x="177845" y="587083"/>
                  </a:lnTo>
                  <a:lnTo>
                    <a:pt x="140046" y="566098"/>
                  </a:lnTo>
                  <a:lnTo>
                    <a:pt x="105745" y="540184"/>
                  </a:lnTo>
                  <a:lnTo>
                    <a:pt x="75415" y="509816"/>
                  </a:lnTo>
                  <a:lnTo>
                    <a:pt x="49534" y="475472"/>
                  </a:lnTo>
                  <a:lnTo>
                    <a:pt x="28576" y="437626"/>
                  </a:lnTo>
                  <a:lnTo>
                    <a:pt x="13017" y="396756"/>
                  </a:lnTo>
                  <a:lnTo>
                    <a:pt x="3333" y="353338"/>
                  </a:lnTo>
                  <a:lnTo>
                    <a:pt x="0" y="30784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12260" y="2186558"/>
              <a:ext cx="8296909" cy="492759"/>
            </a:xfrm>
            <a:custGeom>
              <a:avLst/>
              <a:gdLst/>
              <a:ahLst/>
              <a:cxnLst/>
              <a:rect l="l" t="t" r="r" b="b"/>
              <a:pathLst>
                <a:path w="8296909" h="492760">
                  <a:moveTo>
                    <a:pt x="8296656" y="0"/>
                  </a:moveTo>
                  <a:lnTo>
                    <a:pt x="0" y="0"/>
                  </a:lnTo>
                  <a:lnTo>
                    <a:pt x="0" y="492251"/>
                  </a:lnTo>
                  <a:lnTo>
                    <a:pt x="8296656" y="492251"/>
                  </a:lnTo>
                  <a:lnTo>
                    <a:pt x="8296656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2260" y="2186558"/>
              <a:ext cx="8296909" cy="492759"/>
            </a:xfrm>
            <a:custGeom>
              <a:avLst/>
              <a:gdLst/>
              <a:ahLst/>
              <a:cxnLst/>
              <a:rect l="l" t="t" r="r" b="b"/>
              <a:pathLst>
                <a:path w="8296909" h="492760">
                  <a:moveTo>
                    <a:pt x="0" y="0"/>
                  </a:moveTo>
                  <a:lnTo>
                    <a:pt x="8296656" y="0"/>
                  </a:lnTo>
                  <a:lnTo>
                    <a:pt x="8296656" y="492251"/>
                  </a:lnTo>
                  <a:lnTo>
                    <a:pt x="0" y="49225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04412" y="2124836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307848" y="0"/>
                  </a:moveTo>
                  <a:lnTo>
                    <a:pt x="262357" y="3337"/>
                  </a:lnTo>
                  <a:lnTo>
                    <a:pt x="218939" y="13034"/>
                  </a:lnTo>
                  <a:lnTo>
                    <a:pt x="178069" y="28612"/>
                  </a:lnTo>
                  <a:lnTo>
                    <a:pt x="140223" y="49597"/>
                  </a:lnTo>
                  <a:lnTo>
                    <a:pt x="105879" y="75511"/>
                  </a:lnTo>
                  <a:lnTo>
                    <a:pt x="75511" y="105879"/>
                  </a:lnTo>
                  <a:lnTo>
                    <a:pt x="49597" y="140223"/>
                  </a:lnTo>
                  <a:lnTo>
                    <a:pt x="28612" y="178069"/>
                  </a:lnTo>
                  <a:lnTo>
                    <a:pt x="13034" y="218939"/>
                  </a:lnTo>
                  <a:lnTo>
                    <a:pt x="3337" y="262357"/>
                  </a:lnTo>
                  <a:lnTo>
                    <a:pt x="0" y="307848"/>
                  </a:lnTo>
                  <a:lnTo>
                    <a:pt x="3337" y="353338"/>
                  </a:lnTo>
                  <a:lnTo>
                    <a:pt x="13034" y="396756"/>
                  </a:lnTo>
                  <a:lnTo>
                    <a:pt x="28612" y="437626"/>
                  </a:lnTo>
                  <a:lnTo>
                    <a:pt x="49597" y="475472"/>
                  </a:lnTo>
                  <a:lnTo>
                    <a:pt x="75511" y="509816"/>
                  </a:lnTo>
                  <a:lnTo>
                    <a:pt x="105879" y="540184"/>
                  </a:lnTo>
                  <a:lnTo>
                    <a:pt x="140223" y="566098"/>
                  </a:lnTo>
                  <a:lnTo>
                    <a:pt x="178069" y="587083"/>
                  </a:lnTo>
                  <a:lnTo>
                    <a:pt x="218939" y="602661"/>
                  </a:lnTo>
                  <a:lnTo>
                    <a:pt x="262357" y="612358"/>
                  </a:lnTo>
                  <a:lnTo>
                    <a:pt x="307848" y="615696"/>
                  </a:lnTo>
                  <a:lnTo>
                    <a:pt x="353338" y="612358"/>
                  </a:lnTo>
                  <a:lnTo>
                    <a:pt x="396756" y="602661"/>
                  </a:lnTo>
                  <a:lnTo>
                    <a:pt x="437626" y="587083"/>
                  </a:lnTo>
                  <a:lnTo>
                    <a:pt x="475472" y="566098"/>
                  </a:lnTo>
                  <a:lnTo>
                    <a:pt x="509816" y="540184"/>
                  </a:lnTo>
                  <a:lnTo>
                    <a:pt x="540184" y="509816"/>
                  </a:lnTo>
                  <a:lnTo>
                    <a:pt x="566098" y="475472"/>
                  </a:lnTo>
                  <a:lnTo>
                    <a:pt x="587083" y="437626"/>
                  </a:lnTo>
                  <a:lnTo>
                    <a:pt x="602661" y="396756"/>
                  </a:lnTo>
                  <a:lnTo>
                    <a:pt x="612358" y="353338"/>
                  </a:lnTo>
                  <a:lnTo>
                    <a:pt x="615696" y="307848"/>
                  </a:lnTo>
                  <a:lnTo>
                    <a:pt x="612358" y="262357"/>
                  </a:lnTo>
                  <a:lnTo>
                    <a:pt x="602661" y="218939"/>
                  </a:lnTo>
                  <a:lnTo>
                    <a:pt x="587083" y="178069"/>
                  </a:lnTo>
                  <a:lnTo>
                    <a:pt x="566098" y="140223"/>
                  </a:lnTo>
                  <a:lnTo>
                    <a:pt x="540184" y="105879"/>
                  </a:lnTo>
                  <a:lnTo>
                    <a:pt x="509816" y="75511"/>
                  </a:lnTo>
                  <a:lnTo>
                    <a:pt x="475472" y="49597"/>
                  </a:lnTo>
                  <a:lnTo>
                    <a:pt x="437626" y="28612"/>
                  </a:lnTo>
                  <a:lnTo>
                    <a:pt x="396756" y="13034"/>
                  </a:lnTo>
                  <a:lnTo>
                    <a:pt x="353338" y="3337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04412" y="2124836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0" y="307848"/>
                  </a:moveTo>
                  <a:lnTo>
                    <a:pt x="3337" y="262357"/>
                  </a:lnTo>
                  <a:lnTo>
                    <a:pt x="13034" y="218939"/>
                  </a:lnTo>
                  <a:lnTo>
                    <a:pt x="28612" y="178069"/>
                  </a:lnTo>
                  <a:lnTo>
                    <a:pt x="49597" y="140223"/>
                  </a:lnTo>
                  <a:lnTo>
                    <a:pt x="75511" y="105879"/>
                  </a:lnTo>
                  <a:lnTo>
                    <a:pt x="105879" y="75511"/>
                  </a:lnTo>
                  <a:lnTo>
                    <a:pt x="140223" y="49597"/>
                  </a:lnTo>
                  <a:lnTo>
                    <a:pt x="178069" y="28612"/>
                  </a:lnTo>
                  <a:lnTo>
                    <a:pt x="218939" y="13034"/>
                  </a:lnTo>
                  <a:lnTo>
                    <a:pt x="262357" y="3337"/>
                  </a:lnTo>
                  <a:lnTo>
                    <a:pt x="307848" y="0"/>
                  </a:lnTo>
                  <a:lnTo>
                    <a:pt x="353338" y="3337"/>
                  </a:lnTo>
                  <a:lnTo>
                    <a:pt x="396756" y="13034"/>
                  </a:lnTo>
                  <a:lnTo>
                    <a:pt x="437626" y="28612"/>
                  </a:lnTo>
                  <a:lnTo>
                    <a:pt x="475472" y="49597"/>
                  </a:lnTo>
                  <a:lnTo>
                    <a:pt x="509816" y="75511"/>
                  </a:lnTo>
                  <a:lnTo>
                    <a:pt x="540184" y="105879"/>
                  </a:lnTo>
                  <a:lnTo>
                    <a:pt x="566098" y="140223"/>
                  </a:lnTo>
                  <a:lnTo>
                    <a:pt x="587083" y="178069"/>
                  </a:lnTo>
                  <a:lnTo>
                    <a:pt x="602661" y="218939"/>
                  </a:lnTo>
                  <a:lnTo>
                    <a:pt x="612358" y="262357"/>
                  </a:lnTo>
                  <a:lnTo>
                    <a:pt x="615696" y="307848"/>
                  </a:lnTo>
                  <a:lnTo>
                    <a:pt x="612358" y="353338"/>
                  </a:lnTo>
                  <a:lnTo>
                    <a:pt x="602661" y="396756"/>
                  </a:lnTo>
                  <a:lnTo>
                    <a:pt x="587083" y="437626"/>
                  </a:lnTo>
                  <a:lnTo>
                    <a:pt x="566098" y="475472"/>
                  </a:lnTo>
                  <a:lnTo>
                    <a:pt x="540184" y="509816"/>
                  </a:lnTo>
                  <a:lnTo>
                    <a:pt x="509816" y="540184"/>
                  </a:lnTo>
                  <a:lnTo>
                    <a:pt x="475472" y="566098"/>
                  </a:lnTo>
                  <a:lnTo>
                    <a:pt x="437626" y="587083"/>
                  </a:lnTo>
                  <a:lnTo>
                    <a:pt x="396756" y="602661"/>
                  </a:lnTo>
                  <a:lnTo>
                    <a:pt x="353338" y="612358"/>
                  </a:lnTo>
                  <a:lnTo>
                    <a:pt x="307848" y="615696"/>
                  </a:lnTo>
                  <a:lnTo>
                    <a:pt x="262357" y="612358"/>
                  </a:lnTo>
                  <a:lnTo>
                    <a:pt x="218939" y="602661"/>
                  </a:lnTo>
                  <a:lnTo>
                    <a:pt x="178069" y="587083"/>
                  </a:lnTo>
                  <a:lnTo>
                    <a:pt x="140223" y="566098"/>
                  </a:lnTo>
                  <a:lnTo>
                    <a:pt x="105879" y="540184"/>
                  </a:lnTo>
                  <a:lnTo>
                    <a:pt x="75511" y="509816"/>
                  </a:lnTo>
                  <a:lnTo>
                    <a:pt x="49597" y="475472"/>
                  </a:lnTo>
                  <a:lnTo>
                    <a:pt x="28612" y="437626"/>
                  </a:lnTo>
                  <a:lnTo>
                    <a:pt x="13034" y="396756"/>
                  </a:lnTo>
                  <a:lnTo>
                    <a:pt x="3337" y="353338"/>
                  </a:lnTo>
                  <a:lnTo>
                    <a:pt x="0" y="30784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56100" y="2924936"/>
              <a:ext cx="8053070" cy="493395"/>
            </a:xfrm>
            <a:custGeom>
              <a:avLst/>
              <a:gdLst/>
              <a:ahLst/>
              <a:cxnLst/>
              <a:rect l="l" t="t" r="r" b="b"/>
              <a:pathLst>
                <a:path w="8053070" h="493395">
                  <a:moveTo>
                    <a:pt x="8052816" y="0"/>
                  </a:moveTo>
                  <a:lnTo>
                    <a:pt x="0" y="0"/>
                  </a:lnTo>
                  <a:lnTo>
                    <a:pt x="0" y="493013"/>
                  </a:lnTo>
                  <a:lnTo>
                    <a:pt x="8052816" y="493013"/>
                  </a:lnTo>
                  <a:lnTo>
                    <a:pt x="8052816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56100" y="2924936"/>
              <a:ext cx="8053070" cy="493395"/>
            </a:xfrm>
            <a:custGeom>
              <a:avLst/>
              <a:gdLst/>
              <a:ahLst/>
              <a:cxnLst/>
              <a:rect l="l" t="t" r="r" b="b"/>
              <a:pathLst>
                <a:path w="8053070" h="493395">
                  <a:moveTo>
                    <a:pt x="0" y="0"/>
                  </a:moveTo>
                  <a:lnTo>
                    <a:pt x="8052816" y="0"/>
                  </a:lnTo>
                  <a:lnTo>
                    <a:pt x="8052816" y="493013"/>
                  </a:lnTo>
                  <a:lnTo>
                    <a:pt x="0" y="49301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598546" y="1452152"/>
            <a:ext cx="5621020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Entry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criteria </a:t>
            </a:r>
            <a:r>
              <a:rPr sz="2500" spc="-50" dirty="0">
                <a:solidFill>
                  <a:srgbClr val="FFFFFF"/>
                </a:solidFill>
                <a:latin typeface="Calibri"/>
                <a:cs typeface="Calibri"/>
              </a:rPr>
              <a:t>(Teste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başlama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kriteri)</a:t>
            </a:r>
            <a:endParaRPr sz="2500">
              <a:latin typeface="Calibri"/>
              <a:cs typeface="Calibri"/>
            </a:endParaRPr>
          </a:p>
          <a:p>
            <a:pPr marL="648335" marR="5080" indent="-244475">
              <a:lnSpc>
                <a:spcPct val="193800"/>
              </a:lnSpc>
              <a:spcBef>
                <a:spcPts val="5"/>
              </a:spcBef>
            </a:pP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Exit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Criteria </a:t>
            </a:r>
            <a:r>
              <a:rPr sz="2500" spc="-45" dirty="0">
                <a:solidFill>
                  <a:srgbClr val="FFFFFF"/>
                </a:solidFill>
                <a:latin typeface="Calibri"/>
                <a:cs typeface="Calibri"/>
              </a:rPr>
              <a:t>(Testi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sonlandırma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kriterleri) </a:t>
            </a:r>
            <a:r>
              <a:rPr sz="2500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Plan (Test Planı)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542665" y="2857626"/>
            <a:ext cx="8373109" cy="1306195"/>
            <a:chOff x="3542665" y="2857626"/>
            <a:chExt cx="8373109" cy="1306195"/>
          </a:xfrm>
        </p:grpSpPr>
        <p:sp>
          <p:nvSpPr>
            <p:cNvPr id="18" name="object 18"/>
            <p:cNvSpPr/>
            <p:nvPr/>
          </p:nvSpPr>
          <p:spPr>
            <a:xfrm>
              <a:off x="3549015" y="2863976"/>
              <a:ext cx="615315" cy="615315"/>
            </a:xfrm>
            <a:custGeom>
              <a:avLst/>
              <a:gdLst/>
              <a:ahLst/>
              <a:cxnLst/>
              <a:rect l="l" t="t" r="r" b="b"/>
              <a:pathLst>
                <a:path w="615314" h="615314">
                  <a:moveTo>
                    <a:pt x="307467" y="0"/>
                  </a:moveTo>
                  <a:lnTo>
                    <a:pt x="262031" y="3333"/>
                  </a:lnTo>
                  <a:lnTo>
                    <a:pt x="218665" y="13017"/>
                  </a:lnTo>
                  <a:lnTo>
                    <a:pt x="177845" y="28576"/>
                  </a:lnTo>
                  <a:lnTo>
                    <a:pt x="140046" y="49534"/>
                  </a:lnTo>
                  <a:lnTo>
                    <a:pt x="105745" y="75415"/>
                  </a:lnTo>
                  <a:lnTo>
                    <a:pt x="75415" y="105745"/>
                  </a:lnTo>
                  <a:lnTo>
                    <a:pt x="49534" y="140046"/>
                  </a:lnTo>
                  <a:lnTo>
                    <a:pt x="28576" y="177845"/>
                  </a:lnTo>
                  <a:lnTo>
                    <a:pt x="13017" y="218665"/>
                  </a:lnTo>
                  <a:lnTo>
                    <a:pt x="3333" y="262031"/>
                  </a:lnTo>
                  <a:lnTo>
                    <a:pt x="0" y="307466"/>
                  </a:lnTo>
                  <a:lnTo>
                    <a:pt x="3333" y="352902"/>
                  </a:lnTo>
                  <a:lnTo>
                    <a:pt x="13017" y="396268"/>
                  </a:lnTo>
                  <a:lnTo>
                    <a:pt x="28576" y="437088"/>
                  </a:lnTo>
                  <a:lnTo>
                    <a:pt x="49534" y="474887"/>
                  </a:lnTo>
                  <a:lnTo>
                    <a:pt x="75415" y="509188"/>
                  </a:lnTo>
                  <a:lnTo>
                    <a:pt x="105745" y="539518"/>
                  </a:lnTo>
                  <a:lnTo>
                    <a:pt x="140046" y="565399"/>
                  </a:lnTo>
                  <a:lnTo>
                    <a:pt x="177845" y="586357"/>
                  </a:lnTo>
                  <a:lnTo>
                    <a:pt x="218665" y="601916"/>
                  </a:lnTo>
                  <a:lnTo>
                    <a:pt x="262031" y="611600"/>
                  </a:lnTo>
                  <a:lnTo>
                    <a:pt x="307467" y="614933"/>
                  </a:lnTo>
                  <a:lnTo>
                    <a:pt x="352902" y="611600"/>
                  </a:lnTo>
                  <a:lnTo>
                    <a:pt x="396268" y="601916"/>
                  </a:lnTo>
                  <a:lnTo>
                    <a:pt x="437088" y="586357"/>
                  </a:lnTo>
                  <a:lnTo>
                    <a:pt x="474887" y="565399"/>
                  </a:lnTo>
                  <a:lnTo>
                    <a:pt x="509188" y="539518"/>
                  </a:lnTo>
                  <a:lnTo>
                    <a:pt x="539518" y="509188"/>
                  </a:lnTo>
                  <a:lnTo>
                    <a:pt x="565399" y="474887"/>
                  </a:lnTo>
                  <a:lnTo>
                    <a:pt x="586357" y="437088"/>
                  </a:lnTo>
                  <a:lnTo>
                    <a:pt x="601916" y="396268"/>
                  </a:lnTo>
                  <a:lnTo>
                    <a:pt x="611600" y="352902"/>
                  </a:lnTo>
                  <a:lnTo>
                    <a:pt x="614934" y="307466"/>
                  </a:lnTo>
                  <a:lnTo>
                    <a:pt x="611600" y="262031"/>
                  </a:lnTo>
                  <a:lnTo>
                    <a:pt x="601916" y="218665"/>
                  </a:lnTo>
                  <a:lnTo>
                    <a:pt x="586357" y="177845"/>
                  </a:lnTo>
                  <a:lnTo>
                    <a:pt x="565399" y="140046"/>
                  </a:lnTo>
                  <a:lnTo>
                    <a:pt x="539518" y="105745"/>
                  </a:lnTo>
                  <a:lnTo>
                    <a:pt x="509188" y="75415"/>
                  </a:lnTo>
                  <a:lnTo>
                    <a:pt x="474887" y="49534"/>
                  </a:lnTo>
                  <a:lnTo>
                    <a:pt x="437088" y="28576"/>
                  </a:lnTo>
                  <a:lnTo>
                    <a:pt x="396268" y="13017"/>
                  </a:lnTo>
                  <a:lnTo>
                    <a:pt x="352902" y="3333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49015" y="2863976"/>
              <a:ext cx="615315" cy="615315"/>
            </a:xfrm>
            <a:custGeom>
              <a:avLst/>
              <a:gdLst/>
              <a:ahLst/>
              <a:cxnLst/>
              <a:rect l="l" t="t" r="r" b="b"/>
              <a:pathLst>
                <a:path w="615314" h="615314">
                  <a:moveTo>
                    <a:pt x="0" y="307466"/>
                  </a:moveTo>
                  <a:lnTo>
                    <a:pt x="3333" y="262031"/>
                  </a:lnTo>
                  <a:lnTo>
                    <a:pt x="13017" y="218665"/>
                  </a:lnTo>
                  <a:lnTo>
                    <a:pt x="28576" y="177845"/>
                  </a:lnTo>
                  <a:lnTo>
                    <a:pt x="49534" y="140046"/>
                  </a:lnTo>
                  <a:lnTo>
                    <a:pt x="75415" y="105745"/>
                  </a:lnTo>
                  <a:lnTo>
                    <a:pt x="105745" y="75415"/>
                  </a:lnTo>
                  <a:lnTo>
                    <a:pt x="140046" y="49534"/>
                  </a:lnTo>
                  <a:lnTo>
                    <a:pt x="177845" y="28576"/>
                  </a:lnTo>
                  <a:lnTo>
                    <a:pt x="218665" y="13017"/>
                  </a:lnTo>
                  <a:lnTo>
                    <a:pt x="262031" y="3333"/>
                  </a:lnTo>
                  <a:lnTo>
                    <a:pt x="307467" y="0"/>
                  </a:lnTo>
                  <a:lnTo>
                    <a:pt x="352902" y="3333"/>
                  </a:lnTo>
                  <a:lnTo>
                    <a:pt x="396268" y="13017"/>
                  </a:lnTo>
                  <a:lnTo>
                    <a:pt x="437088" y="28576"/>
                  </a:lnTo>
                  <a:lnTo>
                    <a:pt x="474887" y="49534"/>
                  </a:lnTo>
                  <a:lnTo>
                    <a:pt x="509188" y="75415"/>
                  </a:lnTo>
                  <a:lnTo>
                    <a:pt x="539518" y="105745"/>
                  </a:lnTo>
                  <a:lnTo>
                    <a:pt x="565399" y="140046"/>
                  </a:lnTo>
                  <a:lnTo>
                    <a:pt x="586357" y="177845"/>
                  </a:lnTo>
                  <a:lnTo>
                    <a:pt x="601916" y="218665"/>
                  </a:lnTo>
                  <a:lnTo>
                    <a:pt x="611600" y="262031"/>
                  </a:lnTo>
                  <a:lnTo>
                    <a:pt x="614934" y="307466"/>
                  </a:lnTo>
                  <a:lnTo>
                    <a:pt x="611600" y="352902"/>
                  </a:lnTo>
                  <a:lnTo>
                    <a:pt x="601916" y="396268"/>
                  </a:lnTo>
                  <a:lnTo>
                    <a:pt x="586357" y="437088"/>
                  </a:lnTo>
                  <a:lnTo>
                    <a:pt x="565399" y="474887"/>
                  </a:lnTo>
                  <a:lnTo>
                    <a:pt x="539518" y="509188"/>
                  </a:lnTo>
                  <a:lnTo>
                    <a:pt x="509188" y="539518"/>
                  </a:lnTo>
                  <a:lnTo>
                    <a:pt x="474887" y="565399"/>
                  </a:lnTo>
                  <a:lnTo>
                    <a:pt x="437088" y="586357"/>
                  </a:lnTo>
                  <a:lnTo>
                    <a:pt x="396268" y="601916"/>
                  </a:lnTo>
                  <a:lnTo>
                    <a:pt x="352902" y="611600"/>
                  </a:lnTo>
                  <a:lnTo>
                    <a:pt x="307467" y="614933"/>
                  </a:lnTo>
                  <a:lnTo>
                    <a:pt x="262031" y="611600"/>
                  </a:lnTo>
                  <a:lnTo>
                    <a:pt x="218665" y="601916"/>
                  </a:lnTo>
                  <a:lnTo>
                    <a:pt x="177845" y="586357"/>
                  </a:lnTo>
                  <a:lnTo>
                    <a:pt x="140046" y="565399"/>
                  </a:lnTo>
                  <a:lnTo>
                    <a:pt x="105745" y="539518"/>
                  </a:lnTo>
                  <a:lnTo>
                    <a:pt x="75415" y="509188"/>
                  </a:lnTo>
                  <a:lnTo>
                    <a:pt x="49534" y="474887"/>
                  </a:lnTo>
                  <a:lnTo>
                    <a:pt x="28576" y="437088"/>
                  </a:lnTo>
                  <a:lnTo>
                    <a:pt x="13017" y="396268"/>
                  </a:lnTo>
                  <a:lnTo>
                    <a:pt x="3333" y="352902"/>
                  </a:lnTo>
                  <a:lnTo>
                    <a:pt x="0" y="307466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34587" y="3664076"/>
              <a:ext cx="7974330" cy="493395"/>
            </a:xfrm>
            <a:custGeom>
              <a:avLst/>
              <a:gdLst/>
              <a:ahLst/>
              <a:cxnLst/>
              <a:rect l="l" t="t" r="r" b="b"/>
              <a:pathLst>
                <a:path w="7974330" h="493395">
                  <a:moveTo>
                    <a:pt x="7974330" y="0"/>
                  </a:moveTo>
                  <a:lnTo>
                    <a:pt x="0" y="0"/>
                  </a:lnTo>
                  <a:lnTo>
                    <a:pt x="0" y="493013"/>
                  </a:lnTo>
                  <a:lnTo>
                    <a:pt x="7974330" y="493013"/>
                  </a:lnTo>
                  <a:lnTo>
                    <a:pt x="7974330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34587" y="3664076"/>
              <a:ext cx="7974330" cy="493395"/>
            </a:xfrm>
            <a:custGeom>
              <a:avLst/>
              <a:gdLst/>
              <a:ahLst/>
              <a:cxnLst/>
              <a:rect l="l" t="t" r="r" b="b"/>
              <a:pathLst>
                <a:path w="7974330" h="493395">
                  <a:moveTo>
                    <a:pt x="0" y="0"/>
                  </a:moveTo>
                  <a:lnTo>
                    <a:pt x="7974330" y="0"/>
                  </a:lnTo>
                  <a:lnTo>
                    <a:pt x="7974330" y="493013"/>
                  </a:lnTo>
                  <a:lnTo>
                    <a:pt x="0" y="49301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312272" y="3668929"/>
            <a:ext cx="307086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70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level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5" dirty="0">
                <a:solidFill>
                  <a:srgbClr val="FFFFFF"/>
                </a:solidFill>
                <a:latin typeface="Calibri"/>
                <a:cs typeface="Calibri"/>
              </a:rPr>
              <a:t>(Test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Seviyesi)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159379" y="3596766"/>
            <a:ext cx="8756015" cy="2783840"/>
            <a:chOff x="3159379" y="3596766"/>
            <a:chExt cx="8756015" cy="2783840"/>
          </a:xfrm>
        </p:grpSpPr>
        <p:sp>
          <p:nvSpPr>
            <p:cNvPr id="24" name="object 24"/>
            <p:cNvSpPr/>
            <p:nvPr/>
          </p:nvSpPr>
          <p:spPr>
            <a:xfrm>
              <a:off x="3626739" y="3603116"/>
              <a:ext cx="615950" cy="615315"/>
            </a:xfrm>
            <a:custGeom>
              <a:avLst/>
              <a:gdLst/>
              <a:ahLst/>
              <a:cxnLst/>
              <a:rect l="l" t="t" r="r" b="b"/>
              <a:pathLst>
                <a:path w="615950" h="615314">
                  <a:moveTo>
                    <a:pt x="307848" y="0"/>
                  </a:moveTo>
                  <a:lnTo>
                    <a:pt x="262357" y="3333"/>
                  </a:lnTo>
                  <a:lnTo>
                    <a:pt x="218939" y="13017"/>
                  </a:lnTo>
                  <a:lnTo>
                    <a:pt x="178069" y="28576"/>
                  </a:lnTo>
                  <a:lnTo>
                    <a:pt x="140223" y="49534"/>
                  </a:lnTo>
                  <a:lnTo>
                    <a:pt x="105879" y="75415"/>
                  </a:lnTo>
                  <a:lnTo>
                    <a:pt x="75511" y="105745"/>
                  </a:lnTo>
                  <a:lnTo>
                    <a:pt x="49597" y="140046"/>
                  </a:lnTo>
                  <a:lnTo>
                    <a:pt x="28612" y="177845"/>
                  </a:lnTo>
                  <a:lnTo>
                    <a:pt x="13034" y="218665"/>
                  </a:lnTo>
                  <a:lnTo>
                    <a:pt x="3337" y="262031"/>
                  </a:lnTo>
                  <a:lnTo>
                    <a:pt x="0" y="307467"/>
                  </a:lnTo>
                  <a:lnTo>
                    <a:pt x="3337" y="352902"/>
                  </a:lnTo>
                  <a:lnTo>
                    <a:pt x="13034" y="396268"/>
                  </a:lnTo>
                  <a:lnTo>
                    <a:pt x="28612" y="437088"/>
                  </a:lnTo>
                  <a:lnTo>
                    <a:pt x="49597" y="474887"/>
                  </a:lnTo>
                  <a:lnTo>
                    <a:pt x="75511" y="509188"/>
                  </a:lnTo>
                  <a:lnTo>
                    <a:pt x="105879" y="539518"/>
                  </a:lnTo>
                  <a:lnTo>
                    <a:pt x="140223" y="565399"/>
                  </a:lnTo>
                  <a:lnTo>
                    <a:pt x="178069" y="586357"/>
                  </a:lnTo>
                  <a:lnTo>
                    <a:pt x="218939" y="601916"/>
                  </a:lnTo>
                  <a:lnTo>
                    <a:pt x="262357" y="611600"/>
                  </a:lnTo>
                  <a:lnTo>
                    <a:pt x="307848" y="614934"/>
                  </a:lnTo>
                  <a:lnTo>
                    <a:pt x="353338" y="611600"/>
                  </a:lnTo>
                  <a:lnTo>
                    <a:pt x="396756" y="601916"/>
                  </a:lnTo>
                  <a:lnTo>
                    <a:pt x="437626" y="586357"/>
                  </a:lnTo>
                  <a:lnTo>
                    <a:pt x="475472" y="565399"/>
                  </a:lnTo>
                  <a:lnTo>
                    <a:pt x="509816" y="539518"/>
                  </a:lnTo>
                  <a:lnTo>
                    <a:pt x="540184" y="509188"/>
                  </a:lnTo>
                  <a:lnTo>
                    <a:pt x="566098" y="474887"/>
                  </a:lnTo>
                  <a:lnTo>
                    <a:pt x="587083" y="437088"/>
                  </a:lnTo>
                  <a:lnTo>
                    <a:pt x="602661" y="396268"/>
                  </a:lnTo>
                  <a:lnTo>
                    <a:pt x="612358" y="352902"/>
                  </a:lnTo>
                  <a:lnTo>
                    <a:pt x="615696" y="307467"/>
                  </a:lnTo>
                  <a:lnTo>
                    <a:pt x="612358" y="262031"/>
                  </a:lnTo>
                  <a:lnTo>
                    <a:pt x="602661" y="218665"/>
                  </a:lnTo>
                  <a:lnTo>
                    <a:pt x="587083" y="177845"/>
                  </a:lnTo>
                  <a:lnTo>
                    <a:pt x="566098" y="140046"/>
                  </a:lnTo>
                  <a:lnTo>
                    <a:pt x="540184" y="105745"/>
                  </a:lnTo>
                  <a:lnTo>
                    <a:pt x="509816" y="75415"/>
                  </a:lnTo>
                  <a:lnTo>
                    <a:pt x="475472" y="49534"/>
                  </a:lnTo>
                  <a:lnTo>
                    <a:pt x="437626" y="28576"/>
                  </a:lnTo>
                  <a:lnTo>
                    <a:pt x="396756" y="13017"/>
                  </a:lnTo>
                  <a:lnTo>
                    <a:pt x="353338" y="3333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26739" y="3603116"/>
              <a:ext cx="615950" cy="615315"/>
            </a:xfrm>
            <a:custGeom>
              <a:avLst/>
              <a:gdLst/>
              <a:ahLst/>
              <a:cxnLst/>
              <a:rect l="l" t="t" r="r" b="b"/>
              <a:pathLst>
                <a:path w="615950" h="615314">
                  <a:moveTo>
                    <a:pt x="0" y="307467"/>
                  </a:moveTo>
                  <a:lnTo>
                    <a:pt x="3337" y="262031"/>
                  </a:lnTo>
                  <a:lnTo>
                    <a:pt x="13034" y="218665"/>
                  </a:lnTo>
                  <a:lnTo>
                    <a:pt x="28612" y="177845"/>
                  </a:lnTo>
                  <a:lnTo>
                    <a:pt x="49597" y="140046"/>
                  </a:lnTo>
                  <a:lnTo>
                    <a:pt x="75511" y="105745"/>
                  </a:lnTo>
                  <a:lnTo>
                    <a:pt x="105879" y="75415"/>
                  </a:lnTo>
                  <a:lnTo>
                    <a:pt x="140223" y="49534"/>
                  </a:lnTo>
                  <a:lnTo>
                    <a:pt x="178069" y="28576"/>
                  </a:lnTo>
                  <a:lnTo>
                    <a:pt x="218939" y="13017"/>
                  </a:lnTo>
                  <a:lnTo>
                    <a:pt x="262357" y="3333"/>
                  </a:lnTo>
                  <a:lnTo>
                    <a:pt x="307848" y="0"/>
                  </a:lnTo>
                  <a:lnTo>
                    <a:pt x="353338" y="3333"/>
                  </a:lnTo>
                  <a:lnTo>
                    <a:pt x="396756" y="13017"/>
                  </a:lnTo>
                  <a:lnTo>
                    <a:pt x="437626" y="28576"/>
                  </a:lnTo>
                  <a:lnTo>
                    <a:pt x="475472" y="49534"/>
                  </a:lnTo>
                  <a:lnTo>
                    <a:pt x="509816" y="75415"/>
                  </a:lnTo>
                  <a:lnTo>
                    <a:pt x="540184" y="105745"/>
                  </a:lnTo>
                  <a:lnTo>
                    <a:pt x="566098" y="140046"/>
                  </a:lnTo>
                  <a:lnTo>
                    <a:pt x="587083" y="177845"/>
                  </a:lnTo>
                  <a:lnTo>
                    <a:pt x="602661" y="218665"/>
                  </a:lnTo>
                  <a:lnTo>
                    <a:pt x="612358" y="262031"/>
                  </a:lnTo>
                  <a:lnTo>
                    <a:pt x="615696" y="307467"/>
                  </a:lnTo>
                  <a:lnTo>
                    <a:pt x="612358" y="352902"/>
                  </a:lnTo>
                  <a:lnTo>
                    <a:pt x="602661" y="396268"/>
                  </a:lnTo>
                  <a:lnTo>
                    <a:pt x="587083" y="437088"/>
                  </a:lnTo>
                  <a:lnTo>
                    <a:pt x="566098" y="474887"/>
                  </a:lnTo>
                  <a:lnTo>
                    <a:pt x="540184" y="509188"/>
                  </a:lnTo>
                  <a:lnTo>
                    <a:pt x="509816" y="539518"/>
                  </a:lnTo>
                  <a:lnTo>
                    <a:pt x="475472" y="565399"/>
                  </a:lnTo>
                  <a:lnTo>
                    <a:pt x="437626" y="586357"/>
                  </a:lnTo>
                  <a:lnTo>
                    <a:pt x="396756" y="601916"/>
                  </a:lnTo>
                  <a:lnTo>
                    <a:pt x="353338" y="611600"/>
                  </a:lnTo>
                  <a:lnTo>
                    <a:pt x="307848" y="614934"/>
                  </a:lnTo>
                  <a:lnTo>
                    <a:pt x="262357" y="611600"/>
                  </a:lnTo>
                  <a:lnTo>
                    <a:pt x="218939" y="601916"/>
                  </a:lnTo>
                  <a:lnTo>
                    <a:pt x="178069" y="586357"/>
                  </a:lnTo>
                  <a:lnTo>
                    <a:pt x="140223" y="565399"/>
                  </a:lnTo>
                  <a:lnTo>
                    <a:pt x="105879" y="539518"/>
                  </a:lnTo>
                  <a:lnTo>
                    <a:pt x="75511" y="509188"/>
                  </a:lnTo>
                  <a:lnTo>
                    <a:pt x="49597" y="474887"/>
                  </a:lnTo>
                  <a:lnTo>
                    <a:pt x="28612" y="437088"/>
                  </a:lnTo>
                  <a:lnTo>
                    <a:pt x="13034" y="396268"/>
                  </a:lnTo>
                  <a:lnTo>
                    <a:pt x="3337" y="352902"/>
                  </a:lnTo>
                  <a:lnTo>
                    <a:pt x="0" y="307467"/>
                  </a:lnTo>
                  <a:close/>
                </a:path>
              </a:pathLst>
            </a:custGeom>
            <a:ln w="126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56101" y="4403216"/>
              <a:ext cx="8053070" cy="493395"/>
            </a:xfrm>
            <a:custGeom>
              <a:avLst/>
              <a:gdLst/>
              <a:ahLst/>
              <a:cxnLst/>
              <a:rect l="l" t="t" r="r" b="b"/>
              <a:pathLst>
                <a:path w="8053070" h="493395">
                  <a:moveTo>
                    <a:pt x="8052816" y="0"/>
                  </a:moveTo>
                  <a:lnTo>
                    <a:pt x="0" y="0"/>
                  </a:lnTo>
                  <a:lnTo>
                    <a:pt x="0" y="493013"/>
                  </a:lnTo>
                  <a:lnTo>
                    <a:pt x="8052816" y="493013"/>
                  </a:lnTo>
                  <a:lnTo>
                    <a:pt x="8052816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56101" y="4403216"/>
              <a:ext cx="8053070" cy="493395"/>
            </a:xfrm>
            <a:custGeom>
              <a:avLst/>
              <a:gdLst/>
              <a:ahLst/>
              <a:cxnLst/>
              <a:rect l="l" t="t" r="r" b="b"/>
              <a:pathLst>
                <a:path w="8053070" h="493395">
                  <a:moveTo>
                    <a:pt x="0" y="0"/>
                  </a:moveTo>
                  <a:lnTo>
                    <a:pt x="8052816" y="0"/>
                  </a:lnTo>
                  <a:lnTo>
                    <a:pt x="8052816" y="493013"/>
                  </a:lnTo>
                  <a:lnTo>
                    <a:pt x="0" y="49301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549015" y="4341494"/>
              <a:ext cx="615315" cy="615950"/>
            </a:xfrm>
            <a:custGeom>
              <a:avLst/>
              <a:gdLst/>
              <a:ahLst/>
              <a:cxnLst/>
              <a:rect l="l" t="t" r="r" b="b"/>
              <a:pathLst>
                <a:path w="615314" h="615950">
                  <a:moveTo>
                    <a:pt x="307467" y="0"/>
                  </a:moveTo>
                  <a:lnTo>
                    <a:pt x="262031" y="3337"/>
                  </a:lnTo>
                  <a:lnTo>
                    <a:pt x="218665" y="13034"/>
                  </a:lnTo>
                  <a:lnTo>
                    <a:pt x="177845" y="28612"/>
                  </a:lnTo>
                  <a:lnTo>
                    <a:pt x="140046" y="49597"/>
                  </a:lnTo>
                  <a:lnTo>
                    <a:pt x="105745" y="75511"/>
                  </a:lnTo>
                  <a:lnTo>
                    <a:pt x="75415" y="105879"/>
                  </a:lnTo>
                  <a:lnTo>
                    <a:pt x="49534" y="140223"/>
                  </a:lnTo>
                  <a:lnTo>
                    <a:pt x="28576" y="178069"/>
                  </a:lnTo>
                  <a:lnTo>
                    <a:pt x="13017" y="218939"/>
                  </a:lnTo>
                  <a:lnTo>
                    <a:pt x="3333" y="262357"/>
                  </a:lnTo>
                  <a:lnTo>
                    <a:pt x="0" y="307847"/>
                  </a:lnTo>
                  <a:lnTo>
                    <a:pt x="3333" y="353338"/>
                  </a:lnTo>
                  <a:lnTo>
                    <a:pt x="13017" y="396756"/>
                  </a:lnTo>
                  <a:lnTo>
                    <a:pt x="28576" y="437626"/>
                  </a:lnTo>
                  <a:lnTo>
                    <a:pt x="49534" y="475472"/>
                  </a:lnTo>
                  <a:lnTo>
                    <a:pt x="75415" y="509816"/>
                  </a:lnTo>
                  <a:lnTo>
                    <a:pt x="105745" y="540184"/>
                  </a:lnTo>
                  <a:lnTo>
                    <a:pt x="140046" y="566098"/>
                  </a:lnTo>
                  <a:lnTo>
                    <a:pt x="177845" y="587083"/>
                  </a:lnTo>
                  <a:lnTo>
                    <a:pt x="218665" y="602661"/>
                  </a:lnTo>
                  <a:lnTo>
                    <a:pt x="262031" y="612358"/>
                  </a:lnTo>
                  <a:lnTo>
                    <a:pt x="307467" y="615695"/>
                  </a:lnTo>
                  <a:lnTo>
                    <a:pt x="352902" y="612358"/>
                  </a:lnTo>
                  <a:lnTo>
                    <a:pt x="396268" y="602661"/>
                  </a:lnTo>
                  <a:lnTo>
                    <a:pt x="437088" y="587083"/>
                  </a:lnTo>
                  <a:lnTo>
                    <a:pt x="474887" y="566098"/>
                  </a:lnTo>
                  <a:lnTo>
                    <a:pt x="509188" y="540184"/>
                  </a:lnTo>
                  <a:lnTo>
                    <a:pt x="539518" y="509816"/>
                  </a:lnTo>
                  <a:lnTo>
                    <a:pt x="565399" y="475472"/>
                  </a:lnTo>
                  <a:lnTo>
                    <a:pt x="586357" y="437626"/>
                  </a:lnTo>
                  <a:lnTo>
                    <a:pt x="601916" y="396756"/>
                  </a:lnTo>
                  <a:lnTo>
                    <a:pt x="611600" y="353338"/>
                  </a:lnTo>
                  <a:lnTo>
                    <a:pt x="614934" y="307847"/>
                  </a:lnTo>
                  <a:lnTo>
                    <a:pt x="611600" y="262357"/>
                  </a:lnTo>
                  <a:lnTo>
                    <a:pt x="601916" y="218939"/>
                  </a:lnTo>
                  <a:lnTo>
                    <a:pt x="586357" y="178069"/>
                  </a:lnTo>
                  <a:lnTo>
                    <a:pt x="565399" y="140223"/>
                  </a:lnTo>
                  <a:lnTo>
                    <a:pt x="539518" y="105879"/>
                  </a:lnTo>
                  <a:lnTo>
                    <a:pt x="509188" y="75511"/>
                  </a:lnTo>
                  <a:lnTo>
                    <a:pt x="474887" y="49597"/>
                  </a:lnTo>
                  <a:lnTo>
                    <a:pt x="437088" y="28612"/>
                  </a:lnTo>
                  <a:lnTo>
                    <a:pt x="396268" y="13034"/>
                  </a:lnTo>
                  <a:lnTo>
                    <a:pt x="352902" y="3337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549015" y="4341494"/>
              <a:ext cx="615315" cy="615950"/>
            </a:xfrm>
            <a:custGeom>
              <a:avLst/>
              <a:gdLst/>
              <a:ahLst/>
              <a:cxnLst/>
              <a:rect l="l" t="t" r="r" b="b"/>
              <a:pathLst>
                <a:path w="615314" h="615950">
                  <a:moveTo>
                    <a:pt x="0" y="307847"/>
                  </a:moveTo>
                  <a:lnTo>
                    <a:pt x="3333" y="262357"/>
                  </a:lnTo>
                  <a:lnTo>
                    <a:pt x="13017" y="218939"/>
                  </a:lnTo>
                  <a:lnTo>
                    <a:pt x="28576" y="178069"/>
                  </a:lnTo>
                  <a:lnTo>
                    <a:pt x="49534" y="140223"/>
                  </a:lnTo>
                  <a:lnTo>
                    <a:pt x="75415" y="105879"/>
                  </a:lnTo>
                  <a:lnTo>
                    <a:pt x="105745" y="75511"/>
                  </a:lnTo>
                  <a:lnTo>
                    <a:pt x="140046" y="49597"/>
                  </a:lnTo>
                  <a:lnTo>
                    <a:pt x="177845" y="28612"/>
                  </a:lnTo>
                  <a:lnTo>
                    <a:pt x="218665" y="13034"/>
                  </a:lnTo>
                  <a:lnTo>
                    <a:pt x="262031" y="3337"/>
                  </a:lnTo>
                  <a:lnTo>
                    <a:pt x="307467" y="0"/>
                  </a:lnTo>
                  <a:lnTo>
                    <a:pt x="352902" y="3337"/>
                  </a:lnTo>
                  <a:lnTo>
                    <a:pt x="396268" y="13034"/>
                  </a:lnTo>
                  <a:lnTo>
                    <a:pt x="437088" y="28612"/>
                  </a:lnTo>
                  <a:lnTo>
                    <a:pt x="474887" y="49597"/>
                  </a:lnTo>
                  <a:lnTo>
                    <a:pt x="509188" y="75511"/>
                  </a:lnTo>
                  <a:lnTo>
                    <a:pt x="539518" y="105879"/>
                  </a:lnTo>
                  <a:lnTo>
                    <a:pt x="565399" y="140223"/>
                  </a:lnTo>
                  <a:lnTo>
                    <a:pt x="586357" y="178069"/>
                  </a:lnTo>
                  <a:lnTo>
                    <a:pt x="601916" y="218939"/>
                  </a:lnTo>
                  <a:lnTo>
                    <a:pt x="611600" y="262357"/>
                  </a:lnTo>
                  <a:lnTo>
                    <a:pt x="614934" y="307847"/>
                  </a:lnTo>
                  <a:lnTo>
                    <a:pt x="611600" y="353338"/>
                  </a:lnTo>
                  <a:lnTo>
                    <a:pt x="601916" y="396756"/>
                  </a:lnTo>
                  <a:lnTo>
                    <a:pt x="586357" y="437626"/>
                  </a:lnTo>
                  <a:lnTo>
                    <a:pt x="565399" y="475472"/>
                  </a:lnTo>
                  <a:lnTo>
                    <a:pt x="539518" y="509816"/>
                  </a:lnTo>
                  <a:lnTo>
                    <a:pt x="509188" y="540184"/>
                  </a:lnTo>
                  <a:lnTo>
                    <a:pt x="474887" y="566098"/>
                  </a:lnTo>
                  <a:lnTo>
                    <a:pt x="437088" y="587083"/>
                  </a:lnTo>
                  <a:lnTo>
                    <a:pt x="396268" y="602661"/>
                  </a:lnTo>
                  <a:lnTo>
                    <a:pt x="352902" y="612358"/>
                  </a:lnTo>
                  <a:lnTo>
                    <a:pt x="307467" y="615695"/>
                  </a:lnTo>
                  <a:lnTo>
                    <a:pt x="262031" y="612358"/>
                  </a:lnTo>
                  <a:lnTo>
                    <a:pt x="218665" y="602661"/>
                  </a:lnTo>
                  <a:lnTo>
                    <a:pt x="177845" y="587083"/>
                  </a:lnTo>
                  <a:lnTo>
                    <a:pt x="140046" y="566098"/>
                  </a:lnTo>
                  <a:lnTo>
                    <a:pt x="105745" y="540184"/>
                  </a:lnTo>
                  <a:lnTo>
                    <a:pt x="75415" y="509816"/>
                  </a:lnTo>
                  <a:lnTo>
                    <a:pt x="49534" y="475472"/>
                  </a:lnTo>
                  <a:lnTo>
                    <a:pt x="28576" y="437626"/>
                  </a:lnTo>
                  <a:lnTo>
                    <a:pt x="13017" y="396756"/>
                  </a:lnTo>
                  <a:lnTo>
                    <a:pt x="3333" y="353338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612261" y="5142356"/>
              <a:ext cx="8296909" cy="492759"/>
            </a:xfrm>
            <a:custGeom>
              <a:avLst/>
              <a:gdLst/>
              <a:ahLst/>
              <a:cxnLst/>
              <a:rect l="l" t="t" r="r" b="b"/>
              <a:pathLst>
                <a:path w="8296909" h="492760">
                  <a:moveTo>
                    <a:pt x="8296656" y="0"/>
                  </a:moveTo>
                  <a:lnTo>
                    <a:pt x="0" y="0"/>
                  </a:lnTo>
                  <a:lnTo>
                    <a:pt x="0" y="492252"/>
                  </a:lnTo>
                  <a:lnTo>
                    <a:pt x="8296656" y="492252"/>
                  </a:lnTo>
                  <a:lnTo>
                    <a:pt x="8296656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612261" y="5142356"/>
              <a:ext cx="8296909" cy="492759"/>
            </a:xfrm>
            <a:custGeom>
              <a:avLst/>
              <a:gdLst/>
              <a:ahLst/>
              <a:cxnLst/>
              <a:rect l="l" t="t" r="r" b="b"/>
              <a:pathLst>
                <a:path w="8296909" h="492760">
                  <a:moveTo>
                    <a:pt x="0" y="0"/>
                  </a:moveTo>
                  <a:lnTo>
                    <a:pt x="8296656" y="0"/>
                  </a:lnTo>
                  <a:lnTo>
                    <a:pt x="8296656" y="492252"/>
                  </a:lnTo>
                  <a:lnTo>
                    <a:pt x="0" y="492252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304413" y="5080634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307848" y="0"/>
                  </a:moveTo>
                  <a:lnTo>
                    <a:pt x="262357" y="3337"/>
                  </a:lnTo>
                  <a:lnTo>
                    <a:pt x="218939" y="13034"/>
                  </a:lnTo>
                  <a:lnTo>
                    <a:pt x="178069" y="28612"/>
                  </a:lnTo>
                  <a:lnTo>
                    <a:pt x="140223" y="49597"/>
                  </a:lnTo>
                  <a:lnTo>
                    <a:pt x="105879" y="75511"/>
                  </a:lnTo>
                  <a:lnTo>
                    <a:pt x="75511" y="105879"/>
                  </a:lnTo>
                  <a:lnTo>
                    <a:pt x="49597" y="140223"/>
                  </a:lnTo>
                  <a:lnTo>
                    <a:pt x="28612" y="178069"/>
                  </a:lnTo>
                  <a:lnTo>
                    <a:pt x="13034" y="218939"/>
                  </a:lnTo>
                  <a:lnTo>
                    <a:pt x="3337" y="262357"/>
                  </a:lnTo>
                  <a:lnTo>
                    <a:pt x="0" y="307847"/>
                  </a:lnTo>
                  <a:lnTo>
                    <a:pt x="3337" y="353338"/>
                  </a:lnTo>
                  <a:lnTo>
                    <a:pt x="13034" y="396756"/>
                  </a:lnTo>
                  <a:lnTo>
                    <a:pt x="28612" y="437626"/>
                  </a:lnTo>
                  <a:lnTo>
                    <a:pt x="49597" y="475472"/>
                  </a:lnTo>
                  <a:lnTo>
                    <a:pt x="75511" y="509816"/>
                  </a:lnTo>
                  <a:lnTo>
                    <a:pt x="105879" y="540184"/>
                  </a:lnTo>
                  <a:lnTo>
                    <a:pt x="140223" y="566098"/>
                  </a:lnTo>
                  <a:lnTo>
                    <a:pt x="178069" y="587083"/>
                  </a:lnTo>
                  <a:lnTo>
                    <a:pt x="218939" y="602661"/>
                  </a:lnTo>
                  <a:lnTo>
                    <a:pt x="262357" y="612358"/>
                  </a:lnTo>
                  <a:lnTo>
                    <a:pt x="307848" y="615695"/>
                  </a:lnTo>
                  <a:lnTo>
                    <a:pt x="353338" y="612358"/>
                  </a:lnTo>
                  <a:lnTo>
                    <a:pt x="396756" y="602661"/>
                  </a:lnTo>
                  <a:lnTo>
                    <a:pt x="437626" y="587083"/>
                  </a:lnTo>
                  <a:lnTo>
                    <a:pt x="475472" y="566098"/>
                  </a:lnTo>
                  <a:lnTo>
                    <a:pt x="509816" y="540184"/>
                  </a:lnTo>
                  <a:lnTo>
                    <a:pt x="540184" y="509816"/>
                  </a:lnTo>
                  <a:lnTo>
                    <a:pt x="566098" y="475472"/>
                  </a:lnTo>
                  <a:lnTo>
                    <a:pt x="587083" y="437626"/>
                  </a:lnTo>
                  <a:lnTo>
                    <a:pt x="602661" y="396756"/>
                  </a:lnTo>
                  <a:lnTo>
                    <a:pt x="612358" y="353338"/>
                  </a:lnTo>
                  <a:lnTo>
                    <a:pt x="615696" y="307847"/>
                  </a:lnTo>
                  <a:lnTo>
                    <a:pt x="612358" y="262357"/>
                  </a:lnTo>
                  <a:lnTo>
                    <a:pt x="602661" y="218939"/>
                  </a:lnTo>
                  <a:lnTo>
                    <a:pt x="587083" y="178069"/>
                  </a:lnTo>
                  <a:lnTo>
                    <a:pt x="566098" y="140223"/>
                  </a:lnTo>
                  <a:lnTo>
                    <a:pt x="540184" y="105879"/>
                  </a:lnTo>
                  <a:lnTo>
                    <a:pt x="509816" y="75511"/>
                  </a:lnTo>
                  <a:lnTo>
                    <a:pt x="475472" y="49597"/>
                  </a:lnTo>
                  <a:lnTo>
                    <a:pt x="437626" y="28612"/>
                  </a:lnTo>
                  <a:lnTo>
                    <a:pt x="396756" y="13034"/>
                  </a:lnTo>
                  <a:lnTo>
                    <a:pt x="353338" y="3337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304413" y="5080634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615950" h="615950">
                  <a:moveTo>
                    <a:pt x="0" y="307847"/>
                  </a:moveTo>
                  <a:lnTo>
                    <a:pt x="3337" y="262357"/>
                  </a:lnTo>
                  <a:lnTo>
                    <a:pt x="13034" y="218939"/>
                  </a:lnTo>
                  <a:lnTo>
                    <a:pt x="28612" y="178069"/>
                  </a:lnTo>
                  <a:lnTo>
                    <a:pt x="49597" y="140223"/>
                  </a:lnTo>
                  <a:lnTo>
                    <a:pt x="75511" y="105879"/>
                  </a:lnTo>
                  <a:lnTo>
                    <a:pt x="105879" y="75511"/>
                  </a:lnTo>
                  <a:lnTo>
                    <a:pt x="140223" y="49597"/>
                  </a:lnTo>
                  <a:lnTo>
                    <a:pt x="178069" y="28612"/>
                  </a:lnTo>
                  <a:lnTo>
                    <a:pt x="218939" y="13034"/>
                  </a:lnTo>
                  <a:lnTo>
                    <a:pt x="262357" y="3337"/>
                  </a:lnTo>
                  <a:lnTo>
                    <a:pt x="307848" y="0"/>
                  </a:lnTo>
                  <a:lnTo>
                    <a:pt x="353338" y="3337"/>
                  </a:lnTo>
                  <a:lnTo>
                    <a:pt x="396756" y="13034"/>
                  </a:lnTo>
                  <a:lnTo>
                    <a:pt x="437626" y="28612"/>
                  </a:lnTo>
                  <a:lnTo>
                    <a:pt x="475472" y="49597"/>
                  </a:lnTo>
                  <a:lnTo>
                    <a:pt x="509816" y="75511"/>
                  </a:lnTo>
                  <a:lnTo>
                    <a:pt x="540184" y="105879"/>
                  </a:lnTo>
                  <a:lnTo>
                    <a:pt x="566098" y="140223"/>
                  </a:lnTo>
                  <a:lnTo>
                    <a:pt x="587083" y="178069"/>
                  </a:lnTo>
                  <a:lnTo>
                    <a:pt x="602661" y="218939"/>
                  </a:lnTo>
                  <a:lnTo>
                    <a:pt x="612358" y="262357"/>
                  </a:lnTo>
                  <a:lnTo>
                    <a:pt x="615696" y="307847"/>
                  </a:lnTo>
                  <a:lnTo>
                    <a:pt x="612358" y="353338"/>
                  </a:lnTo>
                  <a:lnTo>
                    <a:pt x="602661" y="396756"/>
                  </a:lnTo>
                  <a:lnTo>
                    <a:pt x="587083" y="437626"/>
                  </a:lnTo>
                  <a:lnTo>
                    <a:pt x="566098" y="475472"/>
                  </a:lnTo>
                  <a:lnTo>
                    <a:pt x="540184" y="509816"/>
                  </a:lnTo>
                  <a:lnTo>
                    <a:pt x="509816" y="540184"/>
                  </a:lnTo>
                  <a:lnTo>
                    <a:pt x="475472" y="566098"/>
                  </a:lnTo>
                  <a:lnTo>
                    <a:pt x="437626" y="587083"/>
                  </a:lnTo>
                  <a:lnTo>
                    <a:pt x="396756" y="602661"/>
                  </a:lnTo>
                  <a:lnTo>
                    <a:pt x="353338" y="612358"/>
                  </a:lnTo>
                  <a:lnTo>
                    <a:pt x="307848" y="615695"/>
                  </a:lnTo>
                  <a:lnTo>
                    <a:pt x="262357" y="612358"/>
                  </a:lnTo>
                  <a:lnTo>
                    <a:pt x="218939" y="602661"/>
                  </a:lnTo>
                  <a:lnTo>
                    <a:pt x="178069" y="587083"/>
                  </a:lnTo>
                  <a:lnTo>
                    <a:pt x="140223" y="566098"/>
                  </a:lnTo>
                  <a:lnTo>
                    <a:pt x="105879" y="540184"/>
                  </a:lnTo>
                  <a:lnTo>
                    <a:pt x="75511" y="509816"/>
                  </a:lnTo>
                  <a:lnTo>
                    <a:pt x="49597" y="475472"/>
                  </a:lnTo>
                  <a:lnTo>
                    <a:pt x="28612" y="437626"/>
                  </a:lnTo>
                  <a:lnTo>
                    <a:pt x="13034" y="396756"/>
                  </a:lnTo>
                  <a:lnTo>
                    <a:pt x="3337" y="353338"/>
                  </a:lnTo>
                  <a:lnTo>
                    <a:pt x="0" y="307847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165729" y="5880734"/>
              <a:ext cx="8743315" cy="493395"/>
            </a:xfrm>
            <a:custGeom>
              <a:avLst/>
              <a:gdLst/>
              <a:ahLst/>
              <a:cxnLst/>
              <a:rect l="l" t="t" r="r" b="b"/>
              <a:pathLst>
                <a:path w="8743315" h="493395">
                  <a:moveTo>
                    <a:pt x="8743188" y="0"/>
                  </a:moveTo>
                  <a:lnTo>
                    <a:pt x="0" y="0"/>
                  </a:lnTo>
                  <a:lnTo>
                    <a:pt x="0" y="493013"/>
                  </a:lnTo>
                  <a:lnTo>
                    <a:pt x="8743188" y="493013"/>
                  </a:lnTo>
                  <a:lnTo>
                    <a:pt x="8743188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165729" y="5880734"/>
              <a:ext cx="8743315" cy="493395"/>
            </a:xfrm>
            <a:custGeom>
              <a:avLst/>
              <a:gdLst/>
              <a:ahLst/>
              <a:cxnLst/>
              <a:rect l="l" t="t" r="r" b="b"/>
              <a:pathLst>
                <a:path w="8743315" h="493395">
                  <a:moveTo>
                    <a:pt x="0" y="0"/>
                  </a:moveTo>
                  <a:lnTo>
                    <a:pt x="8743188" y="0"/>
                  </a:lnTo>
                  <a:lnTo>
                    <a:pt x="8743188" y="493013"/>
                  </a:lnTo>
                  <a:lnTo>
                    <a:pt x="0" y="49301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543905" y="4408035"/>
            <a:ext cx="4660900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2945">
              <a:lnSpc>
                <a:spcPct val="100000"/>
              </a:lnSpc>
              <a:spcBef>
                <a:spcPts val="100"/>
              </a:spcBef>
            </a:pP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Test Approach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(Test Yaklaşımı)</a:t>
            </a:r>
            <a:endParaRPr sz="2500">
              <a:latin typeface="Calibri"/>
              <a:cs typeface="Calibri"/>
            </a:endParaRPr>
          </a:p>
          <a:p>
            <a:pPr marL="12700" marR="500380" indent="445770">
              <a:lnSpc>
                <a:spcPts val="5820"/>
              </a:lnSpc>
              <a:spcBef>
                <a:spcPts val="459"/>
              </a:spcBef>
            </a:pP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Test Strategy (Test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Stratejisi) </a:t>
            </a:r>
            <a:r>
              <a:rPr sz="2500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70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Procedure</a:t>
            </a:r>
            <a:r>
              <a:rPr sz="2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5" dirty="0">
                <a:solidFill>
                  <a:srgbClr val="FFFFFF"/>
                </a:solidFill>
                <a:latin typeface="Calibri"/>
                <a:cs typeface="Calibri"/>
              </a:rPr>
              <a:t>(Test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 Adımları)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852292" y="5813425"/>
            <a:ext cx="628015" cy="628650"/>
            <a:chOff x="2852292" y="5813425"/>
            <a:chExt cx="628015" cy="628650"/>
          </a:xfrm>
        </p:grpSpPr>
        <p:sp>
          <p:nvSpPr>
            <p:cNvPr id="38" name="object 38"/>
            <p:cNvSpPr/>
            <p:nvPr/>
          </p:nvSpPr>
          <p:spPr>
            <a:xfrm>
              <a:off x="2858642" y="5819775"/>
              <a:ext cx="615315" cy="615950"/>
            </a:xfrm>
            <a:custGeom>
              <a:avLst/>
              <a:gdLst/>
              <a:ahLst/>
              <a:cxnLst/>
              <a:rect l="l" t="t" r="r" b="b"/>
              <a:pathLst>
                <a:path w="615314" h="615950">
                  <a:moveTo>
                    <a:pt x="307467" y="0"/>
                  </a:moveTo>
                  <a:lnTo>
                    <a:pt x="262031" y="3337"/>
                  </a:lnTo>
                  <a:lnTo>
                    <a:pt x="218665" y="13034"/>
                  </a:lnTo>
                  <a:lnTo>
                    <a:pt x="177845" y="28612"/>
                  </a:lnTo>
                  <a:lnTo>
                    <a:pt x="140046" y="49597"/>
                  </a:lnTo>
                  <a:lnTo>
                    <a:pt x="105745" y="75511"/>
                  </a:lnTo>
                  <a:lnTo>
                    <a:pt x="75415" y="105879"/>
                  </a:lnTo>
                  <a:lnTo>
                    <a:pt x="49534" y="140223"/>
                  </a:lnTo>
                  <a:lnTo>
                    <a:pt x="28576" y="178069"/>
                  </a:lnTo>
                  <a:lnTo>
                    <a:pt x="13017" y="218939"/>
                  </a:lnTo>
                  <a:lnTo>
                    <a:pt x="3333" y="262357"/>
                  </a:lnTo>
                  <a:lnTo>
                    <a:pt x="0" y="307848"/>
                  </a:lnTo>
                  <a:lnTo>
                    <a:pt x="3333" y="353338"/>
                  </a:lnTo>
                  <a:lnTo>
                    <a:pt x="13017" y="396756"/>
                  </a:lnTo>
                  <a:lnTo>
                    <a:pt x="28576" y="437626"/>
                  </a:lnTo>
                  <a:lnTo>
                    <a:pt x="49534" y="475472"/>
                  </a:lnTo>
                  <a:lnTo>
                    <a:pt x="75415" y="509816"/>
                  </a:lnTo>
                  <a:lnTo>
                    <a:pt x="105745" y="540184"/>
                  </a:lnTo>
                  <a:lnTo>
                    <a:pt x="140046" y="566098"/>
                  </a:lnTo>
                  <a:lnTo>
                    <a:pt x="177845" y="587083"/>
                  </a:lnTo>
                  <a:lnTo>
                    <a:pt x="218665" y="602661"/>
                  </a:lnTo>
                  <a:lnTo>
                    <a:pt x="262031" y="612358"/>
                  </a:lnTo>
                  <a:lnTo>
                    <a:pt x="307467" y="615696"/>
                  </a:lnTo>
                  <a:lnTo>
                    <a:pt x="352902" y="612358"/>
                  </a:lnTo>
                  <a:lnTo>
                    <a:pt x="396268" y="602661"/>
                  </a:lnTo>
                  <a:lnTo>
                    <a:pt x="437088" y="587083"/>
                  </a:lnTo>
                  <a:lnTo>
                    <a:pt x="474887" y="566098"/>
                  </a:lnTo>
                  <a:lnTo>
                    <a:pt x="509188" y="540184"/>
                  </a:lnTo>
                  <a:lnTo>
                    <a:pt x="539518" y="509816"/>
                  </a:lnTo>
                  <a:lnTo>
                    <a:pt x="565399" y="475472"/>
                  </a:lnTo>
                  <a:lnTo>
                    <a:pt x="586357" y="437626"/>
                  </a:lnTo>
                  <a:lnTo>
                    <a:pt x="601916" y="396756"/>
                  </a:lnTo>
                  <a:lnTo>
                    <a:pt x="611600" y="353338"/>
                  </a:lnTo>
                  <a:lnTo>
                    <a:pt x="614934" y="307848"/>
                  </a:lnTo>
                  <a:lnTo>
                    <a:pt x="611600" y="262357"/>
                  </a:lnTo>
                  <a:lnTo>
                    <a:pt x="601916" y="218939"/>
                  </a:lnTo>
                  <a:lnTo>
                    <a:pt x="586357" y="178069"/>
                  </a:lnTo>
                  <a:lnTo>
                    <a:pt x="565399" y="140223"/>
                  </a:lnTo>
                  <a:lnTo>
                    <a:pt x="539518" y="105879"/>
                  </a:lnTo>
                  <a:lnTo>
                    <a:pt x="509188" y="75511"/>
                  </a:lnTo>
                  <a:lnTo>
                    <a:pt x="474887" y="49597"/>
                  </a:lnTo>
                  <a:lnTo>
                    <a:pt x="437088" y="28612"/>
                  </a:lnTo>
                  <a:lnTo>
                    <a:pt x="396268" y="13034"/>
                  </a:lnTo>
                  <a:lnTo>
                    <a:pt x="352902" y="3337"/>
                  </a:lnTo>
                  <a:lnTo>
                    <a:pt x="307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858642" y="5819775"/>
              <a:ext cx="615315" cy="615950"/>
            </a:xfrm>
            <a:custGeom>
              <a:avLst/>
              <a:gdLst/>
              <a:ahLst/>
              <a:cxnLst/>
              <a:rect l="l" t="t" r="r" b="b"/>
              <a:pathLst>
                <a:path w="615314" h="615950">
                  <a:moveTo>
                    <a:pt x="0" y="307848"/>
                  </a:moveTo>
                  <a:lnTo>
                    <a:pt x="3333" y="262357"/>
                  </a:lnTo>
                  <a:lnTo>
                    <a:pt x="13017" y="218939"/>
                  </a:lnTo>
                  <a:lnTo>
                    <a:pt x="28576" y="178069"/>
                  </a:lnTo>
                  <a:lnTo>
                    <a:pt x="49534" y="140223"/>
                  </a:lnTo>
                  <a:lnTo>
                    <a:pt x="75415" y="105879"/>
                  </a:lnTo>
                  <a:lnTo>
                    <a:pt x="105745" y="75511"/>
                  </a:lnTo>
                  <a:lnTo>
                    <a:pt x="140046" y="49597"/>
                  </a:lnTo>
                  <a:lnTo>
                    <a:pt x="177845" y="28612"/>
                  </a:lnTo>
                  <a:lnTo>
                    <a:pt x="218665" y="13034"/>
                  </a:lnTo>
                  <a:lnTo>
                    <a:pt x="262031" y="3337"/>
                  </a:lnTo>
                  <a:lnTo>
                    <a:pt x="307467" y="0"/>
                  </a:lnTo>
                  <a:lnTo>
                    <a:pt x="352902" y="3337"/>
                  </a:lnTo>
                  <a:lnTo>
                    <a:pt x="396268" y="13034"/>
                  </a:lnTo>
                  <a:lnTo>
                    <a:pt x="437088" y="28612"/>
                  </a:lnTo>
                  <a:lnTo>
                    <a:pt x="474887" y="49597"/>
                  </a:lnTo>
                  <a:lnTo>
                    <a:pt x="509188" y="75511"/>
                  </a:lnTo>
                  <a:lnTo>
                    <a:pt x="539518" y="105879"/>
                  </a:lnTo>
                  <a:lnTo>
                    <a:pt x="565399" y="140223"/>
                  </a:lnTo>
                  <a:lnTo>
                    <a:pt x="586357" y="178069"/>
                  </a:lnTo>
                  <a:lnTo>
                    <a:pt x="601916" y="218939"/>
                  </a:lnTo>
                  <a:lnTo>
                    <a:pt x="611600" y="262357"/>
                  </a:lnTo>
                  <a:lnTo>
                    <a:pt x="614934" y="307848"/>
                  </a:lnTo>
                  <a:lnTo>
                    <a:pt x="611600" y="353338"/>
                  </a:lnTo>
                  <a:lnTo>
                    <a:pt x="601916" y="396756"/>
                  </a:lnTo>
                  <a:lnTo>
                    <a:pt x="586357" y="437626"/>
                  </a:lnTo>
                  <a:lnTo>
                    <a:pt x="565399" y="475472"/>
                  </a:lnTo>
                  <a:lnTo>
                    <a:pt x="539518" y="509816"/>
                  </a:lnTo>
                  <a:lnTo>
                    <a:pt x="509188" y="540184"/>
                  </a:lnTo>
                  <a:lnTo>
                    <a:pt x="474887" y="566098"/>
                  </a:lnTo>
                  <a:lnTo>
                    <a:pt x="437088" y="587083"/>
                  </a:lnTo>
                  <a:lnTo>
                    <a:pt x="396268" y="602661"/>
                  </a:lnTo>
                  <a:lnTo>
                    <a:pt x="352902" y="612358"/>
                  </a:lnTo>
                  <a:lnTo>
                    <a:pt x="307467" y="615696"/>
                  </a:lnTo>
                  <a:lnTo>
                    <a:pt x="262031" y="612358"/>
                  </a:lnTo>
                  <a:lnTo>
                    <a:pt x="218665" y="602661"/>
                  </a:lnTo>
                  <a:lnTo>
                    <a:pt x="177845" y="587083"/>
                  </a:lnTo>
                  <a:lnTo>
                    <a:pt x="140046" y="566098"/>
                  </a:lnTo>
                  <a:lnTo>
                    <a:pt x="105745" y="540184"/>
                  </a:lnTo>
                  <a:lnTo>
                    <a:pt x="75415" y="509816"/>
                  </a:lnTo>
                  <a:lnTo>
                    <a:pt x="49534" y="475472"/>
                  </a:lnTo>
                  <a:lnTo>
                    <a:pt x="28576" y="437626"/>
                  </a:lnTo>
                  <a:lnTo>
                    <a:pt x="13017" y="396756"/>
                  </a:lnTo>
                  <a:lnTo>
                    <a:pt x="3333" y="353338"/>
                  </a:lnTo>
                  <a:lnTo>
                    <a:pt x="0" y="30784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8915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20" dirty="0"/>
              <a:t> </a:t>
            </a:r>
            <a:r>
              <a:rPr spc="-45" dirty="0"/>
              <a:t>Yönetimi</a:t>
            </a:r>
            <a:r>
              <a:rPr spc="-2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00" dirty="0"/>
              <a:t>Test</a:t>
            </a:r>
            <a:r>
              <a:rPr spc="-15" dirty="0"/>
              <a:t> </a:t>
            </a:r>
            <a:r>
              <a:rPr spc="-5" dirty="0"/>
              <a:t>Planlama</a:t>
            </a:r>
            <a:r>
              <a:rPr spc="-15" dirty="0"/>
              <a:t> </a:t>
            </a:r>
            <a:r>
              <a:rPr spc="-20" dirty="0"/>
              <a:t>ve</a:t>
            </a:r>
            <a:r>
              <a:rPr spc="-25" dirty="0"/>
              <a:t> </a:t>
            </a:r>
            <a:r>
              <a:rPr spc="-30" dirty="0"/>
              <a:t>Tahminleme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847701"/>
            <a:ext cx="10765155" cy="320421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18465" marR="155575" indent="-406400">
              <a:lnSpc>
                <a:spcPts val="2590"/>
              </a:lnSpc>
              <a:spcBef>
                <a:spcPts val="425"/>
              </a:spcBef>
              <a:buClr>
                <a:srgbClr val="FF99FF"/>
              </a:buClr>
              <a:buSzPct val="118750"/>
              <a:buFont typeface="Wingdings"/>
              <a:buChar char="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Planlama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master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planında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alabileceği gibi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sistem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testi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kabul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testi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gibi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seviyeleri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ayrı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-5" dirty="0">
                <a:latin typeface="Calibri"/>
                <a:cs typeface="Calibri"/>
              </a:rPr>
              <a:t> planlarında 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alabilir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99FF"/>
              </a:buClr>
              <a:buFont typeface="Wingdings"/>
              <a:buChar char=""/>
            </a:pPr>
            <a:endParaRPr sz="240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spcBef>
                <a:spcPts val="1664"/>
              </a:spcBef>
              <a:buClr>
                <a:srgbClr val="FF99FF"/>
              </a:buClr>
              <a:buSzPct val="118750"/>
              <a:buFont typeface="Wingdings"/>
              <a:buChar char=""/>
              <a:tabLst>
                <a:tab pos="419100" algn="l"/>
              </a:tabLst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planının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ana hatlarına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"Yazılım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Testi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Dokümantasyonu </a:t>
            </a:r>
            <a:r>
              <a:rPr sz="2400" spc="-10" dirty="0">
                <a:latin typeface="Calibri"/>
                <a:cs typeface="Calibri"/>
              </a:rPr>
              <a:t>Standardı</a:t>
            </a:r>
            <a:r>
              <a:rPr sz="2400" b="1" spc="-10" dirty="0">
                <a:latin typeface="Calibri"/>
                <a:cs typeface="Calibri"/>
              </a:rPr>
              <a:t>"</a:t>
            </a:r>
            <a:r>
              <a:rPr sz="2400" b="1" spc="-5" dirty="0">
                <a:latin typeface="Calibri"/>
                <a:cs typeface="Calibri"/>
              </a:rPr>
              <a:t> (IEEE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Std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829-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1998)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kapsamında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değinilmektedir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99FF"/>
              </a:buClr>
              <a:buFont typeface="Wingdings"/>
              <a:buChar char=""/>
            </a:pPr>
            <a:endParaRPr sz="2400">
              <a:latin typeface="Calibri"/>
              <a:cs typeface="Calibri"/>
            </a:endParaRPr>
          </a:p>
          <a:p>
            <a:pPr marL="418465" marR="764540" indent="-406400">
              <a:lnSpc>
                <a:spcPts val="2590"/>
              </a:lnSpc>
              <a:spcBef>
                <a:spcPts val="1670"/>
              </a:spcBef>
              <a:buClr>
                <a:srgbClr val="FF99FF"/>
              </a:buClr>
              <a:buSzPct val="118750"/>
              <a:buFont typeface="Wingdings"/>
              <a:buChar char=""/>
              <a:tabLst>
                <a:tab pos="419100" algn="l"/>
              </a:tabLst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planı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proje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kapsamındaki</a:t>
            </a:r>
            <a:r>
              <a:rPr sz="2400" spc="-20" dirty="0">
                <a:latin typeface="Calibri"/>
                <a:cs typeface="Calibri"/>
              </a:rPr>
              <a:t> test</a:t>
            </a:r>
            <a:r>
              <a:rPr sz="2400" dirty="0">
                <a:latin typeface="Calibri"/>
                <a:cs typeface="Calibri"/>
              </a:rPr>
              <a:t> ile </a:t>
            </a:r>
            <a:r>
              <a:rPr sz="2400" spc="-10" dirty="0">
                <a:latin typeface="Calibri"/>
                <a:cs typeface="Calibri"/>
              </a:rPr>
              <a:t>alakalı </a:t>
            </a:r>
            <a:r>
              <a:rPr sz="2400" spc="-5" dirty="0">
                <a:latin typeface="Calibri"/>
                <a:cs typeface="Calibri"/>
              </a:rPr>
              <a:t>tüm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işleri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içerisinde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barındıran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mantık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sıralamasına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sokan proje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planıdır.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8915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20" dirty="0"/>
              <a:t> </a:t>
            </a:r>
            <a:r>
              <a:rPr spc="-45" dirty="0"/>
              <a:t>Yönetimi</a:t>
            </a:r>
            <a:r>
              <a:rPr spc="-2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00" dirty="0"/>
              <a:t>Test</a:t>
            </a:r>
            <a:r>
              <a:rPr spc="-15" dirty="0"/>
              <a:t> </a:t>
            </a:r>
            <a:r>
              <a:rPr spc="-5" dirty="0"/>
              <a:t>Planlama</a:t>
            </a:r>
            <a:r>
              <a:rPr spc="-15" dirty="0"/>
              <a:t> </a:t>
            </a:r>
            <a:r>
              <a:rPr spc="-20" dirty="0"/>
              <a:t>ve</a:t>
            </a:r>
            <a:r>
              <a:rPr spc="-25" dirty="0"/>
              <a:t> </a:t>
            </a:r>
            <a:r>
              <a:rPr spc="-30" dirty="0"/>
              <a:t>Tahminleme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754931"/>
            <a:ext cx="7052945" cy="462470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spc="-5" dirty="0">
                <a:latin typeface="Calibri"/>
                <a:cs typeface="Calibri"/>
              </a:rPr>
              <a:t>Test planlama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sürekli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devam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eden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aktivitedir.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800" b="1" spc="-5" dirty="0">
                <a:latin typeface="Calibri"/>
                <a:cs typeface="Calibri"/>
              </a:rPr>
              <a:t>Planlamayı etkileyen</a:t>
            </a:r>
            <a:r>
              <a:rPr sz="2800" b="1" dirty="0">
                <a:latin typeface="Calibri"/>
                <a:cs typeface="Calibri"/>
              </a:rPr>
              <a:t> ana </a:t>
            </a:r>
            <a:r>
              <a:rPr sz="2800" b="1" spc="-5" dirty="0">
                <a:latin typeface="Calibri"/>
                <a:cs typeface="Calibri"/>
              </a:rPr>
              <a:t>faktörler;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FFCC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Organizasyonun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test politikası,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FFCC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Test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kapsamı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lr>
                <a:srgbClr val="00FFCC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Hedefler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FFCC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Riskler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sınırlandırmalar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70"/>
              </a:spcBef>
              <a:buClr>
                <a:srgbClr val="00FFCC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Önem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lr>
                <a:srgbClr val="00FFCC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Test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edilebilirlik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FFCC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Kaynakların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elverişliliği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8915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20" dirty="0"/>
              <a:t> </a:t>
            </a:r>
            <a:r>
              <a:rPr spc="-45" dirty="0"/>
              <a:t>Yönetimi</a:t>
            </a:r>
            <a:r>
              <a:rPr spc="-2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00" dirty="0"/>
              <a:t>Test</a:t>
            </a:r>
            <a:r>
              <a:rPr spc="-15" dirty="0"/>
              <a:t> </a:t>
            </a:r>
            <a:r>
              <a:rPr spc="-5" dirty="0"/>
              <a:t>Planlama</a:t>
            </a:r>
            <a:r>
              <a:rPr spc="-15" dirty="0"/>
              <a:t> </a:t>
            </a:r>
            <a:r>
              <a:rPr spc="-20" dirty="0"/>
              <a:t>ve</a:t>
            </a:r>
            <a:r>
              <a:rPr spc="-25" dirty="0"/>
              <a:t> </a:t>
            </a:r>
            <a:r>
              <a:rPr spc="-30" dirty="0"/>
              <a:t>Tahminleme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796188"/>
            <a:ext cx="5704205" cy="141986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800" b="1" spc="-5" dirty="0">
                <a:solidFill>
                  <a:srgbClr val="6F2F9F"/>
                </a:solidFill>
                <a:latin typeface="Calibri"/>
                <a:cs typeface="Calibri"/>
              </a:rPr>
              <a:t>Test</a:t>
            </a:r>
            <a:r>
              <a:rPr sz="2800" b="1" spc="-2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Planlama</a:t>
            </a:r>
            <a:r>
              <a:rPr sz="2800" b="1" spc="-4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Adımları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35"/>
              </a:spcBef>
              <a:buClr>
                <a:srgbClr val="FF99FF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Kapsamın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5" dirty="0">
                <a:latin typeface="Calibri"/>
                <a:cs typeface="Calibri"/>
              </a:rPr>
              <a:t> test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hedeflerinin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belirlenmesi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FF99FF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Genel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yaklaşımının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tanımlanması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1447" y="3237179"/>
            <a:ext cx="9060815" cy="27165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365"/>
              </a:spcBef>
              <a:buClr>
                <a:srgbClr val="FF99FF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aktivitelerini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yazılım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yaşam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döngüsü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adımlarıyla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entegre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edilmesi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FF99FF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organizasyonunu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oluşturulması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FF99FF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aktivitelerinin kaynak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zaman </a:t>
            </a:r>
            <a:r>
              <a:rPr sz="2400" spc="-5" dirty="0">
                <a:latin typeface="Calibri"/>
                <a:cs typeface="Calibri"/>
              </a:rPr>
              <a:t>planlamasının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yapılması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FF99FF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dokümantasyon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hazırlıklarının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yapılması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FF99FF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metriklerinin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belirlenmesi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FF99FF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Test prosedürlerinin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ayrıntı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seviyesinin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belirlenmesi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447157" y="1538605"/>
            <a:ext cx="3688079" cy="1172845"/>
            <a:chOff x="7447157" y="1538605"/>
            <a:chExt cx="3688079" cy="11728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53507" y="1544955"/>
              <a:ext cx="3675126" cy="115976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453507" y="1544955"/>
              <a:ext cx="3675379" cy="1160145"/>
            </a:xfrm>
            <a:custGeom>
              <a:avLst/>
              <a:gdLst/>
              <a:ahLst/>
              <a:cxnLst/>
              <a:rect l="l" t="t" r="r" b="b"/>
              <a:pathLst>
                <a:path w="3675379" h="1160145">
                  <a:moveTo>
                    <a:pt x="193294" y="0"/>
                  </a:moveTo>
                  <a:lnTo>
                    <a:pt x="3481819" y="0"/>
                  </a:lnTo>
                  <a:lnTo>
                    <a:pt x="3675126" y="193294"/>
                  </a:lnTo>
                  <a:lnTo>
                    <a:pt x="3675126" y="1159764"/>
                  </a:lnTo>
                  <a:lnTo>
                    <a:pt x="0" y="1159764"/>
                  </a:lnTo>
                  <a:lnTo>
                    <a:pt x="0" y="193294"/>
                  </a:lnTo>
                  <a:lnTo>
                    <a:pt x="5104" y="148972"/>
                  </a:lnTo>
                  <a:lnTo>
                    <a:pt x="19646" y="108286"/>
                  </a:lnTo>
                  <a:lnTo>
                    <a:pt x="42463" y="72397"/>
                  </a:lnTo>
                  <a:lnTo>
                    <a:pt x="72397" y="42463"/>
                  </a:lnTo>
                  <a:lnTo>
                    <a:pt x="108286" y="19646"/>
                  </a:lnTo>
                  <a:lnTo>
                    <a:pt x="148972" y="5104"/>
                  </a:lnTo>
                  <a:lnTo>
                    <a:pt x="193294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683955" y="1690489"/>
            <a:ext cx="317246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5640" marR="5080" indent="-663575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1F3863"/>
                </a:solidFill>
                <a:latin typeface="Calibri"/>
                <a:cs typeface="Calibri"/>
              </a:rPr>
              <a:t>Test</a:t>
            </a:r>
            <a:r>
              <a:rPr sz="2800" b="1" spc="-2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1F3863"/>
                </a:solidFill>
                <a:latin typeface="Calibri"/>
                <a:cs typeface="Calibri"/>
              </a:rPr>
              <a:t>planının</a:t>
            </a:r>
            <a:r>
              <a:rPr sz="2800" b="1" spc="-4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1F3863"/>
                </a:solidFill>
                <a:latin typeface="Calibri"/>
                <a:cs typeface="Calibri"/>
              </a:rPr>
              <a:t>içeriğini </a:t>
            </a:r>
            <a:r>
              <a:rPr sz="2800" b="1" spc="-61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1F3863"/>
                </a:solidFill>
                <a:latin typeface="Calibri"/>
                <a:cs typeface="Calibri"/>
              </a:rPr>
              <a:t>de</a:t>
            </a:r>
            <a:r>
              <a:rPr sz="2800" b="1" spc="-1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1F3863"/>
                </a:solidFill>
                <a:latin typeface="Calibri"/>
                <a:cs typeface="Calibri"/>
              </a:rPr>
              <a:t>oluşturur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8915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20" dirty="0"/>
              <a:t> </a:t>
            </a:r>
            <a:r>
              <a:rPr spc="-45" dirty="0"/>
              <a:t>Yönetimi</a:t>
            </a:r>
            <a:r>
              <a:rPr spc="-2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00" dirty="0"/>
              <a:t>Test</a:t>
            </a:r>
            <a:r>
              <a:rPr spc="-15" dirty="0"/>
              <a:t> </a:t>
            </a:r>
            <a:r>
              <a:rPr spc="-5" dirty="0"/>
              <a:t>Planlama</a:t>
            </a:r>
            <a:r>
              <a:rPr spc="-15" dirty="0"/>
              <a:t> </a:t>
            </a:r>
            <a:r>
              <a:rPr spc="-20" dirty="0"/>
              <a:t>ve</a:t>
            </a:r>
            <a:r>
              <a:rPr spc="-25" dirty="0"/>
              <a:t> </a:t>
            </a:r>
            <a:r>
              <a:rPr spc="-30" dirty="0"/>
              <a:t>Tahminleme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35581" y="3322446"/>
            <a:ext cx="2428240" cy="789305"/>
            <a:chOff x="3235581" y="3322446"/>
            <a:chExt cx="2428240" cy="7893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1931" y="3328796"/>
              <a:ext cx="2415540" cy="77647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41931" y="3328796"/>
              <a:ext cx="2415540" cy="776605"/>
            </a:xfrm>
            <a:custGeom>
              <a:avLst/>
              <a:gdLst/>
              <a:ahLst/>
              <a:cxnLst/>
              <a:rect l="l" t="t" r="r" b="b"/>
              <a:pathLst>
                <a:path w="2415540" h="776604">
                  <a:moveTo>
                    <a:pt x="129412" y="0"/>
                  </a:moveTo>
                  <a:lnTo>
                    <a:pt x="2286127" y="0"/>
                  </a:lnTo>
                  <a:lnTo>
                    <a:pt x="2415540" y="129413"/>
                  </a:lnTo>
                  <a:lnTo>
                    <a:pt x="2415540" y="776478"/>
                  </a:lnTo>
                  <a:lnTo>
                    <a:pt x="0" y="776478"/>
                  </a:lnTo>
                  <a:lnTo>
                    <a:pt x="0" y="129413"/>
                  </a:lnTo>
                  <a:lnTo>
                    <a:pt x="10169" y="79038"/>
                  </a:lnTo>
                  <a:lnTo>
                    <a:pt x="37903" y="37903"/>
                  </a:lnTo>
                  <a:lnTo>
                    <a:pt x="79038" y="10169"/>
                  </a:lnTo>
                  <a:lnTo>
                    <a:pt x="129412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99012" y="3337487"/>
            <a:ext cx="187261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0" marR="5080" indent="-546735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F3863"/>
                </a:solidFill>
                <a:latin typeface="Calibri"/>
                <a:cs typeface="Calibri"/>
              </a:rPr>
              <a:t>E</a:t>
            </a:r>
            <a:r>
              <a:rPr sz="2400" b="1" spc="-35" dirty="0">
                <a:solidFill>
                  <a:srgbClr val="1F3863"/>
                </a:solidFill>
                <a:latin typeface="Calibri"/>
                <a:cs typeface="Calibri"/>
              </a:rPr>
              <a:t>n</a:t>
            </a:r>
            <a:r>
              <a:rPr sz="2400" b="1" spc="-5" dirty="0">
                <a:solidFill>
                  <a:srgbClr val="1F3863"/>
                </a:solidFill>
                <a:latin typeface="Calibri"/>
                <a:cs typeface="Calibri"/>
              </a:rPr>
              <a:t>vi</a:t>
            </a:r>
            <a:r>
              <a:rPr sz="2400" b="1" spc="-35" dirty="0">
                <a:solidFill>
                  <a:srgbClr val="1F3863"/>
                </a:solidFill>
                <a:latin typeface="Calibri"/>
                <a:cs typeface="Calibri"/>
              </a:rPr>
              <a:t>r</a:t>
            </a:r>
            <a:r>
              <a:rPr sz="2400" b="1" spc="-5" dirty="0">
                <a:solidFill>
                  <a:srgbClr val="1F3863"/>
                </a:solidFill>
                <a:latin typeface="Calibri"/>
                <a:cs typeface="Calibri"/>
              </a:rPr>
              <a:t>o</a:t>
            </a:r>
            <a:r>
              <a:rPr sz="2400" b="1" dirty="0">
                <a:solidFill>
                  <a:srgbClr val="1F3863"/>
                </a:solidFill>
                <a:latin typeface="Calibri"/>
                <a:cs typeface="Calibri"/>
              </a:rPr>
              <a:t>n</a:t>
            </a:r>
            <a:r>
              <a:rPr sz="2400" b="1" spc="-5" dirty="0">
                <a:solidFill>
                  <a:srgbClr val="1F3863"/>
                </a:solidFill>
                <a:latin typeface="Calibri"/>
                <a:cs typeface="Calibri"/>
              </a:rPr>
              <a:t>me</a:t>
            </a:r>
            <a:r>
              <a:rPr sz="2400" b="1" spc="-25" dirty="0">
                <a:solidFill>
                  <a:srgbClr val="1F3863"/>
                </a:solidFill>
                <a:latin typeface="Calibri"/>
                <a:cs typeface="Calibri"/>
              </a:rPr>
              <a:t>nt</a:t>
            </a:r>
            <a:r>
              <a:rPr sz="2400" b="1" spc="-5" dirty="0">
                <a:solidFill>
                  <a:srgbClr val="1F3863"/>
                </a:solidFill>
                <a:latin typeface="Calibri"/>
                <a:cs typeface="Calibri"/>
              </a:rPr>
              <a:t>a</a:t>
            </a:r>
            <a:r>
              <a:rPr sz="2400" b="1" dirty="0">
                <a:solidFill>
                  <a:srgbClr val="1F3863"/>
                </a:solidFill>
                <a:latin typeface="Calibri"/>
                <a:cs typeface="Calibri"/>
              </a:rPr>
              <a:t>l  </a:t>
            </a:r>
            <a:r>
              <a:rPr sz="2400" b="1" spc="-5" dirty="0">
                <a:solidFill>
                  <a:srgbClr val="1F3863"/>
                </a:solidFill>
                <a:latin typeface="Calibri"/>
                <a:cs typeface="Calibri"/>
              </a:rPr>
              <a:t>needs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214245" y="2263267"/>
            <a:ext cx="2428240" cy="789305"/>
            <a:chOff x="3214245" y="2263267"/>
            <a:chExt cx="2428240" cy="78930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20595" y="2269617"/>
              <a:ext cx="2415540" cy="77647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20595" y="2269617"/>
              <a:ext cx="2415540" cy="776605"/>
            </a:xfrm>
            <a:custGeom>
              <a:avLst/>
              <a:gdLst/>
              <a:ahLst/>
              <a:cxnLst/>
              <a:rect l="l" t="t" r="r" b="b"/>
              <a:pathLst>
                <a:path w="2415540" h="776605">
                  <a:moveTo>
                    <a:pt x="129412" y="0"/>
                  </a:moveTo>
                  <a:lnTo>
                    <a:pt x="2286127" y="0"/>
                  </a:lnTo>
                  <a:lnTo>
                    <a:pt x="2415540" y="129413"/>
                  </a:lnTo>
                  <a:lnTo>
                    <a:pt x="2415540" y="776478"/>
                  </a:lnTo>
                  <a:lnTo>
                    <a:pt x="0" y="776478"/>
                  </a:lnTo>
                  <a:lnTo>
                    <a:pt x="0" y="129413"/>
                  </a:lnTo>
                  <a:lnTo>
                    <a:pt x="10169" y="79038"/>
                  </a:lnTo>
                  <a:lnTo>
                    <a:pt x="37903" y="37903"/>
                  </a:lnTo>
                  <a:lnTo>
                    <a:pt x="79038" y="10169"/>
                  </a:lnTo>
                  <a:lnTo>
                    <a:pt x="129412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497600" y="2278022"/>
            <a:ext cx="183451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700" marR="5080" indent="-508634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1F3863"/>
                </a:solidFill>
                <a:latin typeface="Calibri"/>
                <a:cs typeface="Calibri"/>
              </a:rPr>
              <a:t>Features</a:t>
            </a:r>
            <a:r>
              <a:rPr sz="2400" b="1" spc="-2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1F3863"/>
                </a:solidFill>
                <a:latin typeface="Calibri"/>
                <a:cs typeface="Calibri"/>
              </a:rPr>
              <a:t>to</a:t>
            </a:r>
            <a:r>
              <a:rPr sz="2400" b="1" spc="-4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F3863"/>
                </a:solidFill>
                <a:latin typeface="Calibri"/>
                <a:cs typeface="Calibri"/>
              </a:rPr>
              <a:t>be </a:t>
            </a:r>
            <a:r>
              <a:rPr sz="2400" b="1" spc="-52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1F3863"/>
                </a:solidFill>
                <a:latin typeface="Calibri"/>
                <a:cs typeface="Calibri"/>
              </a:rPr>
              <a:t>tested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261489" y="4440301"/>
            <a:ext cx="2428240" cy="789305"/>
            <a:chOff x="3261489" y="4440301"/>
            <a:chExt cx="2428240" cy="78930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7839" y="4446651"/>
              <a:ext cx="2415540" cy="77647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267839" y="4446651"/>
              <a:ext cx="2415540" cy="776605"/>
            </a:xfrm>
            <a:custGeom>
              <a:avLst/>
              <a:gdLst/>
              <a:ahLst/>
              <a:cxnLst/>
              <a:rect l="l" t="t" r="r" b="b"/>
              <a:pathLst>
                <a:path w="2415540" h="776604">
                  <a:moveTo>
                    <a:pt x="129412" y="0"/>
                  </a:moveTo>
                  <a:lnTo>
                    <a:pt x="2286127" y="0"/>
                  </a:lnTo>
                  <a:lnTo>
                    <a:pt x="2415540" y="129413"/>
                  </a:lnTo>
                  <a:lnTo>
                    <a:pt x="2415540" y="776478"/>
                  </a:lnTo>
                  <a:lnTo>
                    <a:pt x="0" y="776478"/>
                  </a:lnTo>
                  <a:lnTo>
                    <a:pt x="0" y="129413"/>
                  </a:lnTo>
                  <a:lnTo>
                    <a:pt x="10169" y="79038"/>
                  </a:lnTo>
                  <a:lnTo>
                    <a:pt x="37903" y="37903"/>
                  </a:lnTo>
                  <a:lnTo>
                    <a:pt x="79038" y="10169"/>
                  </a:lnTo>
                  <a:lnTo>
                    <a:pt x="129412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479933" y="4455324"/>
            <a:ext cx="196468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080" marR="5080" indent="-374015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F3863"/>
                </a:solidFill>
                <a:latin typeface="Calibri"/>
                <a:cs typeface="Calibri"/>
              </a:rPr>
              <a:t>Features</a:t>
            </a:r>
            <a:r>
              <a:rPr sz="2400" b="1" spc="-2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F3863"/>
                </a:solidFill>
                <a:latin typeface="Calibri"/>
                <a:cs typeface="Calibri"/>
              </a:rPr>
              <a:t>not</a:t>
            </a:r>
            <a:r>
              <a:rPr sz="2400" b="1" spc="-4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F3863"/>
                </a:solidFill>
                <a:latin typeface="Calibri"/>
                <a:cs typeface="Calibri"/>
              </a:rPr>
              <a:t>to </a:t>
            </a:r>
            <a:r>
              <a:rPr sz="2400" b="1" spc="-52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F3863"/>
                </a:solidFill>
                <a:latin typeface="Calibri"/>
                <a:cs typeface="Calibri"/>
              </a:rPr>
              <a:t>be</a:t>
            </a:r>
            <a:r>
              <a:rPr sz="2400" b="1" spc="-2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F3863"/>
                </a:solidFill>
                <a:latin typeface="Calibri"/>
                <a:cs typeface="Calibri"/>
              </a:rPr>
              <a:t>tested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328545" y="5597778"/>
            <a:ext cx="2428240" cy="789305"/>
            <a:chOff x="3328545" y="5597778"/>
            <a:chExt cx="2428240" cy="78930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34895" y="5604128"/>
              <a:ext cx="2415540" cy="77647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334895" y="5604128"/>
              <a:ext cx="2415540" cy="776605"/>
            </a:xfrm>
            <a:custGeom>
              <a:avLst/>
              <a:gdLst/>
              <a:ahLst/>
              <a:cxnLst/>
              <a:rect l="l" t="t" r="r" b="b"/>
              <a:pathLst>
                <a:path w="2415540" h="776604">
                  <a:moveTo>
                    <a:pt x="129412" y="0"/>
                  </a:moveTo>
                  <a:lnTo>
                    <a:pt x="2286127" y="0"/>
                  </a:lnTo>
                  <a:lnTo>
                    <a:pt x="2415540" y="129413"/>
                  </a:lnTo>
                  <a:lnTo>
                    <a:pt x="2415540" y="776478"/>
                  </a:lnTo>
                  <a:lnTo>
                    <a:pt x="0" y="776478"/>
                  </a:lnTo>
                  <a:lnTo>
                    <a:pt x="0" y="129413"/>
                  </a:lnTo>
                  <a:lnTo>
                    <a:pt x="10169" y="79038"/>
                  </a:lnTo>
                  <a:lnTo>
                    <a:pt x="37903" y="37903"/>
                  </a:lnTo>
                  <a:lnTo>
                    <a:pt x="79038" y="10169"/>
                  </a:lnTo>
                  <a:lnTo>
                    <a:pt x="129412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529315" y="5795474"/>
            <a:ext cx="1998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1F3863"/>
                </a:solidFill>
                <a:latin typeface="Calibri"/>
                <a:cs typeface="Calibri"/>
              </a:rPr>
              <a:t>Responsibilities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379587" y="2263267"/>
            <a:ext cx="2428240" cy="789305"/>
            <a:chOff x="9379587" y="2263267"/>
            <a:chExt cx="2428240" cy="78930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5937" y="2269617"/>
              <a:ext cx="2415540" cy="77647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385937" y="2269617"/>
              <a:ext cx="2415540" cy="776605"/>
            </a:xfrm>
            <a:custGeom>
              <a:avLst/>
              <a:gdLst/>
              <a:ahLst/>
              <a:cxnLst/>
              <a:rect l="l" t="t" r="r" b="b"/>
              <a:pathLst>
                <a:path w="2415540" h="776605">
                  <a:moveTo>
                    <a:pt x="129413" y="0"/>
                  </a:moveTo>
                  <a:lnTo>
                    <a:pt x="2286127" y="0"/>
                  </a:lnTo>
                  <a:lnTo>
                    <a:pt x="2415540" y="129413"/>
                  </a:lnTo>
                  <a:lnTo>
                    <a:pt x="2415540" y="776478"/>
                  </a:lnTo>
                  <a:lnTo>
                    <a:pt x="0" y="776478"/>
                  </a:lnTo>
                  <a:lnTo>
                    <a:pt x="0" y="129413"/>
                  </a:lnTo>
                  <a:lnTo>
                    <a:pt x="10169" y="79038"/>
                  </a:lnTo>
                  <a:lnTo>
                    <a:pt x="37903" y="37903"/>
                  </a:lnTo>
                  <a:lnTo>
                    <a:pt x="79038" y="10169"/>
                  </a:lnTo>
                  <a:lnTo>
                    <a:pt x="129413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995190" y="2460903"/>
            <a:ext cx="1169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F3863"/>
                </a:solidFill>
                <a:latin typeface="Calibri"/>
                <a:cs typeface="Calibri"/>
              </a:rPr>
              <a:t>Sc</a:t>
            </a:r>
            <a:r>
              <a:rPr sz="2400" b="1" dirty="0">
                <a:solidFill>
                  <a:srgbClr val="1F3863"/>
                </a:solidFill>
                <a:latin typeface="Calibri"/>
                <a:cs typeface="Calibri"/>
              </a:rPr>
              <a:t>h</a:t>
            </a:r>
            <a:r>
              <a:rPr sz="2400" b="1" spc="-5" dirty="0">
                <a:solidFill>
                  <a:srgbClr val="1F3863"/>
                </a:solidFill>
                <a:latin typeface="Calibri"/>
                <a:cs typeface="Calibri"/>
              </a:rPr>
              <a:t>e</a:t>
            </a:r>
            <a:r>
              <a:rPr sz="2400" b="1" dirty="0">
                <a:solidFill>
                  <a:srgbClr val="1F3863"/>
                </a:solidFill>
                <a:latin typeface="Calibri"/>
                <a:cs typeface="Calibri"/>
              </a:rPr>
              <a:t>du</a:t>
            </a:r>
            <a:r>
              <a:rPr sz="2400" b="1" spc="-5" dirty="0">
                <a:solidFill>
                  <a:srgbClr val="1F3863"/>
                </a:solidFill>
                <a:latin typeface="Calibri"/>
                <a:cs typeface="Calibri"/>
              </a:rPr>
              <a:t>le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328536" y="5586348"/>
            <a:ext cx="5479415" cy="789305"/>
            <a:chOff x="6328536" y="5586348"/>
            <a:chExt cx="5479415" cy="789305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34886" y="5592698"/>
              <a:ext cx="5466588" cy="77647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334886" y="5592698"/>
              <a:ext cx="5466715" cy="776605"/>
            </a:xfrm>
            <a:custGeom>
              <a:avLst/>
              <a:gdLst/>
              <a:ahLst/>
              <a:cxnLst/>
              <a:rect l="l" t="t" r="r" b="b"/>
              <a:pathLst>
                <a:path w="5466715" h="776604">
                  <a:moveTo>
                    <a:pt x="129412" y="0"/>
                  </a:moveTo>
                  <a:lnTo>
                    <a:pt x="5337175" y="0"/>
                  </a:lnTo>
                  <a:lnTo>
                    <a:pt x="5466588" y="129413"/>
                  </a:lnTo>
                  <a:lnTo>
                    <a:pt x="5466588" y="776478"/>
                  </a:lnTo>
                  <a:lnTo>
                    <a:pt x="0" y="776478"/>
                  </a:lnTo>
                  <a:lnTo>
                    <a:pt x="0" y="129413"/>
                  </a:lnTo>
                  <a:lnTo>
                    <a:pt x="10169" y="79038"/>
                  </a:lnTo>
                  <a:lnTo>
                    <a:pt x="37903" y="37903"/>
                  </a:lnTo>
                  <a:lnTo>
                    <a:pt x="79038" y="10169"/>
                  </a:lnTo>
                  <a:lnTo>
                    <a:pt x="129412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889224" y="5793526"/>
            <a:ext cx="433070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b="1" spc="-5" dirty="0">
                <a:solidFill>
                  <a:srgbClr val="1F3863"/>
                </a:solidFill>
                <a:latin typeface="Calibri"/>
                <a:cs typeface="Calibri"/>
              </a:rPr>
              <a:t>Suspension and</a:t>
            </a:r>
            <a:r>
              <a:rPr sz="2300" b="1" spc="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300" b="1" spc="-5" dirty="0">
                <a:solidFill>
                  <a:srgbClr val="1F3863"/>
                </a:solidFill>
                <a:latin typeface="Calibri"/>
                <a:cs typeface="Calibri"/>
              </a:rPr>
              <a:t>resumption</a:t>
            </a:r>
            <a:r>
              <a:rPr sz="2300" b="1" spc="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300" b="1" spc="-5" dirty="0">
                <a:solidFill>
                  <a:srgbClr val="1F3863"/>
                </a:solidFill>
                <a:latin typeface="Calibri"/>
                <a:cs typeface="Calibri"/>
              </a:rPr>
              <a:t>criteria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328539" y="4404486"/>
            <a:ext cx="2428240" cy="789305"/>
            <a:chOff x="6328539" y="4404486"/>
            <a:chExt cx="2428240" cy="789305"/>
          </a:xfrm>
        </p:grpSpPr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34889" y="4410836"/>
              <a:ext cx="2415539" cy="77647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334889" y="4410836"/>
              <a:ext cx="2415540" cy="776605"/>
            </a:xfrm>
            <a:custGeom>
              <a:avLst/>
              <a:gdLst/>
              <a:ahLst/>
              <a:cxnLst/>
              <a:rect l="l" t="t" r="r" b="b"/>
              <a:pathLst>
                <a:path w="2415540" h="776604">
                  <a:moveTo>
                    <a:pt x="129412" y="0"/>
                  </a:moveTo>
                  <a:lnTo>
                    <a:pt x="2286127" y="0"/>
                  </a:lnTo>
                  <a:lnTo>
                    <a:pt x="2415540" y="129413"/>
                  </a:lnTo>
                  <a:lnTo>
                    <a:pt x="2415540" y="776478"/>
                  </a:lnTo>
                  <a:lnTo>
                    <a:pt x="0" y="776478"/>
                  </a:lnTo>
                  <a:lnTo>
                    <a:pt x="0" y="129413"/>
                  </a:lnTo>
                  <a:lnTo>
                    <a:pt x="10169" y="79038"/>
                  </a:lnTo>
                  <a:lnTo>
                    <a:pt x="37903" y="37903"/>
                  </a:lnTo>
                  <a:lnTo>
                    <a:pt x="79038" y="10169"/>
                  </a:lnTo>
                  <a:lnTo>
                    <a:pt x="129412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649204" y="4419662"/>
            <a:ext cx="17602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9895" marR="5080" indent="-41783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1F3863"/>
                </a:solidFill>
                <a:latin typeface="Calibri"/>
                <a:cs typeface="Calibri"/>
              </a:rPr>
              <a:t>Item</a:t>
            </a:r>
            <a:r>
              <a:rPr sz="2400" b="1" spc="-6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F3863"/>
                </a:solidFill>
                <a:latin typeface="Calibri"/>
                <a:cs typeface="Calibri"/>
              </a:rPr>
              <a:t>pass/fail </a:t>
            </a:r>
            <a:r>
              <a:rPr sz="2400" b="1" spc="-53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F3863"/>
                </a:solidFill>
                <a:latin typeface="Calibri"/>
                <a:cs typeface="Calibri"/>
              </a:rPr>
              <a:t>criteria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328539" y="3273678"/>
            <a:ext cx="2428240" cy="789305"/>
            <a:chOff x="6328539" y="3273678"/>
            <a:chExt cx="2428240" cy="789305"/>
          </a:xfrm>
        </p:grpSpPr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4889" y="3280028"/>
              <a:ext cx="2415539" cy="77647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334889" y="3280028"/>
              <a:ext cx="2415540" cy="776605"/>
            </a:xfrm>
            <a:custGeom>
              <a:avLst/>
              <a:gdLst/>
              <a:ahLst/>
              <a:cxnLst/>
              <a:rect l="l" t="t" r="r" b="b"/>
              <a:pathLst>
                <a:path w="2415540" h="776604">
                  <a:moveTo>
                    <a:pt x="129412" y="0"/>
                  </a:moveTo>
                  <a:lnTo>
                    <a:pt x="2286127" y="0"/>
                  </a:lnTo>
                  <a:lnTo>
                    <a:pt x="2415540" y="129413"/>
                  </a:lnTo>
                  <a:lnTo>
                    <a:pt x="2415540" y="776478"/>
                  </a:lnTo>
                  <a:lnTo>
                    <a:pt x="0" y="776478"/>
                  </a:lnTo>
                  <a:lnTo>
                    <a:pt x="0" y="129413"/>
                  </a:lnTo>
                  <a:lnTo>
                    <a:pt x="10169" y="79038"/>
                  </a:lnTo>
                  <a:lnTo>
                    <a:pt x="37903" y="37903"/>
                  </a:lnTo>
                  <a:lnTo>
                    <a:pt x="79038" y="10169"/>
                  </a:lnTo>
                  <a:lnTo>
                    <a:pt x="129412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905268" y="3471171"/>
            <a:ext cx="1246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1F3863"/>
                </a:solidFill>
                <a:latin typeface="Calibri"/>
                <a:cs typeface="Calibri"/>
              </a:rPr>
              <a:t>Approach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328539" y="2232786"/>
            <a:ext cx="2428240" cy="789305"/>
            <a:chOff x="6328539" y="2232786"/>
            <a:chExt cx="2428240" cy="789305"/>
          </a:xfrm>
        </p:grpSpPr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34889" y="2239136"/>
              <a:ext cx="2415539" cy="77647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334889" y="2239136"/>
              <a:ext cx="2415540" cy="776605"/>
            </a:xfrm>
            <a:custGeom>
              <a:avLst/>
              <a:gdLst/>
              <a:ahLst/>
              <a:cxnLst/>
              <a:rect l="l" t="t" r="r" b="b"/>
              <a:pathLst>
                <a:path w="2415540" h="776605">
                  <a:moveTo>
                    <a:pt x="129412" y="0"/>
                  </a:moveTo>
                  <a:lnTo>
                    <a:pt x="2286127" y="0"/>
                  </a:lnTo>
                  <a:lnTo>
                    <a:pt x="2415540" y="129413"/>
                  </a:lnTo>
                  <a:lnTo>
                    <a:pt x="2415540" y="776478"/>
                  </a:lnTo>
                  <a:lnTo>
                    <a:pt x="0" y="776478"/>
                  </a:lnTo>
                  <a:lnTo>
                    <a:pt x="0" y="129413"/>
                  </a:lnTo>
                  <a:lnTo>
                    <a:pt x="10169" y="79038"/>
                  </a:lnTo>
                  <a:lnTo>
                    <a:pt x="37903" y="37903"/>
                  </a:lnTo>
                  <a:lnTo>
                    <a:pt x="79038" y="10169"/>
                  </a:lnTo>
                  <a:lnTo>
                    <a:pt x="129412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91447" y="1368148"/>
            <a:ext cx="7510145" cy="1270635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2800" b="1" spc="-530" dirty="0">
                <a:latin typeface="Verdana"/>
                <a:cs typeface="Verdana"/>
              </a:rPr>
              <a:t>IEEE</a:t>
            </a:r>
            <a:r>
              <a:rPr sz="2800" b="1" spc="-180" dirty="0">
                <a:latin typeface="Verdana"/>
                <a:cs typeface="Verdana"/>
              </a:rPr>
              <a:t> </a:t>
            </a:r>
            <a:r>
              <a:rPr sz="2800" b="1" spc="-430" dirty="0">
                <a:latin typeface="Verdana"/>
                <a:cs typeface="Verdana"/>
              </a:rPr>
              <a:t>8</a:t>
            </a:r>
            <a:r>
              <a:rPr sz="2800" b="1" spc="-434" dirty="0">
                <a:latin typeface="Verdana"/>
                <a:cs typeface="Verdana"/>
              </a:rPr>
              <a:t>2</a:t>
            </a:r>
            <a:r>
              <a:rPr sz="2800" b="1" spc="-425" dirty="0">
                <a:latin typeface="Verdana"/>
                <a:cs typeface="Verdana"/>
              </a:rPr>
              <a:t>9</a:t>
            </a:r>
            <a:r>
              <a:rPr sz="2800" b="1" spc="-195" dirty="0">
                <a:latin typeface="Verdana"/>
                <a:cs typeface="Verdana"/>
              </a:rPr>
              <a:t> </a:t>
            </a:r>
            <a:r>
              <a:rPr sz="2800" b="1" spc="-335" dirty="0">
                <a:latin typeface="Verdana"/>
                <a:cs typeface="Verdana"/>
              </a:rPr>
              <a:t>Sta</a:t>
            </a:r>
            <a:r>
              <a:rPr sz="2800" b="1" spc="-220" dirty="0">
                <a:latin typeface="Verdana"/>
                <a:cs typeface="Verdana"/>
              </a:rPr>
              <a:t>nd</a:t>
            </a:r>
            <a:r>
              <a:rPr sz="2800" b="1" spc="-30" dirty="0">
                <a:latin typeface="Verdana"/>
                <a:cs typeface="Verdana"/>
              </a:rPr>
              <a:t>a</a:t>
            </a:r>
            <a:r>
              <a:rPr sz="2800" b="1" spc="-505" dirty="0">
                <a:latin typeface="Verdana"/>
                <a:cs typeface="Verdana"/>
              </a:rPr>
              <a:t>r</a:t>
            </a:r>
            <a:r>
              <a:rPr sz="2800" b="1" spc="-110" dirty="0">
                <a:latin typeface="Verdana"/>
                <a:cs typeface="Verdana"/>
              </a:rPr>
              <a:t>d</a:t>
            </a:r>
            <a:r>
              <a:rPr sz="2800" b="1" spc="-175" dirty="0">
                <a:latin typeface="Verdana"/>
                <a:cs typeface="Verdana"/>
              </a:rPr>
              <a:t> </a:t>
            </a:r>
            <a:r>
              <a:rPr sz="2800" b="1" spc="-430" dirty="0">
                <a:latin typeface="Verdana"/>
                <a:cs typeface="Verdana"/>
              </a:rPr>
              <a:t>Te</a:t>
            </a:r>
            <a:r>
              <a:rPr sz="2800" b="1" spc="-385" dirty="0">
                <a:latin typeface="Verdana"/>
                <a:cs typeface="Verdana"/>
              </a:rPr>
              <a:t>s</a:t>
            </a:r>
            <a:r>
              <a:rPr sz="2800" b="1" spc="-440" dirty="0">
                <a:latin typeface="Verdana"/>
                <a:cs typeface="Verdana"/>
              </a:rPr>
              <a:t>t</a:t>
            </a:r>
            <a:r>
              <a:rPr sz="2800" b="1" spc="-175" dirty="0">
                <a:latin typeface="Verdana"/>
                <a:cs typeface="Verdana"/>
              </a:rPr>
              <a:t> </a:t>
            </a:r>
            <a:r>
              <a:rPr sz="2800" b="1" spc="-484" dirty="0">
                <a:latin typeface="Verdana"/>
                <a:cs typeface="Verdana"/>
              </a:rPr>
              <a:t>P</a:t>
            </a:r>
            <a:r>
              <a:rPr sz="2800" b="1" spc="-105" dirty="0">
                <a:latin typeface="Verdana"/>
                <a:cs typeface="Verdana"/>
              </a:rPr>
              <a:t>l</a:t>
            </a:r>
            <a:r>
              <a:rPr sz="2800" b="1" spc="-210" dirty="0">
                <a:latin typeface="Verdana"/>
                <a:cs typeface="Verdana"/>
              </a:rPr>
              <a:t>a</a:t>
            </a:r>
            <a:r>
              <a:rPr sz="2800" b="1" spc="-315" dirty="0">
                <a:latin typeface="Verdana"/>
                <a:cs typeface="Verdana"/>
              </a:rPr>
              <a:t>n</a:t>
            </a:r>
            <a:r>
              <a:rPr sz="2800" b="1" spc="-180" dirty="0">
                <a:latin typeface="Verdana"/>
                <a:cs typeface="Verdana"/>
              </a:rPr>
              <a:t> </a:t>
            </a:r>
            <a:r>
              <a:rPr sz="2800" b="1" spc="-229" dirty="0">
                <a:latin typeface="Verdana"/>
                <a:cs typeface="Verdana"/>
              </a:rPr>
              <a:t>Şab</a:t>
            </a:r>
            <a:r>
              <a:rPr sz="2800" b="1" spc="-265" dirty="0">
                <a:latin typeface="Verdana"/>
                <a:cs typeface="Verdana"/>
              </a:rPr>
              <a:t>lonu</a:t>
            </a:r>
            <a:endParaRPr sz="280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  <a:spcBef>
                <a:spcPts val="1639"/>
              </a:spcBef>
            </a:pPr>
            <a:r>
              <a:rPr sz="2400" b="1" spc="-10" dirty="0">
                <a:solidFill>
                  <a:srgbClr val="1F3863"/>
                </a:solidFill>
                <a:latin typeface="Calibri"/>
                <a:cs typeface="Calibri"/>
              </a:rPr>
              <a:t>Staffing</a:t>
            </a:r>
            <a:r>
              <a:rPr sz="2400" b="1" spc="-1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F3863"/>
                </a:solidFill>
                <a:latin typeface="Calibri"/>
                <a:cs typeface="Calibri"/>
              </a:rPr>
              <a:t>and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614336" y="2613131"/>
            <a:ext cx="1828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1F3863"/>
                </a:solidFill>
                <a:latin typeface="Calibri"/>
                <a:cs typeface="Calibri"/>
              </a:rPr>
              <a:t>training</a:t>
            </a:r>
            <a:r>
              <a:rPr sz="2400" b="1" spc="-6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F3863"/>
                </a:solidFill>
                <a:latin typeface="Calibri"/>
                <a:cs typeface="Calibri"/>
              </a:rPr>
              <a:t>needs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9332341" y="4442586"/>
            <a:ext cx="2428240" cy="789305"/>
            <a:chOff x="9332341" y="4442586"/>
            <a:chExt cx="2428240" cy="789305"/>
          </a:xfrm>
        </p:grpSpPr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38691" y="4448936"/>
              <a:ext cx="2415540" cy="77647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9338691" y="4448936"/>
              <a:ext cx="2415540" cy="776605"/>
            </a:xfrm>
            <a:custGeom>
              <a:avLst/>
              <a:gdLst/>
              <a:ahLst/>
              <a:cxnLst/>
              <a:rect l="l" t="t" r="r" b="b"/>
              <a:pathLst>
                <a:path w="2415540" h="776604">
                  <a:moveTo>
                    <a:pt x="129413" y="0"/>
                  </a:moveTo>
                  <a:lnTo>
                    <a:pt x="2286127" y="0"/>
                  </a:lnTo>
                  <a:lnTo>
                    <a:pt x="2415540" y="129413"/>
                  </a:lnTo>
                  <a:lnTo>
                    <a:pt x="2415540" y="776478"/>
                  </a:lnTo>
                  <a:lnTo>
                    <a:pt x="0" y="776478"/>
                  </a:lnTo>
                  <a:lnTo>
                    <a:pt x="0" y="129413"/>
                  </a:lnTo>
                  <a:lnTo>
                    <a:pt x="10169" y="79038"/>
                  </a:lnTo>
                  <a:lnTo>
                    <a:pt x="37903" y="37903"/>
                  </a:lnTo>
                  <a:lnTo>
                    <a:pt x="79038" y="10169"/>
                  </a:lnTo>
                  <a:lnTo>
                    <a:pt x="129413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9887127" y="4640511"/>
            <a:ext cx="1290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1F3863"/>
                </a:solidFill>
                <a:latin typeface="Calibri"/>
                <a:cs typeface="Calibri"/>
              </a:rPr>
              <a:t>Approvals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9331579" y="3278251"/>
            <a:ext cx="2427605" cy="789305"/>
            <a:chOff x="9331579" y="3278251"/>
            <a:chExt cx="2427605" cy="789305"/>
          </a:xfrm>
        </p:grpSpPr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37929" y="3284601"/>
              <a:ext cx="2414778" cy="77647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9337929" y="3284601"/>
              <a:ext cx="2414905" cy="776605"/>
            </a:xfrm>
            <a:custGeom>
              <a:avLst/>
              <a:gdLst/>
              <a:ahLst/>
              <a:cxnLst/>
              <a:rect l="l" t="t" r="r" b="b"/>
              <a:pathLst>
                <a:path w="2414904" h="776604">
                  <a:moveTo>
                    <a:pt x="129413" y="0"/>
                  </a:moveTo>
                  <a:lnTo>
                    <a:pt x="2285365" y="0"/>
                  </a:lnTo>
                  <a:lnTo>
                    <a:pt x="2414778" y="129413"/>
                  </a:lnTo>
                  <a:lnTo>
                    <a:pt x="2414778" y="776478"/>
                  </a:lnTo>
                  <a:lnTo>
                    <a:pt x="0" y="776478"/>
                  </a:lnTo>
                  <a:lnTo>
                    <a:pt x="0" y="129413"/>
                  </a:lnTo>
                  <a:lnTo>
                    <a:pt x="10169" y="79038"/>
                  </a:lnTo>
                  <a:lnTo>
                    <a:pt x="37903" y="37903"/>
                  </a:lnTo>
                  <a:lnTo>
                    <a:pt x="79038" y="10169"/>
                  </a:lnTo>
                  <a:lnTo>
                    <a:pt x="129413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9649589" y="3293066"/>
            <a:ext cx="176148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F3863"/>
                </a:solidFill>
                <a:latin typeface="Calibri"/>
                <a:cs typeface="Calibri"/>
              </a:rPr>
              <a:t>Risks</a:t>
            </a:r>
            <a:r>
              <a:rPr sz="2400" b="1" spc="-3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F3863"/>
                </a:solidFill>
                <a:latin typeface="Calibri"/>
                <a:cs typeface="Calibri"/>
              </a:rPr>
              <a:t>and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b="1" spc="-5" dirty="0">
                <a:solidFill>
                  <a:srgbClr val="1F3863"/>
                </a:solidFill>
                <a:latin typeface="Calibri"/>
                <a:cs typeface="Calibri"/>
              </a:rPr>
              <a:t>contingencies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42623" y="3423030"/>
            <a:ext cx="2428240" cy="789305"/>
            <a:chOff x="142623" y="3423030"/>
            <a:chExt cx="2428240" cy="789305"/>
          </a:xfrm>
        </p:grpSpPr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973" y="3429380"/>
              <a:ext cx="2415540" cy="776477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48973" y="3429380"/>
              <a:ext cx="2415540" cy="776605"/>
            </a:xfrm>
            <a:custGeom>
              <a:avLst/>
              <a:gdLst/>
              <a:ahLst/>
              <a:cxnLst/>
              <a:rect l="l" t="t" r="r" b="b"/>
              <a:pathLst>
                <a:path w="2415540" h="776604">
                  <a:moveTo>
                    <a:pt x="129413" y="0"/>
                  </a:moveTo>
                  <a:lnTo>
                    <a:pt x="2286127" y="0"/>
                  </a:lnTo>
                  <a:lnTo>
                    <a:pt x="2415540" y="129413"/>
                  </a:lnTo>
                  <a:lnTo>
                    <a:pt x="2415540" y="776478"/>
                  </a:lnTo>
                  <a:lnTo>
                    <a:pt x="0" y="776478"/>
                  </a:lnTo>
                  <a:lnTo>
                    <a:pt x="0" y="129413"/>
                  </a:lnTo>
                  <a:lnTo>
                    <a:pt x="10169" y="79038"/>
                  </a:lnTo>
                  <a:lnTo>
                    <a:pt x="37903" y="37903"/>
                  </a:lnTo>
                  <a:lnTo>
                    <a:pt x="79038" y="10169"/>
                  </a:lnTo>
                  <a:lnTo>
                    <a:pt x="129413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281002" y="3620745"/>
            <a:ext cx="2122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65" dirty="0">
                <a:solidFill>
                  <a:srgbClr val="1F3863"/>
                </a:solidFill>
                <a:latin typeface="Calibri"/>
                <a:cs typeface="Calibri"/>
              </a:rPr>
              <a:t>Test</a:t>
            </a:r>
            <a:r>
              <a:rPr sz="2400" b="1" spc="-15" dirty="0">
                <a:solidFill>
                  <a:srgbClr val="1F3863"/>
                </a:solidFill>
                <a:latin typeface="Calibri"/>
                <a:cs typeface="Calibri"/>
              </a:rPr>
              <a:t> deliverables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35765" y="2272410"/>
            <a:ext cx="2428240" cy="789305"/>
            <a:chOff x="135765" y="2272410"/>
            <a:chExt cx="2428240" cy="789305"/>
          </a:xfrm>
        </p:grpSpPr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115" y="2278760"/>
              <a:ext cx="2415540" cy="776477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42115" y="2278760"/>
              <a:ext cx="2415540" cy="776605"/>
            </a:xfrm>
            <a:custGeom>
              <a:avLst/>
              <a:gdLst/>
              <a:ahLst/>
              <a:cxnLst/>
              <a:rect l="l" t="t" r="r" b="b"/>
              <a:pathLst>
                <a:path w="2415540" h="776605">
                  <a:moveTo>
                    <a:pt x="129413" y="0"/>
                  </a:moveTo>
                  <a:lnTo>
                    <a:pt x="2286127" y="0"/>
                  </a:lnTo>
                  <a:lnTo>
                    <a:pt x="2415540" y="129413"/>
                  </a:lnTo>
                  <a:lnTo>
                    <a:pt x="2415540" y="776478"/>
                  </a:lnTo>
                  <a:lnTo>
                    <a:pt x="0" y="776478"/>
                  </a:lnTo>
                  <a:lnTo>
                    <a:pt x="0" y="129413"/>
                  </a:lnTo>
                  <a:lnTo>
                    <a:pt x="10169" y="79038"/>
                  </a:lnTo>
                  <a:lnTo>
                    <a:pt x="37903" y="37903"/>
                  </a:lnTo>
                  <a:lnTo>
                    <a:pt x="79038" y="10169"/>
                  </a:lnTo>
                  <a:lnTo>
                    <a:pt x="129413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530412" y="2469939"/>
            <a:ext cx="1611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F3863"/>
                </a:solidFill>
                <a:latin typeface="Calibri"/>
                <a:cs typeface="Calibri"/>
              </a:rPr>
              <a:t>Introduction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83009" y="4449445"/>
            <a:ext cx="2428240" cy="789305"/>
            <a:chOff x="183009" y="4449445"/>
            <a:chExt cx="2428240" cy="789305"/>
          </a:xfrm>
        </p:grpSpPr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9359" y="4455795"/>
              <a:ext cx="2415540" cy="77647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89359" y="4455795"/>
              <a:ext cx="2415540" cy="776605"/>
            </a:xfrm>
            <a:custGeom>
              <a:avLst/>
              <a:gdLst/>
              <a:ahLst/>
              <a:cxnLst/>
              <a:rect l="l" t="t" r="r" b="b"/>
              <a:pathLst>
                <a:path w="2415540" h="776604">
                  <a:moveTo>
                    <a:pt x="129413" y="0"/>
                  </a:moveTo>
                  <a:lnTo>
                    <a:pt x="2286127" y="0"/>
                  </a:lnTo>
                  <a:lnTo>
                    <a:pt x="2415540" y="129412"/>
                  </a:lnTo>
                  <a:lnTo>
                    <a:pt x="2415540" y="776477"/>
                  </a:lnTo>
                  <a:lnTo>
                    <a:pt x="0" y="776477"/>
                  </a:lnTo>
                  <a:lnTo>
                    <a:pt x="0" y="129412"/>
                  </a:lnTo>
                  <a:lnTo>
                    <a:pt x="10169" y="79038"/>
                  </a:lnTo>
                  <a:lnTo>
                    <a:pt x="37903" y="37903"/>
                  </a:lnTo>
                  <a:lnTo>
                    <a:pt x="79038" y="10169"/>
                  </a:lnTo>
                  <a:lnTo>
                    <a:pt x="129413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17723" y="4647241"/>
            <a:ext cx="1329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F3863"/>
                </a:solidFill>
                <a:latin typeface="Calibri"/>
                <a:cs typeface="Calibri"/>
              </a:rPr>
              <a:t>Test</a:t>
            </a:r>
            <a:r>
              <a:rPr sz="2400" b="1" spc="-6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F3863"/>
                </a:solidFill>
                <a:latin typeface="Calibri"/>
                <a:cs typeface="Calibri"/>
              </a:rPr>
              <a:t>items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250065" y="5606922"/>
            <a:ext cx="2428240" cy="789305"/>
            <a:chOff x="250065" y="5606922"/>
            <a:chExt cx="2428240" cy="789305"/>
          </a:xfrm>
        </p:grpSpPr>
        <p:pic>
          <p:nvPicPr>
            <p:cNvPr id="61" name="object 6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6415" y="5613272"/>
              <a:ext cx="2415540" cy="776478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256415" y="5613272"/>
              <a:ext cx="2415540" cy="776605"/>
            </a:xfrm>
            <a:custGeom>
              <a:avLst/>
              <a:gdLst/>
              <a:ahLst/>
              <a:cxnLst/>
              <a:rect l="l" t="t" r="r" b="b"/>
              <a:pathLst>
                <a:path w="2415540" h="776604">
                  <a:moveTo>
                    <a:pt x="129413" y="0"/>
                  </a:moveTo>
                  <a:lnTo>
                    <a:pt x="2286127" y="0"/>
                  </a:lnTo>
                  <a:lnTo>
                    <a:pt x="2415540" y="129412"/>
                  </a:lnTo>
                  <a:lnTo>
                    <a:pt x="2415540" y="776477"/>
                  </a:lnTo>
                  <a:lnTo>
                    <a:pt x="0" y="776477"/>
                  </a:lnTo>
                  <a:lnTo>
                    <a:pt x="0" y="129412"/>
                  </a:lnTo>
                  <a:lnTo>
                    <a:pt x="10169" y="79038"/>
                  </a:lnTo>
                  <a:lnTo>
                    <a:pt x="37903" y="37903"/>
                  </a:lnTo>
                  <a:lnTo>
                    <a:pt x="79038" y="10169"/>
                  </a:lnTo>
                  <a:lnTo>
                    <a:pt x="129413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831114" y="5804510"/>
            <a:ext cx="1238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65" dirty="0">
                <a:solidFill>
                  <a:srgbClr val="1F3863"/>
                </a:solidFill>
                <a:latin typeface="Calibri"/>
                <a:cs typeface="Calibri"/>
              </a:rPr>
              <a:t>Test</a:t>
            </a:r>
            <a:r>
              <a:rPr sz="2400" b="1" spc="-6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1F3863"/>
                </a:solidFill>
                <a:latin typeface="Calibri"/>
                <a:cs typeface="Calibri"/>
              </a:rPr>
              <a:t>tasks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8915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20" dirty="0"/>
              <a:t> </a:t>
            </a:r>
            <a:r>
              <a:rPr spc="-45" dirty="0"/>
              <a:t>Yönetimi</a:t>
            </a:r>
            <a:r>
              <a:rPr spc="-2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00" dirty="0"/>
              <a:t>Test</a:t>
            </a:r>
            <a:r>
              <a:rPr spc="-15" dirty="0"/>
              <a:t> </a:t>
            </a:r>
            <a:r>
              <a:rPr spc="-5" dirty="0"/>
              <a:t>Planlama</a:t>
            </a:r>
            <a:r>
              <a:rPr spc="-15" dirty="0"/>
              <a:t> </a:t>
            </a:r>
            <a:r>
              <a:rPr spc="-20" dirty="0"/>
              <a:t>ve</a:t>
            </a:r>
            <a:r>
              <a:rPr spc="-25" dirty="0"/>
              <a:t> </a:t>
            </a:r>
            <a:r>
              <a:rPr spc="-30" dirty="0"/>
              <a:t>Tahminleme</a:t>
            </a:r>
          </a:p>
        </p:txBody>
      </p:sp>
      <p:sp>
        <p:nvSpPr>
          <p:cNvPr id="3" name="object 3"/>
          <p:cNvSpPr/>
          <p:nvPr/>
        </p:nvSpPr>
        <p:spPr>
          <a:xfrm>
            <a:off x="778383" y="4567045"/>
            <a:ext cx="2135505" cy="1281430"/>
          </a:xfrm>
          <a:custGeom>
            <a:avLst/>
            <a:gdLst/>
            <a:ahLst/>
            <a:cxnLst/>
            <a:rect l="l" t="t" r="r" b="b"/>
            <a:pathLst>
              <a:path w="2135505" h="1281429">
                <a:moveTo>
                  <a:pt x="2007031" y="0"/>
                </a:moveTo>
                <a:lnTo>
                  <a:pt x="128092" y="0"/>
                </a:lnTo>
                <a:lnTo>
                  <a:pt x="78234" y="10066"/>
                </a:lnTo>
                <a:lnTo>
                  <a:pt x="37518" y="37518"/>
                </a:lnTo>
                <a:lnTo>
                  <a:pt x="10066" y="78234"/>
                </a:lnTo>
                <a:lnTo>
                  <a:pt x="0" y="128092"/>
                </a:lnTo>
                <a:lnTo>
                  <a:pt x="0" y="1152829"/>
                </a:lnTo>
                <a:lnTo>
                  <a:pt x="10066" y="1202687"/>
                </a:lnTo>
                <a:lnTo>
                  <a:pt x="37518" y="1243403"/>
                </a:lnTo>
                <a:lnTo>
                  <a:pt x="78234" y="1270855"/>
                </a:lnTo>
                <a:lnTo>
                  <a:pt x="128092" y="1280922"/>
                </a:lnTo>
                <a:lnTo>
                  <a:pt x="2007031" y="1280922"/>
                </a:lnTo>
                <a:lnTo>
                  <a:pt x="2056889" y="1270855"/>
                </a:lnTo>
                <a:lnTo>
                  <a:pt x="2097605" y="1243403"/>
                </a:lnTo>
                <a:lnTo>
                  <a:pt x="2125057" y="1202687"/>
                </a:lnTo>
                <a:lnTo>
                  <a:pt x="2135124" y="1152829"/>
                </a:lnTo>
                <a:lnTo>
                  <a:pt x="2135124" y="128092"/>
                </a:lnTo>
                <a:lnTo>
                  <a:pt x="2125057" y="78234"/>
                </a:lnTo>
                <a:lnTo>
                  <a:pt x="2097605" y="37518"/>
                </a:lnTo>
                <a:lnTo>
                  <a:pt x="2056889" y="10066"/>
                </a:lnTo>
                <a:lnTo>
                  <a:pt x="200703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12520" y="4663337"/>
            <a:ext cx="1066165" cy="988694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 indent="136525">
              <a:lnSpc>
                <a:spcPts val="3620"/>
              </a:lnSpc>
              <a:spcBef>
                <a:spcPts val="500"/>
              </a:spcBef>
            </a:pPr>
            <a:r>
              <a:rPr sz="3300" dirty="0">
                <a:solidFill>
                  <a:srgbClr val="FFFFFF"/>
                </a:solidFill>
                <a:latin typeface="Calibri"/>
                <a:cs typeface="Calibri"/>
              </a:rPr>
              <a:t>Giriş </a:t>
            </a:r>
            <a:r>
              <a:rPr sz="3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55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33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3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3300" spc="-4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300" dirty="0">
                <a:solidFill>
                  <a:srgbClr val="FFFFFF"/>
                </a:solidFill>
                <a:latin typeface="Calibri"/>
                <a:cs typeface="Calibri"/>
              </a:rPr>
              <a:t>eri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26485" y="4942332"/>
            <a:ext cx="452755" cy="529590"/>
          </a:xfrm>
          <a:custGeom>
            <a:avLst/>
            <a:gdLst/>
            <a:ahLst/>
            <a:cxnLst/>
            <a:rect l="l" t="t" r="r" b="b"/>
            <a:pathLst>
              <a:path w="452754" h="529589">
                <a:moveTo>
                  <a:pt x="226314" y="0"/>
                </a:moveTo>
                <a:lnTo>
                  <a:pt x="226314" y="105918"/>
                </a:lnTo>
                <a:lnTo>
                  <a:pt x="0" y="105918"/>
                </a:lnTo>
                <a:lnTo>
                  <a:pt x="0" y="423672"/>
                </a:lnTo>
                <a:lnTo>
                  <a:pt x="226314" y="423672"/>
                </a:lnTo>
                <a:lnTo>
                  <a:pt x="226314" y="529590"/>
                </a:lnTo>
                <a:lnTo>
                  <a:pt x="452628" y="264795"/>
                </a:lnTo>
                <a:lnTo>
                  <a:pt x="22631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7709" y="4567045"/>
            <a:ext cx="2135505" cy="1281430"/>
          </a:xfrm>
          <a:custGeom>
            <a:avLst/>
            <a:gdLst/>
            <a:ahLst/>
            <a:cxnLst/>
            <a:rect l="l" t="t" r="r" b="b"/>
            <a:pathLst>
              <a:path w="2135504" h="1281429">
                <a:moveTo>
                  <a:pt x="2007031" y="0"/>
                </a:moveTo>
                <a:lnTo>
                  <a:pt x="128092" y="0"/>
                </a:lnTo>
                <a:lnTo>
                  <a:pt x="78234" y="10066"/>
                </a:lnTo>
                <a:lnTo>
                  <a:pt x="37518" y="37518"/>
                </a:lnTo>
                <a:lnTo>
                  <a:pt x="10066" y="78234"/>
                </a:lnTo>
                <a:lnTo>
                  <a:pt x="0" y="128092"/>
                </a:lnTo>
                <a:lnTo>
                  <a:pt x="0" y="1152829"/>
                </a:lnTo>
                <a:lnTo>
                  <a:pt x="10066" y="1202687"/>
                </a:lnTo>
                <a:lnTo>
                  <a:pt x="37518" y="1243403"/>
                </a:lnTo>
                <a:lnTo>
                  <a:pt x="78234" y="1270855"/>
                </a:lnTo>
                <a:lnTo>
                  <a:pt x="128092" y="1280922"/>
                </a:lnTo>
                <a:lnTo>
                  <a:pt x="2007031" y="1280922"/>
                </a:lnTo>
                <a:lnTo>
                  <a:pt x="2056889" y="1270855"/>
                </a:lnTo>
                <a:lnTo>
                  <a:pt x="2097605" y="1243403"/>
                </a:lnTo>
                <a:lnTo>
                  <a:pt x="2125057" y="1202687"/>
                </a:lnTo>
                <a:lnTo>
                  <a:pt x="2135124" y="1152829"/>
                </a:lnTo>
                <a:lnTo>
                  <a:pt x="2135124" y="128092"/>
                </a:lnTo>
                <a:lnTo>
                  <a:pt x="2125057" y="78234"/>
                </a:lnTo>
                <a:lnTo>
                  <a:pt x="2097605" y="37518"/>
                </a:lnTo>
                <a:lnTo>
                  <a:pt x="2056889" y="10066"/>
                </a:lnTo>
                <a:lnTo>
                  <a:pt x="2007031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22034" y="4893524"/>
            <a:ext cx="82486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3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300" spc="-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3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15811" y="4942332"/>
            <a:ext cx="452755" cy="529590"/>
          </a:xfrm>
          <a:custGeom>
            <a:avLst/>
            <a:gdLst/>
            <a:ahLst/>
            <a:cxnLst/>
            <a:rect l="l" t="t" r="r" b="b"/>
            <a:pathLst>
              <a:path w="452754" h="529589">
                <a:moveTo>
                  <a:pt x="226314" y="0"/>
                </a:moveTo>
                <a:lnTo>
                  <a:pt x="226314" y="105918"/>
                </a:lnTo>
                <a:lnTo>
                  <a:pt x="0" y="105918"/>
                </a:lnTo>
                <a:lnTo>
                  <a:pt x="0" y="423672"/>
                </a:lnTo>
                <a:lnTo>
                  <a:pt x="226314" y="423672"/>
                </a:lnTo>
                <a:lnTo>
                  <a:pt x="226314" y="529590"/>
                </a:lnTo>
                <a:lnTo>
                  <a:pt x="452628" y="264795"/>
                </a:lnTo>
                <a:lnTo>
                  <a:pt x="22631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57034" y="4567045"/>
            <a:ext cx="2135505" cy="1281430"/>
          </a:xfrm>
          <a:custGeom>
            <a:avLst/>
            <a:gdLst/>
            <a:ahLst/>
            <a:cxnLst/>
            <a:rect l="l" t="t" r="r" b="b"/>
            <a:pathLst>
              <a:path w="2135504" h="1281429">
                <a:moveTo>
                  <a:pt x="2007031" y="0"/>
                </a:moveTo>
                <a:lnTo>
                  <a:pt x="128092" y="0"/>
                </a:lnTo>
                <a:lnTo>
                  <a:pt x="78234" y="10066"/>
                </a:lnTo>
                <a:lnTo>
                  <a:pt x="37518" y="37518"/>
                </a:lnTo>
                <a:lnTo>
                  <a:pt x="10066" y="78234"/>
                </a:lnTo>
                <a:lnTo>
                  <a:pt x="0" y="128092"/>
                </a:lnTo>
                <a:lnTo>
                  <a:pt x="0" y="1152829"/>
                </a:lnTo>
                <a:lnTo>
                  <a:pt x="10066" y="1202687"/>
                </a:lnTo>
                <a:lnTo>
                  <a:pt x="37518" y="1243403"/>
                </a:lnTo>
                <a:lnTo>
                  <a:pt x="78234" y="1270855"/>
                </a:lnTo>
                <a:lnTo>
                  <a:pt x="128092" y="1280922"/>
                </a:lnTo>
                <a:lnTo>
                  <a:pt x="2007031" y="1280922"/>
                </a:lnTo>
                <a:lnTo>
                  <a:pt x="2056889" y="1270855"/>
                </a:lnTo>
                <a:lnTo>
                  <a:pt x="2097605" y="1243403"/>
                </a:lnTo>
                <a:lnTo>
                  <a:pt x="2125057" y="1202687"/>
                </a:lnTo>
                <a:lnTo>
                  <a:pt x="2135124" y="1152829"/>
                </a:lnTo>
                <a:lnTo>
                  <a:pt x="2135124" y="128092"/>
                </a:lnTo>
                <a:lnTo>
                  <a:pt x="2125057" y="78234"/>
                </a:lnTo>
                <a:lnTo>
                  <a:pt x="2097605" y="37518"/>
                </a:lnTo>
                <a:lnTo>
                  <a:pt x="2056889" y="10066"/>
                </a:lnTo>
                <a:lnTo>
                  <a:pt x="200703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85749" y="4663337"/>
            <a:ext cx="1077595" cy="988694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 indent="140335">
              <a:lnSpc>
                <a:spcPts val="3620"/>
              </a:lnSpc>
              <a:spcBef>
                <a:spcPts val="500"/>
              </a:spcBef>
            </a:pPr>
            <a:r>
              <a:rPr sz="3300" spc="-5" dirty="0">
                <a:solidFill>
                  <a:srgbClr val="FFFFFF"/>
                </a:solidFill>
                <a:latin typeface="Calibri"/>
                <a:cs typeface="Calibri"/>
              </a:rPr>
              <a:t>Çıkış </a:t>
            </a:r>
            <a:r>
              <a:rPr sz="3300" dirty="0">
                <a:solidFill>
                  <a:srgbClr val="FFFFFF"/>
                </a:solidFill>
                <a:latin typeface="Calibri"/>
                <a:cs typeface="Calibri"/>
              </a:rPr>
              <a:t> Kr</a:t>
            </a:r>
            <a:r>
              <a:rPr sz="33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3300" dirty="0">
                <a:solidFill>
                  <a:srgbClr val="FFFFFF"/>
                </a:solidFill>
                <a:latin typeface="Calibri"/>
                <a:cs typeface="Calibri"/>
              </a:rPr>
              <a:t>eri</a:t>
            </a:r>
            <a:endParaRPr sz="33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11467" y="2192654"/>
            <a:ext cx="320040" cy="2419350"/>
            <a:chOff x="411467" y="2192654"/>
            <a:chExt cx="320040" cy="2419350"/>
          </a:xfrm>
        </p:grpSpPr>
        <p:sp>
          <p:nvSpPr>
            <p:cNvPr id="12" name="object 12"/>
            <p:cNvSpPr/>
            <p:nvPr/>
          </p:nvSpPr>
          <p:spPr>
            <a:xfrm>
              <a:off x="724611" y="2192654"/>
              <a:ext cx="0" cy="2136140"/>
            </a:xfrm>
            <a:custGeom>
              <a:avLst/>
              <a:gdLst/>
              <a:ahLst/>
              <a:cxnLst/>
              <a:rect l="l" t="t" r="r" b="b"/>
              <a:pathLst>
                <a:path h="2136140">
                  <a:moveTo>
                    <a:pt x="0" y="0"/>
                  </a:moveTo>
                  <a:lnTo>
                    <a:pt x="0" y="213588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7817" y="2593132"/>
              <a:ext cx="307340" cy="2012314"/>
            </a:xfrm>
            <a:custGeom>
              <a:avLst/>
              <a:gdLst/>
              <a:ahLst/>
              <a:cxnLst/>
              <a:rect l="l" t="t" r="r" b="b"/>
              <a:pathLst>
                <a:path w="307340" h="2012314">
                  <a:moveTo>
                    <a:pt x="306793" y="0"/>
                  </a:moveTo>
                  <a:lnTo>
                    <a:pt x="0" y="0"/>
                  </a:lnTo>
                  <a:lnTo>
                    <a:pt x="0" y="1735404"/>
                  </a:lnTo>
                  <a:lnTo>
                    <a:pt x="306793" y="2012289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31366" y="2192654"/>
            <a:ext cx="3681729" cy="21361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 marL="90805" marR="455295">
              <a:lnSpc>
                <a:spcPct val="100000"/>
              </a:lnSpc>
            </a:pPr>
            <a:r>
              <a:rPr sz="1800" b="1" spc="-50" dirty="0">
                <a:solidFill>
                  <a:srgbClr val="1F3863"/>
                </a:solidFill>
                <a:latin typeface="Calibri"/>
                <a:cs typeface="Calibri"/>
              </a:rPr>
              <a:t>Test</a:t>
            </a:r>
            <a:r>
              <a:rPr sz="1800" b="1" spc="-1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F3863"/>
                </a:solidFill>
                <a:latin typeface="Calibri"/>
                <a:cs typeface="Calibri"/>
              </a:rPr>
              <a:t>ortamı</a:t>
            </a:r>
            <a:r>
              <a:rPr sz="1800" b="1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F3863"/>
                </a:solidFill>
                <a:latin typeface="Calibri"/>
                <a:cs typeface="Calibri"/>
              </a:rPr>
              <a:t>elverişliliği</a:t>
            </a:r>
            <a:r>
              <a:rPr sz="1800" b="1" spc="-2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F3863"/>
                </a:solidFill>
                <a:latin typeface="Calibri"/>
                <a:cs typeface="Calibri"/>
              </a:rPr>
              <a:t>ve</a:t>
            </a:r>
            <a:r>
              <a:rPr sz="1800" b="1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F3863"/>
                </a:solidFill>
                <a:latin typeface="Calibri"/>
                <a:cs typeface="Calibri"/>
              </a:rPr>
              <a:t>hazırlık </a:t>
            </a:r>
            <a:r>
              <a:rPr sz="1800" b="1" spc="-39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1F3863"/>
                </a:solidFill>
                <a:latin typeface="Calibri"/>
                <a:cs typeface="Calibri"/>
              </a:rPr>
              <a:t>Test </a:t>
            </a:r>
            <a:r>
              <a:rPr sz="1800" b="1" spc="-5" dirty="0">
                <a:solidFill>
                  <a:srgbClr val="1F3863"/>
                </a:solidFill>
                <a:latin typeface="Calibri"/>
                <a:cs typeface="Calibri"/>
              </a:rPr>
              <a:t>ortamında </a:t>
            </a:r>
            <a:r>
              <a:rPr sz="1800" b="1" spc="-15" dirty="0">
                <a:solidFill>
                  <a:srgbClr val="1F3863"/>
                </a:solidFill>
                <a:latin typeface="Calibri"/>
                <a:cs typeface="Calibri"/>
              </a:rPr>
              <a:t>test </a:t>
            </a:r>
            <a:r>
              <a:rPr sz="1800" b="1" spc="-10" dirty="0">
                <a:solidFill>
                  <a:srgbClr val="1F3863"/>
                </a:solidFill>
                <a:latin typeface="Calibri"/>
                <a:cs typeface="Calibri"/>
              </a:rPr>
              <a:t>aracı </a:t>
            </a:r>
            <a:r>
              <a:rPr sz="1800" b="1" spc="-5" dirty="0">
                <a:solidFill>
                  <a:srgbClr val="1F3863"/>
                </a:solidFill>
                <a:latin typeface="Calibri"/>
                <a:cs typeface="Calibri"/>
              </a:rPr>
              <a:t>hazırlığı </a:t>
            </a:r>
            <a:r>
              <a:rPr sz="1800" b="1" spc="-39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1F3863"/>
                </a:solidFill>
                <a:latin typeface="Calibri"/>
                <a:cs typeface="Calibri"/>
              </a:rPr>
              <a:t>Test</a:t>
            </a:r>
            <a:r>
              <a:rPr sz="1800" b="1" spc="-4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F3863"/>
                </a:solidFill>
                <a:latin typeface="Calibri"/>
                <a:cs typeface="Calibri"/>
              </a:rPr>
              <a:t>edilebilir</a:t>
            </a:r>
            <a:r>
              <a:rPr sz="1800" b="1" spc="39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1F3863"/>
                </a:solidFill>
                <a:latin typeface="Calibri"/>
                <a:cs typeface="Calibri"/>
              </a:rPr>
              <a:t>kod</a:t>
            </a:r>
            <a:r>
              <a:rPr sz="1800" b="1" spc="36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F3863"/>
                </a:solidFill>
                <a:latin typeface="Calibri"/>
                <a:cs typeface="Calibri"/>
              </a:rPr>
              <a:t>elverişliliği </a:t>
            </a:r>
            <a:r>
              <a:rPr sz="1800" b="1" spc="-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1F3863"/>
                </a:solidFill>
                <a:latin typeface="Calibri"/>
                <a:cs typeface="Calibri"/>
              </a:rPr>
              <a:t>Test</a:t>
            </a:r>
            <a:r>
              <a:rPr sz="1800" b="1" spc="-2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F3863"/>
                </a:solidFill>
                <a:latin typeface="Calibri"/>
                <a:cs typeface="Calibri"/>
              </a:rPr>
              <a:t>verisi </a:t>
            </a:r>
            <a:r>
              <a:rPr sz="1800" b="1" spc="-10" dirty="0">
                <a:solidFill>
                  <a:srgbClr val="1F3863"/>
                </a:solidFill>
                <a:latin typeface="Calibri"/>
                <a:cs typeface="Calibri"/>
              </a:rPr>
              <a:t>elverişliliği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39736" y="2140076"/>
            <a:ext cx="3680460" cy="2136140"/>
          </a:xfrm>
          <a:custGeom>
            <a:avLst/>
            <a:gdLst/>
            <a:ahLst/>
            <a:cxnLst/>
            <a:rect l="l" t="t" r="r" b="b"/>
            <a:pathLst>
              <a:path w="3680459" h="2136140">
                <a:moveTo>
                  <a:pt x="3680459" y="0"/>
                </a:moveTo>
                <a:lnTo>
                  <a:pt x="0" y="0"/>
                </a:lnTo>
                <a:lnTo>
                  <a:pt x="0" y="2135886"/>
                </a:lnTo>
                <a:lnTo>
                  <a:pt x="3680459" y="2135886"/>
                </a:lnTo>
                <a:lnTo>
                  <a:pt x="368045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6419963" y="2140076"/>
            <a:ext cx="320040" cy="2419350"/>
            <a:chOff x="6419963" y="2140076"/>
            <a:chExt cx="320040" cy="2419350"/>
          </a:xfrm>
        </p:grpSpPr>
        <p:sp>
          <p:nvSpPr>
            <p:cNvPr id="17" name="object 17"/>
            <p:cNvSpPr/>
            <p:nvPr/>
          </p:nvSpPr>
          <p:spPr>
            <a:xfrm>
              <a:off x="6733043" y="2140076"/>
              <a:ext cx="0" cy="2136140"/>
            </a:xfrm>
            <a:custGeom>
              <a:avLst/>
              <a:gdLst/>
              <a:ahLst/>
              <a:cxnLst/>
              <a:rect l="l" t="t" r="r" b="b"/>
              <a:pathLst>
                <a:path h="2136140">
                  <a:moveTo>
                    <a:pt x="0" y="0"/>
                  </a:moveTo>
                  <a:lnTo>
                    <a:pt x="0" y="213588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26313" y="2540557"/>
              <a:ext cx="307340" cy="2012314"/>
            </a:xfrm>
            <a:custGeom>
              <a:avLst/>
              <a:gdLst/>
              <a:ahLst/>
              <a:cxnLst/>
              <a:rect l="l" t="t" r="r" b="b"/>
              <a:pathLst>
                <a:path w="307340" h="2012314">
                  <a:moveTo>
                    <a:pt x="306730" y="0"/>
                  </a:moveTo>
                  <a:lnTo>
                    <a:pt x="0" y="0"/>
                  </a:lnTo>
                  <a:lnTo>
                    <a:pt x="0" y="1735404"/>
                  </a:lnTo>
                  <a:lnTo>
                    <a:pt x="306730" y="2012276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039736" y="2140076"/>
            <a:ext cx="3680460" cy="213614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</a:pPr>
            <a:r>
              <a:rPr sz="1800" b="1" spc="-5" dirty="0">
                <a:solidFill>
                  <a:srgbClr val="1F3863"/>
                </a:solidFill>
                <a:latin typeface="Calibri"/>
                <a:cs typeface="Calibri"/>
              </a:rPr>
              <a:t>Bütünlük</a:t>
            </a:r>
            <a:r>
              <a:rPr sz="1800" b="1" spc="-3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F3863"/>
                </a:solidFill>
                <a:latin typeface="Calibri"/>
                <a:cs typeface="Calibri"/>
              </a:rPr>
              <a:t>ölçümleri</a:t>
            </a:r>
            <a:endParaRPr sz="1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800" b="1" spc="-5" dirty="0">
                <a:solidFill>
                  <a:srgbClr val="1F3863"/>
                </a:solidFill>
                <a:latin typeface="Calibri"/>
                <a:cs typeface="Calibri"/>
              </a:rPr>
              <a:t>Hata</a:t>
            </a:r>
            <a:r>
              <a:rPr sz="1800" b="1" spc="-1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F3863"/>
                </a:solidFill>
                <a:latin typeface="Calibri"/>
                <a:cs typeface="Calibri"/>
              </a:rPr>
              <a:t>yoğunluğu</a:t>
            </a:r>
            <a:r>
              <a:rPr sz="1800" b="1" spc="-2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F3863"/>
                </a:solidFill>
                <a:latin typeface="Calibri"/>
                <a:cs typeface="Calibri"/>
              </a:rPr>
              <a:t>/güvenilirlik</a:t>
            </a:r>
            <a:endParaRPr sz="1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800" b="1" spc="-5" dirty="0">
                <a:solidFill>
                  <a:srgbClr val="1F3863"/>
                </a:solidFill>
                <a:latin typeface="Calibri"/>
                <a:cs typeface="Calibri"/>
              </a:rPr>
              <a:t>Maliyet</a:t>
            </a:r>
            <a:endParaRPr sz="1800">
              <a:latin typeface="Calibri"/>
              <a:cs typeface="Calibri"/>
            </a:endParaRPr>
          </a:p>
          <a:p>
            <a:pPr marL="90805" marR="1445260">
              <a:lnSpc>
                <a:spcPct val="100000"/>
              </a:lnSpc>
            </a:pPr>
            <a:r>
              <a:rPr sz="1800" b="1" dirty="0">
                <a:solidFill>
                  <a:srgbClr val="C00000"/>
                </a:solidFill>
                <a:latin typeface="Calibri"/>
                <a:cs typeface="Calibri"/>
              </a:rPr>
              <a:t>Risk</a:t>
            </a:r>
            <a:r>
              <a:rPr sz="18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Calibri"/>
                <a:cs typeface="Calibri"/>
              </a:rPr>
              <a:t>de</a:t>
            </a:r>
            <a:r>
              <a:rPr sz="1800" b="1" spc="-5" dirty="0">
                <a:solidFill>
                  <a:srgbClr val="C00000"/>
                </a:solidFill>
                <a:latin typeface="Calibri"/>
                <a:cs typeface="Calibri"/>
              </a:rPr>
              <a:t>ğerl</a:t>
            </a:r>
            <a:r>
              <a:rPr sz="1800" b="1" spc="-1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1800" b="1" spc="-10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1800" b="1" spc="-5" dirty="0">
                <a:solidFill>
                  <a:srgbClr val="C00000"/>
                </a:solidFill>
                <a:latin typeface="Calibri"/>
                <a:cs typeface="Calibri"/>
              </a:rPr>
              <a:t>irm</a:t>
            </a:r>
            <a:r>
              <a:rPr sz="1800" b="1" spc="-1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C00000"/>
                </a:solidFill>
                <a:latin typeface="Calibri"/>
                <a:cs typeface="Calibri"/>
              </a:rPr>
              <a:t>l</a:t>
            </a:r>
            <a:r>
              <a:rPr sz="1800" b="1" spc="-1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1800" b="1" dirty="0">
                <a:solidFill>
                  <a:srgbClr val="C00000"/>
                </a:solidFill>
                <a:latin typeface="Calibri"/>
                <a:cs typeface="Calibri"/>
              </a:rPr>
              <a:t>i  </a:t>
            </a:r>
            <a:r>
              <a:rPr sz="1800" b="1" spc="-5" dirty="0">
                <a:solidFill>
                  <a:srgbClr val="1F3863"/>
                </a:solidFill>
                <a:latin typeface="Calibri"/>
                <a:cs typeface="Calibri"/>
              </a:rPr>
              <a:t>Zaman</a:t>
            </a:r>
            <a:r>
              <a:rPr sz="1800" b="1" spc="-1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F3863"/>
                </a:solidFill>
                <a:latin typeface="Calibri"/>
                <a:cs typeface="Calibri"/>
              </a:rPr>
              <a:t>planlamaları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231756" y="3154809"/>
            <a:ext cx="546100" cy="549275"/>
            <a:chOff x="9231756" y="3154809"/>
            <a:chExt cx="546100" cy="549275"/>
          </a:xfrm>
        </p:grpSpPr>
        <p:sp>
          <p:nvSpPr>
            <p:cNvPr id="21" name="object 21"/>
            <p:cNvSpPr/>
            <p:nvPr/>
          </p:nvSpPr>
          <p:spPr>
            <a:xfrm>
              <a:off x="9238106" y="3161159"/>
              <a:ext cx="533400" cy="536575"/>
            </a:xfrm>
            <a:custGeom>
              <a:avLst/>
              <a:gdLst/>
              <a:ahLst/>
              <a:cxnLst/>
              <a:rect l="l" t="t" r="r" b="b"/>
              <a:pathLst>
                <a:path w="533400" h="536575">
                  <a:moveTo>
                    <a:pt x="266700" y="0"/>
                  </a:moveTo>
                  <a:lnTo>
                    <a:pt x="203746" y="204901"/>
                  </a:lnTo>
                  <a:lnTo>
                    <a:pt x="0" y="204901"/>
                  </a:lnTo>
                  <a:lnTo>
                    <a:pt x="164833" y="331533"/>
                  </a:lnTo>
                  <a:lnTo>
                    <a:pt x="101866" y="536448"/>
                  </a:lnTo>
                  <a:lnTo>
                    <a:pt x="266700" y="409803"/>
                  </a:lnTo>
                  <a:lnTo>
                    <a:pt x="431533" y="536448"/>
                  </a:lnTo>
                  <a:lnTo>
                    <a:pt x="368566" y="331533"/>
                  </a:lnTo>
                  <a:lnTo>
                    <a:pt x="533400" y="204901"/>
                  </a:lnTo>
                  <a:lnTo>
                    <a:pt x="329653" y="204901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ED21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238106" y="3161159"/>
              <a:ext cx="533400" cy="536575"/>
            </a:xfrm>
            <a:custGeom>
              <a:avLst/>
              <a:gdLst/>
              <a:ahLst/>
              <a:cxnLst/>
              <a:rect l="l" t="t" r="r" b="b"/>
              <a:pathLst>
                <a:path w="533400" h="536575">
                  <a:moveTo>
                    <a:pt x="0" y="204901"/>
                  </a:moveTo>
                  <a:lnTo>
                    <a:pt x="203746" y="204901"/>
                  </a:lnTo>
                  <a:lnTo>
                    <a:pt x="266700" y="0"/>
                  </a:lnTo>
                  <a:lnTo>
                    <a:pt x="329653" y="204901"/>
                  </a:lnTo>
                  <a:lnTo>
                    <a:pt x="533400" y="204901"/>
                  </a:lnTo>
                  <a:lnTo>
                    <a:pt x="368566" y="331533"/>
                  </a:lnTo>
                  <a:lnTo>
                    <a:pt x="431533" y="536448"/>
                  </a:lnTo>
                  <a:lnTo>
                    <a:pt x="266700" y="409803"/>
                  </a:lnTo>
                  <a:lnTo>
                    <a:pt x="101866" y="536448"/>
                  </a:lnTo>
                  <a:lnTo>
                    <a:pt x="164833" y="331533"/>
                  </a:lnTo>
                  <a:lnTo>
                    <a:pt x="0" y="20490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41108" y="4996913"/>
            <a:ext cx="2790746" cy="1127339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68853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Test</a:t>
            </a:r>
            <a:r>
              <a:rPr spc="-15" dirty="0"/>
              <a:t> </a:t>
            </a:r>
            <a:r>
              <a:rPr dirty="0"/>
              <a:t>Yönetimi</a:t>
            </a:r>
            <a:r>
              <a:rPr spc="-30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5" dirty="0"/>
              <a:t>Test</a:t>
            </a:r>
            <a:r>
              <a:rPr spc="-20" dirty="0"/>
              <a:t> </a:t>
            </a:r>
            <a:r>
              <a:rPr spc="-5" dirty="0"/>
              <a:t>Planlama</a:t>
            </a:r>
            <a:r>
              <a:rPr spc="-15" dirty="0"/>
              <a:t> </a:t>
            </a:r>
            <a:r>
              <a:rPr dirty="0"/>
              <a:t>ve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853434"/>
            <a:ext cx="6887209" cy="5014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448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1F3863"/>
                </a:solidFill>
                <a:latin typeface="Calibri"/>
                <a:cs typeface="Calibri"/>
              </a:rPr>
              <a:t>Tahminleme</a:t>
            </a:r>
            <a:endParaRPr sz="4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955"/>
              </a:spcBef>
            </a:pPr>
            <a:r>
              <a:rPr sz="2800" b="1" spc="-75" dirty="0">
                <a:solidFill>
                  <a:srgbClr val="C00000"/>
                </a:solidFill>
                <a:latin typeface="Calibri"/>
                <a:cs typeface="Calibri"/>
              </a:rPr>
              <a:t>Test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Başlama 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Kriterleri-</a:t>
            </a:r>
            <a:r>
              <a:rPr sz="2800" b="1" spc="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Entry</a:t>
            </a:r>
            <a:r>
              <a:rPr sz="28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Criteria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50" dirty="0">
                <a:solidFill>
                  <a:srgbClr val="92D050"/>
                </a:solidFill>
                <a:latin typeface="Calibri"/>
                <a:cs typeface="Calibri"/>
              </a:rPr>
              <a:t>Testin</a:t>
            </a:r>
            <a:r>
              <a:rPr sz="2800" b="1" spc="-10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92D050"/>
                </a:solidFill>
                <a:latin typeface="Calibri"/>
                <a:cs typeface="Calibri"/>
              </a:rPr>
              <a:t>ne </a:t>
            </a:r>
            <a:r>
              <a:rPr sz="2800" b="1" spc="-10" dirty="0">
                <a:solidFill>
                  <a:srgbClr val="92D050"/>
                </a:solidFill>
                <a:latin typeface="Calibri"/>
                <a:cs typeface="Calibri"/>
              </a:rPr>
              <a:t>zaman başlayacağını </a:t>
            </a:r>
            <a:r>
              <a:rPr sz="2800" b="1" spc="-5" dirty="0">
                <a:solidFill>
                  <a:srgbClr val="92D050"/>
                </a:solidFill>
                <a:latin typeface="Calibri"/>
                <a:cs typeface="Calibri"/>
              </a:rPr>
              <a:t>belirler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A9D18E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15" dirty="0">
                <a:latin typeface="Calibri"/>
                <a:cs typeface="Calibri"/>
              </a:rPr>
              <a:t>Personel,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araç-gereç, materyal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ihtiyaçları</a:t>
            </a:r>
            <a:endParaRPr sz="2800">
              <a:latin typeface="Calibri"/>
              <a:cs typeface="Calibri"/>
            </a:endParaRPr>
          </a:p>
          <a:p>
            <a:pPr marL="419100" marR="1664335" indent="-419100">
              <a:lnSpc>
                <a:spcPts val="4029"/>
              </a:lnSpc>
              <a:spcBef>
                <a:spcPts val="235"/>
              </a:spcBef>
              <a:buClr>
                <a:srgbClr val="A9D18E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75" dirty="0">
                <a:latin typeface="Calibri"/>
                <a:cs typeface="Calibri"/>
              </a:rPr>
              <a:t>Test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edilecek ürünün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hazır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olması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Smoke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test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420"/>
              </a:spcBef>
              <a:buClr>
                <a:srgbClr val="A9D18E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75" dirty="0">
                <a:latin typeface="Calibri"/>
                <a:cs typeface="Calibri"/>
              </a:rPr>
              <a:t>Test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datası </a:t>
            </a:r>
            <a:r>
              <a:rPr sz="2800" spc="-5" dirty="0">
                <a:latin typeface="Calibri"/>
                <a:cs typeface="Calibri"/>
              </a:rPr>
              <a:t>olmalı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lr>
                <a:srgbClr val="A9D18E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60" dirty="0">
                <a:latin typeface="Calibri"/>
                <a:cs typeface="Calibri"/>
              </a:rPr>
              <a:t>Testi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sonlandırma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kriterlerinin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hazır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olmalıdır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6670" y="171715"/>
            <a:ext cx="945007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20" dirty="0"/>
              <a:t> </a:t>
            </a:r>
            <a:r>
              <a:rPr spc="-45" dirty="0"/>
              <a:t>Yönetimi</a:t>
            </a:r>
            <a:r>
              <a:rPr spc="-2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00" dirty="0"/>
              <a:t>Test</a:t>
            </a:r>
            <a:r>
              <a:rPr spc="-15" dirty="0"/>
              <a:t> </a:t>
            </a:r>
            <a:r>
              <a:rPr spc="-5" dirty="0"/>
              <a:t>Planlama</a:t>
            </a:r>
            <a:r>
              <a:rPr spc="-15" dirty="0"/>
              <a:t> </a:t>
            </a:r>
            <a:r>
              <a:rPr spc="-20" dirty="0"/>
              <a:t>ve</a:t>
            </a:r>
            <a:r>
              <a:rPr spc="-25" dirty="0"/>
              <a:t> </a:t>
            </a:r>
            <a:r>
              <a:rPr spc="-30" dirty="0"/>
              <a:t>Tahminleme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838557"/>
            <a:ext cx="5868035" cy="4114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75" dirty="0">
                <a:solidFill>
                  <a:srgbClr val="C00000"/>
                </a:solidFill>
                <a:latin typeface="Calibri"/>
                <a:cs typeface="Calibri"/>
              </a:rPr>
              <a:t>Test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Sonlandırma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Kriterleri-</a:t>
            </a:r>
            <a:r>
              <a:rPr sz="2800" b="1" spc="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Exit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Criteria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45" dirty="0">
                <a:solidFill>
                  <a:srgbClr val="92D050"/>
                </a:solidFill>
                <a:latin typeface="Calibri"/>
                <a:cs typeface="Calibri"/>
              </a:rPr>
              <a:t>Testin</a:t>
            </a:r>
            <a:r>
              <a:rPr sz="2400" b="1" dirty="0">
                <a:solidFill>
                  <a:srgbClr val="92D050"/>
                </a:solidFill>
                <a:latin typeface="Calibri"/>
                <a:cs typeface="Calibri"/>
              </a:rPr>
              <a:t> ne</a:t>
            </a:r>
            <a:r>
              <a:rPr sz="2400" b="1" spc="-15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92D050"/>
                </a:solidFill>
                <a:latin typeface="Calibri"/>
                <a:cs typeface="Calibri"/>
              </a:rPr>
              <a:t>zaman</a:t>
            </a:r>
            <a:r>
              <a:rPr sz="2400" b="1" spc="-5" dirty="0">
                <a:solidFill>
                  <a:srgbClr val="92D050"/>
                </a:solidFill>
                <a:latin typeface="Calibri"/>
                <a:cs typeface="Calibri"/>
              </a:rPr>
              <a:t> sonlandırılacağını</a:t>
            </a:r>
            <a:r>
              <a:rPr sz="2400" b="1" spc="-25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92D050"/>
                </a:solidFill>
                <a:latin typeface="Calibri"/>
                <a:cs typeface="Calibri"/>
              </a:rPr>
              <a:t>belirler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A9D18E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dirty="0">
                <a:latin typeface="Calibri"/>
                <a:cs typeface="Calibri"/>
              </a:rPr>
              <a:t>Bir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takım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testlerin</a:t>
            </a:r>
            <a:r>
              <a:rPr sz="2400" spc="-5" dirty="0">
                <a:latin typeface="Calibri"/>
                <a:cs typeface="Calibri"/>
              </a:rPr>
              <a:t> başarılı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olduğunda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A9D18E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Belirli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code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coverage</a:t>
            </a:r>
            <a:r>
              <a:rPr sz="2400" spc="-5" dirty="0">
                <a:latin typeface="Calibri"/>
                <a:cs typeface="Calibri"/>
              </a:rPr>
              <a:t> sağlandığında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A9D18E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15" dirty="0">
                <a:latin typeface="Calibri"/>
                <a:cs typeface="Calibri"/>
              </a:rPr>
              <a:t>Hata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dağılımı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kavranıldığında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A9D18E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Bütçe,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zaman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tamamlandığında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A9D18E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15" dirty="0">
                <a:latin typeface="Calibri"/>
                <a:cs typeface="Calibri"/>
              </a:rPr>
              <a:t>Hata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bulunma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sıklığı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azaldığında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A9D18E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Kabul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edilebilir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riskler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taşıdığında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8915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20" dirty="0"/>
              <a:t> </a:t>
            </a:r>
            <a:r>
              <a:rPr spc="-45" dirty="0"/>
              <a:t>Yönetimi</a:t>
            </a:r>
            <a:r>
              <a:rPr spc="-2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00" dirty="0"/>
              <a:t>Test</a:t>
            </a:r>
            <a:r>
              <a:rPr spc="-15" dirty="0"/>
              <a:t> </a:t>
            </a:r>
            <a:r>
              <a:rPr spc="-5" dirty="0"/>
              <a:t>Planlama</a:t>
            </a:r>
            <a:r>
              <a:rPr spc="-15" dirty="0"/>
              <a:t> </a:t>
            </a:r>
            <a:r>
              <a:rPr spc="-20" dirty="0"/>
              <a:t>ve</a:t>
            </a:r>
            <a:r>
              <a:rPr spc="-25" dirty="0"/>
              <a:t> </a:t>
            </a:r>
            <a:r>
              <a:rPr spc="-30" dirty="0"/>
              <a:t>Tahminleme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55939" y="2284096"/>
            <a:ext cx="7028815" cy="4041140"/>
            <a:chOff x="2555939" y="2284096"/>
            <a:chExt cx="7028815" cy="4041140"/>
          </a:xfrm>
        </p:grpSpPr>
        <p:sp>
          <p:nvSpPr>
            <p:cNvPr id="4" name="object 4"/>
            <p:cNvSpPr/>
            <p:nvPr/>
          </p:nvSpPr>
          <p:spPr>
            <a:xfrm>
              <a:off x="2555939" y="2284096"/>
              <a:ext cx="7028815" cy="4041140"/>
            </a:xfrm>
            <a:custGeom>
              <a:avLst/>
              <a:gdLst/>
              <a:ahLst/>
              <a:cxnLst/>
              <a:rect l="l" t="t" r="r" b="b"/>
              <a:pathLst>
                <a:path w="7028815" h="4041140">
                  <a:moveTo>
                    <a:pt x="6191618" y="0"/>
                  </a:moveTo>
                  <a:lnTo>
                    <a:pt x="6296139" y="339026"/>
                  </a:lnTo>
                  <a:lnTo>
                    <a:pt x="6154704" y="381730"/>
                  </a:lnTo>
                  <a:lnTo>
                    <a:pt x="6014832" y="424594"/>
                  </a:lnTo>
                  <a:lnTo>
                    <a:pt x="5876522" y="467618"/>
                  </a:lnTo>
                  <a:lnTo>
                    <a:pt x="5739775" y="510803"/>
                  </a:lnTo>
                  <a:lnTo>
                    <a:pt x="5604590" y="554147"/>
                  </a:lnTo>
                  <a:lnTo>
                    <a:pt x="5470968" y="597652"/>
                  </a:lnTo>
                  <a:lnTo>
                    <a:pt x="5338908" y="641317"/>
                  </a:lnTo>
                  <a:lnTo>
                    <a:pt x="5208410" y="685142"/>
                  </a:lnTo>
                  <a:lnTo>
                    <a:pt x="5079475" y="729127"/>
                  </a:lnTo>
                  <a:lnTo>
                    <a:pt x="4952102" y="773272"/>
                  </a:lnTo>
                  <a:lnTo>
                    <a:pt x="4826292" y="817577"/>
                  </a:lnTo>
                  <a:lnTo>
                    <a:pt x="4702044" y="862043"/>
                  </a:lnTo>
                  <a:lnTo>
                    <a:pt x="4579358" y="906668"/>
                  </a:lnTo>
                  <a:lnTo>
                    <a:pt x="4458235" y="951454"/>
                  </a:lnTo>
                  <a:lnTo>
                    <a:pt x="4338674" y="996400"/>
                  </a:lnTo>
                  <a:lnTo>
                    <a:pt x="4220676" y="1041506"/>
                  </a:lnTo>
                  <a:lnTo>
                    <a:pt x="4104240" y="1086773"/>
                  </a:lnTo>
                  <a:lnTo>
                    <a:pt x="3989366" y="1132199"/>
                  </a:lnTo>
                  <a:lnTo>
                    <a:pt x="3876055" y="1177785"/>
                  </a:lnTo>
                  <a:lnTo>
                    <a:pt x="3764307" y="1223532"/>
                  </a:lnTo>
                  <a:lnTo>
                    <a:pt x="3654121" y="1269439"/>
                  </a:lnTo>
                  <a:lnTo>
                    <a:pt x="3545497" y="1315506"/>
                  </a:lnTo>
                  <a:lnTo>
                    <a:pt x="3438435" y="1361733"/>
                  </a:lnTo>
                  <a:lnTo>
                    <a:pt x="3332936" y="1408120"/>
                  </a:lnTo>
                  <a:lnTo>
                    <a:pt x="3229000" y="1454667"/>
                  </a:lnTo>
                  <a:lnTo>
                    <a:pt x="3126626" y="1501375"/>
                  </a:lnTo>
                  <a:lnTo>
                    <a:pt x="3025814" y="1548243"/>
                  </a:lnTo>
                  <a:lnTo>
                    <a:pt x="2926565" y="1595270"/>
                  </a:lnTo>
                  <a:lnTo>
                    <a:pt x="2828878" y="1642458"/>
                  </a:lnTo>
                  <a:lnTo>
                    <a:pt x="2732753" y="1689806"/>
                  </a:lnTo>
                  <a:lnTo>
                    <a:pt x="2638191" y="1737314"/>
                  </a:lnTo>
                  <a:lnTo>
                    <a:pt x="2545191" y="1784983"/>
                  </a:lnTo>
                  <a:lnTo>
                    <a:pt x="2453754" y="1832811"/>
                  </a:lnTo>
                  <a:lnTo>
                    <a:pt x="2363879" y="1880800"/>
                  </a:lnTo>
                  <a:lnTo>
                    <a:pt x="2275567" y="1928949"/>
                  </a:lnTo>
                  <a:lnTo>
                    <a:pt x="2188817" y="1977257"/>
                  </a:lnTo>
                  <a:lnTo>
                    <a:pt x="2103629" y="2025726"/>
                  </a:lnTo>
                  <a:lnTo>
                    <a:pt x="2020004" y="2074356"/>
                  </a:lnTo>
                  <a:lnTo>
                    <a:pt x="1937942" y="2123145"/>
                  </a:lnTo>
                  <a:lnTo>
                    <a:pt x="1857441" y="2172094"/>
                  </a:lnTo>
                  <a:lnTo>
                    <a:pt x="1778503" y="2221204"/>
                  </a:lnTo>
                  <a:lnTo>
                    <a:pt x="1701128" y="2270474"/>
                  </a:lnTo>
                  <a:lnTo>
                    <a:pt x="1625315" y="2319903"/>
                  </a:lnTo>
                  <a:lnTo>
                    <a:pt x="1551064" y="2369493"/>
                  </a:lnTo>
                  <a:lnTo>
                    <a:pt x="1478376" y="2419243"/>
                  </a:lnTo>
                  <a:lnTo>
                    <a:pt x="1442618" y="2444179"/>
                  </a:lnTo>
                  <a:lnTo>
                    <a:pt x="1407250" y="2469154"/>
                  </a:lnTo>
                  <a:lnTo>
                    <a:pt x="1372273" y="2494169"/>
                  </a:lnTo>
                  <a:lnTo>
                    <a:pt x="1337687" y="2519224"/>
                  </a:lnTo>
                  <a:lnTo>
                    <a:pt x="1303491" y="2544319"/>
                  </a:lnTo>
                  <a:lnTo>
                    <a:pt x="1269686" y="2569455"/>
                  </a:lnTo>
                  <a:lnTo>
                    <a:pt x="1236271" y="2594630"/>
                  </a:lnTo>
                  <a:lnTo>
                    <a:pt x="1203247" y="2619845"/>
                  </a:lnTo>
                  <a:lnTo>
                    <a:pt x="1170614" y="2645101"/>
                  </a:lnTo>
                  <a:lnTo>
                    <a:pt x="1138371" y="2670396"/>
                  </a:lnTo>
                  <a:lnTo>
                    <a:pt x="1106519" y="2695732"/>
                  </a:lnTo>
                  <a:lnTo>
                    <a:pt x="1075057" y="2721107"/>
                  </a:lnTo>
                  <a:lnTo>
                    <a:pt x="1043986" y="2746523"/>
                  </a:lnTo>
                  <a:lnTo>
                    <a:pt x="1013306" y="2771978"/>
                  </a:lnTo>
                  <a:lnTo>
                    <a:pt x="983016" y="2797474"/>
                  </a:lnTo>
                  <a:lnTo>
                    <a:pt x="953117" y="2823009"/>
                  </a:lnTo>
                  <a:lnTo>
                    <a:pt x="923609" y="2848585"/>
                  </a:lnTo>
                  <a:lnTo>
                    <a:pt x="894491" y="2874201"/>
                  </a:lnTo>
                  <a:lnTo>
                    <a:pt x="865763" y="2899856"/>
                  </a:lnTo>
                  <a:lnTo>
                    <a:pt x="837427" y="2925552"/>
                  </a:lnTo>
                  <a:lnTo>
                    <a:pt x="781925" y="2977064"/>
                  </a:lnTo>
                  <a:lnTo>
                    <a:pt x="727986" y="3028735"/>
                  </a:lnTo>
                  <a:lnTo>
                    <a:pt x="675609" y="3080567"/>
                  </a:lnTo>
                  <a:lnTo>
                    <a:pt x="624795" y="3132559"/>
                  </a:lnTo>
                  <a:lnTo>
                    <a:pt x="575543" y="3184711"/>
                  </a:lnTo>
                  <a:lnTo>
                    <a:pt x="527853" y="3237024"/>
                  </a:lnTo>
                  <a:lnTo>
                    <a:pt x="481726" y="3289496"/>
                  </a:lnTo>
                  <a:lnTo>
                    <a:pt x="437161" y="3342129"/>
                  </a:lnTo>
                  <a:lnTo>
                    <a:pt x="394159" y="3394921"/>
                  </a:lnTo>
                  <a:lnTo>
                    <a:pt x="352719" y="3447874"/>
                  </a:lnTo>
                  <a:lnTo>
                    <a:pt x="312841" y="3500987"/>
                  </a:lnTo>
                  <a:lnTo>
                    <a:pt x="274526" y="3554260"/>
                  </a:lnTo>
                  <a:lnTo>
                    <a:pt x="237774" y="3607693"/>
                  </a:lnTo>
                  <a:lnTo>
                    <a:pt x="202583" y="3661287"/>
                  </a:lnTo>
                  <a:lnTo>
                    <a:pt x="168956" y="3715040"/>
                  </a:lnTo>
                  <a:lnTo>
                    <a:pt x="136890" y="3768954"/>
                  </a:lnTo>
                  <a:lnTo>
                    <a:pt x="106387" y="3823027"/>
                  </a:lnTo>
                  <a:lnTo>
                    <a:pt x="77447" y="3877261"/>
                  </a:lnTo>
                  <a:lnTo>
                    <a:pt x="50069" y="3931655"/>
                  </a:lnTo>
                  <a:lnTo>
                    <a:pt x="24253" y="3986209"/>
                  </a:lnTo>
                  <a:lnTo>
                    <a:pt x="0" y="4040924"/>
                  </a:lnTo>
                  <a:lnTo>
                    <a:pt x="21925" y="4015396"/>
                  </a:lnTo>
                  <a:lnTo>
                    <a:pt x="44169" y="3989933"/>
                  </a:lnTo>
                  <a:lnTo>
                    <a:pt x="89613" y="3939202"/>
                  </a:lnTo>
                  <a:lnTo>
                    <a:pt x="136331" y="3888731"/>
                  </a:lnTo>
                  <a:lnTo>
                    <a:pt x="184323" y="3838520"/>
                  </a:lnTo>
                  <a:lnTo>
                    <a:pt x="233590" y="3788568"/>
                  </a:lnTo>
                  <a:lnTo>
                    <a:pt x="284131" y="3738876"/>
                  </a:lnTo>
                  <a:lnTo>
                    <a:pt x="335947" y="3689443"/>
                  </a:lnTo>
                  <a:lnTo>
                    <a:pt x="389036" y="3640270"/>
                  </a:lnTo>
                  <a:lnTo>
                    <a:pt x="443400" y="3591357"/>
                  </a:lnTo>
                  <a:lnTo>
                    <a:pt x="499039" y="3542704"/>
                  </a:lnTo>
                  <a:lnTo>
                    <a:pt x="555952" y="3494310"/>
                  </a:lnTo>
                  <a:lnTo>
                    <a:pt x="643710" y="3422205"/>
                  </a:lnTo>
                  <a:lnTo>
                    <a:pt x="703809" y="3374461"/>
                  </a:lnTo>
                  <a:lnTo>
                    <a:pt x="765182" y="3326975"/>
                  </a:lnTo>
                  <a:lnTo>
                    <a:pt x="827829" y="3279750"/>
                  </a:lnTo>
                  <a:lnTo>
                    <a:pt x="891750" y="3232784"/>
                  </a:lnTo>
                  <a:lnTo>
                    <a:pt x="956946" y="3186078"/>
                  </a:lnTo>
                  <a:lnTo>
                    <a:pt x="1023417" y="3139631"/>
                  </a:lnTo>
                  <a:lnTo>
                    <a:pt x="1091161" y="3093444"/>
                  </a:lnTo>
                  <a:lnTo>
                    <a:pt x="1160180" y="3047517"/>
                  </a:lnTo>
                  <a:lnTo>
                    <a:pt x="1230473" y="3001849"/>
                  </a:lnTo>
                  <a:lnTo>
                    <a:pt x="1302041" y="2956441"/>
                  </a:lnTo>
                  <a:lnTo>
                    <a:pt x="1374883" y="2911293"/>
                  </a:lnTo>
                  <a:lnTo>
                    <a:pt x="1448999" y="2866404"/>
                  </a:lnTo>
                  <a:lnTo>
                    <a:pt x="1524390" y="2821775"/>
                  </a:lnTo>
                  <a:lnTo>
                    <a:pt x="1601055" y="2777405"/>
                  </a:lnTo>
                  <a:lnTo>
                    <a:pt x="1678994" y="2733295"/>
                  </a:lnTo>
                  <a:lnTo>
                    <a:pt x="1758207" y="2689445"/>
                  </a:lnTo>
                  <a:lnTo>
                    <a:pt x="1838695" y="2645855"/>
                  </a:lnTo>
                  <a:lnTo>
                    <a:pt x="1920458" y="2602524"/>
                  </a:lnTo>
                  <a:lnTo>
                    <a:pt x="2003494" y="2559453"/>
                  </a:lnTo>
                  <a:lnTo>
                    <a:pt x="2087805" y="2516641"/>
                  </a:lnTo>
                  <a:lnTo>
                    <a:pt x="2173390" y="2474089"/>
                  </a:lnTo>
                  <a:lnTo>
                    <a:pt x="2260250" y="2431797"/>
                  </a:lnTo>
                  <a:lnTo>
                    <a:pt x="2348384" y="2389764"/>
                  </a:lnTo>
                  <a:lnTo>
                    <a:pt x="2437792" y="2347991"/>
                  </a:lnTo>
                  <a:lnTo>
                    <a:pt x="2528475" y="2306478"/>
                  </a:lnTo>
                  <a:lnTo>
                    <a:pt x="2620431" y="2265224"/>
                  </a:lnTo>
                  <a:lnTo>
                    <a:pt x="2713663" y="2224230"/>
                  </a:lnTo>
                  <a:lnTo>
                    <a:pt x="2808168" y="2183496"/>
                  </a:lnTo>
                  <a:lnTo>
                    <a:pt x="2903948" y="2143021"/>
                  </a:lnTo>
                  <a:lnTo>
                    <a:pt x="3001002" y="2102806"/>
                  </a:lnTo>
                  <a:lnTo>
                    <a:pt x="3099331" y="2062851"/>
                  </a:lnTo>
                  <a:lnTo>
                    <a:pt x="3198934" y="2023155"/>
                  </a:lnTo>
                  <a:lnTo>
                    <a:pt x="3299811" y="1983719"/>
                  </a:lnTo>
                  <a:lnTo>
                    <a:pt x="3401963" y="1944542"/>
                  </a:lnTo>
                  <a:lnTo>
                    <a:pt x="3505388" y="1905625"/>
                  </a:lnTo>
                  <a:lnTo>
                    <a:pt x="3610089" y="1866968"/>
                  </a:lnTo>
                  <a:lnTo>
                    <a:pt x="3716063" y="1828571"/>
                  </a:lnTo>
                  <a:lnTo>
                    <a:pt x="3823312" y="1790433"/>
                  </a:lnTo>
                  <a:lnTo>
                    <a:pt x="3931835" y="1752554"/>
                  </a:lnTo>
                  <a:lnTo>
                    <a:pt x="4041633" y="1714936"/>
                  </a:lnTo>
                  <a:lnTo>
                    <a:pt x="4152705" y="1677577"/>
                  </a:lnTo>
                  <a:lnTo>
                    <a:pt x="4265051" y="1640478"/>
                  </a:lnTo>
                  <a:lnTo>
                    <a:pt x="4378671" y="1603638"/>
                  </a:lnTo>
                  <a:lnTo>
                    <a:pt x="4493566" y="1567058"/>
                  </a:lnTo>
                  <a:lnTo>
                    <a:pt x="4609736" y="1530738"/>
                  </a:lnTo>
                  <a:lnTo>
                    <a:pt x="4727179" y="1494677"/>
                  </a:lnTo>
                  <a:lnTo>
                    <a:pt x="4845897" y="1458876"/>
                  </a:lnTo>
                  <a:lnTo>
                    <a:pt x="4965889" y="1423335"/>
                  </a:lnTo>
                  <a:lnTo>
                    <a:pt x="5087156" y="1388053"/>
                  </a:lnTo>
                  <a:lnTo>
                    <a:pt x="5209697" y="1353031"/>
                  </a:lnTo>
                  <a:lnTo>
                    <a:pt x="5333512" y="1318269"/>
                  </a:lnTo>
                  <a:lnTo>
                    <a:pt x="5458601" y="1283766"/>
                  </a:lnTo>
                  <a:lnTo>
                    <a:pt x="5584965" y="1249523"/>
                  </a:lnTo>
                  <a:lnTo>
                    <a:pt x="5712603" y="1215539"/>
                  </a:lnTo>
                  <a:lnTo>
                    <a:pt x="5841516" y="1181816"/>
                  </a:lnTo>
                  <a:lnTo>
                    <a:pt x="5971703" y="1148352"/>
                  </a:lnTo>
                  <a:lnTo>
                    <a:pt x="6103164" y="1115147"/>
                  </a:lnTo>
                  <a:lnTo>
                    <a:pt x="6235899" y="1082202"/>
                  </a:lnTo>
                  <a:lnTo>
                    <a:pt x="6369909" y="1049517"/>
                  </a:lnTo>
                  <a:lnTo>
                    <a:pt x="6505194" y="1017092"/>
                  </a:lnTo>
                  <a:lnTo>
                    <a:pt x="6609715" y="1356118"/>
                  </a:lnTo>
                  <a:lnTo>
                    <a:pt x="7028256" y="415886"/>
                  </a:lnTo>
                  <a:lnTo>
                    <a:pt x="6191618" y="0"/>
                  </a:lnTo>
                  <a:close/>
                </a:path>
              </a:pathLst>
            </a:custGeom>
            <a:solidFill>
              <a:srgbClr val="F8D6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96614" y="5265038"/>
              <a:ext cx="489584" cy="396240"/>
            </a:xfrm>
            <a:custGeom>
              <a:avLst/>
              <a:gdLst/>
              <a:ahLst/>
              <a:cxnLst/>
              <a:rect l="l" t="t" r="r" b="b"/>
              <a:pathLst>
                <a:path w="489585" h="396239">
                  <a:moveTo>
                    <a:pt x="244601" y="0"/>
                  </a:moveTo>
                  <a:lnTo>
                    <a:pt x="195306" y="4024"/>
                  </a:lnTo>
                  <a:lnTo>
                    <a:pt x="149391" y="15568"/>
                  </a:lnTo>
                  <a:lnTo>
                    <a:pt x="107842" y="33834"/>
                  </a:lnTo>
                  <a:lnTo>
                    <a:pt x="71642" y="58026"/>
                  </a:lnTo>
                  <a:lnTo>
                    <a:pt x="41774" y="87347"/>
                  </a:lnTo>
                  <a:lnTo>
                    <a:pt x="19222" y="121000"/>
                  </a:lnTo>
                  <a:lnTo>
                    <a:pt x="4969" y="158190"/>
                  </a:lnTo>
                  <a:lnTo>
                    <a:pt x="0" y="198120"/>
                  </a:lnTo>
                  <a:lnTo>
                    <a:pt x="4969" y="238049"/>
                  </a:lnTo>
                  <a:lnTo>
                    <a:pt x="19222" y="275239"/>
                  </a:lnTo>
                  <a:lnTo>
                    <a:pt x="41774" y="308892"/>
                  </a:lnTo>
                  <a:lnTo>
                    <a:pt x="71642" y="338213"/>
                  </a:lnTo>
                  <a:lnTo>
                    <a:pt x="107842" y="362405"/>
                  </a:lnTo>
                  <a:lnTo>
                    <a:pt x="149391" y="380671"/>
                  </a:lnTo>
                  <a:lnTo>
                    <a:pt x="195306" y="392215"/>
                  </a:lnTo>
                  <a:lnTo>
                    <a:pt x="244601" y="396240"/>
                  </a:lnTo>
                  <a:lnTo>
                    <a:pt x="293897" y="392215"/>
                  </a:lnTo>
                  <a:lnTo>
                    <a:pt x="339812" y="380671"/>
                  </a:lnTo>
                  <a:lnTo>
                    <a:pt x="381361" y="362405"/>
                  </a:lnTo>
                  <a:lnTo>
                    <a:pt x="417561" y="338213"/>
                  </a:lnTo>
                  <a:lnTo>
                    <a:pt x="447429" y="308892"/>
                  </a:lnTo>
                  <a:lnTo>
                    <a:pt x="469981" y="275239"/>
                  </a:lnTo>
                  <a:lnTo>
                    <a:pt x="484234" y="238049"/>
                  </a:lnTo>
                  <a:lnTo>
                    <a:pt x="489203" y="198120"/>
                  </a:lnTo>
                  <a:lnTo>
                    <a:pt x="484234" y="158190"/>
                  </a:lnTo>
                  <a:lnTo>
                    <a:pt x="469981" y="121000"/>
                  </a:lnTo>
                  <a:lnTo>
                    <a:pt x="447429" y="87347"/>
                  </a:lnTo>
                  <a:lnTo>
                    <a:pt x="417561" y="58026"/>
                  </a:lnTo>
                  <a:lnTo>
                    <a:pt x="381361" y="33834"/>
                  </a:lnTo>
                  <a:lnTo>
                    <a:pt x="339812" y="15568"/>
                  </a:lnTo>
                  <a:lnTo>
                    <a:pt x="293897" y="4024"/>
                  </a:lnTo>
                  <a:lnTo>
                    <a:pt x="244601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96614" y="5265038"/>
              <a:ext cx="489584" cy="396240"/>
            </a:xfrm>
            <a:custGeom>
              <a:avLst/>
              <a:gdLst/>
              <a:ahLst/>
              <a:cxnLst/>
              <a:rect l="l" t="t" r="r" b="b"/>
              <a:pathLst>
                <a:path w="489585" h="396239">
                  <a:moveTo>
                    <a:pt x="489203" y="198120"/>
                  </a:moveTo>
                  <a:lnTo>
                    <a:pt x="484234" y="158190"/>
                  </a:lnTo>
                  <a:lnTo>
                    <a:pt x="469981" y="121000"/>
                  </a:lnTo>
                  <a:lnTo>
                    <a:pt x="447429" y="87347"/>
                  </a:lnTo>
                  <a:lnTo>
                    <a:pt x="417561" y="58026"/>
                  </a:lnTo>
                  <a:lnTo>
                    <a:pt x="381361" y="33834"/>
                  </a:lnTo>
                  <a:lnTo>
                    <a:pt x="339812" y="15568"/>
                  </a:lnTo>
                  <a:lnTo>
                    <a:pt x="293897" y="4024"/>
                  </a:lnTo>
                  <a:lnTo>
                    <a:pt x="244601" y="0"/>
                  </a:lnTo>
                  <a:lnTo>
                    <a:pt x="195306" y="4024"/>
                  </a:lnTo>
                  <a:lnTo>
                    <a:pt x="149391" y="15568"/>
                  </a:lnTo>
                  <a:lnTo>
                    <a:pt x="107842" y="33834"/>
                  </a:lnTo>
                  <a:lnTo>
                    <a:pt x="71642" y="58026"/>
                  </a:lnTo>
                  <a:lnTo>
                    <a:pt x="41774" y="87347"/>
                  </a:lnTo>
                  <a:lnTo>
                    <a:pt x="19222" y="121000"/>
                  </a:lnTo>
                  <a:lnTo>
                    <a:pt x="4969" y="158190"/>
                  </a:lnTo>
                  <a:lnTo>
                    <a:pt x="0" y="198120"/>
                  </a:lnTo>
                  <a:lnTo>
                    <a:pt x="4969" y="238049"/>
                  </a:lnTo>
                  <a:lnTo>
                    <a:pt x="19222" y="275239"/>
                  </a:lnTo>
                  <a:lnTo>
                    <a:pt x="41774" y="308892"/>
                  </a:lnTo>
                  <a:lnTo>
                    <a:pt x="71642" y="338213"/>
                  </a:lnTo>
                  <a:lnTo>
                    <a:pt x="107842" y="362405"/>
                  </a:lnTo>
                  <a:lnTo>
                    <a:pt x="149391" y="380671"/>
                  </a:lnTo>
                  <a:lnTo>
                    <a:pt x="195306" y="392215"/>
                  </a:lnTo>
                  <a:lnTo>
                    <a:pt x="244601" y="396240"/>
                  </a:lnTo>
                  <a:lnTo>
                    <a:pt x="293897" y="392215"/>
                  </a:lnTo>
                  <a:lnTo>
                    <a:pt x="339812" y="380671"/>
                  </a:lnTo>
                  <a:lnTo>
                    <a:pt x="381361" y="362405"/>
                  </a:lnTo>
                  <a:lnTo>
                    <a:pt x="417561" y="338213"/>
                  </a:lnTo>
                  <a:lnTo>
                    <a:pt x="447429" y="308892"/>
                  </a:lnTo>
                  <a:lnTo>
                    <a:pt x="469981" y="275239"/>
                  </a:lnTo>
                  <a:lnTo>
                    <a:pt x="484234" y="238049"/>
                  </a:lnTo>
                  <a:lnTo>
                    <a:pt x="489203" y="19812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1280" y="4722241"/>
              <a:ext cx="152908" cy="8661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054444" y="4549772"/>
            <a:ext cx="1257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0" dirty="0">
                <a:latin typeface="Calibri"/>
                <a:cs typeface="Calibri"/>
              </a:rPr>
              <a:t>e</a:t>
            </a:r>
            <a:r>
              <a:rPr sz="2400" b="1" spc="-60" dirty="0">
                <a:latin typeface="Calibri"/>
                <a:cs typeface="Calibri"/>
              </a:rPr>
              <a:t>x</a:t>
            </a:r>
            <a:r>
              <a:rPr sz="2400" b="1" spc="-5" dirty="0">
                <a:latin typeface="Calibri"/>
                <a:cs typeface="Calibri"/>
              </a:rPr>
              <a:t>ec</a:t>
            </a:r>
            <a:r>
              <a:rPr sz="2400" b="1" dirty="0">
                <a:latin typeface="Calibri"/>
                <a:cs typeface="Calibri"/>
              </a:rPr>
              <a:t>ut</a:t>
            </a:r>
            <a:r>
              <a:rPr sz="2400" b="1" spc="-5" dirty="0">
                <a:latin typeface="Calibri"/>
                <a:cs typeface="Calibri"/>
              </a:rPr>
              <a:t>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472434" y="3011423"/>
            <a:ext cx="3756025" cy="2135505"/>
            <a:chOff x="3472434" y="3011423"/>
            <a:chExt cx="3756025" cy="2135505"/>
          </a:xfrm>
        </p:grpSpPr>
        <p:sp>
          <p:nvSpPr>
            <p:cNvPr id="10" name="object 10"/>
            <p:cNvSpPr/>
            <p:nvPr/>
          </p:nvSpPr>
          <p:spPr>
            <a:xfrm>
              <a:off x="5429631" y="4036694"/>
              <a:ext cx="527685" cy="399415"/>
            </a:xfrm>
            <a:custGeom>
              <a:avLst/>
              <a:gdLst/>
              <a:ahLst/>
              <a:cxnLst/>
              <a:rect l="l" t="t" r="r" b="b"/>
              <a:pathLst>
                <a:path w="527685" h="399414">
                  <a:moveTo>
                    <a:pt x="263652" y="0"/>
                  </a:moveTo>
                  <a:lnTo>
                    <a:pt x="210518" y="4056"/>
                  </a:lnTo>
                  <a:lnTo>
                    <a:pt x="161029" y="15688"/>
                  </a:lnTo>
                  <a:lnTo>
                    <a:pt x="116244" y="34095"/>
                  </a:lnTo>
                  <a:lnTo>
                    <a:pt x="77223" y="58473"/>
                  </a:lnTo>
                  <a:lnTo>
                    <a:pt x="45029" y="88020"/>
                  </a:lnTo>
                  <a:lnTo>
                    <a:pt x="20719" y="121933"/>
                  </a:lnTo>
                  <a:lnTo>
                    <a:pt x="5356" y="159408"/>
                  </a:lnTo>
                  <a:lnTo>
                    <a:pt x="0" y="199643"/>
                  </a:lnTo>
                  <a:lnTo>
                    <a:pt x="5356" y="239879"/>
                  </a:lnTo>
                  <a:lnTo>
                    <a:pt x="20719" y="277354"/>
                  </a:lnTo>
                  <a:lnTo>
                    <a:pt x="45029" y="311267"/>
                  </a:lnTo>
                  <a:lnTo>
                    <a:pt x="77223" y="340814"/>
                  </a:lnTo>
                  <a:lnTo>
                    <a:pt x="116244" y="365192"/>
                  </a:lnTo>
                  <a:lnTo>
                    <a:pt x="161029" y="383599"/>
                  </a:lnTo>
                  <a:lnTo>
                    <a:pt x="210518" y="395231"/>
                  </a:lnTo>
                  <a:lnTo>
                    <a:pt x="263652" y="399287"/>
                  </a:lnTo>
                  <a:lnTo>
                    <a:pt x="316785" y="395231"/>
                  </a:lnTo>
                  <a:lnTo>
                    <a:pt x="366274" y="383599"/>
                  </a:lnTo>
                  <a:lnTo>
                    <a:pt x="411059" y="365192"/>
                  </a:lnTo>
                  <a:lnTo>
                    <a:pt x="450080" y="340814"/>
                  </a:lnTo>
                  <a:lnTo>
                    <a:pt x="482274" y="311267"/>
                  </a:lnTo>
                  <a:lnTo>
                    <a:pt x="506584" y="277354"/>
                  </a:lnTo>
                  <a:lnTo>
                    <a:pt x="521947" y="239879"/>
                  </a:lnTo>
                  <a:lnTo>
                    <a:pt x="527304" y="199643"/>
                  </a:lnTo>
                  <a:lnTo>
                    <a:pt x="521947" y="159408"/>
                  </a:lnTo>
                  <a:lnTo>
                    <a:pt x="506584" y="121933"/>
                  </a:lnTo>
                  <a:lnTo>
                    <a:pt x="482274" y="88020"/>
                  </a:lnTo>
                  <a:lnTo>
                    <a:pt x="450080" y="58473"/>
                  </a:lnTo>
                  <a:lnTo>
                    <a:pt x="411059" y="34095"/>
                  </a:lnTo>
                  <a:lnTo>
                    <a:pt x="366274" y="15688"/>
                  </a:lnTo>
                  <a:lnTo>
                    <a:pt x="316785" y="4056"/>
                  </a:lnTo>
                  <a:lnTo>
                    <a:pt x="26365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29631" y="4036694"/>
              <a:ext cx="527685" cy="399415"/>
            </a:xfrm>
            <a:custGeom>
              <a:avLst/>
              <a:gdLst/>
              <a:ahLst/>
              <a:cxnLst/>
              <a:rect l="l" t="t" r="r" b="b"/>
              <a:pathLst>
                <a:path w="527685" h="399414">
                  <a:moveTo>
                    <a:pt x="0" y="199643"/>
                  </a:moveTo>
                  <a:lnTo>
                    <a:pt x="5356" y="159408"/>
                  </a:lnTo>
                  <a:lnTo>
                    <a:pt x="20719" y="121933"/>
                  </a:lnTo>
                  <a:lnTo>
                    <a:pt x="45029" y="88020"/>
                  </a:lnTo>
                  <a:lnTo>
                    <a:pt x="77223" y="58473"/>
                  </a:lnTo>
                  <a:lnTo>
                    <a:pt x="116244" y="34095"/>
                  </a:lnTo>
                  <a:lnTo>
                    <a:pt x="161029" y="15688"/>
                  </a:lnTo>
                  <a:lnTo>
                    <a:pt x="210518" y="4056"/>
                  </a:lnTo>
                  <a:lnTo>
                    <a:pt x="263652" y="0"/>
                  </a:lnTo>
                  <a:lnTo>
                    <a:pt x="316785" y="4056"/>
                  </a:lnTo>
                  <a:lnTo>
                    <a:pt x="366274" y="15688"/>
                  </a:lnTo>
                  <a:lnTo>
                    <a:pt x="411059" y="34095"/>
                  </a:lnTo>
                  <a:lnTo>
                    <a:pt x="450080" y="58473"/>
                  </a:lnTo>
                  <a:lnTo>
                    <a:pt x="482274" y="88020"/>
                  </a:lnTo>
                  <a:lnTo>
                    <a:pt x="506584" y="121933"/>
                  </a:lnTo>
                  <a:lnTo>
                    <a:pt x="521947" y="159408"/>
                  </a:lnTo>
                  <a:lnTo>
                    <a:pt x="527304" y="199643"/>
                  </a:lnTo>
                  <a:lnTo>
                    <a:pt x="521947" y="239879"/>
                  </a:lnTo>
                  <a:lnTo>
                    <a:pt x="506584" y="277354"/>
                  </a:lnTo>
                  <a:lnTo>
                    <a:pt x="482274" y="311267"/>
                  </a:lnTo>
                  <a:lnTo>
                    <a:pt x="450080" y="340814"/>
                  </a:lnTo>
                  <a:lnTo>
                    <a:pt x="411059" y="365192"/>
                  </a:lnTo>
                  <a:lnTo>
                    <a:pt x="366274" y="383599"/>
                  </a:lnTo>
                  <a:lnTo>
                    <a:pt x="316785" y="395231"/>
                  </a:lnTo>
                  <a:lnTo>
                    <a:pt x="263652" y="399287"/>
                  </a:lnTo>
                  <a:lnTo>
                    <a:pt x="210518" y="395231"/>
                  </a:lnTo>
                  <a:lnTo>
                    <a:pt x="161029" y="383599"/>
                  </a:lnTo>
                  <a:lnTo>
                    <a:pt x="116244" y="365192"/>
                  </a:lnTo>
                  <a:lnTo>
                    <a:pt x="77223" y="340814"/>
                  </a:lnTo>
                  <a:lnTo>
                    <a:pt x="45029" y="311267"/>
                  </a:lnTo>
                  <a:lnTo>
                    <a:pt x="20719" y="277354"/>
                  </a:lnTo>
                  <a:lnTo>
                    <a:pt x="5356" y="239879"/>
                  </a:lnTo>
                  <a:lnTo>
                    <a:pt x="0" y="1996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01409" y="3606164"/>
              <a:ext cx="401955" cy="365125"/>
            </a:xfrm>
            <a:custGeom>
              <a:avLst/>
              <a:gdLst/>
              <a:ahLst/>
              <a:cxnLst/>
              <a:rect l="l" t="t" r="r" b="b"/>
              <a:pathLst>
                <a:path w="401954" h="365125">
                  <a:moveTo>
                    <a:pt x="200787" y="0"/>
                  </a:moveTo>
                  <a:lnTo>
                    <a:pt x="154746" y="4820"/>
                  </a:lnTo>
                  <a:lnTo>
                    <a:pt x="112483" y="18550"/>
                  </a:lnTo>
                  <a:lnTo>
                    <a:pt x="75202" y="40094"/>
                  </a:lnTo>
                  <a:lnTo>
                    <a:pt x="44109" y="68356"/>
                  </a:lnTo>
                  <a:lnTo>
                    <a:pt x="20407" y="102242"/>
                  </a:lnTo>
                  <a:lnTo>
                    <a:pt x="5302" y="140654"/>
                  </a:lnTo>
                  <a:lnTo>
                    <a:pt x="0" y="182499"/>
                  </a:lnTo>
                  <a:lnTo>
                    <a:pt x="5302" y="224343"/>
                  </a:lnTo>
                  <a:lnTo>
                    <a:pt x="20407" y="262755"/>
                  </a:lnTo>
                  <a:lnTo>
                    <a:pt x="44109" y="296641"/>
                  </a:lnTo>
                  <a:lnTo>
                    <a:pt x="75202" y="324903"/>
                  </a:lnTo>
                  <a:lnTo>
                    <a:pt x="112483" y="346447"/>
                  </a:lnTo>
                  <a:lnTo>
                    <a:pt x="154746" y="360177"/>
                  </a:lnTo>
                  <a:lnTo>
                    <a:pt x="200787" y="364998"/>
                  </a:lnTo>
                  <a:lnTo>
                    <a:pt x="246827" y="360177"/>
                  </a:lnTo>
                  <a:lnTo>
                    <a:pt x="289090" y="346447"/>
                  </a:lnTo>
                  <a:lnTo>
                    <a:pt x="326371" y="324903"/>
                  </a:lnTo>
                  <a:lnTo>
                    <a:pt x="357464" y="296641"/>
                  </a:lnTo>
                  <a:lnTo>
                    <a:pt x="381166" y="262755"/>
                  </a:lnTo>
                  <a:lnTo>
                    <a:pt x="396271" y="224343"/>
                  </a:lnTo>
                  <a:lnTo>
                    <a:pt x="401574" y="182499"/>
                  </a:lnTo>
                  <a:lnTo>
                    <a:pt x="396271" y="140654"/>
                  </a:lnTo>
                  <a:lnTo>
                    <a:pt x="381166" y="102242"/>
                  </a:lnTo>
                  <a:lnTo>
                    <a:pt x="357464" y="68356"/>
                  </a:lnTo>
                  <a:lnTo>
                    <a:pt x="326371" y="40094"/>
                  </a:lnTo>
                  <a:lnTo>
                    <a:pt x="289090" y="18550"/>
                  </a:lnTo>
                  <a:lnTo>
                    <a:pt x="246827" y="4820"/>
                  </a:lnTo>
                  <a:lnTo>
                    <a:pt x="20078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01409" y="3606164"/>
              <a:ext cx="401955" cy="365125"/>
            </a:xfrm>
            <a:custGeom>
              <a:avLst/>
              <a:gdLst/>
              <a:ahLst/>
              <a:cxnLst/>
              <a:rect l="l" t="t" r="r" b="b"/>
              <a:pathLst>
                <a:path w="401954" h="365125">
                  <a:moveTo>
                    <a:pt x="0" y="182499"/>
                  </a:moveTo>
                  <a:lnTo>
                    <a:pt x="5302" y="140654"/>
                  </a:lnTo>
                  <a:lnTo>
                    <a:pt x="20407" y="102242"/>
                  </a:lnTo>
                  <a:lnTo>
                    <a:pt x="44109" y="68356"/>
                  </a:lnTo>
                  <a:lnTo>
                    <a:pt x="75202" y="40094"/>
                  </a:lnTo>
                  <a:lnTo>
                    <a:pt x="112483" y="18550"/>
                  </a:lnTo>
                  <a:lnTo>
                    <a:pt x="154746" y="4820"/>
                  </a:lnTo>
                  <a:lnTo>
                    <a:pt x="200787" y="0"/>
                  </a:lnTo>
                  <a:lnTo>
                    <a:pt x="246827" y="4820"/>
                  </a:lnTo>
                  <a:lnTo>
                    <a:pt x="289090" y="18550"/>
                  </a:lnTo>
                  <a:lnTo>
                    <a:pt x="326371" y="40094"/>
                  </a:lnTo>
                  <a:lnTo>
                    <a:pt x="357464" y="68356"/>
                  </a:lnTo>
                  <a:lnTo>
                    <a:pt x="381166" y="102242"/>
                  </a:lnTo>
                  <a:lnTo>
                    <a:pt x="396271" y="140654"/>
                  </a:lnTo>
                  <a:lnTo>
                    <a:pt x="401574" y="182499"/>
                  </a:lnTo>
                  <a:lnTo>
                    <a:pt x="396271" y="224343"/>
                  </a:lnTo>
                  <a:lnTo>
                    <a:pt x="381166" y="262755"/>
                  </a:lnTo>
                  <a:lnTo>
                    <a:pt x="357464" y="296641"/>
                  </a:lnTo>
                  <a:lnTo>
                    <a:pt x="326371" y="324903"/>
                  </a:lnTo>
                  <a:lnTo>
                    <a:pt x="289090" y="346447"/>
                  </a:lnTo>
                  <a:lnTo>
                    <a:pt x="246827" y="360177"/>
                  </a:lnTo>
                  <a:lnTo>
                    <a:pt x="200787" y="364998"/>
                  </a:lnTo>
                  <a:lnTo>
                    <a:pt x="154746" y="360177"/>
                  </a:lnTo>
                  <a:lnTo>
                    <a:pt x="112483" y="346447"/>
                  </a:lnTo>
                  <a:lnTo>
                    <a:pt x="75202" y="324903"/>
                  </a:lnTo>
                  <a:lnTo>
                    <a:pt x="44109" y="296641"/>
                  </a:lnTo>
                  <a:lnTo>
                    <a:pt x="20407" y="262755"/>
                  </a:lnTo>
                  <a:lnTo>
                    <a:pt x="5302" y="224343"/>
                  </a:lnTo>
                  <a:lnTo>
                    <a:pt x="0" y="18249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95313" y="3595496"/>
              <a:ext cx="527050" cy="399415"/>
            </a:xfrm>
            <a:custGeom>
              <a:avLst/>
              <a:gdLst/>
              <a:ahLst/>
              <a:cxnLst/>
              <a:rect l="l" t="t" r="r" b="b"/>
              <a:pathLst>
                <a:path w="527050" h="399414">
                  <a:moveTo>
                    <a:pt x="263271" y="0"/>
                  </a:moveTo>
                  <a:lnTo>
                    <a:pt x="210212" y="4056"/>
                  </a:lnTo>
                  <a:lnTo>
                    <a:pt x="160793" y="15688"/>
                  </a:lnTo>
                  <a:lnTo>
                    <a:pt x="116072" y="34095"/>
                  </a:lnTo>
                  <a:lnTo>
                    <a:pt x="77109" y="58473"/>
                  </a:lnTo>
                  <a:lnTo>
                    <a:pt x="44962" y="88020"/>
                  </a:lnTo>
                  <a:lnTo>
                    <a:pt x="20688" y="121933"/>
                  </a:lnTo>
                  <a:lnTo>
                    <a:pt x="5348" y="159408"/>
                  </a:lnTo>
                  <a:lnTo>
                    <a:pt x="0" y="199644"/>
                  </a:lnTo>
                  <a:lnTo>
                    <a:pt x="5348" y="239879"/>
                  </a:lnTo>
                  <a:lnTo>
                    <a:pt x="20688" y="277354"/>
                  </a:lnTo>
                  <a:lnTo>
                    <a:pt x="44962" y="311267"/>
                  </a:lnTo>
                  <a:lnTo>
                    <a:pt x="77109" y="340814"/>
                  </a:lnTo>
                  <a:lnTo>
                    <a:pt x="116072" y="365192"/>
                  </a:lnTo>
                  <a:lnTo>
                    <a:pt x="160793" y="383599"/>
                  </a:lnTo>
                  <a:lnTo>
                    <a:pt x="210212" y="395231"/>
                  </a:lnTo>
                  <a:lnTo>
                    <a:pt x="263271" y="399288"/>
                  </a:lnTo>
                  <a:lnTo>
                    <a:pt x="316329" y="395231"/>
                  </a:lnTo>
                  <a:lnTo>
                    <a:pt x="365748" y="383599"/>
                  </a:lnTo>
                  <a:lnTo>
                    <a:pt x="410469" y="365192"/>
                  </a:lnTo>
                  <a:lnTo>
                    <a:pt x="449432" y="340814"/>
                  </a:lnTo>
                  <a:lnTo>
                    <a:pt x="481579" y="311267"/>
                  </a:lnTo>
                  <a:lnTo>
                    <a:pt x="505853" y="277354"/>
                  </a:lnTo>
                  <a:lnTo>
                    <a:pt x="521193" y="239879"/>
                  </a:lnTo>
                  <a:lnTo>
                    <a:pt x="526542" y="199644"/>
                  </a:lnTo>
                  <a:lnTo>
                    <a:pt x="521193" y="159408"/>
                  </a:lnTo>
                  <a:lnTo>
                    <a:pt x="505853" y="121933"/>
                  </a:lnTo>
                  <a:lnTo>
                    <a:pt x="481579" y="88020"/>
                  </a:lnTo>
                  <a:lnTo>
                    <a:pt x="449432" y="58473"/>
                  </a:lnTo>
                  <a:lnTo>
                    <a:pt x="410469" y="34095"/>
                  </a:lnTo>
                  <a:lnTo>
                    <a:pt x="365748" y="15688"/>
                  </a:lnTo>
                  <a:lnTo>
                    <a:pt x="316329" y="4056"/>
                  </a:lnTo>
                  <a:lnTo>
                    <a:pt x="26327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95313" y="3595496"/>
              <a:ext cx="527050" cy="399415"/>
            </a:xfrm>
            <a:custGeom>
              <a:avLst/>
              <a:gdLst/>
              <a:ahLst/>
              <a:cxnLst/>
              <a:rect l="l" t="t" r="r" b="b"/>
              <a:pathLst>
                <a:path w="527050" h="399414">
                  <a:moveTo>
                    <a:pt x="0" y="199644"/>
                  </a:moveTo>
                  <a:lnTo>
                    <a:pt x="5348" y="159408"/>
                  </a:lnTo>
                  <a:lnTo>
                    <a:pt x="20688" y="121933"/>
                  </a:lnTo>
                  <a:lnTo>
                    <a:pt x="44962" y="88020"/>
                  </a:lnTo>
                  <a:lnTo>
                    <a:pt x="77109" y="58473"/>
                  </a:lnTo>
                  <a:lnTo>
                    <a:pt x="116072" y="34095"/>
                  </a:lnTo>
                  <a:lnTo>
                    <a:pt x="160793" y="15688"/>
                  </a:lnTo>
                  <a:lnTo>
                    <a:pt x="210212" y="4056"/>
                  </a:lnTo>
                  <a:lnTo>
                    <a:pt x="263271" y="0"/>
                  </a:lnTo>
                  <a:lnTo>
                    <a:pt x="316329" y="4056"/>
                  </a:lnTo>
                  <a:lnTo>
                    <a:pt x="365748" y="15688"/>
                  </a:lnTo>
                  <a:lnTo>
                    <a:pt x="410469" y="34095"/>
                  </a:lnTo>
                  <a:lnTo>
                    <a:pt x="449432" y="58473"/>
                  </a:lnTo>
                  <a:lnTo>
                    <a:pt x="481579" y="88020"/>
                  </a:lnTo>
                  <a:lnTo>
                    <a:pt x="505853" y="121933"/>
                  </a:lnTo>
                  <a:lnTo>
                    <a:pt x="521193" y="159408"/>
                  </a:lnTo>
                  <a:lnTo>
                    <a:pt x="526542" y="199644"/>
                  </a:lnTo>
                  <a:lnTo>
                    <a:pt x="521193" y="239879"/>
                  </a:lnTo>
                  <a:lnTo>
                    <a:pt x="505853" y="277354"/>
                  </a:lnTo>
                  <a:lnTo>
                    <a:pt x="481579" y="311267"/>
                  </a:lnTo>
                  <a:lnTo>
                    <a:pt x="449432" y="340814"/>
                  </a:lnTo>
                  <a:lnTo>
                    <a:pt x="410469" y="365192"/>
                  </a:lnTo>
                  <a:lnTo>
                    <a:pt x="365748" y="383599"/>
                  </a:lnTo>
                  <a:lnTo>
                    <a:pt x="316329" y="395231"/>
                  </a:lnTo>
                  <a:lnTo>
                    <a:pt x="263271" y="399288"/>
                  </a:lnTo>
                  <a:lnTo>
                    <a:pt x="210212" y="395231"/>
                  </a:lnTo>
                  <a:lnTo>
                    <a:pt x="160793" y="383599"/>
                  </a:lnTo>
                  <a:lnTo>
                    <a:pt x="116072" y="365192"/>
                  </a:lnTo>
                  <a:lnTo>
                    <a:pt x="77109" y="340814"/>
                  </a:lnTo>
                  <a:lnTo>
                    <a:pt x="44962" y="311267"/>
                  </a:lnTo>
                  <a:lnTo>
                    <a:pt x="20688" y="277354"/>
                  </a:lnTo>
                  <a:lnTo>
                    <a:pt x="5348" y="239879"/>
                  </a:lnTo>
                  <a:lnTo>
                    <a:pt x="0" y="199644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48175" y="4480178"/>
              <a:ext cx="527685" cy="399415"/>
            </a:xfrm>
            <a:custGeom>
              <a:avLst/>
              <a:gdLst/>
              <a:ahLst/>
              <a:cxnLst/>
              <a:rect l="l" t="t" r="r" b="b"/>
              <a:pathLst>
                <a:path w="527685" h="399414">
                  <a:moveTo>
                    <a:pt x="263652" y="0"/>
                  </a:moveTo>
                  <a:lnTo>
                    <a:pt x="210518" y="4056"/>
                  </a:lnTo>
                  <a:lnTo>
                    <a:pt x="161029" y="15688"/>
                  </a:lnTo>
                  <a:lnTo>
                    <a:pt x="116244" y="34095"/>
                  </a:lnTo>
                  <a:lnTo>
                    <a:pt x="77223" y="58473"/>
                  </a:lnTo>
                  <a:lnTo>
                    <a:pt x="45029" y="88020"/>
                  </a:lnTo>
                  <a:lnTo>
                    <a:pt x="20719" y="121933"/>
                  </a:lnTo>
                  <a:lnTo>
                    <a:pt x="5356" y="159408"/>
                  </a:lnTo>
                  <a:lnTo>
                    <a:pt x="0" y="199644"/>
                  </a:lnTo>
                  <a:lnTo>
                    <a:pt x="5356" y="239879"/>
                  </a:lnTo>
                  <a:lnTo>
                    <a:pt x="20719" y="277354"/>
                  </a:lnTo>
                  <a:lnTo>
                    <a:pt x="45029" y="311267"/>
                  </a:lnTo>
                  <a:lnTo>
                    <a:pt x="77223" y="340814"/>
                  </a:lnTo>
                  <a:lnTo>
                    <a:pt x="116244" y="365192"/>
                  </a:lnTo>
                  <a:lnTo>
                    <a:pt x="161029" y="383599"/>
                  </a:lnTo>
                  <a:lnTo>
                    <a:pt x="210518" y="395231"/>
                  </a:lnTo>
                  <a:lnTo>
                    <a:pt x="263652" y="399288"/>
                  </a:lnTo>
                  <a:lnTo>
                    <a:pt x="316785" y="395231"/>
                  </a:lnTo>
                  <a:lnTo>
                    <a:pt x="366274" y="383599"/>
                  </a:lnTo>
                  <a:lnTo>
                    <a:pt x="411059" y="365192"/>
                  </a:lnTo>
                  <a:lnTo>
                    <a:pt x="450080" y="340814"/>
                  </a:lnTo>
                  <a:lnTo>
                    <a:pt x="482274" y="311267"/>
                  </a:lnTo>
                  <a:lnTo>
                    <a:pt x="506584" y="277354"/>
                  </a:lnTo>
                  <a:lnTo>
                    <a:pt x="521947" y="239879"/>
                  </a:lnTo>
                  <a:lnTo>
                    <a:pt x="527304" y="199644"/>
                  </a:lnTo>
                  <a:lnTo>
                    <a:pt x="521947" y="159408"/>
                  </a:lnTo>
                  <a:lnTo>
                    <a:pt x="506584" y="121933"/>
                  </a:lnTo>
                  <a:lnTo>
                    <a:pt x="482274" y="88020"/>
                  </a:lnTo>
                  <a:lnTo>
                    <a:pt x="450080" y="58473"/>
                  </a:lnTo>
                  <a:lnTo>
                    <a:pt x="411059" y="34095"/>
                  </a:lnTo>
                  <a:lnTo>
                    <a:pt x="366274" y="15688"/>
                  </a:lnTo>
                  <a:lnTo>
                    <a:pt x="316785" y="4056"/>
                  </a:lnTo>
                  <a:lnTo>
                    <a:pt x="26365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48175" y="4480178"/>
              <a:ext cx="527685" cy="399415"/>
            </a:xfrm>
            <a:custGeom>
              <a:avLst/>
              <a:gdLst/>
              <a:ahLst/>
              <a:cxnLst/>
              <a:rect l="l" t="t" r="r" b="b"/>
              <a:pathLst>
                <a:path w="527685" h="399414">
                  <a:moveTo>
                    <a:pt x="0" y="199644"/>
                  </a:moveTo>
                  <a:lnTo>
                    <a:pt x="5356" y="159408"/>
                  </a:lnTo>
                  <a:lnTo>
                    <a:pt x="20719" y="121933"/>
                  </a:lnTo>
                  <a:lnTo>
                    <a:pt x="45029" y="88020"/>
                  </a:lnTo>
                  <a:lnTo>
                    <a:pt x="77223" y="58473"/>
                  </a:lnTo>
                  <a:lnTo>
                    <a:pt x="116244" y="34095"/>
                  </a:lnTo>
                  <a:lnTo>
                    <a:pt x="161029" y="15688"/>
                  </a:lnTo>
                  <a:lnTo>
                    <a:pt x="210518" y="4056"/>
                  </a:lnTo>
                  <a:lnTo>
                    <a:pt x="263652" y="0"/>
                  </a:lnTo>
                  <a:lnTo>
                    <a:pt x="316785" y="4056"/>
                  </a:lnTo>
                  <a:lnTo>
                    <a:pt x="366274" y="15688"/>
                  </a:lnTo>
                  <a:lnTo>
                    <a:pt x="411059" y="34095"/>
                  </a:lnTo>
                  <a:lnTo>
                    <a:pt x="450080" y="58473"/>
                  </a:lnTo>
                  <a:lnTo>
                    <a:pt x="482274" y="88020"/>
                  </a:lnTo>
                  <a:lnTo>
                    <a:pt x="506584" y="121933"/>
                  </a:lnTo>
                  <a:lnTo>
                    <a:pt x="521947" y="159408"/>
                  </a:lnTo>
                  <a:lnTo>
                    <a:pt x="527304" y="199644"/>
                  </a:lnTo>
                  <a:lnTo>
                    <a:pt x="521947" y="239879"/>
                  </a:lnTo>
                  <a:lnTo>
                    <a:pt x="506584" y="277354"/>
                  </a:lnTo>
                  <a:lnTo>
                    <a:pt x="482274" y="311267"/>
                  </a:lnTo>
                  <a:lnTo>
                    <a:pt x="450080" y="340814"/>
                  </a:lnTo>
                  <a:lnTo>
                    <a:pt x="411059" y="365192"/>
                  </a:lnTo>
                  <a:lnTo>
                    <a:pt x="366274" y="383599"/>
                  </a:lnTo>
                  <a:lnTo>
                    <a:pt x="316785" y="395231"/>
                  </a:lnTo>
                  <a:lnTo>
                    <a:pt x="263652" y="399288"/>
                  </a:lnTo>
                  <a:lnTo>
                    <a:pt x="210518" y="395231"/>
                  </a:lnTo>
                  <a:lnTo>
                    <a:pt x="161029" y="383599"/>
                  </a:lnTo>
                  <a:lnTo>
                    <a:pt x="116244" y="365192"/>
                  </a:lnTo>
                  <a:lnTo>
                    <a:pt x="77223" y="340814"/>
                  </a:lnTo>
                  <a:lnTo>
                    <a:pt x="45029" y="311267"/>
                  </a:lnTo>
                  <a:lnTo>
                    <a:pt x="20719" y="277354"/>
                  </a:lnTo>
                  <a:lnTo>
                    <a:pt x="5356" y="239879"/>
                  </a:lnTo>
                  <a:lnTo>
                    <a:pt x="0" y="19964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01009" y="3070478"/>
              <a:ext cx="3194050" cy="0"/>
            </a:xfrm>
            <a:custGeom>
              <a:avLst/>
              <a:gdLst/>
              <a:ahLst/>
              <a:cxnLst/>
              <a:rect l="l" t="t" r="r" b="b"/>
              <a:pathLst>
                <a:path w="3194050">
                  <a:moveTo>
                    <a:pt x="0" y="0"/>
                  </a:moveTo>
                  <a:lnTo>
                    <a:pt x="3193783" y="0"/>
                  </a:lnTo>
                </a:path>
              </a:pathLst>
            </a:custGeom>
            <a:ln w="5715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694932" y="3030473"/>
              <a:ext cx="0" cy="398780"/>
            </a:xfrm>
            <a:custGeom>
              <a:avLst/>
              <a:gdLst/>
              <a:ahLst/>
              <a:cxnLst/>
              <a:rect l="l" t="t" r="r" b="b"/>
              <a:pathLst>
                <a:path h="398779">
                  <a:moveTo>
                    <a:pt x="0" y="0"/>
                  </a:moveTo>
                  <a:lnTo>
                    <a:pt x="0" y="398411"/>
                  </a:lnTo>
                </a:path>
              </a:pathLst>
            </a:custGeom>
            <a:ln w="381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34156" y="3063239"/>
              <a:ext cx="0" cy="1988820"/>
            </a:xfrm>
            <a:custGeom>
              <a:avLst/>
              <a:gdLst/>
              <a:ahLst/>
              <a:cxnLst/>
              <a:rect l="l" t="t" r="r" b="b"/>
              <a:pathLst>
                <a:path h="1988820">
                  <a:moveTo>
                    <a:pt x="0" y="0"/>
                  </a:moveTo>
                  <a:lnTo>
                    <a:pt x="0" y="1988273"/>
                  </a:lnTo>
                </a:path>
              </a:pathLst>
            </a:custGeom>
            <a:ln w="381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77012" y="503246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052673" y="4064536"/>
            <a:ext cx="1232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recor</a:t>
            </a:r>
            <a:r>
              <a:rPr sz="2400" b="1" dirty="0">
                <a:latin typeface="Calibri"/>
                <a:cs typeface="Calibri"/>
              </a:rPr>
              <a:t>d</a:t>
            </a:r>
            <a:r>
              <a:rPr sz="2400" b="1" spc="-5" dirty="0">
                <a:latin typeface="Calibri"/>
                <a:cs typeface="Calibri"/>
              </a:rPr>
              <a:t>i</a:t>
            </a:r>
            <a:r>
              <a:rPr sz="2400" b="1" dirty="0">
                <a:latin typeface="Calibri"/>
                <a:cs typeface="Calibri"/>
              </a:rPr>
              <a:t>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59246" y="5085303"/>
            <a:ext cx="1728470" cy="957580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2400" b="1" spc="-5" dirty="0">
                <a:latin typeface="Calibri"/>
                <a:cs typeface="Calibri"/>
              </a:rPr>
              <a:t>specification</a:t>
            </a:r>
            <a:endParaRPr sz="2400">
              <a:latin typeface="Calibri"/>
              <a:cs typeface="Calibri"/>
            </a:endParaRPr>
          </a:p>
          <a:p>
            <a:pPr marL="692785">
              <a:lnSpc>
                <a:spcPct val="100000"/>
              </a:lnSpc>
              <a:spcBef>
                <a:spcPts val="985"/>
              </a:spcBef>
            </a:pPr>
            <a:r>
              <a:rPr sz="1800" b="1" spc="-20" dirty="0">
                <a:solidFill>
                  <a:srgbClr val="C55A11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C55A11"/>
                </a:solidFill>
                <a:latin typeface="Calibri"/>
                <a:cs typeface="Calibri"/>
              </a:rPr>
              <a:t>a</a:t>
            </a:r>
            <a:r>
              <a:rPr sz="1800" b="1" dirty="0">
                <a:solidFill>
                  <a:srgbClr val="C55A11"/>
                </a:solidFill>
                <a:latin typeface="Calibri"/>
                <a:cs typeface="Calibri"/>
              </a:rPr>
              <a:t>nı</a:t>
            </a:r>
            <a:r>
              <a:rPr sz="1800" b="1" spc="-5" dirty="0">
                <a:solidFill>
                  <a:srgbClr val="C55A11"/>
                </a:solidFill>
                <a:latin typeface="Calibri"/>
                <a:cs typeface="Calibri"/>
              </a:rPr>
              <a:t>m</a:t>
            </a:r>
            <a:r>
              <a:rPr sz="1800" b="1" dirty="0">
                <a:solidFill>
                  <a:srgbClr val="C55A11"/>
                </a:solidFill>
                <a:latin typeface="Calibri"/>
                <a:cs typeface="Calibri"/>
              </a:rPr>
              <a:t>l</a:t>
            </a:r>
            <a:r>
              <a:rPr sz="1800" b="1" spc="-5" dirty="0">
                <a:solidFill>
                  <a:srgbClr val="C55A11"/>
                </a:solidFill>
                <a:latin typeface="Calibri"/>
                <a:cs typeface="Calibri"/>
              </a:rPr>
              <a:t>ama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51092" y="2482612"/>
            <a:ext cx="138303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b="1" spc="-20" dirty="0">
                <a:solidFill>
                  <a:srgbClr val="4471C4"/>
                </a:solidFill>
                <a:latin typeface="Calibri"/>
                <a:cs typeface="Calibri"/>
              </a:rPr>
              <a:t>Covarage</a:t>
            </a:r>
            <a:endParaRPr sz="2800">
              <a:latin typeface="Calibri"/>
              <a:cs typeface="Calibri"/>
            </a:endParaRPr>
          </a:p>
          <a:p>
            <a:pPr marL="50165" algn="ctr">
              <a:lnSpc>
                <a:spcPct val="100000"/>
              </a:lnSpc>
            </a:pPr>
            <a:r>
              <a:rPr sz="2800" b="1" dirty="0">
                <a:solidFill>
                  <a:srgbClr val="538235"/>
                </a:solidFill>
                <a:latin typeface="Calibri"/>
                <a:cs typeface="Calibri"/>
              </a:rPr>
              <a:t>OK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16633" y="4477039"/>
            <a:ext cx="1610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FFC000"/>
                </a:solidFill>
                <a:latin typeface="Calibri"/>
                <a:cs typeface="Calibri"/>
              </a:rPr>
              <a:t>Kayıt</a:t>
            </a:r>
            <a:r>
              <a:rPr sz="1800" b="1" spc="-3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altına</a:t>
            </a:r>
            <a:r>
              <a:rPr sz="1800" b="1" spc="-4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alma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67612" y="5021793"/>
            <a:ext cx="955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92D050"/>
                </a:solidFill>
                <a:latin typeface="Calibri"/>
                <a:cs typeface="Calibri"/>
              </a:rPr>
              <a:t>uygulama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72007" y="3484985"/>
            <a:ext cx="3539490" cy="85725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400" b="1" spc="-5" dirty="0">
                <a:latin typeface="Calibri"/>
                <a:cs typeface="Calibri"/>
              </a:rPr>
              <a:t>check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completion</a:t>
            </a:r>
            <a:endParaRPr sz="2400">
              <a:latin typeface="Calibri"/>
              <a:cs typeface="Calibri"/>
            </a:endParaRPr>
          </a:p>
          <a:p>
            <a:pPr marL="945515">
              <a:lnSpc>
                <a:spcPct val="100000"/>
              </a:lnSpc>
              <a:spcBef>
                <a:spcPts val="645"/>
              </a:spcBef>
            </a:pP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tamamlamayı</a:t>
            </a:r>
            <a:r>
              <a:rPr sz="18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006FC0"/>
                </a:solidFill>
                <a:latin typeface="Calibri"/>
                <a:cs typeface="Calibri"/>
              </a:rPr>
              <a:t>kontrol</a:t>
            </a:r>
            <a:r>
              <a:rPr sz="1800"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etme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91767" y="1853036"/>
            <a:ext cx="5317490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0" dirty="0">
                <a:latin typeface="Verdana"/>
                <a:cs typeface="Verdana"/>
              </a:rPr>
              <a:t>Co</a:t>
            </a:r>
            <a:r>
              <a:rPr sz="2800" b="1" spc="-254" dirty="0">
                <a:latin typeface="Verdana"/>
                <a:cs typeface="Verdana"/>
              </a:rPr>
              <a:t>v</a:t>
            </a:r>
            <a:r>
              <a:rPr sz="2800" b="1" spc="-185" dirty="0">
                <a:latin typeface="Verdana"/>
                <a:cs typeface="Verdana"/>
              </a:rPr>
              <a:t>ara</a:t>
            </a:r>
            <a:r>
              <a:rPr sz="2800" b="1" spc="-95" dirty="0">
                <a:latin typeface="Verdana"/>
                <a:cs typeface="Verdana"/>
              </a:rPr>
              <a:t>g</a:t>
            </a:r>
            <a:r>
              <a:rPr sz="2800" b="1" spc="-85" dirty="0">
                <a:latin typeface="Verdana"/>
                <a:cs typeface="Verdana"/>
              </a:rPr>
              <a:t>e</a:t>
            </a:r>
            <a:r>
              <a:rPr sz="2800" b="1" spc="-175" dirty="0">
                <a:latin typeface="Verdana"/>
                <a:cs typeface="Verdana"/>
              </a:rPr>
              <a:t> </a:t>
            </a:r>
            <a:r>
              <a:rPr sz="2800" b="1" spc="-345" dirty="0">
                <a:latin typeface="Verdana"/>
                <a:cs typeface="Verdana"/>
              </a:rPr>
              <a:t>:</a:t>
            </a:r>
            <a:r>
              <a:rPr sz="2800" b="1" spc="-165" dirty="0">
                <a:latin typeface="Verdana"/>
                <a:cs typeface="Verdana"/>
              </a:rPr>
              <a:t> </a:t>
            </a:r>
            <a:r>
              <a:rPr sz="2800" b="1" spc="-254" dirty="0">
                <a:latin typeface="Verdana"/>
                <a:cs typeface="Verdana"/>
              </a:rPr>
              <a:t>k</a:t>
            </a:r>
            <a:r>
              <a:rPr sz="2800" b="1" spc="-70" dirty="0">
                <a:latin typeface="Verdana"/>
                <a:cs typeface="Verdana"/>
              </a:rPr>
              <a:t>ap</a:t>
            </a:r>
            <a:r>
              <a:rPr sz="2800" b="1" spc="-229" dirty="0">
                <a:latin typeface="Verdana"/>
                <a:cs typeface="Verdana"/>
              </a:rPr>
              <a:t>sa</a:t>
            </a:r>
            <a:r>
              <a:rPr sz="2800" b="1" spc="-330" dirty="0">
                <a:latin typeface="Verdana"/>
                <a:cs typeface="Verdana"/>
              </a:rPr>
              <a:t>m</a:t>
            </a:r>
            <a:r>
              <a:rPr sz="2800" b="1" spc="-155" dirty="0">
                <a:latin typeface="Verdana"/>
                <a:cs typeface="Verdana"/>
              </a:rPr>
              <a:t> </a:t>
            </a:r>
            <a:r>
              <a:rPr sz="2800" b="1" spc="-160" dirty="0">
                <a:latin typeface="Verdana"/>
                <a:cs typeface="Verdana"/>
              </a:rPr>
              <a:t>al</a:t>
            </a:r>
            <a:r>
              <a:rPr sz="2800" b="1" spc="-30" dirty="0">
                <a:latin typeface="Verdana"/>
                <a:cs typeface="Verdana"/>
              </a:rPr>
              <a:t>a</a:t>
            </a:r>
            <a:r>
              <a:rPr sz="2800" b="1" spc="-320" dirty="0">
                <a:latin typeface="Verdana"/>
                <a:cs typeface="Verdana"/>
              </a:rPr>
              <a:t>n</a:t>
            </a:r>
            <a:r>
              <a:rPr sz="2800" b="1" spc="-290" dirty="0">
                <a:latin typeface="Verdana"/>
                <a:cs typeface="Verdana"/>
              </a:rPr>
              <a:t>ı</a:t>
            </a:r>
            <a:endParaRPr sz="2800">
              <a:latin typeface="Verdana"/>
              <a:cs typeface="Verdana"/>
            </a:endParaRPr>
          </a:p>
          <a:p>
            <a:pPr marL="3090545">
              <a:lnSpc>
                <a:spcPct val="100000"/>
              </a:lnSpc>
              <a:spcBef>
                <a:spcPts val="1914"/>
              </a:spcBef>
            </a:pPr>
            <a:r>
              <a:rPr sz="2400" b="1" spc="-5" dirty="0">
                <a:solidFill>
                  <a:srgbClr val="D14A97"/>
                </a:solidFill>
                <a:latin typeface="Calibri"/>
                <a:cs typeface="Calibri"/>
              </a:rPr>
              <a:t>Covarage</a:t>
            </a:r>
            <a:r>
              <a:rPr sz="2400" b="1" spc="-30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D14A97"/>
                </a:solidFill>
                <a:latin typeface="Calibri"/>
                <a:cs typeface="Calibri"/>
              </a:rPr>
              <a:t>too</a:t>
            </a:r>
            <a:r>
              <a:rPr sz="2400" b="1" spc="-40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D14A97"/>
                </a:solidFill>
                <a:latin typeface="Calibri"/>
                <a:cs typeface="Calibri"/>
              </a:rPr>
              <a:t>low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13" y="2584704"/>
            <a:ext cx="2526791" cy="401648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3" y="305028"/>
            <a:ext cx="219837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Hata</a:t>
            </a:r>
            <a:r>
              <a:rPr spc="-40" dirty="0"/>
              <a:t> </a:t>
            </a:r>
            <a:r>
              <a:rPr dirty="0"/>
              <a:t>-</a:t>
            </a:r>
            <a:r>
              <a:rPr spc="-45" dirty="0"/>
              <a:t> </a:t>
            </a:r>
            <a:r>
              <a:rPr dirty="0"/>
              <a:t>Bug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00225" y="2163445"/>
            <a:ext cx="2684145" cy="883285"/>
          </a:xfrm>
          <a:prstGeom prst="rect">
            <a:avLst/>
          </a:prstGeom>
          <a:solidFill>
            <a:srgbClr val="A4A4A4"/>
          </a:solidFill>
        </p:spPr>
        <p:txBody>
          <a:bodyPr vert="horz" wrap="square" lIns="0" tIns="54610" rIns="0" bIns="0" rtlCol="0">
            <a:spAutoFit/>
          </a:bodyPr>
          <a:lstStyle/>
          <a:p>
            <a:pPr algn="ctr">
              <a:lnSpc>
                <a:spcPts val="2755"/>
              </a:lnSpc>
              <a:spcBef>
                <a:spcPts val="430"/>
              </a:spcBef>
            </a:pP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Yanlış/Hata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ts val="2755"/>
              </a:lnSpc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(Error)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00225" y="3046348"/>
            <a:ext cx="2684145" cy="2480359"/>
          </a:xfrm>
          <a:prstGeom prst="rect">
            <a:avLst/>
          </a:prstGeom>
          <a:solidFill>
            <a:srgbClr val="E0E0E0">
              <a:alpha val="90194"/>
            </a:srgbClr>
          </a:solidFill>
        </p:spPr>
        <p:txBody>
          <a:bodyPr vert="horz" wrap="square" lIns="0" tIns="100965" rIns="0" bIns="0" rtlCol="0">
            <a:spAutoFit/>
          </a:bodyPr>
          <a:lstStyle/>
          <a:p>
            <a:pPr marL="355600" marR="439420" indent="-228600">
              <a:lnSpc>
                <a:spcPct val="91500"/>
              </a:lnSpc>
              <a:spcBef>
                <a:spcPts val="795"/>
              </a:spcBef>
              <a:buChar char="•"/>
              <a:tabLst>
                <a:tab pos="356235" algn="l"/>
              </a:tabLst>
            </a:pPr>
            <a:r>
              <a:rPr sz="2400" dirty="0">
                <a:latin typeface="Calibri"/>
                <a:cs typeface="Calibri"/>
              </a:rPr>
              <a:t>Bir </a:t>
            </a:r>
            <a:r>
              <a:rPr sz="2400" spc="-5" dirty="0">
                <a:latin typeface="Calibri"/>
                <a:cs typeface="Calibri"/>
              </a:rPr>
              <a:t>insan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tarafından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çe</a:t>
            </a:r>
            <a:r>
              <a:rPr sz="2400" dirty="0">
                <a:latin typeface="Calibri"/>
                <a:cs typeface="Calibri"/>
              </a:rPr>
              <a:t>kl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ş</a:t>
            </a:r>
            <a:r>
              <a:rPr sz="2400" dirty="0">
                <a:latin typeface="Calibri"/>
                <a:cs typeface="Calibri"/>
              </a:rPr>
              <a:t>ti</a:t>
            </a:r>
            <a:r>
              <a:rPr sz="2400" spc="-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il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  </a:t>
            </a:r>
            <a:r>
              <a:rPr sz="2400" spc="-15" dirty="0">
                <a:latin typeface="Calibri"/>
                <a:cs typeface="Calibri"/>
              </a:rPr>
              <a:t>ve </a:t>
            </a:r>
            <a:r>
              <a:rPr sz="2400" spc="-5" dirty="0">
                <a:latin typeface="Calibri"/>
                <a:cs typeface="Calibri"/>
              </a:rPr>
              <a:t>doğru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olmayan </a:t>
            </a:r>
            <a:r>
              <a:rPr sz="2400" spc="-5" dirty="0">
                <a:latin typeface="Calibri"/>
                <a:cs typeface="Calibri"/>
              </a:rPr>
              <a:t>sonuç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üreten </a:t>
            </a:r>
            <a:r>
              <a:rPr sz="2400" spc="-5" dirty="0" err="1">
                <a:latin typeface="Calibri"/>
                <a:cs typeface="Calibri"/>
              </a:rPr>
              <a:t>bir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 err="1">
                <a:latin typeface="Calibri"/>
                <a:cs typeface="Calibri"/>
              </a:rPr>
              <a:t>eylemdir</a:t>
            </a:r>
            <a:r>
              <a:rPr lang="en-US"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60416" y="2163445"/>
            <a:ext cx="2684145" cy="883285"/>
          </a:xfrm>
          <a:prstGeom prst="rect">
            <a:avLst/>
          </a:prstGeom>
          <a:solidFill>
            <a:srgbClr val="AC6200"/>
          </a:solidFill>
        </p:spPr>
        <p:txBody>
          <a:bodyPr vert="horz" wrap="square" lIns="0" tIns="54610" rIns="0" bIns="0" rtlCol="0">
            <a:spAutoFit/>
          </a:bodyPr>
          <a:lstStyle/>
          <a:p>
            <a:pPr algn="ctr">
              <a:lnSpc>
                <a:spcPts val="2755"/>
              </a:lnSpc>
              <a:spcBef>
                <a:spcPts val="43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Kusur/Hata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ts val="2755"/>
              </a:lnSpc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(Fault-Defect-Bug)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0416" y="3046348"/>
            <a:ext cx="2684145" cy="2140586"/>
          </a:xfrm>
          <a:prstGeom prst="rect">
            <a:avLst/>
          </a:prstGeom>
          <a:solidFill>
            <a:srgbClr val="EFD299">
              <a:alpha val="90194"/>
            </a:srgbClr>
          </a:solidFill>
        </p:spPr>
        <p:txBody>
          <a:bodyPr vert="horz" wrap="square" lIns="0" tIns="100965" rIns="0" bIns="0" rtlCol="0">
            <a:spAutoFit/>
          </a:bodyPr>
          <a:lstStyle/>
          <a:p>
            <a:pPr marL="355600" marR="231140" indent="-228600">
              <a:lnSpc>
                <a:spcPct val="91500"/>
              </a:lnSpc>
              <a:spcBef>
                <a:spcPts val="795"/>
              </a:spcBef>
              <a:buChar char="•"/>
              <a:tabLst>
                <a:tab pos="356235" algn="l"/>
              </a:tabLst>
            </a:pPr>
            <a:r>
              <a:rPr sz="2400" spc="-15" dirty="0">
                <a:latin typeface="Calibri"/>
                <a:cs typeface="Calibri"/>
              </a:rPr>
              <a:t>Yazılımdaki </a:t>
            </a:r>
            <a:r>
              <a:rPr sz="2400" spc="-5" dirty="0">
                <a:latin typeface="Calibri"/>
                <a:cs typeface="Calibri"/>
              </a:rPr>
              <a:t>bir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yanlışın </a:t>
            </a:r>
            <a:r>
              <a:rPr sz="2400" spc="-20" dirty="0">
                <a:latin typeface="Calibri"/>
                <a:cs typeface="Calibri"/>
              </a:rPr>
              <a:t>ortaya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çıkmasıdır, </a:t>
            </a:r>
            <a:r>
              <a:rPr sz="2400" spc="-5" dirty="0">
                <a:latin typeface="Calibri"/>
                <a:cs typeface="Calibri"/>
              </a:rPr>
              <a:t>ancak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eğer çalıştırılırsa;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kusur </a:t>
            </a:r>
            <a:r>
              <a:rPr sz="2400" spc="-20" dirty="0">
                <a:latin typeface="Calibri"/>
                <a:cs typeface="Calibri"/>
              </a:rPr>
              <a:t>arızaya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 err="1">
                <a:latin typeface="Calibri"/>
                <a:cs typeface="Calibri"/>
              </a:rPr>
              <a:t>sebep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 err="1">
                <a:latin typeface="Calibri"/>
                <a:cs typeface="Calibri"/>
              </a:rPr>
              <a:t>olur</a:t>
            </a:r>
            <a:r>
              <a:rPr lang="en-US"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20608" y="2163445"/>
            <a:ext cx="2684145" cy="883285"/>
          </a:xfrm>
          <a:prstGeom prst="rect">
            <a:avLst/>
          </a:prstGeom>
          <a:solidFill>
            <a:srgbClr val="B43500"/>
          </a:solidFill>
        </p:spPr>
        <p:txBody>
          <a:bodyPr vert="horz" wrap="square" lIns="0" tIns="54610" rIns="0" bIns="0" rtlCol="0">
            <a:spAutoFit/>
          </a:bodyPr>
          <a:lstStyle/>
          <a:p>
            <a:pPr algn="ctr">
              <a:lnSpc>
                <a:spcPts val="2755"/>
              </a:lnSpc>
              <a:spcBef>
                <a:spcPts val="43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Arıza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ts val="2755"/>
              </a:lnSpc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(Failure)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20608" y="3046348"/>
            <a:ext cx="2684145" cy="2480359"/>
          </a:xfrm>
          <a:prstGeom prst="rect">
            <a:avLst/>
          </a:prstGeom>
          <a:solidFill>
            <a:srgbClr val="FFC552">
              <a:alpha val="90194"/>
            </a:srgbClr>
          </a:solidFill>
        </p:spPr>
        <p:txBody>
          <a:bodyPr vert="horz" wrap="square" lIns="0" tIns="100965" rIns="0" bIns="0" rtlCol="0">
            <a:spAutoFit/>
          </a:bodyPr>
          <a:lstStyle/>
          <a:p>
            <a:pPr marL="355600" marR="400685" indent="-228600">
              <a:lnSpc>
                <a:spcPct val="91500"/>
              </a:lnSpc>
              <a:spcBef>
                <a:spcPts val="795"/>
              </a:spcBef>
              <a:buChar char="•"/>
              <a:tabLst>
                <a:tab pos="356235" algn="l"/>
              </a:tabLst>
            </a:pPr>
            <a:r>
              <a:rPr sz="2400" spc="-5" dirty="0" err="1">
                <a:latin typeface="Calibri"/>
                <a:cs typeface="Calibri"/>
              </a:rPr>
              <a:t>Bileşen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(</a:t>
            </a:r>
            <a:r>
              <a:rPr sz="2400" spc="-5" dirty="0">
                <a:latin typeface="Calibri"/>
                <a:cs typeface="Calibri"/>
              </a:rPr>
              <a:t>component)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veya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sistemden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beklenen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teslimat, servis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veya </a:t>
            </a:r>
            <a:r>
              <a:rPr sz="2400" spc="-5" dirty="0" err="1">
                <a:latin typeface="Calibri"/>
                <a:cs typeface="Calibri"/>
              </a:rPr>
              <a:t>sonuçtan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 err="1">
                <a:latin typeface="Calibri"/>
                <a:cs typeface="Calibri"/>
              </a:rPr>
              <a:t>sapmasıdır</a:t>
            </a:r>
            <a:r>
              <a:rPr lang="en-US"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68853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Test</a:t>
            </a:r>
            <a:r>
              <a:rPr spc="-15" dirty="0"/>
              <a:t> </a:t>
            </a:r>
            <a:r>
              <a:rPr dirty="0"/>
              <a:t>Yönetimi</a:t>
            </a:r>
            <a:r>
              <a:rPr spc="-30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5" dirty="0"/>
              <a:t>Test</a:t>
            </a:r>
            <a:r>
              <a:rPr spc="-20" dirty="0"/>
              <a:t> </a:t>
            </a:r>
            <a:r>
              <a:rPr spc="-5" dirty="0"/>
              <a:t>Planlama</a:t>
            </a:r>
            <a:r>
              <a:rPr spc="-15" dirty="0"/>
              <a:t> </a:t>
            </a:r>
            <a:r>
              <a:rPr dirty="0"/>
              <a:t>ve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33337" y="853434"/>
            <a:ext cx="26638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 dirty="0">
                <a:solidFill>
                  <a:srgbClr val="1F3863"/>
                </a:solidFill>
                <a:latin typeface="Calibri"/>
                <a:cs typeface="Calibri"/>
              </a:rPr>
              <a:t>Ta</a:t>
            </a:r>
            <a:r>
              <a:rPr sz="4000" b="1" dirty="0">
                <a:solidFill>
                  <a:srgbClr val="1F3863"/>
                </a:solidFill>
                <a:latin typeface="Calibri"/>
                <a:cs typeface="Calibri"/>
              </a:rPr>
              <a:t>h</a:t>
            </a:r>
            <a:r>
              <a:rPr sz="4000" b="1" spc="5" dirty="0">
                <a:solidFill>
                  <a:srgbClr val="1F3863"/>
                </a:solidFill>
                <a:latin typeface="Calibri"/>
                <a:cs typeface="Calibri"/>
              </a:rPr>
              <a:t>m</a:t>
            </a:r>
            <a:r>
              <a:rPr sz="4000" b="1" dirty="0">
                <a:solidFill>
                  <a:srgbClr val="1F3863"/>
                </a:solidFill>
                <a:latin typeface="Calibri"/>
                <a:cs typeface="Calibri"/>
              </a:rPr>
              <a:t>inleme</a:t>
            </a:r>
            <a:endParaRPr sz="4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04844" y="1465452"/>
            <a:ext cx="3469004" cy="2630805"/>
            <a:chOff x="4204844" y="1465452"/>
            <a:chExt cx="3469004" cy="2630805"/>
          </a:xfrm>
        </p:grpSpPr>
        <p:sp>
          <p:nvSpPr>
            <p:cNvPr id="5" name="object 5"/>
            <p:cNvSpPr/>
            <p:nvPr/>
          </p:nvSpPr>
          <p:spPr>
            <a:xfrm>
              <a:off x="5939408" y="3267075"/>
              <a:ext cx="1727835" cy="822325"/>
            </a:xfrm>
            <a:custGeom>
              <a:avLst/>
              <a:gdLst/>
              <a:ahLst/>
              <a:cxnLst/>
              <a:rect l="l" t="t" r="r" b="b"/>
              <a:pathLst>
                <a:path w="1727834" h="822325">
                  <a:moveTo>
                    <a:pt x="0" y="0"/>
                  </a:moveTo>
                  <a:lnTo>
                    <a:pt x="0" y="560374"/>
                  </a:lnTo>
                  <a:lnTo>
                    <a:pt x="1727835" y="560374"/>
                  </a:lnTo>
                  <a:lnTo>
                    <a:pt x="1727835" y="822286"/>
                  </a:lnTo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11194" y="3267075"/>
              <a:ext cx="1727835" cy="822325"/>
            </a:xfrm>
            <a:custGeom>
              <a:avLst/>
              <a:gdLst/>
              <a:ahLst/>
              <a:cxnLst/>
              <a:rect l="l" t="t" r="r" b="b"/>
              <a:pathLst>
                <a:path w="1727835" h="822325">
                  <a:moveTo>
                    <a:pt x="1727835" y="0"/>
                  </a:moveTo>
                  <a:lnTo>
                    <a:pt x="1727835" y="560374"/>
                  </a:lnTo>
                  <a:lnTo>
                    <a:pt x="0" y="560374"/>
                  </a:lnTo>
                  <a:lnTo>
                    <a:pt x="0" y="822286"/>
                  </a:lnTo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25898" y="1471802"/>
              <a:ext cx="2827020" cy="1795780"/>
            </a:xfrm>
            <a:custGeom>
              <a:avLst/>
              <a:gdLst/>
              <a:ahLst/>
              <a:cxnLst/>
              <a:rect l="l" t="t" r="r" b="b"/>
              <a:pathLst>
                <a:path w="2827020" h="1795779">
                  <a:moveTo>
                    <a:pt x="2647492" y="0"/>
                  </a:moveTo>
                  <a:lnTo>
                    <a:pt x="179527" y="0"/>
                  </a:lnTo>
                  <a:lnTo>
                    <a:pt x="131802" y="6412"/>
                  </a:lnTo>
                  <a:lnTo>
                    <a:pt x="88916" y="24511"/>
                  </a:lnTo>
                  <a:lnTo>
                    <a:pt x="52582" y="52582"/>
                  </a:lnTo>
                  <a:lnTo>
                    <a:pt x="24510" y="88916"/>
                  </a:lnTo>
                  <a:lnTo>
                    <a:pt x="6412" y="131802"/>
                  </a:lnTo>
                  <a:lnTo>
                    <a:pt x="0" y="179527"/>
                  </a:lnTo>
                  <a:lnTo>
                    <a:pt x="0" y="1615744"/>
                  </a:lnTo>
                  <a:lnTo>
                    <a:pt x="6412" y="1663469"/>
                  </a:lnTo>
                  <a:lnTo>
                    <a:pt x="24510" y="1706355"/>
                  </a:lnTo>
                  <a:lnTo>
                    <a:pt x="52582" y="1742689"/>
                  </a:lnTo>
                  <a:lnTo>
                    <a:pt x="88916" y="1770761"/>
                  </a:lnTo>
                  <a:lnTo>
                    <a:pt x="131802" y="1788859"/>
                  </a:lnTo>
                  <a:lnTo>
                    <a:pt x="179527" y="1795272"/>
                  </a:lnTo>
                  <a:lnTo>
                    <a:pt x="2647492" y="1795272"/>
                  </a:lnTo>
                  <a:lnTo>
                    <a:pt x="2695217" y="1788859"/>
                  </a:lnTo>
                  <a:lnTo>
                    <a:pt x="2738103" y="1770761"/>
                  </a:lnTo>
                  <a:lnTo>
                    <a:pt x="2774437" y="1742689"/>
                  </a:lnTo>
                  <a:lnTo>
                    <a:pt x="2802509" y="1706355"/>
                  </a:lnTo>
                  <a:lnTo>
                    <a:pt x="2820607" y="1663469"/>
                  </a:lnTo>
                  <a:lnTo>
                    <a:pt x="2827020" y="1615744"/>
                  </a:lnTo>
                  <a:lnTo>
                    <a:pt x="2827020" y="179527"/>
                  </a:lnTo>
                  <a:lnTo>
                    <a:pt x="2820607" y="131802"/>
                  </a:lnTo>
                  <a:lnTo>
                    <a:pt x="2802509" y="88916"/>
                  </a:lnTo>
                  <a:lnTo>
                    <a:pt x="2774437" y="52582"/>
                  </a:lnTo>
                  <a:lnTo>
                    <a:pt x="2738103" y="24511"/>
                  </a:lnTo>
                  <a:lnTo>
                    <a:pt x="2695217" y="6412"/>
                  </a:lnTo>
                  <a:lnTo>
                    <a:pt x="264749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25898" y="1471802"/>
              <a:ext cx="2827020" cy="1795780"/>
            </a:xfrm>
            <a:custGeom>
              <a:avLst/>
              <a:gdLst/>
              <a:ahLst/>
              <a:cxnLst/>
              <a:rect l="l" t="t" r="r" b="b"/>
              <a:pathLst>
                <a:path w="2827020" h="1795779">
                  <a:moveTo>
                    <a:pt x="0" y="179527"/>
                  </a:moveTo>
                  <a:lnTo>
                    <a:pt x="6412" y="131802"/>
                  </a:lnTo>
                  <a:lnTo>
                    <a:pt x="24510" y="88916"/>
                  </a:lnTo>
                  <a:lnTo>
                    <a:pt x="52582" y="52582"/>
                  </a:lnTo>
                  <a:lnTo>
                    <a:pt x="88916" y="24511"/>
                  </a:lnTo>
                  <a:lnTo>
                    <a:pt x="131802" y="6412"/>
                  </a:lnTo>
                  <a:lnTo>
                    <a:pt x="179527" y="0"/>
                  </a:lnTo>
                  <a:lnTo>
                    <a:pt x="2647492" y="0"/>
                  </a:lnTo>
                  <a:lnTo>
                    <a:pt x="2695217" y="6412"/>
                  </a:lnTo>
                  <a:lnTo>
                    <a:pt x="2738103" y="24511"/>
                  </a:lnTo>
                  <a:lnTo>
                    <a:pt x="2774437" y="52582"/>
                  </a:lnTo>
                  <a:lnTo>
                    <a:pt x="2802509" y="88916"/>
                  </a:lnTo>
                  <a:lnTo>
                    <a:pt x="2820607" y="131802"/>
                  </a:lnTo>
                  <a:lnTo>
                    <a:pt x="2827020" y="179527"/>
                  </a:lnTo>
                  <a:lnTo>
                    <a:pt x="2827020" y="1615744"/>
                  </a:lnTo>
                  <a:lnTo>
                    <a:pt x="2820607" y="1663469"/>
                  </a:lnTo>
                  <a:lnTo>
                    <a:pt x="2802509" y="1706355"/>
                  </a:lnTo>
                  <a:lnTo>
                    <a:pt x="2774437" y="1742689"/>
                  </a:lnTo>
                  <a:lnTo>
                    <a:pt x="2738103" y="1770761"/>
                  </a:lnTo>
                  <a:lnTo>
                    <a:pt x="2695217" y="1788859"/>
                  </a:lnTo>
                  <a:lnTo>
                    <a:pt x="2647492" y="1795272"/>
                  </a:lnTo>
                  <a:lnTo>
                    <a:pt x="179527" y="1795272"/>
                  </a:lnTo>
                  <a:lnTo>
                    <a:pt x="131802" y="1788859"/>
                  </a:lnTo>
                  <a:lnTo>
                    <a:pt x="88916" y="1770761"/>
                  </a:lnTo>
                  <a:lnTo>
                    <a:pt x="52582" y="1742689"/>
                  </a:lnTo>
                  <a:lnTo>
                    <a:pt x="24510" y="1706355"/>
                  </a:lnTo>
                  <a:lnTo>
                    <a:pt x="6412" y="1663469"/>
                  </a:lnTo>
                  <a:lnTo>
                    <a:pt x="0" y="1615744"/>
                  </a:lnTo>
                  <a:lnTo>
                    <a:pt x="0" y="17952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39842" y="1770506"/>
              <a:ext cx="2827020" cy="1795780"/>
            </a:xfrm>
            <a:custGeom>
              <a:avLst/>
              <a:gdLst/>
              <a:ahLst/>
              <a:cxnLst/>
              <a:rect l="l" t="t" r="r" b="b"/>
              <a:pathLst>
                <a:path w="2827020" h="1795779">
                  <a:moveTo>
                    <a:pt x="2647492" y="0"/>
                  </a:moveTo>
                  <a:lnTo>
                    <a:pt x="179527" y="0"/>
                  </a:lnTo>
                  <a:lnTo>
                    <a:pt x="131802" y="6412"/>
                  </a:lnTo>
                  <a:lnTo>
                    <a:pt x="88916" y="24511"/>
                  </a:lnTo>
                  <a:lnTo>
                    <a:pt x="52582" y="52582"/>
                  </a:lnTo>
                  <a:lnTo>
                    <a:pt x="24510" y="88916"/>
                  </a:lnTo>
                  <a:lnTo>
                    <a:pt x="6412" y="131802"/>
                  </a:lnTo>
                  <a:lnTo>
                    <a:pt x="0" y="179527"/>
                  </a:lnTo>
                  <a:lnTo>
                    <a:pt x="0" y="1615744"/>
                  </a:lnTo>
                  <a:lnTo>
                    <a:pt x="6412" y="1663469"/>
                  </a:lnTo>
                  <a:lnTo>
                    <a:pt x="24510" y="1706355"/>
                  </a:lnTo>
                  <a:lnTo>
                    <a:pt x="52582" y="1742689"/>
                  </a:lnTo>
                  <a:lnTo>
                    <a:pt x="88916" y="1770761"/>
                  </a:lnTo>
                  <a:lnTo>
                    <a:pt x="131802" y="1788859"/>
                  </a:lnTo>
                  <a:lnTo>
                    <a:pt x="179527" y="1795272"/>
                  </a:lnTo>
                  <a:lnTo>
                    <a:pt x="2647492" y="1795272"/>
                  </a:lnTo>
                  <a:lnTo>
                    <a:pt x="2695217" y="1788859"/>
                  </a:lnTo>
                  <a:lnTo>
                    <a:pt x="2738103" y="1770761"/>
                  </a:lnTo>
                  <a:lnTo>
                    <a:pt x="2774437" y="1742689"/>
                  </a:lnTo>
                  <a:lnTo>
                    <a:pt x="2802509" y="1706355"/>
                  </a:lnTo>
                  <a:lnTo>
                    <a:pt x="2820607" y="1663469"/>
                  </a:lnTo>
                  <a:lnTo>
                    <a:pt x="2827020" y="1615744"/>
                  </a:lnTo>
                  <a:lnTo>
                    <a:pt x="2827020" y="179527"/>
                  </a:lnTo>
                  <a:lnTo>
                    <a:pt x="2820607" y="131802"/>
                  </a:lnTo>
                  <a:lnTo>
                    <a:pt x="2802509" y="88916"/>
                  </a:lnTo>
                  <a:lnTo>
                    <a:pt x="2774437" y="52582"/>
                  </a:lnTo>
                  <a:lnTo>
                    <a:pt x="2738103" y="24511"/>
                  </a:lnTo>
                  <a:lnTo>
                    <a:pt x="2695217" y="6412"/>
                  </a:lnTo>
                  <a:lnTo>
                    <a:pt x="2647492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39842" y="1770506"/>
              <a:ext cx="2827020" cy="1795780"/>
            </a:xfrm>
            <a:custGeom>
              <a:avLst/>
              <a:gdLst/>
              <a:ahLst/>
              <a:cxnLst/>
              <a:rect l="l" t="t" r="r" b="b"/>
              <a:pathLst>
                <a:path w="2827020" h="1795779">
                  <a:moveTo>
                    <a:pt x="0" y="179527"/>
                  </a:moveTo>
                  <a:lnTo>
                    <a:pt x="6412" y="131802"/>
                  </a:lnTo>
                  <a:lnTo>
                    <a:pt x="24510" y="88916"/>
                  </a:lnTo>
                  <a:lnTo>
                    <a:pt x="52582" y="52582"/>
                  </a:lnTo>
                  <a:lnTo>
                    <a:pt x="88916" y="24511"/>
                  </a:lnTo>
                  <a:lnTo>
                    <a:pt x="131802" y="6412"/>
                  </a:lnTo>
                  <a:lnTo>
                    <a:pt x="179527" y="0"/>
                  </a:lnTo>
                  <a:lnTo>
                    <a:pt x="2647492" y="0"/>
                  </a:lnTo>
                  <a:lnTo>
                    <a:pt x="2695217" y="6412"/>
                  </a:lnTo>
                  <a:lnTo>
                    <a:pt x="2738103" y="24511"/>
                  </a:lnTo>
                  <a:lnTo>
                    <a:pt x="2774437" y="52582"/>
                  </a:lnTo>
                  <a:lnTo>
                    <a:pt x="2802509" y="88916"/>
                  </a:lnTo>
                  <a:lnTo>
                    <a:pt x="2820607" y="131802"/>
                  </a:lnTo>
                  <a:lnTo>
                    <a:pt x="2827020" y="179527"/>
                  </a:lnTo>
                  <a:lnTo>
                    <a:pt x="2827020" y="1615744"/>
                  </a:lnTo>
                  <a:lnTo>
                    <a:pt x="2820607" y="1663469"/>
                  </a:lnTo>
                  <a:lnTo>
                    <a:pt x="2802509" y="1706355"/>
                  </a:lnTo>
                  <a:lnTo>
                    <a:pt x="2774437" y="1742689"/>
                  </a:lnTo>
                  <a:lnTo>
                    <a:pt x="2738103" y="1770761"/>
                  </a:lnTo>
                  <a:lnTo>
                    <a:pt x="2695217" y="1788859"/>
                  </a:lnTo>
                  <a:lnTo>
                    <a:pt x="2647492" y="1795272"/>
                  </a:lnTo>
                  <a:lnTo>
                    <a:pt x="179527" y="1795272"/>
                  </a:lnTo>
                  <a:lnTo>
                    <a:pt x="131802" y="1788859"/>
                  </a:lnTo>
                  <a:lnTo>
                    <a:pt x="88916" y="1770761"/>
                  </a:lnTo>
                  <a:lnTo>
                    <a:pt x="52582" y="1742689"/>
                  </a:lnTo>
                  <a:lnTo>
                    <a:pt x="24510" y="1706355"/>
                  </a:lnTo>
                  <a:lnTo>
                    <a:pt x="6412" y="1663469"/>
                  </a:lnTo>
                  <a:lnTo>
                    <a:pt x="0" y="1615744"/>
                  </a:lnTo>
                  <a:lnTo>
                    <a:pt x="0" y="179527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034649" y="2123777"/>
            <a:ext cx="2436495" cy="988694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 indent="859790">
              <a:lnSpc>
                <a:spcPts val="3620"/>
              </a:lnSpc>
              <a:spcBef>
                <a:spcPts val="505"/>
              </a:spcBef>
            </a:pPr>
            <a:r>
              <a:rPr sz="3300" b="1" spc="-85" dirty="0">
                <a:latin typeface="Calibri"/>
                <a:cs typeface="Calibri"/>
              </a:rPr>
              <a:t>Test </a:t>
            </a:r>
            <a:r>
              <a:rPr sz="3300" b="1" spc="-80" dirty="0">
                <a:latin typeface="Calibri"/>
                <a:cs typeface="Calibri"/>
              </a:rPr>
              <a:t> </a:t>
            </a:r>
            <a:r>
              <a:rPr sz="3300" b="1" spc="-254" dirty="0">
                <a:latin typeface="Calibri"/>
                <a:cs typeface="Calibri"/>
              </a:rPr>
              <a:t>T</a:t>
            </a:r>
            <a:r>
              <a:rPr sz="3300" b="1" dirty="0">
                <a:latin typeface="Calibri"/>
                <a:cs typeface="Calibri"/>
              </a:rPr>
              <a:t>a</a:t>
            </a:r>
            <a:r>
              <a:rPr sz="3300" b="1" spc="-5" dirty="0">
                <a:latin typeface="Calibri"/>
                <a:cs typeface="Calibri"/>
              </a:rPr>
              <a:t>hminl</a:t>
            </a:r>
            <a:r>
              <a:rPr sz="3300" b="1" dirty="0">
                <a:latin typeface="Calibri"/>
                <a:cs typeface="Calibri"/>
              </a:rPr>
              <a:t>e</a:t>
            </a:r>
            <a:r>
              <a:rPr sz="3300" b="1" spc="-5" dirty="0">
                <a:latin typeface="Calibri"/>
                <a:cs typeface="Calibri"/>
              </a:rPr>
              <a:t>m</a:t>
            </a:r>
            <a:r>
              <a:rPr sz="3300" b="1" dirty="0">
                <a:latin typeface="Calibri"/>
                <a:cs typeface="Calibri"/>
              </a:rPr>
              <a:t>e</a:t>
            </a:r>
            <a:r>
              <a:rPr sz="3300" b="1" spc="-5" dirty="0">
                <a:latin typeface="Calibri"/>
                <a:cs typeface="Calibri"/>
              </a:rPr>
              <a:t>s</a:t>
            </a:r>
            <a:r>
              <a:rPr sz="3300" b="1" dirty="0">
                <a:latin typeface="Calibri"/>
                <a:cs typeface="Calibri"/>
              </a:rPr>
              <a:t>i</a:t>
            </a:r>
            <a:endParaRPr sz="33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791332" y="4082922"/>
            <a:ext cx="3154680" cy="2106930"/>
            <a:chOff x="2791332" y="4082922"/>
            <a:chExt cx="3154680" cy="2106930"/>
          </a:xfrm>
        </p:grpSpPr>
        <p:sp>
          <p:nvSpPr>
            <p:cNvPr id="13" name="object 13"/>
            <p:cNvSpPr/>
            <p:nvPr/>
          </p:nvSpPr>
          <p:spPr>
            <a:xfrm>
              <a:off x="2797682" y="4089272"/>
              <a:ext cx="2828290" cy="1796414"/>
            </a:xfrm>
            <a:custGeom>
              <a:avLst/>
              <a:gdLst/>
              <a:ahLst/>
              <a:cxnLst/>
              <a:rect l="l" t="t" r="r" b="b"/>
              <a:pathLst>
                <a:path w="2828290" h="1796414">
                  <a:moveTo>
                    <a:pt x="2648178" y="0"/>
                  </a:moveTo>
                  <a:lnTo>
                    <a:pt x="179603" y="0"/>
                  </a:lnTo>
                  <a:lnTo>
                    <a:pt x="131859" y="6415"/>
                  </a:lnTo>
                  <a:lnTo>
                    <a:pt x="88956" y="24522"/>
                  </a:lnTo>
                  <a:lnTo>
                    <a:pt x="52606" y="52606"/>
                  </a:lnTo>
                  <a:lnTo>
                    <a:pt x="24522" y="88956"/>
                  </a:lnTo>
                  <a:lnTo>
                    <a:pt x="6415" y="131859"/>
                  </a:lnTo>
                  <a:lnTo>
                    <a:pt x="0" y="179603"/>
                  </a:lnTo>
                  <a:lnTo>
                    <a:pt x="0" y="1616430"/>
                  </a:lnTo>
                  <a:lnTo>
                    <a:pt x="6415" y="1664174"/>
                  </a:lnTo>
                  <a:lnTo>
                    <a:pt x="24522" y="1707077"/>
                  </a:lnTo>
                  <a:lnTo>
                    <a:pt x="52606" y="1743427"/>
                  </a:lnTo>
                  <a:lnTo>
                    <a:pt x="88956" y="1771511"/>
                  </a:lnTo>
                  <a:lnTo>
                    <a:pt x="131859" y="1789618"/>
                  </a:lnTo>
                  <a:lnTo>
                    <a:pt x="179603" y="1796034"/>
                  </a:lnTo>
                  <a:lnTo>
                    <a:pt x="2648178" y="1796034"/>
                  </a:lnTo>
                  <a:lnTo>
                    <a:pt x="2695922" y="1789618"/>
                  </a:lnTo>
                  <a:lnTo>
                    <a:pt x="2738825" y="1771511"/>
                  </a:lnTo>
                  <a:lnTo>
                    <a:pt x="2775175" y="1743427"/>
                  </a:lnTo>
                  <a:lnTo>
                    <a:pt x="2803259" y="1707077"/>
                  </a:lnTo>
                  <a:lnTo>
                    <a:pt x="2821366" y="1664174"/>
                  </a:lnTo>
                  <a:lnTo>
                    <a:pt x="2827782" y="1616430"/>
                  </a:lnTo>
                  <a:lnTo>
                    <a:pt x="2827782" y="179603"/>
                  </a:lnTo>
                  <a:lnTo>
                    <a:pt x="2821366" y="131859"/>
                  </a:lnTo>
                  <a:lnTo>
                    <a:pt x="2803259" y="88956"/>
                  </a:lnTo>
                  <a:lnTo>
                    <a:pt x="2775175" y="52606"/>
                  </a:lnTo>
                  <a:lnTo>
                    <a:pt x="2738825" y="24522"/>
                  </a:lnTo>
                  <a:lnTo>
                    <a:pt x="2695922" y="6415"/>
                  </a:lnTo>
                  <a:lnTo>
                    <a:pt x="2648178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97682" y="4089272"/>
              <a:ext cx="2828290" cy="1796414"/>
            </a:xfrm>
            <a:custGeom>
              <a:avLst/>
              <a:gdLst/>
              <a:ahLst/>
              <a:cxnLst/>
              <a:rect l="l" t="t" r="r" b="b"/>
              <a:pathLst>
                <a:path w="2828290" h="1796414">
                  <a:moveTo>
                    <a:pt x="0" y="179603"/>
                  </a:moveTo>
                  <a:lnTo>
                    <a:pt x="6415" y="131859"/>
                  </a:lnTo>
                  <a:lnTo>
                    <a:pt x="24522" y="88956"/>
                  </a:lnTo>
                  <a:lnTo>
                    <a:pt x="52606" y="52606"/>
                  </a:lnTo>
                  <a:lnTo>
                    <a:pt x="88956" y="24522"/>
                  </a:lnTo>
                  <a:lnTo>
                    <a:pt x="131859" y="6415"/>
                  </a:lnTo>
                  <a:lnTo>
                    <a:pt x="179603" y="0"/>
                  </a:lnTo>
                  <a:lnTo>
                    <a:pt x="2648178" y="0"/>
                  </a:lnTo>
                  <a:lnTo>
                    <a:pt x="2695922" y="6415"/>
                  </a:lnTo>
                  <a:lnTo>
                    <a:pt x="2738825" y="24522"/>
                  </a:lnTo>
                  <a:lnTo>
                    <a:pt x="2775175" y="52606"/>
                  </a:lnTo>
                  <a:lnTo>
                    <a:pt x="2803259" y="88956"/>
                  </a:lnTo>
                  <a:lnTo>
                    <a:pt x="2821366" y="131859"/>
                  </a:lnTo>
                  <a:lnTo>
                    <a:pt x="2827782" y="179603"/>
                  </a:lnTo>
                  <a:lnTo>
                    <a:pt x="2827782" y="1616430"/>
                  </a:lnTo>
                  <a:lnTo>
                    <a:pt x="2821366" y="1664174"/>
                  </a:lnTo>
                  <a:lnTo>
                    <a:pt x="2803259" y="1707077"/>
                  </a:lnTo>
                  <a:lnTo>
                    <a:pt x="2775175" y="1743427"/>
                  </a:lnTo>
                  <a:lnTo>
                    <a:pt x="2738825" y="1771511"/>
                  </a:lnTo>
                  <a:lnTo>
                    <a:pt x="2695922" y="1789618"/>
                  </a:lnTo>
                  <a:lnTo>
                    <a:pt x="2648178" y="1796034"/>
                  </a:lnTo>
                  <a:lnTo>
                    <a:pt x="179603" y="1796034"/>
                  </a:lnTo>
                  <a:lnTo>
                    <a:pt x="131859" y="1789618"/>
                  </a:lnTo>
                  <a:lnTo>
                    <a:pt x="88956" y="1771511"/>
                  </a:lnTo>
                  <a:lnTo>
                    <a:pt x="52606" y="1743427"/>
                  </a:lnTo>
                  <a:lnTo>
                    <a:pt x="24522" y="1707077"/>
                  </a:lnTo>
                  <a:lnTo>
                    <a:pt x="6415" y="1664174"/>
                  </a:lnTo>
                  <a:lnTo>
                    <a:pt x="0" y="1616430"/>
                  </a:lnTo>
                  <a:lnTo>
                    <a:pt x="0" y="17960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11626" y="4387975"/>
              <a:ext cx="2828290" cy="1795780"/>
            </a:xfrm>
            <a:custGeom>
              <a:avLst/>
              <a:gdLst/>
              <a:ahLst/>
              <a:cxnLst/>
              <a:rect l="l" t="t" r="r" b="b"/>
              <a:pathLst>
                <a:path w="2828290" h="1795779">
                  <a:moveTo>
                    <a:pt x="2648254" y="0"/>
                  </a:moveTo>
                  <a:lnTo>
                    <a:pt x="179527" y="0"/>
                  </a:lnTo>
                  <a:lnTo>
                    <a:pt x="131802" y="6412"/>
                  </a:lnTo>
                  <a:lnTo>
                    <a:pt x="88916" y="24510"/>
                  </a:lnTo>
                  <a:lnTo>
                    <a:pt x="52582" y="52582"/>
                  </a:lnTo>
                  <a:lnTo>
                    <a:pt x="24510" y="88916"/>
                  </a:lnTo>
                  <a:lnTo>
                    <a:pt x="6412" y="131802"/>
                  </a:lnTo>
                  <a:lnTo>
                    <a:pt x="0" y="179527"/>
                  </a:lnTo>
                  <a:lnTo>
                    <a:pt x="0" y="1615744"/>
                  </a:lnTo>
                  <a:lnTo>
                    <a:pt x="6412" y="1663469"/>
                  </a:lnTo>
                  <a:lnTo>
                    <a:pt x="24510" y="1706355"/>
                  </a:lnTo>
                  <a:lnTo>
                    <a:pt x="52582" y="1742689"/>
                  </a:lnTo>
                  <a:lnTo>
                    <a:pt x="88916" y="1770761"/>
                  </a:lnTo>
                  <a:lnTo>
                    <a:pt x="131802" y="1788859"/>
                  </a:lnTo>
                  <a:lnTo>
                    <a:pt x="179527" y="1795272"/>
                  </a:lnTo>
                  <a:lnTo>
                    <a:pt x="2648254" y="1795272"/>
                  </a:lnTo>
                  <a:lnTo>
                    <a:pt x="2695979" y="1788859"/>
                  </a:lnTo>
                  <a:lnTo>
                    <a:pt x="2738865" y="1770760"/>
                  </a:lnTo>
                  <a:lnTo>
                    <a:pt x="2775199" y="1742689"/>
                  </a:lnTo>
                  <a:lnTo>
                    <a:pt x="2803271" y="1706355"/>
                  </a:lnTo>
                  <a:lnTo>
                    <a:pt x="2821369" y="1663469"/>
                  </a:lnTo>
                  <a:lnTo>
                    <a:pt x="2827782" y="1615744"/>
                  </a:lnTo>
                  <a:lnTo>
                    <a:pt x="2827782" y="179527"/>
                  </a:lnTo>
                  <a:lnTo>
                    <a:pt x="2821369" y="131802"/>
                  </a:lnTo>
                  <a:lnTo>
                    <a:pt x="2803271" y="88916"/>
                  </a:lnTo>
                  <a:lnTo>
                    <a:pt x="2775199" y="52582"/>
                  </a:lnTo>
                  <a:lnTo>
                    <a:pt x="2738865" y="24510"/>
                  </a:lnTo>
                  <a:lnTo>
                    <a:pt x="2695979" y="6412"/>
                  </a:lnTo>
                  <a:lnTo>
                    <a:pt x="264825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11626" y="4387975"/>
              <a:ext cx="2828290" cy="1795780"/>
            </a:xfrm>
            <a:custGeom>
              <a:avLst/>
              <a:gdLst/>
              <a:ahLst/>
              <a:cxnLst/>
              <a:rect l="l" t="t" r="r" b="b"/>
              <a:pathLst>
                <a:path w="2828290" h="1795779">
                  <a:moveTo>
                    <a:pt x="0" y="179527"/>
                  </a:moveTo>
                  <a:lnTo>
                    <a:pt x="6412" y="131802"/>
                  </a:lnTo>
                  <a:lnTo>
                    <a:pt x="24510" y="88916"/>
                  </a:lnTo>
                  <a:lnTo>
                    <a:pt x="52582" y="52582"/>
                  </a:lnTo>
                  <a:lnTo>
                    <a:pt x="88916" y="24510"/>
                  </a:lnTo>
                  <a:lnTo>
                    <a:pt x="131802" y="6412"/>
                  </a:lnTo>
                  <a:lnTo>
                    <a:pt x="179527" y="0"/>
                  </a:lnTo>
                  <a:lnTo>
                    <a:pt x="2648254" y="0"/>
                  </a:lnTo>
                  <a:lnTo>
                    <a:pt x="2695979" y="6412"/>
                  </a:lnTo>
                  <a:lnTo>
                    <a:pt x="2738865" y="24510"/>
                  </a:lnTo>
                  <a:lnTo>
                    <a:pt x="2775199" y="52582"/>
                  </a:lnTo>
                  <a:lnTo>
                    <a:pt x="2803271" y="88916"/>
                  </a:lnTo>
                  <a:lnTo>
                    <a:pt x="2821369" y="131802"/>
                  </a:lnTo>
                  <a:lnTo>
                    <a:pt x="2827782" y="179527"/>
                  </a:lnTo>
                  <a:lnTo>
                    <a:pt x="2827782" y="1615744"/>
                  </a:lnTo>
                  <a:lnTo>
                    <a:pt x="2821369" y="1663469"/>
                  </a:lnTo>
                  <a:lnTo>
                    <a:pt x="2803271" y="1706355"/>
                  </a:lnTo>
                  <a:lnTo>
                    <a:pt x="2775199" y="1742689"/>
                  </a:lnTo>
                  <a:lnTo>
                    <a:pt x="2738865" y="1770760"/>
                  </a:lnTo>
                  <a:lnTo>
                    <a:pt x="2695979" y="1788859"/>
                  </a:lnTo>
                  <a:lnTo>
                    <a:pt x="2648254" y="1795272"/>
                  </a:lnTo>
                  <a:lnTo>
                    <a:pt x="179527" y="1795272"/>
                  </a:lnTo>
                  <a:lnTo>
                    <a:pt x="131802" y="1788859"/>
                  </a:lnTo>
                  <a:lnTo>
                    <a:pt x="88916" y="1770761"/>
                  </a:lnTo>
                  <a:lnTo>
                    <a:pt x="52582" y="1742689"/>
                  </a:lnTo>
                  <a:lnTo>
                    <a:pt x="24510" y="1706355"/>
                  </a:lnTo>
                  <a:lnTo>
                    <a:pt x="6412" y="1663469"/>
                  </a:lnTo>
                  <a:lnTo>
                    <a:pt x="0" y="1615744"/>
                  </a:lnTo>
                  <a:lnTo>
                    <a:pt x="0" y="179527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502727" y="4741452"/>
            <a:ext cx="2045970" cy="988694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92735" marR="5080" indent="-280670">
              <a:lnSpc>
                <a:spcPts val="3620"/>
              </a:lnSpc>
              <a:spcBef>
                <a:spcPts val="500"/>
              </a:spcBef>
            </a:pPr>
            <a:r>
              <a:rPr sz="3300" spc="-5" dirty="0">
                <a:latin typeface="Calibri"/>
                <a:cs typeface="Calibri"/>
              </a:rPr>
              <a:t>Metrik</a:t>
            </a:r>
            <a:r>
              <a:rPr sz="3300" spc="-80" dirty="0">
                <a:latin typeface="Calibri"/>
                <a:cs typeface="Calibri"/>
              </a:rPr>
              <a:t> </a:t>
            </a:r>
            <a:r>
              <a:rPr sz="3300" spc="-5" dirty="0">
                <a:latin typeface="Calibri"/>
                <a:cs typeface="Calibri"/>
              </a:rPr>
              <a:t>Bazlı </a:t>
            </a:r>
            <a:r>
              <a:rPr sz="3300" spc="-735" dirty="0">
                <a:latin typeface="Calibri"/>
                <a:cs typeface="Calibri"/>
              </a:rPr>
              <a:t> </a:t>
            </a:r>
            <a:r>
              <a:rPr sz="3300" spc="-35" dirty="0">
                <a:latin typeface="Calibri"/>
                <a:cs typeface="Calibri"/>
              </a:rPr>
              <a:t>Yaklaşım</a:t>
            </a:r>
            <a:endParaRPr sz="33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247003" y="4082922"/>
            <a:ext cx="3154680" cy="2106930"/>
            <a:chOff x="6247003" y="4082922"/>
            <a:chExt cx="3154680" cy="2106930"/>
          </a:xfrm>
        </p:grpSpPr>
        <p:sp>
          <p:nvSpPr>
            <p:cNvPr id="19" name="object 19"/>
            <p:cNvSpPr/>
            <p:nvPr/>
          </p:nvSpPr>
          <p:spPr>
            <a:xfrm>
              <a:off x="6253353" y="4089272"/>
              <a:ext cx="2828290" cy="1796414"/>
            </a:xfrm>
            <a:custGeom>
              <a:avLst/>
              <a:gdLst/>
              <a:ahLst/>
              <a:cxnLst/>
              <a:rect l="l" t="t" r="r" b="b"/>
              <a:pathLst>
                <a:path w="2828290" h="1796414">
                  <a:moveTo>
                    <a:pt x="2648178" y="0"/>
                  </a:moveTo>
                  <a:lnTo>
                    <a:pt x="179603" y="0"/>
                  </a:lnTo>
                  <a:lnTo>
                    <a:pt x="131859" y="6415"/>
                  </a:lnTo>
                  <a:lnTo>
                    <a:pt x="88956" y="24522"/>
                  </a:lnTo>
                  <a:lnTo>
                    <a:pt x="52606" y="52606"/>
                  </a:lnTo>
                  <a:lnTo>
                    <a:pt x="24522" y="88956"/>
                  </a:lnTo>
                  <a:lnTo>
                    <a:pt x="6415" y="131859"/>
                  </a:lnTo>
                  <a:lnTo>
                    <a:pt x="0" y="179603"/>
                  </a:lnTo>
                  <a:lnTo>
                    <a:pt x="0" y="1616430"/>
                  </a:lnTo>
                  <a:lnTo>
                    <a:pt x="6415" y="1664174"/>
                  </a:lnTo>
                  <a:lnTo>
                    <a:pt x="24522" y="1707077"/>
                  </a:lnTo>
                  <a:lnTo>
                    <a:pt x="52606" y="1743427"/>
                  </a:lnTo>
                  <a:lnTo>
                    <a:pt x="88956" y="1771511"/>
                  </a:lnTo>
                  <a:lnTo>
                    <a:pt x="131859" y="1789618"/>
                  </a:lnTo>
                  <a:lnTo>
                    <a:pt x="179603" y="1796034"/>
                  </a:lnTo>
                  <a:lnTo>
                    <a:pt x="2648178" y="1796034"/>
                  </a:lnTo>
                  <a:lnTo>
                    <a:pt x="2695922" y="1789618"/>
                  </a:lnTo>
                  <a:lnTo>
                    <a:pt x="2738825" y="1771511"/>
                  </a:lnTo>
                  <a:lnTo>
                    <a:pt x="2775175" y="1743427"/>
                  </a:lnTo>
                  <a:lnTo>
                    <a:pt x="2803259" y="1707077"/>
                  </a:lnTo>
                  <a:lnTo>
                    <a:pt x="2821366" y="1664174"/>
                  </a:lnTo>
                  <a:lnTo>
                    <a:pt x="2827782" y="1616430"/>
                  </a:lnTo>
                  <a:lnTo>
                    <a:pt x="2827782" y="179603"/>
                  </a:lnTo>
                  <a:lnTo>
                    <a:pt x="2821366" y="131859"/>
                  </a:lnTo>
                  <a:lnTo>
                    <a:pt x="2803259" y="88956"/>
                  </a:lnTo>
                  <a:lnTo>
                    <a:pt x="2775175" y="52606"/>
                  </a:lnTo>
                  <a:lnTo>
                    <a:pt x="2738825" y="24522"/>
                  </a:lnTo>
                  <a:lnTo>
                    <a:pt x="2695922" y="6415"/>
                  </a:lnTo>
                  <a:lnTo>
                    <a:pt x="2648178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253353" y="4089272"/>
              <a:ext cx="2828290" cy="1796414"/>
            </a:xfrm>
            <a:custGeom>
              <a:avLst/>
              <a:gdLst/>
              <a:ahLst/>
              <a:cxnLst/>
              <a:rect l="l" t="t" r="r" b="b"/>
              <a:pathLst>
                <a:path w="2828290" h="1796414">
                  <a:moveTo>
                    <a:pt x="0" y="179603"/>
                  </a:moveTo>
                  <a:lnTo>
                    <a:pt x="6415" y="131859"/>
                  </a:lnTo>
                  <a:lnTo>
                    <a:pt x="24522" y="88956"/>
                  </a:lnTo>
                  <a:lnTo>
                    <a:pt x="52606" y="52606"/>
                  </a:lnTo>
                  <a:lnTo>
                    <a:pt x="88956" y="24522"/>
                  </a:lnTo>
                  <a:lnTo>
                    <a:pt x="131859" y="6415"/>
                  </a:lnTo>
                  <a:lnTo>
                    <a:pt x="179603" y="0"/>
                  </a:lnTo>
                  <a:lnTo>
                    <a:pt x="2648178" y="0"/>
                  </a:lnTo>
                  <a:lnTo>
                    <a:pt x="2695922" y="6415"/>
                  </a:lnTo>
                  <a:lnTo>
                    <a:pt x="2738825" y="24522"/>
                  </a:lnTo>
                  <a:lnTo>
                    <a:pt x="2775175" y="52606"/>
                  </a:lnTo>
                  <a:lnTo>
                    <a:pt x="2803259" y="88956"/>
                  </a:lnTo>
                  <a:lnTo>
                    <a:pt x="2821366" y="131859"/>
                  </a:lnTo>
                  <a:lnTo>
                    <a:pt x="2827782" y="179603"/>
                  </a:lnTo>
                  <a:lnTo>
                    <a:pt x="2827782" y="1616430"/>
                  </a:lnTo>
                  <a:lnTo>
                    <a:pt x="2821366" y="1664174"/>
                  </a:lnTo>
                  <a:lnTo>
                    <a:pt x="2803259" y="1707077"/>
                  </a:lnTo>
                  <a:lnTo>
                    <a:pt x="2775175" y="1743427"/>
                  </a:lnTo>
                  <a:lnTo>
                    <a:pt x="2738825" y="1771511"/>
                  </a:lnTo>
                  <a:lnTo>
                    <a:pt x="2695922" y="1789618"/>
                  </a:lnTo>
                  <a:lnTo>
                    <a:pt x="2648178" y="1796034"/>
                  </a:lnTo>
                  <a:lnTo>
                    <a:pt x="179603" y="1796034"/>
                  </a:lnTo>
                  <a:lnTo>
                    <a:pt x="131859" y="1789618"/>
                  </a:lnTo>
                  <a:lnTo>
                    <a:pt x="88956" y="1771511"/>
                  </a:lnTo>
                  <a:lnTo>
                    <a:pt x="52606" y="1743427"/>
                  </a:lnTo>
                  <a:lnTo>
                    <a:pt x="24522" y="1707077"/>
                  </a:lnTo>
                  <a:lnTo>
                    <a:pt x="6415" y="1664174"/>
                  </a:lnTo>
                  <a:lnTo>
                    <a:pt x="0" y="1616430"/>
                  </a:lnTo>
                  <a:lnTo>
                    <a:pt x="0" y="17960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67297" y="4387975"/>
              <a:ext cx="2828290" cy="1795780"/>
            </a:xfrm>
            <a:custGeom>
              <a:avLst/>
              <a:gdLst/>
              <a:ahLst/>
              <a:cxnLst/>
              <a:rect l="l" t="t" r="r" b="b"/>
              <a:pathLst>
                <a:path w="2828290" h="1795779">
                  <a:moveTo>
                    <a:pt x="2648254" y="0"/>
                  </a:moveTo>
                  <a:lnTo>
                    <a:pt x="179527" y="0"/>
                  </a:lnTo>
                  <a:lnTo>
                    <a:pt x="131802" y="6412"/>
                  </a:lnTo>
                  <a:lnTo>
                    <a:pt x="88916" y="24510"/>
                  </a:lnTo>
                  <a:lnTo>
                    <a:pt x="52582" y="52582"/>
                  </a:lnTo>
                  <a:lnTo>
                    <a:pt x="24510" y="88916"/>
                  </a:lnTo>
                  <a:lnTo>
                    <a:pt x="6412" y="131802"/>
                  </a:lnTo>
                  <a:lnTo>
                    <a:pt x="0" y="179527"/>
                  </a:lnTo>
                  <a:lnTo>
                    <a:pt x="0" y="1615744"/>
                  </a:lnTo>
                  <a:lnTo>
                    <a:pt x="6412" y="1663469"/>
                  </a:lnTo>
                  <a:lnTo>
                    <a:pt x="24510" y="1706355"/>
                  </a:lnTo>
                  <a:lnTo>
                    <a:pt x="52582" y="1742689"/>
                  </a:lnTo>
                  <a:lnTo>
                    <a:pt x="88916" y="1770761"/>
                  </a:lnTo>
                  <a:lnTo>
                    <a:pt x="131802" y="1788859"/>
                  </a:lnTo>
                  <a:lnTo>
                    <a:pt x="179527" y="1795272"/>
                  </a:lnTo>
                  <a:lnTo>
                    <a:pt x="2648254" y="1795272"/>
                  </a:lnTo>
                  <a:lnTo>
                    <a:pt x="2695979" y="1788859"/>
                  </a:lnTo>
                  <a:lnTo>
                    <a:pt x="2738865" y="1770760"/>
                  </a:lnTo>
                  <a:lnTo>
                    <a:pt x="2775199" y="1742689"/>
                  </a:lnTo>
                  <a:lnTo>
                    <a:pt x="2803271" y="1706355"/>
                  </a:lnTo>
                  <a:lnTo>
                    <a:pt x="2821369" y="1663469"/>
                  </a:lnTo>
                  <a:lnTo>
                    <a:pt x="2827782" y="1615744"/>
                  </a:lnTo>
                  <a:lnTo>
                    <a:pt x="2827782" y="179527"/>
                  </a:lnTo>
                  <a:lnTo>
                    <a:pt x="2821369" y="131802"/>
                  </a:lnTo>
                  <a:lnTo>
                    <a:pt x="2803271" y="88916"/>
                  </a:lnTo>
                  <a:lnTo>
                    <a:pt x="2775199" y="52582"/>
                  </a:lnTo>
                  <a:lnTo>
                    <a:pt x="2738865" y="24510"/>
                  </a:lnTo>
                  <a:lnTo>
                    <a:pt x="2695979" y="6412"/>
                  </a:lnTo>
                  <a:lnTo>
                    <a:pt x="264825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567297" y="4387975"/>
              <a:ext cx="2828290" cy="1795780"/>
            </a:xfrm>
            <a:custGeom>
              <a:avLst/>
              <a:gdLst/>
              <a:ahLst/>
              <a:cxnLst/>
              <a:rect l="l" t="t" r="r" b="b"/>
              <a:pathLst>
                <a:path w="2828290" h="1795779">
                  <a:moveTo>
                    <a:pt x="0" y="179527"/>
                  </a:moveTo>
                  <a:lnTo>
                    <a:pt x="6412" y="131802"/>
                  </a:lnTo>
                  <a:lnTo>
                    <a:pt x="24510" y="88916"/>
                  </a:lnTo>
                  <a:lnTo>
                    <a:pt x="52582" y="52582"/>
                  </a:lnTo>
                  <a:lnTo>
                    <a:pt x="88916" y="24510"/>
                  </a:lnTo>
                  <a:lnTo>
                    <a:pt x="131802" y="6412"/>
                  </a:lnTo>
                  <a:lnTo>
                    <a:pt x="179527" y="0"/>
                  </a:lnTo>
                  <a:lnTo>
                    <a:pt x="2648254" y="0"/>
                  </a:lnTo>
                  <a:lnTo>
                    <a:pt x="2695979" y="6412"/>
                  </a:lnTo>
                  <a:lnTo>
                    <a:pt x="2738865" y="24510"/>
                  </a:lnTo>
                  <a:lnTo>
                    <a:pt x="2775199" y="52582"/>
                  </a:lnTo>
                  <a:lnTo>
                    <a:pt x="2803271" y="88916"/>
                  </a:lnTo>
                  <a:lnTo>
                    <a:pt x="2821369" y="131802"/>
                  </a:lnTo>
                  <a:lnTo>
                    <a:pt x="2827782" y="179527"/>
                  </a:lnTo>
                  <a:lnTo>
                    <a:pt x="2827782" y="1615744"/>
                  </a:lnTo>
                  <a:lnTo>
                    <a:pt x="2821369" y="1663469"/>
                  </a:lnTo>
                  <a:lnTo>
                    <a:pt x="2803271" y="1706355"/>
                  </a:lnTo>
                  <a:lnTo>
                    <a:pt x="2775199" y="1742689"/>
                  </a:lnTo>
                  <a:lnTo>
                    <a:pt x="2738865" y="1770760"/>
                  </a:lnTo>
                  <a:lnTo>
                    <a:pt x="2695979" y="1788859"/>
                  </a:lnTo>
                  <a:lnTo>
                    <a:pt x="2648254" y="1795272"/>
                  </a:lnTo>
                  <a:lnTo>
                    <a:pt x="179527" y="1795272"/>
                  </a:lnTo>
                  <a:lnTo>
                    <a:pt x="131802" y="1788859"/>
                  </a:lnTo>
                  <a:lnTo>
                    <a:pt x="88916" y="1770761"/>
                  </a:lnTo>
                  <a:lnTo>
                    <a:pt x="52582" y="1742689"/>
                  </a:lnTo>
                  <a:lnTo>
                    <a:pt x="24510" y="1706355"/>
                  </a:lnTo>
                  <a:lnTo>
                    <a:pt x="6412" y="1663469"/>
                  </a:lnTo>
                  <a:lnTo>
                    <a:pt x="0" y="1615744"/>
                  </a:lnTo>
                  <a:lnTo>
                    <a:pt x="0" y="179527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932494" y="4741452"/>
            <a:ext cx="2096135" cy="988694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18770" marR="5080" indent="-306705">
              <a:lnSpc>
                <a:spcPts val="3620"/>
              </a:lnSpc>
              <a:spcBef>
                <a:spcPts val="500"/>
              </a:spcBef>
            </a:pPr>
            <a:r>
              <a:rPr sz="3300" spc="-5" dirty="0">
                <a:latin typeface="Calibri"/>
                <a:cs typeface="Calibri"/>
              </a:rPr>
              <a:t>Uzman</a:t>
            </a:r>
            <a:r>
              <a:rPr sz="3300" spc="-80" dirty="0">
                <a:latin typeface="Calibri"/>
                <a:cs typeface="Calibri"/>
              </a:rPr>
              <a:t> </a:t>
            </a:r>
            <a:r>
              <a:rPr sz="3300" spc="-5" dirty="0">
                <a:latin typeface="Calibri"/>
                <a:cs typeface="Calibri"/>
              </a:rPr>
              <a:t>Bazlı </a:t>
            </a:r>
            <a:r>
              <a:rPr sz="3300" spc="-730" dirty="0">
                <a:latin typeface="Calibri"/>
                <a:cs typeface="Calibri"/>
              </a:rPr>
              <a:t> </a:t>
            </a:r>
            <a:r>
              <a:rPr sz="3300" spc="-35" dirty="0">
                <a:latin typeface="Calibri"/>
                <a:cs typeface="Calibri"/>
              </a:rPr>
              <a:t>Yaklaşım</a:t>
            </a:r>
            <a:endParaRPr sz="33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2130" y="1927986"/>
            <a:ext cx="3530600" cy="2479040"/>
            <a:chOff x="32130" y="1927986"/>
            <a:chExt cx="3530600" cy="2479040"/>
          </a:xfrm>
        </p:grpSpPr>
        <p:sp>
          <p:nvSpPr>
            <p:cNvPr id="25" name="object 25"/>
            <p:cNvSpPr/>
            <p:nvPr/>
          </p:nvSpPr>
          <p:spPr>
            <a:xfrm>
              <a:off x="38480" y="2088450"/>
              <a:ext cx="3517900" cy="2312035"/>
            </a:xfrm>
            <a:custGeom>
              <a:avLst/>
              <a:gdLst/>
              <a:ahLst/>
              <a:cxnLst/>
              <a:rect l="l" t="t" r="r" b="b"/>
              <a:pathLst>
                <a:path w="3517900" h="2312035">
                  <a:moveTo>
                    <a:pt x="3517391" y="0"/>
                  </a:moveTo>
                  <a:lnTo>
                    <a:pt x="3509535" y="48712"/>
                  </a:lnTo>
                  <a:lnTo>
                    <a:pt x="3487656" y="91018"/>
                  </a:lnTo>
                  <a:lnTo>
                    <a:pt x="3454295" y="124379"/>
                  </a:lnTo>
                  <a:lnTo>
                    <a:pt x="3411989" y="146257"/>
                  </a:lnTo>
                  <a:lnTo>
                    <a:pt x="3363277" y="154114"/>
                  </a:lnTo>
                  <a:lnTo>
                    <a:pt x="154114" y="154114"/>
                  </a:lnTo>
                  <a:lnTo>
                    <a:pt x="105402" y="161971"/>
                  </a:lnTo>
                  <a:lnTo>
                    <a:pt x="63096" y="183849"/>
                  </a:lnTo>
                  <a:lnTo>
                    <a:pt x="29735" y="217210"/>
                  </a:lnTo>
                  <a:lnTo>
                    <a:pt x="7856" y="259516"/>
                  </a:lnTo>
                  <a:lnTo>
                    <a:pt x="0" y="308229"/>
                  </a:lnTo>
                  <a:lnTo>
                    <a:pt x="0" y="2157603"/>
                  </a:lnTo>
                  <a:lnTo>
                    <a:pt x="7856" y="2206315"/>
                  </a:lnTo>
                  <a:lnTo>
                    <a:pt x="29735" y="2248621"/>
                  </a:lnTo>
                  <a:lnTo>
                    <a:pt x="63096" y="2281982"/>
                  </a:lnTo>
                  <a:lnTo>
                    <a:pt x="105402" y="2303860"/>
                  </a:lnTo>
                  <a:lnTo>
                    <a:pt x="154114" y="2311717"/>
                  </a:lnTo>
                  <a:lnTo>
                    <a:pt x="202826" y="2303860"/>
                  </a:lnTo>
                  <a:lnTo>
                    <a:pt x="245132" y="2281982"/>
                  </a:lnTo>
                  <a:lnTo>
                    <a:pt x="278493" y="2248621"/>
                  </a:lnTo>
                  <a:lnTo>
                    <a:pt x="300372" y="2206315"/>
                  </a:lnTo>
                  <a:lnTo>
                    <a:pt x="308228" y="2157603"/>
                  </a:lnTo>
                  <a:lnTo>
                    <a:pt x="308228" y="2003488"/>
                  </a:lnTo>
                  <a:lnTo>
                    <a:pt x="3363277" y="2003488"/>
                  </a:lnTo>
                  <a:lnTo>
                    <a:pt x="3411989" y="1995631"/>
                  </a:lnTo>
                  <a:lnTo>
                    <a:pt x="3454295" y="1973753"/>
                  </a:lnTo>
                  <a:lnTo>
                    <a:pt x="3487656" y="1940392"/>
                  </a:lnTo>
                  <a:lnTo>
                    <a:pt x="3509535" y="1898086"/>
                  </a:lnTo>
                  <a:lnTo>
                    <a:pt x="3517391" y="1849374"/>
                  </a:lnTo>
                  <a:lnTo>
                    <a:pt x="3517391" y="462343"/>
                  </a:lnTo>
                  <a:lnTo>
                    <a:pt x="154114" y="462343"/>
                  </a:lnTo>
                  <a:lnTo>
                    <a:pt x="154114" y="308229"/>
                  </a:lnTo>
                  <a:lnTo>
                    <a:pt x="160169" y="278235"/>
                  </a:lnTo>
                  <a:lnTo>
                    <a:pt x="176680" y="253744"/>
                  </a:lnTo>
                  <a:lnTo>
                    <a:pt x="201172" y="237232"/>
                  </a:lnTo>
                  <a:lnTo>
                    <a:pt x="231165" y="231178"/>
                  </a:lnTo>
                  <a:lnTo>
                    <a:pt x="3517391" y="231178"/>
                  </a:lnTo>
                  <a:lnTo>
                    <a:pt x="3517391" y="0"/>
                  </a:lnTo>
                  <a:close/>
                </a:path>
                <a:path w="3517900" h="2312035">
                  <a:moveTo>
                    <a:pt x="3517391" y="231178"/>
                  </a:moveTo>
                  <a:lnTo>
                    <a:pt x="231165" y="231178"/>
                  </a:lnTo>
                  <a:lnTo>
                    <a:pt x="261160" y="237232"/>
                  </a:lnTo>
                  <a:lnTo>
                    <a:pt x="285656" y="253744"/>
                  </a:lnTo>
                  <a:lnTo>
                    <a:pt x="302172" y="278235"/>
                  </a:lnTo>
                  <a:lnTo>
                    <a:pt x="308228" y="308229"/>
                  </a:lnTo>
                  <a:lnTo>
                    <a:pt x="300372" y="356941"/>
                  </a:lnTo>
                  <a:lnTo>
                    <a:pt x="278493" y="399247"/>
                  </a:lnTo>
                  <a:lnTo>
                    <a:pt x="245132" y="432608"/>
                  </a:lnTo>
                  <a:lnTo>
                    <a:pt x="202826" y="454486"/>
                  </a:lnTo>
                  <a:lnTo>
                    <a:pt x="154114" y="462343"/>
                  </a:lnTo>
                  <a:lnTo>
                    <a:pt x="3517391" y="462343"/>
                  </a:lnTo>
                  <a:lnTo>
                    <a:pt x="3517391" y="231178"/>
                  </a:lnTo>
                  <a:close/>
                </a:path>
                <a:path w="3517900" h="2312035">
                  <a:moveTo>
                    <a:pt x="3209162" y="0"/>
                  </a:moveTo>
                  <a:lnTo>
                    <a:pt x="3209162" y="154114"/>
                  </a:lnTo>
                  <a:lnTo>
                    <a:pt x="3363277" y="154114"/>
                  </a:lnTo>
                  <a:lnTo>
                    <a:pt x="3363277" y="77050"/>
                  </a:lnTo>
                  <a:lnTo>
                    <a:pt x="3286226" y="77050"/>
                  </a:lnTo>
                  <a:lnTo>
                    <a:pt x="3256231" y="70996"/>
                  </a:lnTo>
                  <a:lnTo>
                    <a:pt x="3231735" y="54484"/>
                  </a:lnTo>
                  <a:lnTo>
                    <a:pt x="3215219" y="29993"/>
                  </a:lnTo>
                  <a:lnTo>
                    <a:pt x="3209162" y="0"/>
                  </a:lnTo>
                  <a:close/>
                </a:path>
                <a:path w="3517900" h="2312035">
                  <a:moveTo>
                    <a:pt x="3363277" y="0"/>
                  </a:moveTo>
                  <a:lnTo>
                    <a:pt x="3357222" y="29993"/>
                  </a:lnTo>
                  <a:lnTo>
                    <a:pt x="3340711" y="54484"/>
                  </a:lnTo>
                  <a:lnTo>
                    <a:pt x="3316219" y="70996"/>
                  </a:lnTo>
                  <a:lnTo>
                    <a:pt x="3286226" y="77050"/>
                  </a:lnTo>
                  <a:lnTo>
                    <a:pt x="3363277" y="77050"/>
                  </a:lnTo>
                  <a:lnTo>
                    <a:pt x="3363277" y="0"/>
                  </a:lnTo>
                  <a:close/>
                </a:path>
              </a:pathLst>
            </a:custGeom>
            <a:solidFill>
              <a:srgbClr val="EED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2594" y="1934339"/>
              <a:ext cx="3363595" cy="616585"/>
            </a:xfrm>
            <a:custGeom>
              <a:avLst/>
              <a:gdLst/>
              <a:ahLst/>
              <a:cxnLst/>
              <a:rect l="l" t="t" r="r" b="b"/>
              <a:pathLst>
                <a:path w="3363595" h="616585">
                  <a:moveTo>
                    <a:pt x="77050" y="385292"/>
                  </a:moveTo>
                  <a:lnTo>
                    <a:pt x="47057" y="391347"/>
                  </a:lnTo>
                  <a:lnTo>
                    <a:pt x="22566" y="407858"/>
                  </a:lnTo>
                  <a:lnTo>
                    <a:pt x="6054" y="432350"/>
                  </a:lnTo>
                  <a:lnTo>
                    <a:pt x="0" y="462343"/>
                  </a:lnTo>
                  <a:lnTo>
                    <a:pt x="0" y="616458"/>
                  </a:lnTo>
                  <a:lnTo>
                    <a:pt x="48712" y="608601"/>
                  </a:lnTo>
                  <a:lnTo>
                    <a:pt x="91018" y="586722"/>
                  </a:lnTo>
                  <a:lnTo>
                    <a:pt x="124379" y="553361"/>
                  </a:lnTo>
                  <a:lnTo>
                    <a:pt x="146257" y="511055"/>
                  </a:lnTo>
                  <a:lnTo>
                    <a:pt x="154114" y="462343"/>
                  </a:lnTo>
                  <a:lnTo>
                    <a:pt x="148057" y="432350"/>
                  </a:lnTo>
                  <a:lnTo>
                    <a:pt x="131541" y="407858"/>
                  </a:lnTo>
                  <a:lnTo>
                    <a:pt x="107046" y="391347"/>
                  </a:lnTo>
                  <a:lnTo>
                    <a:pt x="77050" y="385292"/>
                  </a:lnTo>
                  <a:close/>
                </a:path>
                <a:path w="3363595" h="616585">
                  <a:moveTo>
                    <a:pt x="3363277" y="154114"/>
                  </a:moveTo>
                  <a:lnTo>
                    <a:pt x="3209163" y="154114"/>
                  </a:lnTo>
                  <a:lnTo>
                    <a:pt x="3209163" y="308229"/>
                  </a:lnTo>
                  <a:lnTo>
                    <a:pt x="3257875" y="300372"/>
                  </a:lnTo>
                  <a:lnTo>
                    <a:pt x="3300181" y="278493"/>
                  </a:lnTo>
                  <a:lnTo>
                    <a:pt x="3333542" y="245132"/>
                  </a:lnTo>
                  <a:lnTo>
                    <a:pt x="3355420" y="202826"/>
                  </a:lnTo>
                  <a:lnTo>
                    <a:pt x="3363277" y="154114"/>
                  </a:lnTo>
                  <a:close/>
                </a:path>
                <a:path w="3363595" h="616585">
                  <a:moveTo>
                    <a:pt x="3209163" y="0"/>
                  </a:moveTo>
                  <a:lnTo>
                    <a:pt x="3160450" y="7856"/>
                  </a:lnTo>
                  <a:lnTo>
                    <a:pt x="3118144" y="29735"/>
                  </a:lnTo>
                  <a:lnTo>
                    <a:pt x="3084783" y="63096"/>
                  </a:lnTo>
                  <a:lnTo>
                    <a:pt x="3062905" y="105402"/>
                  </a:lnTo>
                  <a:lnTo>
                    <a:pt x="3055048" y="154114"/>
                  </a:lnTo>
                  <a:lnTo>
                    <a:pt x="3061105" y="184107"/>
                  </a:lnTo>
                  <a:lnTo>
                    <a:pt x="3077621" y="208599"/>
                  </a:lnTo>
                  <a:lnTo>
                    <a:pt x="3102116" y="225110"/>
                  </a:lnTo>
                  <a:lnTo>
                    <a:pt x="3132112" y="231165"/>
                  </a:lnTo>
                  <a:lnTo>
                    <a:pt x="3162105" y="225110"/>
                  </a:lnTo>
                  <a:lnTo>
                    <a:pt x="3186596" y="208599"/>
                  </a:lnTo>
                  <a:lnTo>
                    <a:pt x="3203108" y="184107"/>
                  </a:lnTo>
                  <a:lnTo>
                    <a:pt x="3209163" y="154114"/>
                  </a:lnTo>
                  <a:lnTo>
                    <a:pt x="3363277" y="154114"/>
                  </a:lnTo>
                  <a:lnTo>
                    <a:pt x="3355420" y="105402"/>
                  </a:lnTo>
                  <a:lnTo>
                    <a:pt x="3333542" y="63096"/>
                  </a:lnTo>
                  <a:lnTo>
                    <a:pt x="3300181" y="29735"/>
                  </a:lnTo>
                  <a:lnTo>
                    <a:pt x="3257875" y="7856"/>
                  </a:lnTo>
                  <a:lnTo>
                    <a:pt x="3209163" y="0"/>
                  </a:lnTo>
                  <a:close/>
                </a:path>
              </a:pathLst>
            </a:custGeom>
            <a:solidFill>
              <a:srgbClr val="C0B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480" y="1934336"/>
              <a:ext cx="3517900" cy="2466340"/>
            </a:xfrm>
            <a:custGeom>
              <a:avLst/>
              <a:gdLst/>
              <a:ahLst/>
              <a:cxnLst/>
              <a:rect l="l" t="t" r="r" b="b"/>
              <a:pathLst>
                <a:path w="3517900" h="2466340">
                  <a:moveTo>
                    <a:pt x="0" y="462343"/>
                  </a:moveTo>
                  <a:lnTo>
                    <a:pt x="7856" y="413631"/>
                  </a:lnTo>
                  <a:lnTo>
                    <a:pt x="29735" y="371325"/>
                  </a:lnTo>
                  <a:lnTo>
                    <a:pt x="63096" y="337964"/>
                  </a:lnTo>
                  <a:lnTo>
                    <a:pt x="105402" y="316085"/>
                  </a:lnTo>
                  <a:lnTo>
                    <a:pt x="154114" y="308229"/>
                  </a:lnTo>
                  <a:lnTo>
                    <a:pt x="3209163" y="308229"/>
                  </a:lnTo>
                  <a:lnTo>
                    <a:pt x="3209163" y="154114"/>
                  </a:lnTo>
                  <a:lnTo>
                    <a:pt x="3217019" y="105402"/>
                  </a:lnTo>
                  <a:lnTo>
                    <a:pt x="3238898" y="63096"/>
                  </a:lnTo>
                  <a:lnTo>
                    <a:pt x="3272259" y="29735"/>
                  </a:lnTo>
                  <a:lnTo>
                    <a:pt x="3314565" y="7856"/>
                  </a:lnTo>
                  <a:lnTo>
                    <a:pt x="3363277" y="0"/>
                  </a:lnTo>
                  <a:lnTo>
                    <a:pt x="3411989" y="7856"/>
                  </a:lnTo>
                  <a:lnTo>
                    <a:pt x="3454295" y="29735"/>
                  </a:lnTo>
                  <a:lnTo>
                    <a:pt x="3487656" y="63096"/>
                  </a:lnTo>
                  <a:lnTo>
                    <a:pt x="3509535" y="105402"/>
                  </a:lnTo>
                  <a:lnTo>
                    <a:pt x="3517391" y="154114"/>
                  </a:lnTo>
                  <a:lnTo>
                    <a:pt x="3517391" y="2003488"/>
                  </a:lnTo>
                  <a:lnTo>
                    <a:pt x="3509535" y="2052200"/>
                  </a:lnTo>
                  <a:lnTo>
                    <a:pt x="3487656" y="2094506"/>
                  </a:lnTo>
                  <a:lnTo>
                    <a:pt x="3454295" y="2127867"/>
                  </a:lnTo>
                  <a:lnTo>
                    <a:pt x="3411989" y="2149746"/>
                  </a:lnTo>
                  <a:lnTo>
                    <a:pt x="3363277" y="2157603"/>
                  </a:lnTo>
                  <a:lnTo>
                    <a:pt x="308229" y="2157603"/>
                  </a:lnTo>
                  <a:lnTo>
                    <a:pt x="308229" y="2311717"/>
                  </a:lnTo>
                  <a:lnTo>
                    <a:pt x="300372" y="2360429"/>
                  </a:lnTo>
                  <a:lnTo>
                    <a:pt x="278493" y="2402735"/>
                  </a:lnTo>
                  <a:lnTo>
                    <a:pt x="245132" y="2436096"/>
                  </a:lnTo>
                  <a:lnTo>
                    <a:pt x="202826" y="2457975"/>
                  </a:lnTo>
                  <a:lnTo>
                    <a:pt x="154114" y="2465832"/>
                  </a:lnTo>
                  <a:lnTo>
                    <a:pt x="105402" y="2457975"/>
                  </a:lnTo>
                  <a:lnTo>
                    <a:pt x="63096" y="2436096"/>
                  </a:lnTo>
                  <a:lnTo>
                    <a:pt x="29735" y="2402735"/>
                  </a:lnTo>
                  <a:lnTo>
                    <a:pt x="7856" y="2360429"/>
                  </a:lnTo>
                  <a:lnTo>
                    <a:pt x="0" y="2311717"/>
                  </a:lnTo>
                  <a:lnTo>
                    <a:pt x="0" y="462343"/>
                  </a:lnTo>
                  <a:close/>
                </a:path>
                <a:path w="3517900" h="2466340">
                  <a:moveTo>
                    <a:pt x="3209163" y="308229"/>
                  </a:moveTo>
                  <a:lnTo>
                    <a:pt x="3363277" y="308229"/>
                  </a:lnTo>
                  <a:lnTo>
                    <a:pt x="3411989" y="300372"/>
                  </a:lnTo>
                  <a:lnTo>
                    <a:pt x="3454295" y="278493"/>
                  </a:lnTo>
                  <a:lnTo>
                    <a:pt x="3487656" y="245132"/>
                  </a:lnTo>
                  <a:lnTo>
                    <a:pt x="3509535" y="202826"/>
                  </a:lnTo>
                  <a:lnTo>
                    <a:pt x="3517391" y="154114"/>
                  </a:lnTo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1294" y="2082101"/>
              <a:ext cx="166814" cy="16681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8480" y="2319629"/>
              <a:ext cx="308610" cy="1772920"/>
            </a:xfrm>
            <a:custGeom>
              <a:avLst/>
              <a:gdLst/>
              <a:ahLst/>
              <a:cxnLst/>
              <a:rect l="l" t="t" r="r" b="b"/>
              <a:pathLst>
                <a:path w="308610" h="1772920">
                  <a:moveTo>
                    <a:pt x="154114" y="231165"/>
                  </a:moveTo>
                  <a:lnTo>
                    <a:pt x="154114" y="77050"/>
                  </a:lnTo>
                  <a:lnTo>
                    <a:pt x="176680" y="22566"/>
                  </a:lnTo>
                  <a:lnTo>
                    <a:pt x="231165" y="0"/>
                  </a:lnTo>
                  <a:lnTo>
                    <a:pt x="261160" y="6054"/>
                  </a:lnTo>
                  <a:lnTo>
                    <a:pt x="285656" y="22566"/>
                  </a:lnTo>
                  <a:lnTo>
                    <a:pt x="302172" y="47057"/>
                  </a:lnTo>
                  <a:lnTo>
                    <a:pt x="308229" y="77050"/>
                  </a:lnTo>
                  <a:lnTo>
                    <a:pt x="300372" y="125763"/>
                  </a:lnTo>
                  <a:lnTo>
                    <a:pt x="278493" y="168069"/>
                  </a:lnTo>
                  <a:lnTo>
                    <a:pt x="245132" y="201430"/>
                  </a:lnTo>
                  <a:lnTo>
                    <a:pt x="202826" y="223308"/>
                  </a:lnTo>
                  <a:lnTo>
                    <a:pt x="154114" y="231165"/>
                  </a:lnTo>
                  <a:lnTo>
                    <a:pt x="105402" y="223308"/>
                  </a:lnTo>
                  <a:lnTo>
                    <a:pt x="63096" y="201430"/>
                  </a:lnTo>
                  <a:lnTo>
                    <a:pt x="29735" y="168069"/>
                  </a:lnTo>
                  <a:lnTo>
                    <a:pt x="7856" y="125763"/>
                  </a:lnTo>
                  <a:lnTo>
                    <a:pt x="0" y="77050"/>
                  </a:lnTo>
                </a:path>
                <a:path w="308610" h="1772920">
                  <a:moveTo>
                    <a:pt x="308229" y="77050"/>
                  </a:moveTo>
                  <a:lnTo>
                    <a:pt x="308229" y="1772310"/>
                  </a:lnTo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31825" y="2592547"/>
            <a:ext cx="2683510" cy="1121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800"/>
              </a:lnSpc>
              <a:spcBef>
                <a:spcPts val="105"/>
              </a:spcBef>
            </a:pPr>
            <a:r>
              <a:rPr sz="1800" spc="-30" dirty="0">
                <a:solidFill>
                  <a:srgbClr val="ED216B"/>
                </a:solidFill>
                <a:latin typeface="Lucida Sans Unicode"/>
                <a:cs typeface="Lucida Sans Unicode"/>
              </a:rPr>
              <a:t>d</a:t>
            </a:r>
            <a:r>
              <a:rPr sz="1800" spc="5" dirty="0">
                <a:solidFill>
                  <a:srgbClr val="ED216B"/>
                </a:solidFill>
                <a:latin typeface="Lucida Sans Unicode"/>
                <a:cs typeface="Lucida Sans Unicode"/>
              </a:rPr>
              <a:t>a</a:t>
            </a:r>
            <a:r>
              <a:rPr sz="1800" spc="-10" dirty="0">
                <a:solidFill>
                  <a:srgbClr val="ED216B"/>
                </a:solidFill>
                <a:latin typeface="Lucida Sans Unicode"/>
                <a:cs typeface="Lucida Sans Unicode"/>
              </a:rPr>
              <a:t>h</a:t>
            </a:r>
            <a:r>
              <a:rPr sz="1800" spc="-5" dirty="0">
                <a:solidFill>
                  <a:srgbClr val="ED216B"/>
                </a:solidFill>
                <a:latin typeface="Lucida Sans Unicode"/>
                <a:cs typeface="Lucida Sans Unicode"/>
              </a:rPr>
              <a:t>a</a:t>
            </a:r>
            <a:r>
              <a:rPr sz="1800" spc="-120" dirty="0">
                <a:solidFill>
                  <a:srgbClr val="ED216B"/>
                </a:solidFill>
                <a:latin typeface="Lucida Sans Unicode"/>
                <a:cs typeface="Lucida Sans Unicode"/>
              </a:rPr>
              <a:t> </a:t>
            </a:r>
            <a:r>
              <a:rPr sz="1800" spc="-40" dirty="0">
                <a:solidFill>
                  <a:srgbClr val="ED216B"/>
                </a:solidFill>
                <a:latin typeface="Lucida Sans Unicode"/>
                <a:cs typeface="Lucida Sans Unicode"/>
              </a:rPr>
              <a:t>ön</a:t>
            </a:r>
            <a:r>
              <a:rPr sz="1800" spc="-30" dirty="0">
                <a:solidFill>
                  <a:srgbClr val="ED216B"/>
                </a:solidFill>
                <a:latin typeface="Lucida Sans Unicode"/>
                <a:cs typeface="Lucida Sans Unicode"/>
              </a:rPr>
              <a:t>c</a:t>
            </a:r>
            <a:r>
              <a:rPr sz="1800" spc="-60" dirty="0">
                <a:solidFill>
                  <a:srgbClr val="ED216B"/>
                </a:solidFill>
                <a:latin typeface="Lucida Sans Unicode"/>
                <a:cs typeface="Lucida Sans Unicode"/>
              </a:rPr>
              <a:t>ek</a:t>
            </a:r>
            <a:r>
              <a:rPr sz="1800" spc="-65" dirty="0">
                <a:solidFill>
                  <a:srgbClr val="ED216B"/>
                </a:solidFill>
                <a:latin typeface="Lucida Sans Unicode"/>
                <a:cs typeface="Lucida Sans Unicode"/>
              </a:rPr>
              <a:t>i</a:t>
            </a:r>
            <a:r>
              <a:rPr sz="1800" spc="-95" dirty="0">
                <a:solidFill>
                  <a:srgbClr val="ED216B"/>
                </a:solidFill>
                <a:latin typeface="Lucida Sans Unicode"/>
                <a:cs typeface="Lucida Sans Unicode"/>
              </a:rPr>
              <a:t> </a:t>
            </a:r>
            <a:r>
              <a:rPr sz="1800" spc="-20" dirty="0">
                <a:solidFill>
                  <a:srgbClr val="ED216B"/>
                </a:solidFill>
                <a:latin typeface="Lucida Sans Unicode"/>
                <a:cs typeface="Lucida Sans Unicode"/>
              </a:rPr>
              <a:t>vey</a:t>
            </a:r>
            <a:r>
              <a:rPr sz="1800" spc="-15" dirty="0">
                <a:solidFill>
                  <a:srgbClr val="ED216B"/>
                </a:solidFill>
                <a:latin typeface="Lucida Sans Unicode"/>
                <a:cs typeface="Lucida Sans Unicode"/>
              </a:rPr>
              <a:t>a</a:t>
            </a:r>
            <a:r>
              <a:rPr sz="1800" spc="-105" dirty="0">
                <a:solidFill>
                  <a:srgbClr val="ED216B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ED216B"/>
                </a:solidFill>
                <a:latin typeface="Lucida Sans Unicode"/>
                <a:cs typeface="Lucida Sans Unicode"/>
              </a:rPr>
              <a:t>b</a:t>
            </a:r>
            <a:r>
              <a:rPr sz="1800" spc="-40" dirty="0">
                <a:solidFill>
                  <a:srgbClr val="ED216B"/>
                </a:solidFill>
                <a:latin typeface="Lucida Sans Unicode"/>
                <a:cs typeface="Lucida Sans Unicode"/>
              </a:rPr>
              <a:t>enzer  </a:t>
            </a:r>
            <a:r>
              <a:rPr sz="1800" spc="-25" dirty="0">
                <a:solidFill>
                  <a:srgbClr val="ED216B"/>
                </a:solidFill>
                <a:latin typeface="Lucida Sans Unicode"/>
                <a:cs typeface="Lucida Sans Unicode"/>
              </a:rPr>
              <a:t>projelere </a:t>
            </a:r>
            <a:r>
              <a:rPr sz="1800" spc="-20" dirty="0">
                <a:solidFill>
                  <a:srgbClr val="ED216B"/>
                </a:solidFill>
                <a:latin typeface="Lucida Sans Unicode"/>
                <a:cs typeface="Lucida Sans Unicode"/>
              </a:rPr>
              <a:t>ya </a:t>
            </a:r>
            <a:r>
              <a:rPr sz="1800" spc="-15" dirty="0">
                <a:solidFill>
                  <a:srgbClr val="ED216B"/>
                </a:solidFill>
                <a:latin typeface="Lucida Sans Unicode"/>
                <a:cs typeface="Lucida Sans Unicode"/>
              </a:rPr>
              <a:t>da </a:t>
            </a:r>
            <a:r>
              <a:rPr sz="1800" spc="-45" dirty="0">
                <a:solidFill>
                  <a:srgbClr val="ED216B"/>
                </a:solidFill>
                <a:latin typeface="Lucida Sans Unicode"/>
                <a:cs typeface="Lucida Sans Unicode"/>
              </a:rPr>
              <a:t>genel </a:t>
            </a:r>
            <a:r>
              <a:rPr sz="1800" spc="-40" dirty="0">
                <a:solidFill>
                  <a:srgbClr val="ED216B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ED216B"/>
                </a:solidFill>
                <a:latin typeface="Lucida Sans Unicode"/>
                <a:cs typeface="Lucida Sans Unicode"/>
              </a:rPr>
              <a:t>d</a:t>
            </a:r>
            <a:r>
              <a:rPr sz="1800" spc="-50" dirty="0">
                <a:solidFill>
                  <a:srgbClr val="ED216B"/>
                </a:solidFill>
                <a:latin typeface="Lucida Sans Unicode"/>
                <a:cs typeface="Lucida Sans Unicode"/>
              </a:rPr>
              <a:t>eğer</a:t>
            </a:r>
            <a:r>
              <a:rPr sz="1800" spc="-25" dirty="0">
                <a:solidFill>
                  <a:srgbClr val="ED216B"/>
                </a:solidFill>
                <a:latin typeface="Lucida Sans Unicode"/>
                <a:cs typeface="Lucida Sans Unicode"/>
              </a:rPr>
              <a:t>l</a:t>
            </a:r>
            <a:r>
              <a:rPr sz="1800" spc="-5" dirty="0">
                <a:solidFill>
                  <a:srgbClr val="ED216B"/>
                </a:solidFill>
                <a:latin typeface="Lucida Sans Unicode"/>
                <a:cs typeface="Lucida Sans Unicode"/>
              </a:rPr>
              <a:t>er</a:t>
            </a:r>
            <a:r>
              <a:rPr sz="1800" dirty="0">
                <a:solidFill>
                  <a:srgbClr val="ED216B"/>
                </a:solidFill>
                <a:latin typeface="Lucida Sans Unicode"/>
                <a:cs typeface="Lucida Sans Unicode"/>
              </a:rPr>
              <a:t>e</a:t>
            </a:r>
            <a:r>
              <a:rPr sz="1800" spc="-90" dirty="0">
                <a:solidFill>
                  <a:srgbClr val="ED216B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ED216B"/>
                </a:solidFill>
                <a:latin typeface="Lucida Sans Unicode"/>
                <a:cs typeface="Lucida Sans Unicode"/>
              </a:rPr>
              <a:t>d</a:t>
            </a:r>
            <a:r>
              <a:rPr sz="1800" spc="5" dirty="0">
                <a:solidFill>
                  <a:srgbClr val="ED216B"/>
                </a:solidFill>
                <a:latin typeface="Lucida Sans Unicode"/>
                <a:cs typeface="Lucida Sans Unicode"/>
              </a:rPr>
              <a:t>a</a:t>
            </a:r>
            <a:r>
              <a:rPr sz="1800" spc="-20" dirty="0">
                <a:solidFill>
                  <a:srgbClr val="ED216B"/>
                </a:solidFill>
                <a:latin typeface="Lucida Sans Unicode"/>
                <a:cs typeface="Lucida Sans Unicode"/>
              </a:rPr>
              <a:t>y</a:t>
            </a:r>
            <a:r>
              <a:rPr sz="1800" spc="-15" dirty="0">
                <a:solidFill>
                  <a:srgbClr val="ED216B"/>
                </a:solidFill>
                <a:latin typeface="Lucida Sans Unicode"/>
                <a:cs typeface="Lucida Sans Unicode"/>
              </a:rPr>
              <a:t>a</a:t>
            </a:r>
            <a:r>
              <a:rPr sz="1800" spc="-10" dirty="0">
                <a:solidFill>
                  <a:srgbClr val="ED216B"/>
                </a:solidFill>
                <a:latin typeface="Lucida Sans Unicode"/>
                <a:cs typeface="Lucida Sans Unicode"/>
              </a:rPr>
              <a:t>n</a:t>
            </a:r>
            <a:r>
              <a:rPr sz="1800" spc="-5" dirty="0">
                <a:solidFill>
                  <a:srgbClr val="ED216B"/>
                </a:solidFill>
                <a:latin typeface="Lucida Sans Unicode"/>
                <a:cs typeface="Lucida Sans Unicode"/>
              </a:rPr>
              <a:t>ar</a:t>
            </a:r>
            <a:r>
              <a:rPr sz="1800" dirty="0">
                <a:solidFill>
                  <a:srgbClr val="ED216B"/>
                </a:solidFill>
                <a:latin typeface="Lucida Sans Unicode"/>
                <a:cs typeface="Lucida Sans Unicode"/>
              </a:rPr>
              <a:t>a</a:t>
            </a:r>
            <a:r>
              <a:rPr sz="1800" spc="-110" dirty="0">
                <a:solidFill>
                  <a:srgbClr val="ED216B"/>
                </a:solidFill>
                <a:latin typeface="Lucida Sans Unicode"/>
                <a:cs typeface="Lucida Sans Unicode"/>
              </a:rPr>
              <a:t>k</a:t>
            </a:r>
            <a:r>
              <a:rPr sz="1800" spc="-105" dirty="0">
                <a:solidFill>
                  <a:srgbClr val="ED216B"/>
                </a:solidFill>
                <a:latin typeface="Lucida Sans Unicode"/>
                <a:cs typeface="Lucida Sans Unicode"/>
              </a:rPr>
              <a:t> </a:t>
            </a:r>
            <a:r>
              <a:rPr sz="1800" spc="-40" dirty="0">
                <a:solidFill>
                  <a:srgbClr val="ED216B"/>
                </a:solidFill>
                <a:latin typeface="Lucida Sans Unicode"/>
                <a:cs typeface="Lucida Sans Unicode"/>
              </a:rPr>
              <a:t>t</a:t>
            </a:r>
            <a:r>
              <a:rPr sz="1800" spc="-35" dirty="0">
                <a:solidFill>
                  <a:srgbClr val="ED216B"/>
                </a:solidFill>
                <a:latin typeface="Lucida Sans Unicode"/>
                <a:cs typeface="Lucida Sans Unicode"/>
              </a:rPr>
              <a:t>est  </a:t>
            </a:r>
            <a:r>
              <a:rPr sz="1800" spc="-65" dirty="0">
                <a:solidFill>
                  <a:srgbClr val="ED216B"/>
                </a:solidFill>
                <a:latin typeface="Lucida Sans Unicode"/>
                <a:cs typeface="Lucida Sans Unicode"/>
              </a:rPr>
              <a:t>ç</a:t>
            </a:r>
            <a:r>
              <a:rPr sz="1800" spc="5" dirty="0">
                <a:solidFill>
                  <a:srgbClr val="ED216B"/>
                </a:solidFill>
                <a:latin typeface="Lucida Sans Unicode"/>
                <a:cs typeface="Lucida Sans Unicode"/>
              </a:rPr>
              <a:t>a</a:t>
            </a:r>
            <a:r>
              <a:rPr sz="1800" spc="-15" dirty="0">
                <a:solidFill>
                  <a:srgbClr val="ED216B"/>
                </a:solidFill>
                <a:latin typeface="Lucida Sans Unicode"/>
                <a:cs typeface="Lucida Sans Unicode"/>
              </a:rPr>
              <a:t>ba</a:t>
            </a:r>
            <a:r>
              <a:rPr sz="1800" spc="-55" dirty="0">
                <a:solidFill>
                  <a:srgbClr val="ED216B"/>
                </a:solidFill>
                <a:latin typeface="Lucida Sans Unicode"/>
                <a:cs typeface="Lucida Sans Unicode"/>
              </a:rPr>
              <a:t>sın</a:t>
            </a:r>
            <a:r>
              <a:rPr sz="1800" spc="-65" dirty="0">
                <a:solidFill>
                  <a:srgbClr val="ED216B"/>
                </a:solidFill>
                <a:latin typeface="Lucida Sans Unicode"/>
                <a:cs typeface="Lucida Sans Unicode"/>
              </a:rPr>
              <a:t>ı</a:t>
            </a:r>
            <a:r>
              <a:rPr sz="1800" spc="-120" dirty="0">
                <a:solidFill>
                  <a:srgbClr val="ED216B"/>
                </a:solidFill>
                <a:latin typeface="Lucida Sans Unicode"/>
                <a:cs typeface="Lucida Sans Unicode"/>
              </a:rPr>
              <a:t> </a:t>
            </a:r>
            <a:r>
              <a:rPr sz="1800" spc="-20" dirty="0">
                <a:solidFill>
                  <a:srgbClr val="ED216B"/>
                </a:solidFill>
                <a:latin typeface="Lucida Sans Unicode"/>
                <a:cs typeface="Lucida Sans Unicode"/>
              </a:rPr>
              <a:t>tah</a:t>
            </a:r>
            <a:r>
              <a:rPr sz="1800" spc="-35" dirty="0">
                <a:solidFill>
                  <a:srgbClr val="ED216B"/>
                </a:solidFill>
                <a:latin typeface="Lucida Sans Unicode"/>
                <a:cs typeface="Lucida Sans Unicode"/>
              </a:rPr>
              <a:t>mi</a:t>
            </a:r>
            <a:r>
              <a:rPr sz="1800" spc="-30" dirty="0">
                <a:solidFill>
                  <a:srgbClr val="ED216B"/>
                </a:solidFill>
                <a:latin typeface="Lucida Sans Unicode"/>
                <a:cs typeface="Lucida Sans Unicode"/>
              </a:rPr>
              <a:t>n</a:t>
            </a:r>
            <a:r>
              <a:rPr sz="1800" spc="-130" dirty="0">
                <a:solidFill>
                  <a:srgbClr val="ED216B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ED216B"/>
                </a:solidFill>
                <a:latin typeface="Lucida Sans Unicode"/>
                <a:cs typeface="Lucida Sans Unicode"/>
              </a:rPr>
              <a:t>e</a:t>
            </a:r>
            <a:r>
              <a:rPr sz="1800" spc="-15" dirty="0">
                <a:solidFill>
                  <a:srgbClr val="ED216B"/>
                </a:solidFill>
                <a:latin typeface="Lucida Sans Unicode"/>
                <a:cs typeface="Lucida Sans Unicode"/>
              </a:rPr>
              <a:t>tme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630539" y="1632327"/>
            <a:ext cx="3530600" cy="2477770"/>
            <a:chOff x="8630539" y="1632327"/>
            <a:chExt cx="3530600" cy="2477770"/>
          </a:xfrm>
        </p:grpSpPr>
        <p:sp>
          <p:nvSpPr>
            <p:cNvPr id="32" name="object 32"/>
            <p:cNvSpPr/>
            <p:nvPr/>
          </p:nvSpPr>
          <p:spPr>
            <a:xfrm>
              <a:off x="8636889" y="1792748"/>
              <a:ext cx="3517900" cy="2311400"/>
            </a:xfrm>
            <a:custGeom>
              <a:avLst/>
              <a:gdLst/>
              <a:ahLst/>
              <a:cxnLst/>
              <a:rect l="l" t="t" r="r" b="b"/>
              <a:pathLst>
                <a:path w="3517900" h="2311400">
                  <a:moveTo>
                    <a:pt x="3517392" y="0"/>
                  </a:moveTo>
                  <a:lnTo>
                    <a:pt x="3509538" y="48697"/>
                  </a:lnTo>
                  <a:lnTo>
                    <a:pt x="3487667" y="90989"/>
                  </a:lnTo>
                  <a:lnTo>
                    <a:pt x="3454317" y="124339"/>
                  </a:lnTo>
                  <a:lnTo>
                    <a:pt x="3412025" y="146209"/>
                  </a:lnTo>
                  <a:lnTo>
                    <a:pt x="3363328" y="154063"/>
                  </a:lnTo>
                  <a:lnTo>
                    <a:pt x="154063" y="154063"/>
                  </a:lnTo>
                  <a:lnTo>
                    <a:pt x="105366" y="161918"/>
                  </a:lnTo>
                  <a:lnTo>
                    <a:pt x="63074" y="183791"/>
                  </a:lnTo>
                  <a:lnTo>
                    <a:pt x="29724" y="217143"/>
                  </a:lnTo>
                  <a:lnTo>
                    <a:pt x="7853" y="259435"/>
                  </a:lnTo>
                  <a:lnTo>
                    <a:pt x="0" y="308127"/>
                  </a:lnTo>
                  <a:lnTo>
                    <a:pt x="0" y="2156929"/>
                  </a:lnTo>
                  <a:lnTo>
                    <a:pt x="7853" y="2205628"/>
                  </a:lnTo>
                  <a:lnTo>
                    <a:pt x="29724" y="2247923"/>
                  </a:lnTo>
                  <a:lnTo>
                    <a:pt x="63074" y="2281277"/>
                  </a:lnTo>
                  <a:lnTo>
                    <a:pt x="105366" y="2303150"/>
                  </a:lnTo>
                  <a:lnTo>
                    <a:pt x="154063" y="2311006"/>
                  </a:lnTo>
                  <a:lnTo>
                    <a:pt x="202760" y="2303150"/>
                  </a:lnTo>
                  <a:lnTo>
                    <a:pt x="245053" y="2281277"/>
                  </a:lnTo>
                  <a:lnTo>
                    <a:pt x="278402" y="2247923"/>
                  </a:lnTo>
                  <a:lnTo>
                    <a:pt x="300273" y="2205628"/>
                  </a:lnTo>
                  <a:lnTo>
                    <a:pt x="308127" y="2156929"/>
                  </a:lnTo>
                  <a:lnTo>
                    <a:pt x="308127" y="2002866"/>
                  </a:lnTo>
                  <a:lnTo>
                    <a:pt x="3363328" y="2002866"/>
                  </a:lnTo>
                  <a:lnTo>
                    <a:pt x="3412025" y="1995012"/>
                  </a:lnTo>
                  <a:lnTo>
                    <a:pt x="3454317" y="1973141"/>
                  </a:lnTo>
                  <a:lnTo>
                    <a:pt x="3487667" y="1939791"/>
                  </a:lnTo>
                  <a:lnTo>
                    <a:pt x="3509538" y="1897499"/>
                  </a:lnTo>
                  <a:lnTo>
                    <a:pt x="3517392" y="1848802"/>
                  </a:lnTo>
                  <a:lnTo>
                    <a:pt x="3517392" y="462203"/>
                  </a:lnTo>
                  <a:lnTo>
                    <a:pt x="154063" y="462203"/>
                  </a:lnTo>
                  <a:lnTo>
                    <a:pt x="154063" y="308127"/>
                  </a:lnTo>
                  <a:lnTo>
                    <a:pt x="160118" y="278148"/>
                  </a:lnTo>
                  <a:lnTo>
                    <a:pt x="176628" y="253665"/>
                  </a:lnTo>
                  <a:lnTo>
                    <a:pt x="201116" y="237156"/>
                  </a:lnTo>
                  <a:lnTo>
                    <a:pt x="231101" y="231101"/>
                  </a:lnTo>
                  <a:lnTo>
                    <a:pt x="3517392" y="231101"/>
                  </a:lnTo>
                  <a:lnTo>
                    <a:pt x="3517392" y="0"/>
                  </a:lnTo>
                  <a:close/>
                </a:path>
                <a:path w="3517900" h="2311400">
                  <a:moveTo>
                    <a:pt x="3517392" y="231101"/>
                  </a:moveTo>
                  <a:lnTo>
                    <a:pt x="231101" y="231101"/>
                  </a:lnTo>
                  <a:lnTo>
                    <a:pt x="261085" y="237156"/>
                  </a:lnTo>
                  <a:lnTo>
                    <a:pt x="285569" y="253665"/>
                  </a:lnTo>
                  <a:lnTo>
                    <a:pt x="302075" y="278148"/>
                  </a:lnTo>
                  <a:lnTo>
                    <a:pt x="308127" y="308127"/>
                  </a:lnTo>
                  <a:lnTo>
                    <a:pt x="300273" y="356825"/>
                  </a:lnTo>
                  <a:lnTo>
                    <a:pt x="278402" y="399121"/>
                  </a:lnTo>
                  <a:lnTo>
                    <a:pt x="245053" y="432474"/>
                  </a:lnTo>
                  <a:lnTo>
                    <a:pt x="202760" y="454348"/>
                  </a:lnTo>
                  <a:lnTo>
                    <a:pt x="154063" y="462203"/>
                  </a:lnTo>
                  <a:lnTo>
                    <a:pt x="3517392" y="462203"/>
                  </a:lnTo>
                  <a:lnTo>
                    <a:pt x="3517392" y="231101"/>
                  </a:lnTo>
                  <a:close/>
                </a:path>
                <a:path w="3517900" h="2311400">
                  <a:moveTo>
                    <a:pt x="3209251" y="0"/>
                  </a:moveTo>
                  <a:lnTo>
                    <a:pt x="3209251" y="154063"/>
                  </a:lnTo>
                  <a:lnTo>
                    <a:pt x="3363328" y="154063"/>
                  </a:lnTo>
                  <a:lnTo>
                    <a:pt x="3363328" y="77038"/>
                  </a:lnTo>
                  <a:lnTo>
                    <a:pt x="3286290" y="77038"/>
                  </a:lnTo>
                  <a:lnTo>
                    <a:pt x="3256304" y="70983"/>
                  </a:lnTo>
                  <a:lnTo>
                    <a:pt x="3231816" y="54473"/>
                  </a:lnTo>
                  <a:lnTo>
                    <a:pt x="3215306" y="29985"/>
                  </a:lnTo>
                  <a:lnTo>
                    <a:pt x="3209251" y="0"/>
                  </a:lnTo>
                  <a:close/>
                </a:path>
                <a:path w="3517900" h="2311400">
                  <a:moveTo>
                    <a:pt x="3363328" y="0"/>
                  </a:moveTo>
                  <a:lnTo>
                    <a:pt x="3357273" y="29985"/>
                  </a:lnTo>
                  <a:lnTo>
                    <a:pt x="3340763" y="54473"/>
                  </a:lnTo>
                  <a:lnTo>
                    <a:pt x="3316275" y="70983"/>
                  </a:lnTo>
                  <a:lnTo>
                    <a:pt x="3286290" y="77038"/>
                  </a:lnTo>
                  <a:lnTo>
                    <a:pt x="3363328" y="77038"/>
                  </a:lnTo>
                  <a:lnTo>
                    <a:pt x="3363328" y="0"/>
                  </a:lnTo>
                  <a:close/>
                </a:path>
              </a:pathLst>
            </a:custGeom>
            <a:solidFill>
              <a:srgbClr val="EED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790955" y="1638680"/>
              <a:ext cx="3363595" cy="616585"/>
            </a:xfrm>
            <a:custGeom>
              <a:avLst/>
              <a:gdLst/>
              <a:ahLst/>
              <a:cxnLst/>
              <a:rect l="l" t="t" r="r" b="b"/>
              <a:pathLst>
                <a:path w="3363595" h="616585">
                  <a:moveTo>
                    <a:pt x="77038" y="385165"/>
                  </a:moveTo>
                  <a:lnTo>
                    <a:pt x="47052" y="391219"/>
                  </a:lnTo>
                  <a:lnTo>
                    <a:pt x="22564" y="407730"/>
                  </a:lnTo>
                  <a:lnTo>
                    <a:pt x="6054" y="432217"/>
                  </a:lnTo>
                  <a:lnTo>
                    <a:pt x="0" y="462203"/>
                  </a:lnTo>
                  <a:lnTo>
                    <a:pt x="0" y="616267"/>
                  </a:lnTo>
                  <a:lnTo>
                    <a:pt x="48697" y="608413"/>
                  </a:lnTo>
                  <a:lnTo>
                    <a:pt x="90989" y="586542"/>
                  </a:lnTo>
                  <a:lnTo>
                    <a:pt x="124339" y="553193"/>
                  </a:lnTo>
                  <a:lnTo>
                    <a:pt x="146209" y="510900"/>
                  </a:lnTo>
                  <a:lnTo>
                    <a:pt x="154063" y="462203"/>
                  </a:lnTo>
                  <a:lnTo>
                    <a:pt x="148011" y="432217"/>
                  </a:lnTo>
                  <a:lnTo>
                    <a:pt x="131505" y="407730"/>
                  </a:lnTo>
                  <a:lnTo>
                    <a:pt x="107022" y="391219"/>
                  </a:lnTo>
                  <a:lnTo>
                    <a:pt x="77038" y="385165"/>
                  </a:lnTo>
                  <a:close/>
                </a:path>
                <a:path w="3363595" h="616585">
                  <a:moveTo>
                    <a:pt x="3363328" y="154063"/>
                  </a:moveTo>
                  <a:lnTo>
                    <a:pt x="3209264" y="154063"/>
                  </a:lnTo>
                  <a:lnTo>
                    <a:pt x="3209264" y="308140"/>
                  </a:lnTo>
                  <a:lnTo>
                    <a:pt x="3257956" y="300284"/>
                  </a:lnTo>
                  <a:lnTo>
                    <a:pt x="3300248" y="278411"/>
                  </a:lnTo>
                  <a:lnTo>
                    <a:pt x="3333600" y="245057"/>
                  </a:lnTo>
                  <a:lnTo>
                    <a:pt x="3355473" y="202762"/>
                  </a:lnTo>
                  <a:lnTo>
                    <a:pt x="3363328" y="154063"/>
                  </a:lnTo>
                  <a:close/>
                </a:path>
                <a:path w="3363595" h="616585">
                  <a:moveTo>
                    <a:pt x="3209264" y="0"/>
                  </a:moveTo>
                  <a:lnTo>
                    <a:pt x="3160566" y="7853"/>
                  </a:lnTo>
                  <a:lnTo>
                    <a:pt x="3118270" y="29724"/>
                  </a:lnTo>
                  <a:lnTo>
                    <a:pt x="3084917" y="63074"/>
                  </a:lnTo>
                  <a:lnTo>
                    <a:pt x="3063043" y="105366"/>
                  </a:lnTo>
                  <a:lnTo>
                    <a:pt x="3055188" y="154063"/>
                  </a:lnTo>
                  <a:lnTo>
                    <a:pt x="3061242" y="184049"/>
                  </a:lnTo>
                  <a:lnTo>
                    <a:pt x="3077752" y="208537"/>
                  </a:lnTo>
                  <a:lnTo>
                    <a:pt x="3102240" y="225047"/>
                  </a:lnTo>
                  <a:lnTo>
                    <a:pt x="3132226" y="231101"/>
                  </a:lnTo>
                  <a:lnTo>
                    <a:pt x="3162212" y="225047"/>
                  </a:lnTo>
                  <a:lnTo>
                    <a:pt x="3186699" y="208537"/>
                  </a:lnTo>
                  <a:lnTo>
                    <a:pt x="3203210" y="184049"/>
                  </a:lnTo>
                  <a:lnTo>
                    <a:pt x="3209264" y="154063"/>
                  </a:lnTo>
                  <a:lnTo>
                    <a:pt x="3363328" y="154063"/>
                  </a:lnTo>
                  <a:lnTo>
                    <a:pt x="3355473" y="105366"/>
                  </a:lnTo>
                  <a:lnTo>
                    <a:pt x="3333600" y="63074"/>
                  </a:lnTo>
                  <a:lnTo>
                    <a:pt x="3300248" y="29724"/>
                  </a:lnTo>
                  <a:lnTo>
                    <a:pt x="3257956" y="7853"/>
                  </a:lnTo>
                  <a:lnTo>
                    <a:pt x="3209264" y="0"/>
                  </a:lnTo>
                  <a:close/>
                </a:path>
              </a:pathLst>
            </a:custGeom>
            <a:solidFill>
              <a:srgbClr val="C0B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636889" y="1638677"/>
              <a:ext cx="3517900" cy="2465070"/>
            </a:xfrm>
            <a:custGeom>
              <a:avLst/>
              <a:gdLst/>
              <a:ahLst/>
              <a:cxnLst/>
              <a:rect l="l" t="t" r="r" b="b"/>
              <a:pathLst>
                <a:path w="3517900" h="2465070">
                  <a:moveTo>
                    <a:pt x="0" y="462203"/>
                  </a:moveTo>
                  <a:lnTo>
                    <a:pt x="7853" y="413506"/>
                  </a:lnTo>
                  <a:lnTo>
                    <a:pt x="29724" y="371214"/>
                  </a:lnTo>
                  <a:lnTo>
                    <a:pt x="63074" y="337864"/>
                  </a:lnTo>
                  <a:lnTo>
                    <a:pt x="105366" y="315994"/>
                  </a:lnTo>
                  <a:lnTo>
                    <a:pt x="154063" y="308140"/>
                  </a:lnTo>
                  <a:lnTo>
                    <a:pt x="3209264" y="308140"/>
                  </a:lnTo>
                  <a:lnTo>
                    <a:pt x="3209264" y="154076"/>
                  </a:lnTo>
                  <a:lnTo>
                    <a:pt x="3217118" y="105377"/>
                  </a:lnTo>
                  <a:lnTo>
                    <a:pt x="3238989" y="63082"/>
                  </a:lnTo>
                  <a:lnTo>
                    <a:pt x="3272338" y="29728"/>
                  </a:lnTo>
                  <a:lnTo>
                    <a:pt x="3314631" y="7855"/>
                  </a:lnTo>
                  <a:lnTo>
                    <a:pt x="3363328" y="0"/>
                  </a:lnTo>
                  <a:lnTo>
                    <a:pt x="3412025" y="7855"/>
                  </a:lnTo>
                  <a:lnTo>
                    <a:pt x="3454317" y="29728"/>
                  </a:lnTo>
                  <a:lnTo>
                    <a:pt x="3487667" y="63082"/>
                  </a:lnTo>
                  <a:lnTo>
                    <a:pt x="3509538" y="105377"/>
                  </a:lnTo>
                  <a:lnTo>
                    <a:pt x="3517391" y="154076"/>
                  </a:lnTo>
                  <a:lnTo>
                    <a:pt x="3517391" y="2002878"/>
                  </a:lnTo>
                  <a:lnTo>
                    <a:pt x="3509538" y="2051571"/>
                  </a:lnTo>
                  <a:lnTo>
                    <a:pt x="3487667" y="2093862"/>
                  </a:lnTo>
                  <a:lnTo>
                    <a:pt x="3454317" y="2127214"/>
                  </a:lnTo>
                  <a:lnTo>
                    <a:pt x="3412025" y="2149087"/>
                  </a:lnTo>
                  <a:lnTo>
                    <a:pt x="3363328" y="2156942"/>
                  </a:lnTo>
                  <a:lnTo>
                    <a:pt x="308127" y="2156942"/>
                  </a:lnTo>
                  <a:lnTo>
                    <a:pt x="308127" y="2311006"/>
                  </a:lnTo>
                  <a:lnTo>
                    <a:pt x="300273" y="2359703"/>
                  </a:lnTo>
                  <a:lnTo>
                    <a:pt x="278402" y="2401995"/>
                  </a:lnTo>
                  <a:lnTo>
                    <a:pt x="245053" y="2435345"/>
                  </a:lnTo>
                  <a:lnTo>
                    <a:pt x="202760" y="2457216"/>
                  </a:lnTo>
                  <a:lnTo>
                    <a:pt x="154063" y="2465070"/>
                  </a:lnTo>
                  <a:lnTo>
                    <a:pt x="105366" y="2457216"/>
                  </a:lnTo>
                  <a:lnTo>
                    <a:pt x="63074" y="2435345"/>
                  </a:lnTo>
                  <a:lnTo>
                    <a:pt x="29724" y="2401995"/>
                  </a:lnTo>
                  <a:lnTo>
                    <a:pt x="7853" y="2359703"/>
                  </a:lnTo>
                  <a:lnTo>
                    <a:pt x="0" y="2311006"/>
                  </a:lnTo>
                  <a:lnTo>
                    <a:pt x="0" y="462203"/>
                  </a:lnTo>
                  <a:close/>
                </a:path>
                <a:path w="3517900" h="2465070">
                  <a:moveTo>
                    <a:pt x="3209264" y="308140"/>
                  </a:moveTo>
                  <a:lnTo>
                    <a:pt x="3363328" y="308140"/>
                  </a:lnTo>
                  <a:lnTo>
                    <a:pt x="3412025" y="300284"/>
                  </a:lnTo>
                  <a:lnTo>
                    <a:pt x="3454317" y="278411"/>
                  </a:lnTo>
                  <a:lnTo>
                    <a:pt x="3487667" y="245060"/>
                  </a:lnTo>
                  <a:lnTo>
                    <a:pt x="3509538" y="202768"/>
                  </a:lnTo>
                  <a:lnTo>
                    <a:pt x="3517391" y="154076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39803" y="1786403"/>
              <a:ext cx="166763" cy="16676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636889" y="2023842"/>
              <a:ext cx="308610" cy="1772285"/>
            </a:xfrm>
            <a:custGeom>
              <a:avLst/>
              <a:gdLst/>
              <a:ahLst/>
              <a:cxnLst/>
              <a:rect l="l" t="t" r="r" b="b"/>
              <a:pathLst>
                <a:path w="308609" h="1772285">
                  <a:moveTo>
                    <a:pt x="154063" y="231101"/>
                  </a:moveTo>
                  <a:lnTo>
                    <a:pt x="154063" y="77038"/>
                  </a:lnTo>
                  <a:lnTo>
                    <a:pt x="176628" y="22564"/>
                  </a:lnTo>
                  <a:lnTo>
                    <a:pt x="231101" y="0"/>
                  </a:lnTo>
                  <a:lnTo>
                    <a:pt x="261085" y="6054"/>
                  </a:lnTo>
                  <a:lnTo>
                    <a:pt x="285569" y="22564"/>
                  </a:lnTo>
                  <a:lnTo>
                    <a:pt x="302075" y="47052"/>
                  </a:lnTo>
                  <a:lnTo>
                    <a:pt x="308127" y="77038"/>
                  </a:lnTo>
                  <a:lnTo>
                    <a:pt x="300273" y="125735"/>
                  </a:lnTo>
                  <a:lnTo>
                    <a:pt x="278402" y="168027"/>
                  </a:lnTo>
                  <a:lnTo>
                    <a:pt x="245053" y="201377"/>
                  </a:lnTo>
                  <a:lnTo>
                    <a:pt x="202760" y="223247"/>
                  </a:lnTo>
                  <a:lnTo>
                    <a:pt x="154063" y="231101"/>
                  </a:lnTo>
                  <a:lnTo>
                    <a:pt x="105366" y="223247"/>
                  </a:lnTo>
                  <a:lnTo>
                    <a:pt x="63074" y="201377"/>
                  </a:lnTo>
                  <a:lnTo>
                    <a:pt x="29724" y="168027"/>
                  </a:lnTo>
                  <a:lnTo>
                    <a:pt x="7853" y="125735"/>
                  </a:lnTo>
                  <a:lnTo>
                    <a:pt x="0" y="77038"/>
                  </a:lnTo>
                </a:path>
                <a:path w="308609" h="1772285">
                  <a:moveTo>
                    <a:pt x="308127" y="77038"/>
                  </a:moveTo>
                  <a:lnTo>
                    <a:pt x="308127" y="1771776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9279184" y="2159213"/>
            <a:ext cx="2386965" cy="1395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99900"/>
              </a:lnSpc>
              <a:spcBef>
                <a:spcPts val="100"/>
              </a:spcBef>
            </a:pPr>
            <a:r>
              <a:rPr sz="1800" spc="-15" dirty="0">
                <a:solidFill>
                  <a:srgbClr val="ED216B"/>
                </a:solidFill>
                <a:latin typeface="Lucida Sans Unicode"/>
                <a:cs typeface="Lucida Sans Unicode"/>
              </a:rPr>
              <a:t>t</a:t>
            </a:r>
            <a:r>
              <a:rPr sz="1800" spc="-25" dirty="0">
                <a:solidFill>
                  <a:srgbClr val="ED216B"/>
                </a:solidFill>
                <a:latin typeface="Lucida Sans Unicode"/>
                <a:cs typeface="Lucida Sans Unicode"/>
              </a:rPr>
              <a:t>e</a:t>
            </a:r>
            <a:r>
              <a:rPr sz="1800" spc="-35" dirty="0">
                <a:solidFill>
                  <a:srgbClr val="ED216B"/>
                </a:solidFill>
                <a:latin typeface="Lucida Sans Unicode"/>
                <a:cs typeface="Lucida Sans Unicode"/>
              </a:rPr>
              <a:t>stt</a:t>
            </a:r>
            <a:r>
              <a:rPr sz="1800" spc="-40" dirty="0">
                <a:solidFill>
                  <a:srgbClr val="ED216B"/>
                </a:solidFill>
                <a:latin typeface="Lucida Sans Unicode"/>
                <a:cs typeface="Lucida Sans Unicode"/>
              </a:rPr>
              <a:t>e</a:t>
            </a:r>
            <a:r>
              <a:rPr sz="1800" spc="-95" dirty="0">
                <a:solidFill>
                  <a:srgbClr val="ED216B"/>
                </a:solidFill>
                <a:latin typeface="Lucida Sans Unicode"/>
                <a:cs typeface="Lucida Sans Unicode"/>
              </a:rPr>
              <a:t> </a:t>
            </a:r>
            <a:r>
              <a:rPr sz="1800" spc="-40" dirty="0">
                <a:solidFill>
                  <a:srgbClr val="ED216B"/>
                </a:solidFill>
                <a:latin typeface="Lucida Sans Unicode"/>
                <a:cs typeface="Lucida Sans Unicode"/>
              </a:rPr>
              <a:t>y</a:t>
            </a:r>
            <a:r>
              <a:rPr sz="1800" spc="5" dirty="0">
                <a:solidFill>
                  <a:srgbClr val="ED216B"/>
                </a:solidFill>
                <a:latin typeface="Lucida Sans Unicode"/>
                <a:cs typeface="Lucida Sans Unicode"/>
              </a:rPr>
              <a:t>a</a:t>
            </a:r>
            <a:r>
              <a:rPr sz="1800" spc="-40" dirty="0">
                <a:solidFill>
                  <a:srgbClr val="ED216B"/>
                </a:solidFill>
                <a:latin typeface="Lucida Sans Unicode"/>
                <a:cs typeface="Lucida Sans Unicode"/>
              </a:rPr>
              <a:t>pıla</a:t>
            </a:r>
            <a:r>
              <a:rPr sz="1800" spc="-65" dirty="0">
                <a:solidFill>
                  <a:srgbClr val="ED216B"/>
                </a:solidFill>
                <a:latin typeface="Lucida Sans Unicode"/>
                <a:cs typeface="Lucida Sans Unicode"/>
              </a:rPr>
              <a:t>c</a:t>
            </a:r>
            <a:r>
              <a:rPr sz="1800" spc="5" dirty="0">
                <a:solidFill>
                  <a:srgbClr val="ED216B"/>
                </a:solidFill>
                <a:latin typeface="Lucida Sans Unicode"/>
                <a:cs typeface="Lucida Sans Unicode"/>
              </a:rPr>
              <a:t>a</a:t>
            </a:r>
            <a:r>
              <a:rPr sz="1800" spc="-110" dirty="0">
                <a:solidFill>
                  <a:srgbClr val="ED216B"/>
                </a:solidFill>
                <a:latin typeface="Lucida Sans Unicode"/>
                <a:cs typeface="Lucida Sans Unicode"/>
              </a:rPr>
              <a:t>k</a:t>
            </a:r>
            <a:r>
              <a:rPr sz="1800" spc="-114" dirty="0">
                <a:solidFill>
                  <a:srgbClr val="ED216B"/>
                </a:solidFill>
                <a:latin typeface="Lucida Sans Unicode"/>
                <a:cs typeface="Lucida Sans Unicode"/>
              </a:rPr>
              <a:t> </a:t>
            </a:r>
            <a:r>
              <a:rPr sz="1800" spc="-40" dirty="0">
                <a:solidFill>
                  <a:srgbClr val="ED216B"/>
                </a:solidFill>
                <a:latin typeface="Lucida Sans Unicode"/>
                <a:cs typeface="Lucida Sans Unicode"/>
              </a:rPr>
              <a:t>işl</a:t>
            </a:r>
            <a:r>
              <a:rPr sz="1800" spc="-70" dirty="0">
                <a:solidFill>
                  <a:srgbClr val="ED216B"/>
                </a:solidFill>
                <a:latin typeface="Lucida Sans Unicode"/>
                <a:cs typeface="Lucida Sans Unicode"/>
              </a:rPr>
              <a:t>e</a:t>
            </a:r>
            <a:r>
              <a:rPr sz="1800" spc="-10" dirty="0">
                <a:solidFill>
                  <a:srgbClr val="ED216B"/>
                </a:solidFill>
                <a:latin typeface="Lucida Sans Unicode"/>
                <a:cs typeface="Lucida Sans Unicode"/>
              </a:rPr>
              <a:t>r</a:t>
            </a:r>
            <a:r>
              <a:rPr sz="1800" spc="-35" dirty="0">
                <a:solidFill>
                  <a:srgbClr val="ED216B"/>
                </a:solidFill>
                <a:latin typeface="Lucida Sans Unicode"/>
                <a:cs typeface="Lucida Sans Unicode"/>
              </a:rPr>
              <a:t>in  </a:t>
            </a:r>
            <a:r>
              <a:rPr sz="1800" spc="-30" dirty="0">
                <a:solidFill>
                  <a:srgbClr val="ED216B"/>
                </a:solidFill>
                <a:latin typeface="Lucida Sans Unicode"/>
                <a:cs typeface="Lucida Sans Unicode"/>
              </a:rPr>
              <a:t>sa</a:t>
            </a:r>
            <a:r>
              <a:rPr sz="1800" spc="-20" dirty="0">
                <a:solidFill>
                  <a:srgbClr val="ED216B"/>
                </a:solidFill>
                <a:latin typeface="Lucida Sans Unicode"/>
                <a:cs typeface="Lucida Sans Unicode"/>
              </a:rPr>
              <a:t>h</a:t>
            </a:r>
            <a:r>
              <a:rPr sz="1800" spc="-55" dirty="0">
                <a:solidFill>
                  <a:srgbClr val="ED216B"/>
                </a:solidFill>
                <a:latin typeface="Lucida Sans Unicode"/>
                <a:cs typeface="Lucida Sans Unicode"/>
              </a:rPr>
              <a:t>ibi</a:t>
            </a:r>
            <a:r>
              <a:rPr sz="1800" spc="-130" dirty="0">
                <a:solidFill>
                  <a:srgbClr val="ED216B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ED216B"/>
                </a:solidFill>
                <a:latin typeface="Lucida Sans Unicode"/>
                <a:cs typeface="Lucida Sans Unicode"/>
              </a:rPr>
              <a:t>v</a:t>
            </a:r>
            <a:r>
              <a:rPr sz="1800" dirty="0">
                <a:solidFill>
                  <a:srgbClr val="ED216B"/>
                </a:solidFill>
                <a:latin typeface="Lucida Sans Unicode"/>
                <a:cs typeface="Lucida Sans Unicode"/>
              </a:rPr>
              <a:t>e</a:t>
            </a:r>
            <a:r>
              <a:rPr sz="1800" spc="-40" dirty="0">
                <a:solidFill>
                  <a:srgbClr val="ED216B"/>
                </a:solidFill>
                <a:latin typeface="Lucida Sans Unicode"/>
                <a:cs typeface="Lucida Sans Unicode"/>
              </a:rPr>
              <a:t>y</a:t>
            </a:r>
            <a:r>
              <a:rPr sz="1800" spc="5" dirty="0">
                <a:solidFill>
                  <a:srgbClr val="ED216B"/>
                </a:solidFill>
                <a:latin typeface="Lucida Sans Unicode"/>
                <a:cs typeface="Lucida Sans Unicode"/>
              </a:rPr>
              <a:t>a</a:t>
            </a:r>
            <a:r>
              <a:rPr sz="1800" spc="-95" dirty="0">
                <a:solidFill>
                  <a:srgbClr val="ED216B"/>
                </a:solidFill>
                <a:latin typeface="Lucida Sans Unicode"/>
                <a:cs typeface="Lucida Sans Unicode"/>
              </a:rPr>
              <a:t> </a:t>
            </a:r>
            <a:r>
              <a:rPr sz="1800" spc="-20" dirty="0">
                <a:solidFill>
                  <a:srgbClr val="ED216B"/>
                </a:solidFill>
                <a:latin typeface="Lucida Sans Unicode"/>
                <a:cs typeface="Lucida Sans Unicode"/>
              </a:rPr>
              <a:t>u</a:t>
            </a:r>
            <a:r>
              <a:rPr sz="1800" spc="-195" dirty="0">
                <a:solidFill>
                  <a:srgbClr val="ED216B"/>
                </a:solidFill>
                <a:latin typeface="Lucida Sans Unicode"/>
                <a:cs typeface="Lucida Sans Unicode"/>
              </a:rPr>
              <a:t>z</a:t>
            </a:r>
            <a:r>
              <a:rPr sz="1800" spc="-5" dirty="0">
                <a:solidFill>
                  <a:srgbClr val="ED216B"/>
                </a:solidFill>
                <a:latin typeface="Lucida Sans Unicode"/>
                <a:cs typeface="Lucida Sans Unicode"/>
              </a:rPr>
              <a:t>m</a:t>
            </a:r>
            <a:r>
              <a:rPr sz="1800" dirty="0">
                <a:solidFill>
                  <a:srgbClr val="ED216B"/>
                </a:solidFill>
                <a:latin typeface="Lucida Sans Unicode"/>
                <a:cs typeface="Lucida Sans Unicode"/>
              </a:rPr>
              <a:t>a</a:t>
            </a:r>
            <a:r>
              <a:rPr sz="1800" spc="-20" dirty="0">
                <a:solidFill>
                  <a:srgbClr val="ED216B"/>
                </a:solidFill>
                <a:latin typeface="Lucida Sans Unicode"/>
                <a:cs typeface="Lucida Sans Unicode"/>
              </a:rPr>
              <a:t>n</a:t>
            </a:r>
            <a:r>
              <a:rPr sz="1800" spc="-30" dirty="0">
                <a:solidFill>
                  <a:srgbClr val="ED216B"/>
                </a:solidFill>
                <a:latin typeface="Lucida Sans Unicode"/>
                <a:cs typeface="Lucida Sans Unicode"/>
              </a:rPr>
              <a:t>la</a:t>
            </a:r>
            <a:r>
              <a:rPr sz="1800" spc="-5" dirty="0">
                <a:solidFill>
                  <a:srgbClr val="ED216B"/>
                </a:solidFill>
                <a:latin typeface="Lucida Sans Unicode"/>
                <a:cs typeface="Lucida Sans Unicode"/>
              </a:rPr>
              <a:t>r  </a:t>
            </a:r>
            <a:r>
              <a:rPr sz="1800" spc="-40" dirty="0">
                <a:solidFill>
                  <a:srgbClr val="ED216B"/>
                </a:solidFill>
                <a:latin typeface="Lucida Sans Unicode"/>
                <a:cs typeface="Lucida Sans Unicode"/>
              </a:rPr>
              <a:t>t</a:t>
            </a:r>
            <a:r>
              <a:rPr sz="1800" dirty="0">
                <a:solidFill>
                  <a:srgbClr val="ED216B"/>
                </a:solidFill>
                <a:latin typeface="Lucida Sans Unicode"/>
                <a:cs typeface="Lucida Sans Unicode"/>
              </a:rPr>
              <a:t>a</a:t>
            </a:r>
            <a:r>
              <a:rPr sz="1800" spc="-5" dirty="0">
                <a:solidFill>
                  <a:srgbClr val="ED216B"/>
                </a:solidFill>
                <a:latin typeface="Lucida Sans Unicode"/>
                <a:cs typeface="Lucida Sans Unicode"/>
              </a:rPr>
              <a:t>r</a:t>
            </a:r>
            <a:r>
              <a:rPr sz="1800" spc="-40" dirty="0">
                <a:solidFill>
                  <a:srgbClr val="ED216B"/>
                </a:solidFill>
                <a:latin typeface="Lucida Sans Unicode"/>
                <a:cs typeface="Lucida Sans Unicode"/>
              </a:rPr>
              <a:t>afı</a:t>
            </a:r>
            <a:r>
              <a:rPr sz="1800" spc="-20" dirty="0">
                <a:solidFill>
                  <a:srgbClr val="ED216B"/>
                </a:solidFill>
                <a:latin typeface="Lucida Sans Unicode"/>
                <a:cs typeface="Lucida Sans Unicode"/>
              </a:rPr>
              <a:t>n</a:t>
            </a:r>
            <a:r>
              <a:rPr sz="1800" spc="-30" dirty="0">
                <a:solidFill>
                  <a:srgbClr val="ED216B"/>
                </a:solidFill>
                <a:latin typeface="Lucida Sans Unicode"/>
                <a:cs typeface="Lucida Sans Unicode"/>
              </a:rPr>
              <a:t>d</a:t>
            </a:r>
            <a:r>
              <a:rPr sz="1800" spc="-5" dirty="0">
                <a:solidFill>
                  <a:srgbClr val="ED216B"/>
                </a:solidFill>
                <a:latin typeface="Lucida Sans Unicode"/>
                <a:cs typeface="Lucida Sans Unicode"/>
              </a:rPr>
              <a:t>an</a:t>
            </a:r>
            <a:r>
              <a:rPr sz="1800" spc="-130" dirty="0">
                <a:solidFill>
                  <a:srgbClr val="ED216B"/>
                </a:solidFill>
                <a:latin typeface="Lucida Sans Unicode"/>
                <a:cs typeface="Lucida Sans Unicode"/>
              </a:rPr>
              <a:t> </a:t>
            </a:r>
            <a:r>
              <a:rPr sz="1800" spc="-40" dirty="0">
                <a:solidFill>
                  <a:srgbClr val="ED216B"/>
                </a:solidFill>
                <a:latin typeface="Lucida Sans Unicode"/>
                <a:cs typeface="Lucida Sans Unicode"/>
              </a:rPr>
              <a:t>y</a:t>
            </a:r>
            <a:r>
              <a:rPr sz="1800" spc="-15" dirty="0">
                <a:solidFill>
                  <a:srgbClr val="ED216B"/>
                </a:solidFill>
                <a:latin typeface="Lucida Sans Unicode"/>
                <a:cs typeface="Lucida Sans Unicode"/>
              </a:rPr>
              <a:t>ap</a:t>
            </a:r>
            <a:r>
              <a:rPr sz="1800" spc="-65" dirty="0">
                <a:solidFill>
                  <a:srgbClr val="ED216B"/>
                </a:solidFill>
                <a:latin typeface="Lucida Sans Unicode"/>
                <a:cs typeface="Lucida Sans Unicode"/>
              </a:rPr>
              <a:t>ıl</a:t>
            </a:r>
            <a:r>
              <a:rPr sz="1800" spc="-5" dirty="0">
                <a:solidFill>
                  <a:srgbClr val="ED216B"/>
                </a:solidFill>
                <a:latin typeface="Lucida Sans Unicode"/>
                <a:cs typeface="Lucida Sans Unicode"/>
              </a:rPr>
              <a:t>an  </a:t>
            </a:r>
            <a:r>
              <a:rPr sz="1800" spc="-20" dirty="0">
                <a:solidFill>
                  <a:srgbClr val="ED216B"/>
                </a:solidFill>
                <a:latin typeface="Lucida Sans Unicode"/>
                <a:cs typeface="Lucida Sans Unicode"/>
              </a:rPr>
              <a:t>tah</a:t>
            </a:r>
            <a:r>
              <a:rPr sz="1800" spc="-35" dirty="0">
                <a:solidFill>
                  <a:srgbClr val="ED216B"/>
                </a:solidFill>
                <a:latin typeface="Lucida Sans Unicode"/>
                <a:cs typeface="Lucida Sans Unicode"/>
              </a:rPr>
              <a:t>min</a:t>
            </a:r>
            <a:r>
              <a:rPr sz="1800" spc="-20" dirty="0">
                <a:solidFill>
                  <a:srgbClr val="ED216B"/>
                </a:solidFill>
                <a:latin typeface="Lucida Sans Unicode"/>
                <a:cs typeface="Lucida Sans Unicode"/>
              </a:rPr>
              <a:t>l</a:t>
            </a:r>
            <a:r>
              <a:rPr sz="1800" spc="-45" dirty="0">
                <a:solidFill>
                  <a:srgbClr val="ED216B"/>
                </a:solidFill>
                <a:latin typeface="Lucida Sans Unicode"/>
                <a:cs typeface="Lucida Sans Unicode"/>
              </a:rPr>
              <a:t>e</a:t>
            </a:r>
            <a:r>
              <a:rPr sz="1800" spc="-10" dirty="0">
                <a:solidFill>
                  <a:srgbClr val="ED216B"/>
                </a:solidFill>
                <a:latin typeface="Lucida Sans Unicode"/>
                <a:cs typeface="Lucida Sans Unicode"/>
              </a:rPr>
              <a:t>r</a:t>
            </a:r>
            <a:r>
              <a:rPr sz="1800" spc="5" dirty="0">
                <a:solidFill>
                  <a:srgbClr val="ED216B"/>
                </a:solidFill>
                <a:latin typeface="Lucida Sans Unicode"/>
                <a:cs typeface="Lucida Sans Unicode"/>
              </a:rPr>
              <a:t>e</a:t>
            </a:r>
            <a:r>
              <a:rPr sz="1800" spc="-120" dirty="0">
                <a:solidFill>
                  <a:srgbClr val="ED216B"/>
                </a:solidFill>
                <a:latin typeface="Lucida Sans Unicode"/>
                <a:cs typeface="Lucida Sans Unicode"/>
              </a:rPr>
              <a:t> </a:t>
            </a:r>
            <a:r>
              <a:rPr sz="1800" spc="-15" dirty="0">
                <a:solidFill>
                  <a:srgbClr val="ED216B"/>
                </a:solidFill>
                <a:latin typeface="Lucida Sans Unicode"/>
                <a:cs typeface="Lucida Sans Unicode"/>
              </a:rPr>
              <a:t>da</a:t>
            </a:r>
            <a:r>
              <a:rPr sz="1800" spc="-40" dirty="0">
                <a:solidFill>
                  <a:srgbClr val="ED216B"/>
                </a:solidFill>
                <a:latin typeface="Lucida Sans Unicode"/>
                <a:cs typeface="Lucida Sans Unicode"/>
              </a:rPr>
              <a:t>y</a:t>
            </a:r>
            <a:r>
              <a:rPr sz="1800" spc="5" dirty="0">
                <a:solidFill>
                  <a:srgbClr val="ED216B"/>
                </a:solidFill>
                <a:latin typeface="Lucida Sans Unicode"/>
                <a:cs typeface="Lucida Sans Unicode"/>
              </a:rPr>
              <a:t>a</a:t>
            </a:r>
            <a:r>
              <a:rPr sz="1800" spc="-20" dirty="0">
                <a:solidFill>
                  <a:srgbClr val="ED216B"/>
                </a:solidFill>
                <a:latin typeface="Lucida Sans Unicode"/>
                <a:cs typeface="Lucida Sans Unicode"/>
              </a:rPr>
              <a:t>n</a:t>
            </a:r>
            <a:r>
              <a:rPr sz="1800" spc="5" dirty="0">
                <a:solidFill>
                  <a:srgbClr val="ED216B"/>
                </a:solidFill>
                <a:latin typeface="Lucida Sans Unicode"/>
                <a:cs typeface="Lucida Sans Unicode"/>
              </a:rPr>
              <a:t>a</a:t>
            </a:r>
            <a:r>
              <a:rPr sz="1800" spc="-10" dirty="0">
                <a:solidFill>
                  <a:srgbClr val="ED216B"/>
                </a:solidFill>
                <a:latin typeface="Lucida Sans Unicode"/>
                <a:cs typeface="Lucida Sans Unicode"/>
              </a:rPr>
              <a:t>r</a:t>
            </a:r>
            <a:r>
              <a:rPr sz="1800" spc="5" dirty="0">
                <a:solidFill>
                  <a:srgbClr val="ED216B"/>
                </a:solidFill>
                <a:latin typeface="Lucida Sans Unicode"/>
                <a:cs typeface="Lucida Sans Unicode"/>
              </a:rPr>
              <a:t>a</a:t>
            </a:r>
            <a:r>
              <a:rPr sz="1800" spc="-75" dirty="0">
                <a:solidFill>
                  <a:srgbClr val="ED216B"/>
                </a:solidFill>
                <a:latin typeface="Lucida Sans Unicode"/>
                <a:cs typeface="Lucida Sans Unicode"/>
              </a:rPr>
              <a:t>k  </a:t>
            </a:r>
            <a:r>
              <a:rPr sz="1800" spc="-50" dirty="0">
                <a:solidFill>
                  <a:srgbClr val="ED216B"/>
                </a:solidFill>
                <a:latin typeface="Lucida Sans Unicode"/>
                <a:cs typeface="Lucida Sans Unicode"/>
              </a:rPr>
              <a:t>görev</a:t>
            </a:r>
            <a:r>
              <a:rPr sz="1800" spc="-25" dirty="0">
                <a:solidFill>
                  <a:srgbClr val="ED216B"/>
                </a:solidFill>
                <a:latin typeface="Lucida Sans Unicode"/>
                <a:cs typeface="Lucida Sans Unicode"/>
              </a:rPr>
              <a:t>l</a:t>
            </a:r>
            <a:r>
              <a:rPr sz="1800" spc="-30" dirty="0">
                <a:solidFill>
                  <a:srgbClr val="ED216B"/>
                </a:solidFill>
                <a:latin typeface="Lucida Sans Unicode"/>
                <a:cs typeface="Lucida Sans Unicode"/>
              </a:rPr>
              <a:t>er</a:t>
            </a:r>
            <a:r>
              <a:rPr sz="1800" spc="-15" dirty="0">
                <a:solidFill>
                  <a:srgbClr val="ED216B"/>
                </a:solidFill>
                <a:latin typeface="Lucida Sans Unicode"/>
                <a:cs typeface="Lucida Sans Unicode"/>
              </a:rPr>
              <a:t>i</a:t>
            </a:r>
            <a:r>
              <a:rPr sz="1800" spc="-95" dirty="0">
                <a:solidFill>
                  <a:srgbClr val="ED216B"/>
                </a:solidFill>
                <a:latin typeface="Lucida Sans Unicode"/>
                <a:cs typeface="Lucida Sans Unicode"/>
              </a:rPr>
              <a:t> </a:t>
            </a:r>
            <a:r>
              <a:rPr sz="1800" spc="-40" dirty="0">
                <a:solidFill>
                  <a:srgbClr val="ED216B"/>
                </a:solidFill>
                <a:latin typeface="Lucida Sans Unicode"/>
                <a:cs typeface="Lucida Sans Unicode"/>
              </a:rPr>
              <a:t>t</a:t>
            </a:r>
            <a:r>
              <a:rPr sz="1800" spc="5" dirty="0">
                <a:solidFill>
                  <a:srgbClr val="ED216B"/>
                </a:solidFill>
                <a:latin typeface="Lucida Sans Unicode"/>
                <a:cs typeface="Lucida Sans Unicode"/>
              </a:rPr>
              <a:t>a</a:t>
            </a:r>
            <a:r>
              <a:rPr sz="1800" spc="-15" dirty="0">
                <a:solidFill>
                  <a:srgbClr val="ED216B"/>
                </a:solidFill>
                <a:latin typeface="Lucida Sans Unicode"/>
                <a:cs typeface="Lucida Sans Unicode"/>
              </a:rPr>
              <a:t>hm</a:t>
            </a:r>
            <a:r>
              <a:rPr sz="1800" spc="-65" dirty="0">
                <a:solidFill>
                  <a:srgbClr val="ED216B"/>
                </a:solidFill>
                <a:latin typeface="Lucida Sans Unicode"/>
                <a:cs typeface="Lucida Sans Unicode"/>
              </a:rPr>
              <a:t>i</a:t>
            </a:r>
            <a:r>
              <a:rPr sz="1800" spc="-15" dirty="0">
                <a:solidFill>
                  <a:srgbClr val="ED216B"/>
                </a:solidFill>
                <a:latin typeface="Lucida Sans Unicode"/>
                <a:cs typeface="Lucida Sans Unicode"/>
              </a:rPr>
              <a:t>n</a:t>
            </a:r>
            <a:r>
              <a:rPr sz="1800" spc="-125" dirty="0">
                <a:solidFill>
                  <a:srgbClr val="ED216B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ED216B"/>
                </a:solidFill>
                <a:latin typeface="Lucida Sans Unicode"/>
                <a:cs typeface="Lucida Sans Unicode"/>
              </a:rPr>
              <a:t>e</a:t>
            </a:r>
            <a:r>
              <a:rPr sz="1800" spc="-15" dirty="0">
                <a:solidFill>
                  <a:srgbClr val="ED216B"/>
                </a:solidFill>
                <a:latin typeface="Lucida Sans Unicode"/>
                <a:cs typeface="Lucida Sans Unicode"/>
              </a:rPr>
              <a:t>tm</a:t>
            </a:r>
            <a:r>
              <a:rPr sz="1800" spc="5" dirty="0">
                <a:solidFill>
                  <a:srgbClr val="ED216B"/>
                </a:solidFill>
                <a:latin typeface="Lucida Sans Unicode"/>
                <a:cs typeface="Lucida Sans Unicode"/>
              </a:rPr>
              <a:t>e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8915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20" dirty="0"/>
              <a:t> </a:t>
            </a:r>
            <a:r>
              <a:rPr spc="-45" dirty="0"/>
              <a:t>Yönetimi</a:t>
            </a:r>
            <a:r>
              <a:rPr spc="-2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00" dirty="0"/>
              <a:t>Test</a:t>
            </a:r>
            <a:r>
              <a:rPr spc="-15" dirty="0"/>
              <a:t> </a:t>
            </a:r>
            <a:r>
              <a:rPr spc="-5" dirty="0"/>
              <a:t>Planlama</a:t>
            </a:r>
            <a:r>
              <a:rPr spc="-15" dirty="0"/>
              <a:t> </a:t>
            </a:r>
            <a:r>
              <a:rPr spc="-20" dirty="0"/>
              <a:t>ve</a:t>
            </a:r>
            <a:r>
              <a:rPr spc="-25" dirty="0"/>
              <a:t> </a:t>
            </a:r>
            <a:r>
              <a:rPr spc="-30" dirty="0"/>
              <a:t>Tahminleme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4963" y="1648776"/>
            <a:ext cx="2802890" cy="4232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6F2F9F"/>
                </a:solidFill>
                <a:latin typeface="Calibri"/>
                <a:cs typeface="Calibri"/>
              </a:rPr>
              <a:t>Test</a:t>
            </a:r>
            <a:r>
              <a:rPr sz="2800" b="1" spc="-4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6F2F9F"/>
                </a:solidFill>
                <a:latin typeface="Calibri"/>
                <a:cs typeface="Calibri"/>
              </a:rPr>
              <a:t>Tahminlemesi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805"/>
              </a:spcBef>
              <a:buClr>
                <a:srgbClr val="8FAADC"/>
              </a:buClr>
              <a:buSzPct val="140000"/>
              <a:buFont typeface="Wingdings"/>
              <a:buChar char=""/>
              <a:tabLst>
                <a:tab pos="419100" algn="l"/>
              </a:tabLst>
            </a:pPr>
            <a:r>
              <a:rPr sz="2000" b="1" spc="-5" dirty="0">
                <a:latin typeface="Calibri"/>
                <a:cs typeface="Calibri"/>
              </a:rPr>
              <a:t>Testçi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sayısı</a:t>
            </a:r>
            <a:endParaRPr sz="20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335"/>
              </a:spcBef>
              <a:buClr>
                <a:srgbClr val="F4B083"/>
              </a:buClr>
              <a:buSzPct val="150000"/>
              <a:buFont typeface="Wingdings"/>
              <a:buChar char=""/>
              <a:tabLst>
                <a:tab pos="875665" algn="l"/>
                <a:tab pos="876300" algn="l"/>
              </a:tabLst>
            </a:pPr>
            <a:r>
              <a:rPr sz="1600" b="1" spc="-5" dirty="0">
                <a:latin typeface="Calibri"/>
                <a:cs typeface="Calibri"/>
              </a:rPr>
              <a:t>Proje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konusu</a:t>
            </a:r>
            <a:endParaRPr sz="16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310"/>
              </a:spcBef>
              <a:buClr>
                <a:srgbClr val="F4B083"/>
              </a:buClr>
              <a:buSzPct val="150000"/>
              <a:buFont typeface="Wingdings"/>
              <a:buChar char=""/>
              <a:tabLst>
                <a:tab pos="875665" algn="l"/>
                <a:tab pos="876300" algn="l"/>
              </a:tabLst>
            </a:pPr>
            <a:r>
              <a:rPr sz="1600" b="1" spc="-5" dirty="0">
                <a:latin typeface="Calibri"/>
                <a:cs typeface="Calibri"/>
              </a:rPr>
              <a:t>Proje</a:t>
            </a:r>
            <a:r>
              <a:rPr sz="1600" b="1" spc="-6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riski</a:t>
            </a:r>
            <a:endParaRPr sz="16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309"/>
              </a:spcBef>
              <a:buClr>
                <a:srgbClr val="F4B083"/>
              </a:buClr>
              <a:buSzPct val="150000"/>
              <a:buFont typeface="Wingdings"/>
              <a:buChar char=""/>
              <a:tabLst>
                <a:tab pos="875665" algn="l"/>
                <a:tab pos="876300" algn="l"/>
              </a:tabLst>
            </a:pPr>
            <a:r>
              <a:rPr sz="1600" b="1" spc="-5" dirty="0">
                <a:latin typeface="Calibri"/>
                <a:cs typeface="Calibri"/>
              </a:rPr>
              <a:t>Ürün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riski</a:t>
            </a:r>
            <a:endParaRPr sz="16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30"/>
              </a:spcBef>
              <a:buClr>
                <a:srgbClr val="8FAADC"/>
              </a:buClr>
              <a:buSzPct val="140000"/>
              <a:buFont typeface="Wingdings"/>
              <a:buChar char=""/>
              <a:tabLst>
                <a:tab pos="419100" algn="l"/>
              </a:tabLst>
            </a:pPr>
            <a:r>
              <a:rPr sz="2000" b="1" spc="-5" dirty="0">
                <a:latin typeface="Calibri"/>
                <a:cs typeface="Calibri"/>
              </a:rPr>
              <a:t>Test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süresi</a:t>
            </a:r>
            <a:endParaRPr sz="20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335"/>
              </a:spcBef>
              <a:buClr>
                <a:srgbClr val="F4B083"/>
              </a:buClr>
              <a:buSzPct val="150000"/>
              <a:buFont typeface="Wingdings"/>
              <a:buChar char=""/>
              <a:tabLst>
                <a:tab pos="875665" algn="l"/>
                <a:tab pos="876300" algn="l"/>
              </a:tabLst>
            </a:pPr>
            <a:r>
              <a:rPr sz="1600" b="1" spc="-5" dirty="0">
                <a:latin typeface="Calibri"/>
                <a:cs typeface="Calibri"/>
              </a:rPr>
              <a:t>Test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case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sayısı</a:t>
            </a:r>
            <a:endParaRPr sz="16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305"/>
              </a:spcBef>
              <a:buClr>
                <a:srgbClr val="F4B083"/>
              </a:buClr>
              <a:buSzPct val="150000"/>
              <a:buFont typeface="Wingdings"/>
              <a:buChar char=""/>
              <a:tabLst>
                <a:tab pos="875665" algn="l"/>
                <a:tab pos="876300" algn="l"/>
              </a:tabLst>
            </a:pPr>
            <a:r>
              <a:rPr sz="1600" b="1" spc="-5" dirty="0">
                <a:latin typeface="Calibri"/>
                <a:cs typeface="Calibri"/>
              </a:rPr>
              <a:t>Gereksinim</a:t>
            </a:r>
            <a:r>
              <a:rPr sz="1600" b="1" spc="-6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sayısı</a:t>
            </a:r>
            <a:endParaRPr sz="16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315"/>
              </a:spcBef>
              <a:buClr>
                <a:srgbClr val="F4B083"/>
              </a:buClr>
              <a:buSzPct val="150000"/>
              <a:buFont typeface="Wingdings"/>
              <a:buChar char=""/>
              <a:tabLst>
                <a:tab pos="875665" algn="l"/>
                <a:tab pos="876300" algn="l"/>
              </a:tabLst>
            </a:pPr>
            <a:r>
              <a:rPr sz="1600" b="1" spc="-5" dirty="0">
                <a:latin typeface="Calibri"/>
                <a:cs typeface="Calibri"/>
              </a:rPr>
              <a:t>İşletim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süresi</a:t>
            </a:r>
            <a:endParaRPr sz="1600">
              <a:latin typeface="Calibri"/>
              <a:cs typeface="Calibri"/>
            </a:endParaRPr>
          </a:p>
          <a:p>
            <a:pPr marL="418465" marR="185420" indent="-419100" algn="r">
              <a:lnSpc>
                <a:spcPct val="100000"/>
              </a:lnSpc>
              <a:spcBef>
                <a:spcPts val="735"/>
              </a:spcBef>
              <a:buClr>
                <a:srgbClr val="8FAADC"/>
              </a:buClr>
              <a:buSzPct val="140000"/>
              <a:buFont typeface="Wingdings"/>
              <a:buChar char=""/>
              <a:tabLst>
                <a:tab pos="419100" algn="l"/>
              </a:tabLst>
            </a:pPr>
            <a:r>
              <a:rPr sz="2000" b="1" spc="-10" dirty="0">
                <a:latin typeface="Calibri"/>
                <a:cs typeface="Calibri"/>
              </a:rPr>
              <a:t>Kar</a:t>
            </a:r>
            <a:r>
              <a:rPr sz="2000" b="1" spc="-5" dirty="0">
                <a:latin typeface="Calibri"/>
                <a:cs typeface="Calibri"/>
              </a:rPr>
              <a:t>m</a:t>
            </a:r>
            <a:r>
              <a:rPr sz="2000" b="1" spc="-10" dirty="0">
                <a:latin typeface="Calibri"/>
                <a:cs typeface="Calibri"/>
              </a:rPr>
              <a:t>a</a:t>
            </a:r>
            <a:r>
              <a:rPr sz="2000" b="1" spc="-5" dirty="0">
                <a:latin typeface="Calibri"/>
                <a:cs typeface="Calibri"/>
              </a:rPr>
              <a:t>şıklığı</a:t>
            </a:r>
            <a:r>
              <a:rPr sz="2000" b="1" spc="-10" dirty="0">
                <a:latin typeface="Calibri"/>
                <a:cs typeface="Calibri"/>
              </a:rPr>
              <a:t>/Zor</a:t>
            </a:r>
            <a:r>
              <a:rPr sz="2000" b="1" spc="-5" dirty="0">
                <a:latin typeface="Calibri"/>
                <a:cs typeface="Calibri"/>
              </a:rPr>
              <a:t>luğu</a:t>
            </a:r>
            <a:endParaRPr sz="2000">
              <a:latin typeface="Calibri"/>
              <a:cs typeface="Calibri"/>
            </a:endParaRPr>
          </a:p>
          <a:p>
            <a:pPr marL="380365" marR="146685" lvl="1" indent="-380365" algn="r">
              <a:lnSpc>
                <a:spcPct val="100000"/>
              </a:lnSpc>
              <a:spcBef>
                <a:spcPts val="330"/>
              </a:spcBef>
              <a:buClr>
                <a:srgbClr val="F4B083"/>
              </a:buClr>
              <a:buSzPct val="150000"/>
              <a:buFont typeface="Wingdings"/>
              <a:buChar char=""/>
              <a:tabLst>
                <a:tab pos="380365" algn="l"/>
                <a:tab pos="381000" algn="l"/>
              </a:tabLst>
            </a:pPr>
            <a:r>
              <a:rPr sz="1600" b="1" spc="-5" dirty="0">
                <a:latin typeface="Calibri"/>
                <a:cs typeface="Calibri"/>
              </a:rPr>
              <a:t>Kullanılan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methodlar</a:t>
            </a:r>
            <a:endParaRPr sz="16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309"/>
              </a:spcBef>
              <a:buClr>
                <a:srgbClr val="F4B083"/>
              </a:buClr>
              <a:buSzPct val="150000"/>
              <a:buFont typeface="Wingdings"/>
              <a:buChar char=""/>
              <a:tabLst>
                <a:tab pos="875665" algn="l"/>
                <a:tab pos="876300" algn="l"/>
              </a:tabLst>
            </a:pPr>
            <a:r>
              <a:rPr sz="1600" b="1" spc="-5" dirty="0">
                <a:latin typeface="Calibri"/>
                <a:cs typeface="Calibri"/>
              </a:rPr>
              <a:t>Yeni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teknolojiler</a:t>
            </a:r>
            <a:endParaRPr sz="16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305"/>
              </a:spcBef>
              <a:buClr>
                <a:srgbClr val="F4B083"/>
              </a:buClr>
              <a:buSzPct val="150000"/>
              <a:buFont typeface="Wingdings"/>
              <a:buChar char=""/>
              <a:tabLst>
                <a:tab pos="875665" algn="l"/>
                <a:tab pos="876300" algn="l"/>
              </a:tabLst>
            </a:pPr>
            <a:r>
              <a:rPr sz="1600" b="1" spc="-5" dirty="0">
                <a:latin typeface="Calibri"/>
                <a:cs typeface="Calibri"/>
              </a:rPr>
              <a:t>Güvenlik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açıkları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09199" y="5755701"/>
            <a:ext cx="694118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test</a:t>
            </a:r>
            <a:r>
              <a:rPr sz="2000" b="1" spc="5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süresi</a:t>
            </a:r>
            <a:r>
              <a:rPr sz="2000" b="1" spc="25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=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(test_case_sayısı</a:t>
            </a:r>
            <a:r>
              <a:rPr sz="2000" b="1" spc="4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X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test_işletim_süresi)</a:t>
            </a:r>
            <a:r>
              <a:rPr sz="2000" b="1" spc="2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/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testçi_sayısı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99326" y="2180844"/>
            <a:ext cx="2904731" cy="2276093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8915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20" dirty="0"/>
              <a:t> </a:t>
            </a:r>
            <a:r>
              <a:rPr spc="-45" dirty="0"/>
              <a:t>Yönetimi</a:t>
            </a:r>
            <a:r>
              <a:rPr spc="-2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00" dirty="0"/>
              <a:t>Test</a:t>
            </a:r>
            <a:r>
              <a:rPr spc="-15" dirty="0"/>
              <a:t> </a:t>
            </a:r>
            <a:r>
              <a:rPr spc="-5" dirty="0"/>
              <a:t>Planlama</a:t>
            </a:r>
            <a:r>
              <a:rPr spc="-15" dirty="0"/>
              <a:t> </a:t>
            </a:r>
            <a:r>
              <a:rPr spc="-20" dirty="0"/>
              <a:t>ve</a:t>
            </a:r>
            <a:r>
              <a:rPr spc="-25" dirty="0"/>
              <a:t> </a:t>
            </a:r>
            <a:r>
              <a:rPr spc="-30" dirty="0"/>
              <a:t>Tahminleme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6036" y="1709678"/>
            <a:ext cx="10509250" cy="41262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eforu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tahmin</a:t>
            </a:r>
            <a:r>
              <a:rPr sz="2400" spc="-5" dirty="0">
                <a:latin typeface="Calibri"/>
                <a:cs typeface="Calibri"/>
              </a:rPr>
              <a:t> edildiğinde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kaynaklar</a:t>
            </a:r>
            <a:r>
              <a:rPr sz="2400" spc="-5" dirty="0">
                <a:latin typeface="Calibri"/>
                <a:cs typeface="Calibri"/>
              </a:rPr>
              <a:t> belirlenebilir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zaman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çizelgesi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çizilebilir.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65" dirty="0">
                <a:solidFill>
                  <a:srgbClr val="D20343"/>
                </a:solidFill>
                <a:latin typeface="Calibri"/>
                <a:cs typeface="Calibri"/>
              </a:rPr>
              <a:t>Test</a:t>
            </a:r>
            <a:r>
              <a:rPr sz="2400" spc="5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D20343"/>
                </a:solidFill>
                <a:latin typeface="Calibri"/>
                <a:cs typeface="Calibri"/>
              </a:rPr>
              <a:t>eforu</a:t>
            </a:r>
            <a:r>
              <a:rPr sz="2400" spc="10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D20343"/>
                </a:solidFill>
                <a:latin typeface="Calibri"/>
                <a:cs typeface="Calibri"/>
              </a:rPr>
              <a:t>tahmini</a:t>
            </a:r>
            <a:r>
              <a:rPr sz="2400" spc="-15" dirty="0">
                <a:solidFill>
                  <a:srgbClr val="D20343"/>
                </a:solidFill>
                <a:latin typeface="Calibri"/>
                <a:cs typeface="Calibri"/>
              </a:rPr>
              <a:t> birçok </a:t>
            </a:r>
            <a:r>
              <a:rPr sz="2400" spc="-20" dirty="0">
                <a:solidFill>
                  <a:srgbClr val="D20343"/>
                </a:solidFill>
                <a:latin typeface="Calibri"/>
                <a:cs typeface="Calibri"/>
              </a:rPr>
              <a:t>faktöre</a:t>
            </a:r>
            <a:r>
              <a:rPr sz="2400" spc="-5" dirty="0">
                <a:solidFill>
                  <a:srgbClr val="D20343"/>
                </a:solidFill>
                <a:latin typeface="Calibri"/>
                <a:cs typeface="Calibri"/>
              </a:rPr>
              <a:t> bağlı</a:t>
            </a:r>
            <a:r>
              <a:rPr sz="2400" spc="-10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20343"/>
                </a:solidFill>
                <a:latin typeface="Calibri"/>
                <a:cs typeface="Calibri"/>
              </a:rPr>
              <a:t>olabilir: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L="418465" marR="387350" indent="-406400">
              <a:lnSpc>
                <a:spcPts val="2590"/>
              </a:lnSpc>
              <a:spcBef>
                <a:spcPts val="1705"/>
              </a:spcBef>
              <a:buClr>
                <a:srgbClr val="FFE699"/>
              </a:buClr>
              <a:buSzPct val="116666"/>
              <a:buFont typeface="Wingdings"/>
              <a:buChar char=""/>
              <a:tabLst>
                <a:tab pos="487045" algn="l"/>
                <a:tab pos="487680" algn="l"/>
              </a:tabLst>
            </a:pPr>
            <a:r>
              <a:rPr dirty="0"/>
              <a:t>	</a:t>
            </a:r>
            <a:r>
              <a:rPr sz="2400" b="1" spc="-25" dirty="0">
                <a:solidFill>
                  <a:srgbClr val="4471C4"/>
                </a:solidFill>
                <a:latin typeface="Calibri"/>
                <a:cs typeface="Calibri"/>
              </a:rPr>
              <a:t>Yazılımın</a:t>
            </a:r>
            <a:r>
              <a:rPr sz="2400" b="1" spc="-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4471C4"/>
                </a:solidFill>
                <a:latin typeface="Calibri"/>
                <a:cs typeface="Calibri"/>
              </a:rPr>
              <a:t>özellikleri:</a:t>
            </a:r>
            <a:r>
              <a:rPr sz="2400" b="1" spc="-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modelleri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 kullanılan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gereksinim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diğer</a:t>
            </a:r>
            <a:r>
              <a:rPr sz="2400" spc="-5" dirty="0">
                <a:latin typeface="Calibri"/>
                <a:cs typeface="Calibri"/>
              </a:rPr>
              <a:t> bilgilerin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kalitesi </a:t>
            </a:r>
            <a:r>
              <a:rPr sz="2400" spc="-5" dirty="0">
                <a:latin typeface="Calibri"/>
                <a:cs typeface="Calibri"/>
              </a:rPr>
              <a:t>(örnek </a:t>
            </a:r>
            <a:r>
              <a:rPr sz="2400" dirty="0">
                <a:latin typeface="Calibri"/>
                <a:cs typeface="Calibri"/>
              </a:rPr>
              <a:t>: </a:t>
            </a:r>
            <a:r>
              <a:rPr sz="2400" spc="-20" dirty="0">
                <a:latin typeface="Calibri"/>
                <a:cs typeface="Calibri"/>
              </a:rPr>
              <a:t>test </a:t>
            </a:r>
            <a:r>
              <a:rPr sz="2400" spc="-5" dirty="0">
                <a:latin typeface="Calibri"/>
                <a:cs typeface="Calibri"/>
              </a:rPr>
              <a:t>esası), yazılımın boyutu, </a:t>
            </a:r>
            <a:r>
              <a:rPr sz="2400" spc="-10" dirty="0">
                <a:latin typeface="Calibri"/>
                <a:cs typeface="Calibri"/>
              </a:rPr>
              <a:t>problemli </a:t>
            </a:r>
            <a:r>
              <a:rPr sz="2400" dirty="0">
                <a:latin typeface="Calibri"/>
                <a:cs typeface="Calibri"/>
              </a:rPr>
              <a:t>alanın </a:t>
            </a:r>
            <a:r>
              <a:rPr sz="2400" spc="-10" dirty="0">
                <a:latin typeface="Calibri"/>
                <a:cs typeface="Calibri"/>
              </a:rPr>
              <a:t>karmaşıklığı, </a:t>
            </a:r>
            <a:r>
              <a:rPr sz="2400" spc="-5" dirty="0">
                <a:latin typeface="Calibri"/>
                <a:cs typeface="Calibri"/>
              </a:rPr>
              <a:t> güvenilirlik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güvenlik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</a:t>
            </a:r>
            <a:r>
              <a:rPr sz="2400" spc="-10" dirty="0">
                <a:latin typeface="Calibri"/>
                <a:cs typeface="Calibri"/>
              </a:rPr>
              <a:t> gereksinimler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dokümantasyon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gereksinimleri</a:t>
            </a:r>
            <a:endParaRPr sz="240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spcBef>
                <a:spcPts val="1000"/>
              </a:spcBef>
              <a:buClr>
                <a:srgbClr val="FFE699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b="1" spc="-10" dirty="0">
                <a:solidFill>
                  <a:srgbClr val="4471C4"/>
                </a:solidFill>
                <a:latin typeface="Calibri"/>
                <a:cs typeface="Calibri"/>
              </a:rPr>
              <a:t>Geliştirme</a:t>
            </a:r>
            <a:r>
              <a:rPr sz="2400" b="1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4471C4"/>
                </a:solidFill>
                <a:latin typeface="Calibri"/>
                <a:cs typeface="Calibri"/>
              </a:rPr>
              <a:t>sürecinin</a:t>
            </a:r>
            <a:r>
              <a:rPr sz="2400" b="1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4471C4"/>
                </a:solidFill>
                <a:latin typeface="Calibri"/>
                <a:cs typeface="Calibri"/>
              </a:rPr>
              <a:t>özellikleri:</a:t>
            </a:r>
            <a:r>
              <a:rPr sz="2400" b="1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kuruluşun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kararlılığı,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kullanılan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araçlar,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süreci,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katılan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kişilerin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becerileri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zaman </a:t>
            </a:r>
            <a:r>
              <a:rPr sz="2400" spc="-5" dirty="0">
                <a:latin typeface="Calibri"/>
                <a:cs typeface="Calibri"/>
              </a:rPr>
              <a:t>kısıtlaması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80"/>
              </a:spcBef>
              <a:buClr>
                <a:srgbClr val="FFE699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b="1" spc="-65" dirty="0">
                <a:solidFill>
                  <a:srgbClr val="4471C4"/>
                </a:solidFill>
                <a:latin typeface="Calibri"/>
                <a:cs typeface="Calibri"/>
              </a:rPr>
              <a:t>Test</a:t>
            </a:r>
            <a:r>
              <a:rPr sz="2400" b="1" spc="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4471C4"/>
                </a:solidFill>
                <a:latin typeface="Calibri"/>
                <a:cs typeface="Calibri"/>
              </a:rPr>
              <a:t>ürünü/çıktısı:</a:t>
            </a:r>
            <a:r>
              <a:rPr sz="2400" b="1" spc="-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hataların sayısı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gereken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yeniden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çalışma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eforu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8915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20" dirty="0"/>
              <a:t> </a:t>
            </a:r>
            <a:r>
              <a:rPr spc="-45" dirty="0"/>
              <a:t>Yönetimi</a:t>
            </a:r>
            <a:r>
              <a:rPr spc="-2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00" dirty="0"/>
              <a:t>Test</a:t>
            </a:r>
            <a:r>
              <a:rPr spc="-15" dirty="0"/>
              <a:t> </a:t>
            </a:r>
            <a:r>
              <a:rPr spc="-5" dirty="0"/>
              <a:t>Planlama</a:t>
            </a:r>
            <a:r>
              <a:rPr spc="-15" dirty="0"/>
              <a:t> </a:t>
            </a:r>
            <a:r>
              <a:rPr spc="-20" dirty="0"/>
              <a:t>ve</a:t>
            </a:r>
            <a:r>
              <a:rPr spc="-25" dirty="0"/>
              <a:t> </a:t>
            </a:r>
            <a:r>
              <a:rPr spc="-30" dirty="0"/>
              <a:t>Tahminleme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8443" y="1835146"/>
            <a:ext cx="7122795" cy="112649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997710">
              <a:lnSpc>
                <a:spcPct val="100000"/>
              </a:lnSpc>
              <a:spcBef>
                <a:spcPts val="880"/>
              </a:spcBef>
            </a:pPr>
            <a:r>
              <a:rPr sz="3200" b="1" spc="-85" dirty="0">
                <a:solidFill>
                  <a:srgbClr val="76D9FB"/>
                </a:solidFill>
                <a:latin typeface="Calibri"/>
                <a:cs typeface="Calibri"/>
              </a:rPr>
              <a:t>Test</a:t>
            </a:r>
            <a:r>
              <a:rPr sz="3200" b="1" spc="5" dirty="0">
                <a:solidFill>
                  <a:srgbClr val="76D9FB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76D9FB"/>
                </a:solidFill>
                <a:latin typeface="Calibri"/>
                <a:cs typeface="Calibri"/>
              </a:rPr>
              <a:t>stratejisi</a:t>
            </a:r>
            <a:r>
              <a:rPr sz="3200" b="1" spc="5" dirty="0">
                <a:solidFill>
                  <a:srgbClr val="76D9FB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76D9FB"/>
                </a:solidFill>
                <a:latin typeface="Calibri"/>
                <a:cs typeface="Calibri"/>
              </a:rPr>
              <a:t>ve</a:t>
            </a:r>
            <a:r>
              <a:rPr sz="3200" b="1" spc="5" dirty="0">
                <a:solidFill>
                  <a:srgbClr val="76D9FB"/>
                </a:solidFill>
                <a:latin typeface="Calibri"/>
                <a:cs typeface="Calibri"/>
              </a:rPr>
              <a:t> </a:t>
            </a:r>
            <a:r>
              <a:rPr sz="3200" b="1" spc="-85" dirty="0">
                <a:solidFill>
                  <a:srgbClr val="76D9FB"/>
                </a:solidFill>
                <a:latin typeface="Calibri"/>
                <a:cs typeface="Calibri"/>
              </a:rPr>
              <a:t>Test</a:t>
            </a:r>
            <a:r>
              <a:rPr sz="3200" b="1" spc="5" dirty="0">
                <a:solidFill>
                  <a:srgbClr val="76D9FB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76D9FB"/>
                </a:solidFill>
                <a:latin typeface="Calibri"/>
                <a:cs typeface="Calibri"/>
              </a:rPr>
              <a:t>yaklaşımı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800" b="1" spc="-75" dirty="0">
                <a:solidFill>
                  <a:srgbClr val="06A781"/>
                </a:solidFill>
                <a:latin typeface="Calibri"/>
                <a:cs typeface="Calibri"/>
              </a:rPr>
              <a:t>Test</a:t>
            </a:r>
            <a:r>
              <a:rPr sz="2800" b="1" spc="-25" dirty="0">
                <a:solidFill>
                  <a:srgbClr val="06A781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6A781"/>
                </a:solidFill>
                <a:latin typeface="Calibri"/>
                <a:cs typeface="Calibri"/>
              </a:rPr>
              <a:t>Stratejisi: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8443" y="2995695"/>
            <a:ext cx="2746375" cy="134874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487045" indent="-474980">
              <a:lnSpc>
                <a:spcPct val="100000"/>
              </a:lnSpc>
              <a:spcBef>
                <a:spcPts val="365"/>
              </a:spcBef>
              <a:buSzPct val="116666"/>
              <a:buFont typeface="Wingdings"/>
              <a:buChar char=""/>
              <a:tabLst>
                <a:tab pos="487045" algn="l"/>
                <a:tab pos="487680" algn="l"/>
              </a:tabLst>
            </a:pPr>
            <a:r>
              <a:rPr sz="2400" b="1" spc="-20" dirty="0">
                <a:latin typeface="Calibri"/>
                <a:cs typeface="Calibri"/>
              </a:rPr>
              <a:t>Projeye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özgüdür</a:t>
            </a:r>
            <a:endParaRPr sz="2400">
              <a:latin typeface="Calibri"/>
              <a:cs typeface="Calibri"/>
            </a:endParaRPr>
          </a:p>
          <a:p>
            <a:pPr marL="487045" indent="-474980">
              <a:lnSpc>
                <a:spcPct val="100000"/>
              </a:lnSpc>
              <a:spcBef>
                <a:spcPts val="715"/>
              </a:spcBef>
              <a:buSzPct val="116666"/>
              <a:buFont typeface="Wingdings"/>
              <a:buChar char=""/>
              <a:tabLst>
                <a:tab pos="487045" algn="l"/>
                <a:tab pos="487680" algn="l"/>
              </a:tabLst>
            </a:pPr>
            <a:r>
              <a:rPr sz="2400" b="1" spc="-10" dirty="0">
                <a:latin typeface="Calibri"/>
                <a:cs typeface="Calibri"/>
              </a:rPr>
              <a:t>Ortak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kanı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verir</a:t>
            </a:r>
            <a:endParaRPr sz="2400">
              <a:latin typeface="Calibri"/>
              <a:cs typeface="Calibri"/>
            </a:endParaRPr>
          </a:p>
          <a:p>
            <a:pPr marL="487045" indent="-474980">
              <a:lnSpc>
                <a:spcPct val="100000"/>
              </a:lnSpc>
              <a:spcBef>
                <a:spcPts val="715"/>
              </a:spcBef>
              <a:buSzPct val="116666"/>
              <a:buFont typeface="Wingdings"/>
              <a:buChar char=""/>
              <a:tabLst>
                <a:tab pos="487045" algn="l"/>
                <a:tab pos="487680" algn="l"/>
              </a:tabLst>
            </a:pPr>
            <a:r>
              <a:rPr sz="2400" b="1" spc="-10" dirty="0">
                <a:latin typeface="Calibri"/>
                <a:cs typeface="Calibri"/>
              </a:rPr>
              <a:t>Süreçler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belirlenir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8443" y="5188528"/>
            <a:ext cx="4524375" cy="102743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2800" b="1" spc="-75" dirty="0">
                <a:solidFill>
                  <a:srgbClr val="301894"/>
                </a:solidFill>
                <a:latin typeface="Calibri"/>
                <a:cs typeface="Calibri"/>
              </a:rPr>
              <a:t>Test</a:t>
            </a:r>
            <a:r>
              <a:rPr sz="2800" b="1" spc="-35" dirty="0">
                <a:solidFill>
                  <a:srgbClr val="301894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301894"/>
                </a:solidFill>
                <a:latin typeface="Calibri"/>
                <a:cs typeface="Calibri"/>
              </a:rPr>
              <a:t>Yaklaşımı: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400" b="1" spc="-5" dirty="0">
                <a:latin typeface="Calibri"/>
                <a:cs typeface="Calibri"/>
              </a:rPr>
              <a:t>Daha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küçüktür,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test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tiplerini gruplar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43998" y="2891382"/>
            <a:ext cx="5537200" cy="1918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742389"/>
                </a:solidFill>
                <a:latin typeface="Calibri"/>
                <a:cs typeface="Calibri"/>
              </a:rPr>
              <a:t>Değerlendirilmesi</a:t>
            </a:r>
            <a:r>
              <a:rPr sz="2800" b="1" spc="-30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742389"/>
                </a:solidFill>
                <a:latin typeface="Calibri"/>
                <a:cs typeface="Calibri"/>
              </a:rPr>
              <a:t>gereken</a:t>
            </a:r>
            <a:r>
              <a:rPr sz="2800" b="1" spc="-10" dirty="0">
                <a:solidFill>
                  <a:srgbClr val="74238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742389"/>
                </a:solidFill>
                <a:latin typeface="Calibri"/>
                <a:cs typeface="Calibri"/>
              </a:rPr>
              <a:t>bileşenler: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Font typeface="Wingdings"/>
              <a:buChar char=""/>
              <a:tabLst>
                <a:tab pos="355600" algn="l"/>
              </a:tabLst>
            </a:pPr>
            <a:r>
              <a:rPr sz="2400" b="1" spc="-5" dirty="0">
                <a:latin typeface="Calibri"/>
                <a:cs typeface="Calibri"/>
              </a:rPr>
              <a:t>Yazılım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geliştirme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stratejileri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sz="2400" b="1" spc="-5" dirty="0">
                <a:latin typeface="Calibri"/>
                <a:cs typeface="Calibri"/>
              </a:rPr>
              <a:t>Müşteri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gereksinimleri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sz="2400" b="1" spc="-5" dirty="0">
                <a:latin typeface="Calibri"/>
                <a:cs typeface="Calibri"/>
              </a:rPr>
              <a:t>Test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amaçları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sz="2400" b="1" spc="-5" dirty="0">
                <a:latin typeface="Calibri"/>
                <a:cs typeface="Calibri"/>
              </a:rPr>
              <a:t>Proje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konusu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43998" y="5552210"/>
            <a:ext cx="45453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1" spc="-20" dirty="0">
                <a:solidFill>
                  <a:srgbClr val="EC7C30"/>
                </a:solidFill>
                <a:latin typeface="Calibri"/>
                <a:cs typeface="Calibri"/>
              </a:rPr>
              <a:t>ISTQB</a:t>
            </a:r>
            <a:r>
              <a:rPr sz="2000" b="1" spc="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EC7C30"/>
                </a:solidFill>
                <a:latin typeface="Calibri"/>
                <a:cs typeface="Calibri"/>
              </a:rPr>
              <a:t>deki</a:t>
            </a:r>
            <a:r>
              <a:rPr sz="2000" b="1" spc="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EC7C30"/>
                </a:solidFill>
                <a:latin typeface="Calibri"/>
                <a:cs typeface="Calibri"/>
              </a:rPr>
              <a:t>tanım</a:t>
            </a:r>
            <a:r>
              <a:rPr sz="2000" b="1" spc="-5" dirty="0">
                <a:solidFill>
                  <a:srgbClr val="EC7C30"/>
                </a:solidFill>
                <a:latin typeface="Calibri"/>
                <a:cs typeface="Calibri"/>
              </a:rPr>
              <a:t> :</a:t>
            </a:r>
            <a:r>
              <a:rPr sz="2000" b="1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000" b="1" spc="-55" dirty="0">
                <a:solidFill>
                  <a:srgbClr val="EC7C30"/>
                </a:solidFill>
                <a:latin typeface="Calibri"/>
                <a:cs typeface="Calibri"/>
              </a:rPr>
              <a:t>Test</a:t>
            </a:r>
            <a:r>
              <a:rPr sz="2000" b="1" spc="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EC7C30"/>
                </a:solidFill>
                <a:latin typeface="Calibri"/>
                <a:cs typeface="Calibri"/>
              </a:rPr>
              <a:t>yaklaşımı, </a:t>
            </a:r>
            <a:r>
              <a:rPr sz="2000" b="1" spc="-5" dirty="0">
                <a:solidFill>
                  <a:srgbClr val="EC7C30"/>
                </a:solidFill>
                <a:latin typeface="Calibri"/>
                <a:cs typeface="Calibri"/>
              </a:rPr>
              <a:t>bir</a:t>
            </a:r>
            <a:r>
              <a:rPr sz="2000" b="1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EC7C30"/>
                </a:solidFill>
                <a:latin typeface="Calibri"/>
                <a:cs typeface="Calibri"/>
              </a:rPr>
              <a:t>test </a:t>
            </a:r>
            <a:r>
              <a:rPr sz="2000" b="1" spc="-10" dirty="0">
                <a:solidFill>
                  <a:srgbClr val="EC7C30"/>
                </a:solidFill>
                <a:latin typeface="Calibri"/>
                <a:cs typeface="Calibri"/>
              </a:rPr>
              <a:t> projesi</a:t>
            </a:r>
            <a:r>
              <a:rPr sz="2000" b="1" spc="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EC7C30"/>
                </a:solidFill>
                <a:latin typeface="Calibri"/>
                <a:cs typeface="Calibri"/>
              </a:rPr>
              <a:t>için</a:t>
            </a:r>
            <a:r>
              <a:rPr sz="2000" b="1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EC7C30"/>
                </a:solidFill>
                <a:latin typeface="Calibri"/>
                <a:cs typeface="Calibri"/>
              </a:rPr>
              <a:t>test</a:t>
            </a:r>
            <a:r>
              <a:rPr sz="2000" b="1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EC7C30"/>
                </a:solidFill>
                <a:latin typeface="Calibri"/>
                <a:cs typeface="Calibri"/>
              </a:rPr>
              <a:t>stratejisinin</a:t>
            </a:r>
            <a:r>
              <a:rPr sz="2000" b="1" spc="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EC7C30"/>
                </a:solidFill>
                <a:latin typeface="Calibri"/>
                <a:cs typeface="Calibri"/>
              </a:rPr>
              <a:t>uyarlanmasıdır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68853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Test</a:t>
            </a:r>
            <a:r>
              <a:rPr spc="-15" dirty="0"/>
              <a:t> </a:t>
            </a:r>
            <a:r>
              <a:rPr dirty="0"/>
              <a:t>Yönetimi</a:t>
            </a:r>
            <a:r>
              <a:rPr spc="-30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5" dirty="0"/>
              <a:t>Test</a:t>
            </a:r>
            <a:r>
              <a:rPr spc="-20" dirty="0"/>
              <a:t> </a:t>
            </a:r>
            <a:r>
              <a:rPr spc="-5" dirty="0"/>
              <a:t>Planlama</a:t>
            </a:r>
            <a:r>
              <a:rPr spc="-15" dirty="0"/>
              <a:t> </a:t>
            </a:r>
            <a:r>
              <a:rPr dirty="0"/>
              <a:t>ve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33337" y="853434"/>
            <a:ext cx="26638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 dirty="0">
                <a:solidFill>
                  <a:srgbClr val="1F3863"/>
                </a:solidFill>
                <a:latin typeface="Calibri"/>
                <a:cs typeface="Calibri"/>
              </a:rPr>
              <a:t>Ta</a:t>
            </a:r>
            <a:r>
              <a:rPr sz="4000" b="1" dirty="0">
                <a:solidFill>
                  <a:srgbClr val="1F3863"/>
                </a:solidFill>
                <a:latin typeface="Calibri"/>
                <a:cs typeface="Calibri"/>
              </a:rPr>
              <a:t>h</a:t>
            </a:r>
            <a:r>
              <a:rPr sz="4000" b="1" spc="5" dirty="0">
                <a:solidFill>
                  <a:srgbClr val="1F3863"/>
                </a:solidFill>
                <a:latin typeface="Calibri"/>
                <a:cs typeface="Calibri"/>
              </a:rPr>
              <a:t>m</a:t>
            </a:r>
            <a:r>
              <a:rPr sz="4000" b="1" dirty="0">
                <a:solidFill>
                  <a:srgbClr val="1F3863"/>
                </a:solidFill>
                <a:latin typeface="Calibri"/>
                <a:cs typeface="Calibri"/>
              </a:rPr>
              <a:t>inleme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1447" y="1755871"/>
            <a:ext cx="10532745" cy="358711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600" b="1" spc="-5" dirty="0">
                <a:solidFill>
                  <a:srgbClr val="EC7C30"/>
                </a:solidFill>
                <a:latin typeface="Calibri"/>
                <a:cs typeface="Calibri"/>
              </a:rPr>
              <a:t>Test</a:t>
            </a:r>
            <a:r>
              <a:rPr sz="3600" b="1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EC7C30"/>
                </a:solidFill>
                <a:latin typeface="Calibri"/>
                <a:cs typeface="Calibri"/>
              </a:rPr>
              <a:t>Yaklaşımı</a:t>
            </a:r>
            <a:endParaRPr sz="36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90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yaklaşımı,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planlarında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tasarımlarında tanımlanır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düzenlenir.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Wingdings"/>
              <a:buChar char=""/>
            </a:pPr>
            <a:endParaRPr sz="3750">
              <a:latin typeface="Calibri"/>
              <a:cs typeface="Calibri"/>
            </a:endParaRPr>
          </a:p>
          <a:p>
            <a:pPr marL="418465" marR="398780" indent="-406400">
              <a:lnSpc>
                <a:spcPts val="2590"/>
              </a:lnSpc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Genellikle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projesinin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amacına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risk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değerlendirmesine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dayanarak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verilen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kararları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içerir.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Wingdings"/>
              <a:buChar char=""/>
            </a:pPr>
            <a:endParaRPr sz="240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spcBef>
                <a:spcPts val="166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yaklaşımı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sürecini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planlama, uygulanacak test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tasarım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tekniklerini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çeşitlerini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seçme,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giriş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çıkış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kriterini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belirlemek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referans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noktasıdır.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1447" y="1754931"/>
            <a:ext cx="2070735" cy="1047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700"/>
              </a:lnSpc>
              <a:spcBef>
                <a:spcPts val="95"/>
              </a:spcBef>
            </a:pPr>
            <a:r>
              <a:rPr sz="2800" b="1" spc="-75" dirty="0">
                <a:solidFill>
                  <a:srgbClr val="8FAADC"/>
                </a:solidFill>
                <a:latin typeface="Calibri"/>
                <a:cs typeface="Calibri"/>
              </a:rPr>
              <a:t>Test</a:t>
            </a:r>
            <a:r>
              <a:rPr sz="2800" b="1" spc="-50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8FAADC"/>
                </a:solidFill>
                <a:latin typeface="Calibri"/>
                <a:cs typeface="Calibri"/>
              </a:rPr>
              <a:t>Yaklaşımı </a:t>
            </a:r>
            <a:r>
              <a:rPr sz="2800" b="1" spc="-615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8FAADC"/>
                </a:solidFill>
                <a:latin typeface="Calibri"/>
                <a:cs typeface="Calibri"/>
              </a:rPr>
              <a:t>Örnekler: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4374" y="304652"/>
            <a:ext cx="945007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20" dirty="0"/>
              <a:t> </a:t>
            </a:r>
            <a:r>
              <a:rPr spc="-45" dirty="0"/>
              <a:t>Yönetimi</a:t>
            </a:r>
            <a:r>
              <a:rPr spc="-2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00" dirty="0"/>
              <a:t>Test</a:t>
            </a:r>
            <a:r>
              <a:rPr spc="-15" dirty="0"/>
              <a:t> </a:t>
            </a:r>
            <a:r>
              <a:rPr spc="-5" dirty="0"/>
              <a:t>Planlama</a:t>
            </a:r>
            <a:r>
              <a:rPr spc="-15" dirty="0"/>
              <a:t> </a:t>
            </a:r>
            <a:r>
              <a:rPr spc="-20" dirty="0"/>
              <a:t>ve</a:t>
            </a:r>
            <a:r>
              <a:rPr spc="-25" dirty="0"/>
              <a:t> </a:t>
            </a:r>
            <a:r>
              <a:rPr spc="-30" dirty="0"/>
              <a:t>Tahminleme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724405" y="1299972"/>
            <a:ext cx="8832215" cy="5221605"/>
            <a:chOff x="1724405" y="1299972"/>
            <a:chExt cx="8832215" cy="52216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405" y="1299972"/>
              <a:ext cx="4947665" cy="522122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042022" y="1638681"/>
              <a:ext cx="3508375" cy="1003300"/>
            </a:xfrm>
            <a:custGeom>
              <a:avLst/>
              <a:gdLst/>
              <a:ahLst/>
              <a:cxnLst/>
              <a:rect l="l" t="t" r="r" b="b"/>
              <a:pathLst>
                <a:path w="3508375" h="1003300">
                  <a:moveTo>
                    <a:pt x="3508248" y="0"/>
                  </a:moveTo>
                  <a:lnTo>
                    <a:pt x="0" y="0"/>
                  </a:lnTo>
                  <a:lnTo>
                    <a:pt x="0" y="1002791"/>
                  </a:lnTo>
                  <a:lnTo>
                    <a:pt x="3341116" y="1002791"/>
                  </a:lnTo>
                  <a:lnTo>
                    <a:pt x="3508248" y="835660"/>
                  </a:lnTo>
                  <a:lnTo>
                    <a:pt x="3508248" y="0"/>
                  </a:lnTo>
                  <a:close/>
                </a:path>
              </a:pathLst>
            </a:custGeom>
            <a:solidFill>
              <a:srgbClr val="EED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383134" y="2474341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39">
                  <a:moveTo>
                    <a:pt x="167132" y="0"/>
                  </a:moveTo>
                  <a:lnTo>
                    <a:pt x="33426" y="33426"/>
                  </a:lnTo>
                  <a:lnTo>
                    <a:pt x="0" y="167132"/>
                  </a:lnTo>
                  <a:lnTo>
                    <a:pt x="167132" y="0"/>
                  </a:lnTo>
                  <a:close/>
                </a:path>
              </a:pathLst>
            </a:custGeom>
            <a:solidFill>
              <a:srgbClr val="C0B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42017" y="1638681"/>
              <a:ext cx="3508375" cy="1003300"/>
            </a:xfrm>
            <a:custGeom>
              <a:avLst/>
              <a:gdLst/>
              <a:ahLst/>
              <a:cxnLst/>
              <a:rect l="l" t="t" r="r" b="b"/>
              <a:pathLst>
                <a:path w="3508375" h="1003300">
                  <a:moveTo>
                    <a:pt x="3341115" y="1002791"/>
                  </a:moveTo>
                  <a:lnTo>
                    <a:pt x="3374542" y="869086"/>
                  </a:lnTo>
                  <a:lnTo>
                    <a:pt x="3508247" y="835659"/>
                  </a:lnTo>
                  <a:lnTo>
                    <a:pt x="3341115" y="1002791"/>
                  </a:lnTo>
                  <a:lnTo>
                    <a:pt x="0" y="1002791"/>
                  </a:lnTo>
                  <a:lnTo>
                    <a:pt x="0" y="0"/>
                  </a:lnTo>
                  <a:lnTo>
                    <a:pt x="3508247" y="0"/>
                  </a:lnTo>
                  <a:lnTo>
                    <a:pt x="3508247" y="835659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120469" y="1859856"/>
            <a:ext cx="29711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1" spc="-35" dirty="0">
                <a:solidFill>
                  <a:srgbClr val="D20343"/>
                </a:solidFill>
                <a:latin typeface="Calibri"/>
                <a:cs typeface="Calibri"/>
              </a:rPr>
              <a:t>Testin</a:t>
            </a: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 en riskli</a:t>
            </a:r>
            <a:r>
              <a:rPr sz="2000" b="1" spc="-15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D20343"/>
                </a:solidFill>
                <a:latin typeface="Calibri"/>
                <a:cs typeface="Calibri"/>
              </a:rPr>
              <a:t>alanlara </a:t>
            </a: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 yönlendirildiği</a:t>
            </a:r>
            <a:r>
              <a:rPr sz="2000" b="1" spc="-25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risk</a:t>
            </a:r>
            <a:r>
              <a:rPr sz="2000" b="1" spc="-15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bazlı</a:t>
            </a:r>
            <a:r>
              <a:rPr sz="2000" b="1" spc="-15" dirty="0">
                <a:solidFill>
                  <a:srgbClr val="D20343"/>
                </a:solidFill>
                <a:latin typeface="Calibri"/>
                <a:cs typeface="Calibri"/>
              </a:rPr>
              <a:t> test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020426" y="3017647"/>
            <a:ext cx="3521075" cy="1424940"/>
            <a:chOff x="7020426" y="3017647"/>
            <a:chExt cx="3521075" cy="1424940"/>
          </a:xfrm>
        </p:grpSpPr>
        <p:sp>
          <p:nvSpPr>
            <p:cNvPr id="11" name="object 11"/>
            <p:cNvSpPr/>
            <p:nvPr/>
          </p:nvSpPr>
          <p:spPr>
            <a:xfrm>
              <a:off x="7026782" y="3023997"/>
              <a:ext cx="3508375" cy="1412240"/>
            </a:xfrm>
            <a:custGeom>
              <a:avLst/>
              <a:gdLst/>
              <a:ahLst/>
              <a:cxnLst/>
              <a:rect l="l" t="t" r="r" b="b"/>
              <a:pathLst>
                <a:path w="3508375" h="1412239">
                  <a:moveTo>
                    <a:pt x="3508248" y="0"/>
                  </a:moveTo>
                  <a:lnTo>
                    <a:pt x="0" y="0"/>
                  </a:lnTo>
                  <a:lnTo>
                    <a:pt x="0" y="1411986"/>
                  </a:lnTo>
                  <a:lnTo>
                    <a:pt x="3272916" y="1411986"/>
                  </a:lnTo>
                  <a:lnTo>
                    <a:pt x="3508248" y="1176655"/>
                  </a:lnTo>
                  <a:lnTo>
                    <a:pt x="3508248" y="0"/>
                  </a:lnTo>
                  <a:close/>
                </a:path>
              </a:pathLst>
            </a:custGeom>
            <a:solidFill>
              <a:srgbClr val="EED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299693" y="4200652"/>
              <a:ext cx="235585" cy="235585"/>
            </a:xfrm>
            <a:custGeom>
              <a:avLst/>
              <a:gdLst/>
              <a:ahLst/>
              <a:cxnLst/>
              <a:rect l="l" t="t" r="r" b="b"/>
              <a:pathLst>
                <a:path w="235584" h="235585">
                  <a:moveTo>
                    <a:pt x="235331" y="0"/>
                  </a:moveTo>
                  <a:lnTo>
                    <a:pt x="47066" y="47066"/>
                  </a:lnTo>
                  <a:lnTo>
                    <a:pt x="0" y="235331"/>
                  </a:lnTo>
                  <a:lnTo>
                    <a:pt x="235331" y="0"/>
                  </a:lnTo>
                  <a:close/>
                </a:path>
              </a:pathLst>
            </a:custGeom>
            <a:solidFill>
              <a:srgbClr val="C0B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026776" y="3023997"/>
              <a:ext cx="3508375" cy="1412240"/>
            </a:xfrm>
            <a:custGeom>
              <a:avLst/>
              <a:gdLst/>
              <a:ahLst/>
              <a:cxnLst/>
              <a:rect l="l" t="t" r="r" b="b"/>
              <a:pathLst>
                <a:path w="3508375" h="1412239">
                  <a:moveTo>
                    <a:pt x="3272916" y="1411985"/>
                  </a:moveTo>
                  <a:lnTo>
                    <a:pt x="3319983" y="1223721"/>
                  </a:lnTo>
                  <a:lnTo>
                    <a:pt x="3508247" y="1176654"/>
                  </a:lnTo>
                  <a:lnTo>
                    <a:pt x="3272916" y="1411985"/>
                  </a:lnTo>
                  <a:lnTo>
                    <a:pt x="0" y="1411985"/>
                  </a:lnTo>
                  <a:lnTo>
                    <a:pt x="0" y="0"/>
                  </a:lnTo>
                  <a:lnTo>
                    <a:pt x="3508247" y="0"/>
                  </a:lnTo>
                  <a:lnTo>
                    <a:pt x="3508247" y="1176654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104880" y="3263310"/>
            <a:ext cx="304355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Arıza</a:t>
            </a:r>
            <a:r>
              <a:rPr sz="2000" b="1" spc="-10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bazlı,</a:t>
            </a:r>
            <a:r>
              <a:rPr sz="2000" b="1" spc="-15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tecrübeye</a:t>
            </a:r>
            <a:r>
              <a:rPr sz="2000" b="1" spc="10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dayalı, </a:t>
            </a:r>
            <a:r>
              <a:rPr sz="2000" b="1" spc="-434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kontrol</a:t>
            </a:r>
            <a:r>
              <a:rPr sz="2000" b="1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listesi</a:t>
            </a:r>
            <a:r>
              <a:rPr sz="2000" b="1" spc="-20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bazlı</a:t>
            </a:r>
            <a:r>
              <a:rPr sz="2000" b="1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ve</a:t>
            </a:r>
            <a:r>
              <a:rPr sz="2000" b="1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kalite </a:t>
            </a:r>
            <a:r>
              <a:rPr sz="2000" b="1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özelliği</a:t>
            </a:r>
            <a:r>
              <a:rPr sz="2000" b="1" spc="-10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bazlı gibi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020428" y="4851780"/>
            <a:ext cx="3521075" cy="1337945"/>
            <a:chOff x="7020428" y="4851780"/>
            <a:chExt cx="3521075" cy="1337945"/>
          </a:xfrm>
        </p:grpSpPr>
        <p:sp>
          <p:nvSpPr>
            <p:cNvPr id="16" name="object 16"/>
            <p:cNvSpPr/>
            <p:nvPr/>
          </p:nvSpPr>
          <p:spPr>
            <a:xfrm>
              <a:off x="7026783" y="4858130"/>
              <a:ext cx="3508375" cy="1325245"/>
            </a:xfrm>
            <a:custGeom>
              <a:avLst/>
              <a:gdLst/>
              <a:ahLst/>
              <a:cxnLst/>
              <a:rect l="l" t="t" r="r" b="b"/>
              <a:pathLst>
                <a:path w="3508375" h="1325245">
                  <a:moveTo>
                    <a:pt x="3508248" y="0"/>
                  </a:moveTo>
                  <a:lnTo>
                    <a:pt x="0" y="0"/>
                  </a:lnTo>
                  <a:lnTo>
                    <a:pt x="0" y="1325118"/>
                  </a:lnTo>
                  <a:lnTo>
                    <a:pt x="3287395" y="1325118"/>
                  </a:lnTo>
                  <a:lnTo>
                    <a:pt x="3508248" y="1104265"/>
                  </a:lnTo>
                  <a:lnTo>
                    <a:pt x="3508248" y="0"/>
                  </a:lnTo>
                  <a:close/>
                </a:path>
              </a:pathLst>
            </a:custGeom>
            <a:solidFill>
              <a:srgbClr val="EED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314173" y="5962395"/>
              <a:ext cx="220979" cy="220979"/>
            </a:xfrm>
            <a:custGeom>
              <a:avLst/>
              <a:gdLst/>
              <a:ahLst/>
              <a:cxnLst/>
              <a:rect l="l" t="t" r="r" b="b"/>
              <a:pathLst>
                <a:path w="220979" h="220979">
                  <a:moveTo>
                    <a:pt x="220853" y="0"/>
                  </a:moveTo>
                  <a:lnTo>
                    <a:pt x="44170" y="44170"/>
                  </a:lnTo>
                  <a:lnTo>
                    <a:pt x="0" y="220852"/>
                  </a:lnTo>
                  <a:lnTo>
                    <a:pt x="220853" y="0"/>
                  </a:lnTo>
                  <a:close/>
                </a:path>
              </a:pathLst>
            </a:custGeom>
            <a:solidFill>
              <a:srgbClr val="C0B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026778" y="4858130"/>
              <a:ext cx="3508375" cy="1325245"/>
            </a:xfrm>
            <a:custGeom>
              <a:avLst/>
              <a:gdLst/>
              <a:ahLst/>
              <a:cxnLst/>
              <a:rect l="l" t="t" r="r" b="b"/>
              <a:pathLst>
                <a:path w="3508375" h="1325245">
                  <a:moveTo>
                    <a:pt x="3287395" y="1325118"/>
                  </a:moveTo>
                  <a:lnTo>
                    <a:pt x="3331565" y="1148435"/>
                  </a:lnTo>
                  <a:lnTo>
                    <a:pt x="3508248" y="1104265"/>
                  </a:lnTo>
                  <a:lnTo>
                    <a:pt x="3287395" y="1325118"/>
                  </a:lnTo>
                  <a:lnTo>
                    <a:pt x="0" y="1325118"/>
                  </a:lnTo>
                  <a:lnTo>
                    <a:pt x="0" y="0"/>
                  </a:lnTo>
                  <a:lnTo>
                    <a:pt x="3508248" y="0"/>
                  </a:lnTo>
                  <a:lnTo>
                    <a:pt x="3508248" y="1104265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104881" y="5061405"/>
            <a:ext cx="318198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Özel standartlar</a:t>
            </a:r>
            <a:r>
              <a:rPr sz="2000" b="1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tarafından </a:t>
            </a:r>
            <a:r>
              <a:rPr sz="2000" b="1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belirlenenler</a:t>
            </a:r>
            <a:r>
              <a:rPr sz="2000" b="1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veya</a:t>
            </a:r>
            <a:r>
              <a:rPr sz="2000" b="1" spc="5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çeşitli</a:t>
            </a:r>
            <a:r>
              <a:rPr sz="2000" b="1" spc="5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Agile </a:t>
            </a:r>
            <a:r>
              <a:rPr sz="2000" b="1" spc="-440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metotlar</a:t>
            </a:r>
            <a:r>
              <a:rPr sz="2000" b="1" spc="-10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gibi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1447" y="1754931"/>
            <a:ext cx="2070735" cy="1047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700"/>
              </a:lnSpc>
              <a:spcBef>
                <a:spcPts val="95"/>
              </a:spcBef>
            </a:pPr>
            <a:r>
              <a:rPr sz="2800" b="1" spc="-75" dirty="0">
                <a:solidFill>
                  <a:srgbClr val="8FAADC"/>
                </a:solidFill>
                <a:latin typeface="Calibri"/>
                <a:cs typeface="Calibri"/>
              </a:rPr>
              <a:t>Test</a:t>
            </a:r>
            <a:r>
              <a:rPr sz="2800" b="1" spc="-50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8FAADC"/>
                </a:solidFill>
                <a:latin typeface="Calibri"/>
                <a:cs typeface="Calibri"/>
              </a:rPr>
              <a:t>Yaklaşımı </a:t>
            </a:r>
            <a:r>
              <a:rPr sz="2800" b="1" spc="-615" dirty="0">
                <a:solidFill>
                  <a:srgbClr val="8FAADC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8FAADC"/>
                </a:solidFill>
                <a:latin typeface="Calibri"/>
                <a:cs typeface="Calibri"/>
              </a:rPr>
              <a:t>Örnekler: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4374" y="304652"/>
            <a:ext cx="945007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20" dirty="0"/>
              <a:t> </a:t>
            </a:r>
            <a:r>
              <a:rPr spc="-45" dirty="0"/>
              <a:t>Yönetimi</a:t>
            </a:r>
            <a:r>
              <a:rPr spc="-2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spc="-100" dirty="0"/>
              <a:t>Test</a:t>
            </a:r>
            <a:r>
              <a:rPr spc="-15" dirty="0"/>
              <a:t> </a:t>
            </a:r>
            <a:r>
              <a:rPr spc="-5" dirty="0"/>
              <a:t>Planlama</a:t>
            </a:r>
            <a:r>
              <a:rPr spc="-15" dirty="0"/>
              <a:t> </a:t>
            </a:r>
            <a:r>
              <a:rPr spc="-20" dirty="0"/>
              <a:t>ve</a:t>
            </a:r>
            <a:r>
              <a:rPr spc="-25" dirty="0"/>
              <a:t> </a:t>
            </a:r>
            <a:r>
              <a:rPr spc="-30" dirty="0"/>
              <a:t>Tahminleme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724405" y="1299972"/>
            <a:ext cx="8850630" cy="5221605"/>
            <a:chOff x="1724405" y="1299972"/>
            <a:chExt cx="8850630" cy="52216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405" y="1299972"/>
              <a:ext cx="4947665" cy="522122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060310" y="1932051"/>
              <a:ext cx="3508375" cy="1003300"/>
            </a:xfrm>
            <a:custGeom>
              <a:avLst/>
              <a:gdLst/>
              <a:ahLst/>
              <a:cxnLst/>
              <a:rect l="l" t="t" r="r" b="b"/>
              <a:pathLst>
                <a:path w="3508375" h="1003300">
                  <a:moveTo>
                    <a:pt x="3508248" y="0"/>
                  </a:moveTo>
                  <a:lnTo>
                    <a:pt x="0" y="0"/>
                  </a:lnTo>
                  <a:lnTo>
                    <a:pt x="0" y="1002791"/>
                  </a:lnTo>
                  <a:lnTo>
                    <a:pt x="3341116" y="1002791"/>
                  </a:lnTo>
                  <a:lnTo>
                    <a:pt x="3508248" y="835660"/>
                  </a:lnTo>
                  <a:lnTo>
                    <a:pt x="3508248" y="0"/>
                  </a:lnTo>
                  <a:close/>
                </a:path>
              </a:pathLst>
            </a:custGeom>
            <a:solidFill>
              <a:srgbClr val="EED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01422" y="2767711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39">
                  <a:moveTo>
                    <a:pt x="167132" y="0"/>
                  </a:moveTo>
                  <a:lnTo>
                    <a:pt x="33426" y="33426"/>
                  </a:lnTo>
                  <a:lnTo>
                    <a:pt x="0" y="167132"/>
                  </a:lnTo>
                  <a:lnTo>
                    <a:pt x="167132" y="0"/>
                  </a:lnTo>
                  <a:close/>
                </a:path>
              </a:pathLst>
            </a:custGeom>
            <a:solidFill>
              <a:srgbClr val="C0B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60305" y="1932051"/>
              <a:ext cx="3508375" cy="1003300"/>
            </a:xfrm>
            <a:custGeom>
              <a:avLst/>
              <a:gdLst/>
              <a:ahLst/>
              <a:cxnLst/>
              <a:rect l="l" t="t" r="r" b="b"/>
              <a:pathLst>
                <a:path w="3508375" h="1003300">
                  <a:moveTo>
                    <a:pt x="3341116" y="1002791"/>
                  </a:moveTo>
                  <a:lnTo>
                    <a:pt x="3374542" y="869086"/>
                  </a:lnTo>
                  <a:lnTo>
                    <a:pt x="3508248" y="835659"/>
                  </a:lnTo>
                  <a:lnTo>
                    <a:pt x="3341116" y="1002791"/>
                  </a:lnTo>
                  <a:lnTo>
                    <a:pt x="0" y="1002791"/>
                  </a:lnTo>
                  <a:lnTo>
                    <a:pt x="0" y="0"/>
                  </a:lnTo>
                  <a:lnTo>
                    <a:pt x="3508248" y="0"/>
                  </a:lnTo>
                  <a:lnTo>
                    <a:pt x="3508248" y="835659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60310" y="3347085"/>
              <a:ext cx="3508375" cy="948690"/>
            </a:xfrm>
            <a:custGeom>
              <a:avLst/>
              <a:gdLst/>
              <a:ahLst/>
              <a:cxnLst/>
              <a:rect l="l" t="t" r="r" b="b"/>
              <a:pathLst>
                <a:path w="3508375" h="948689">
                  <a:moveTo>
                    <a:pt x="3508248" y="0"/>
                  </a:moveTo>
                  <a:lnTo>
                    <a:pt x="0" y="0"/>
                  </a:lnTo>
                  <a:lnTo>
                    <a:pt x="0" y="948690"/>
                  </a:lnTo>
                  <a:lnTo>
                    <a:pt x="3350133" y="948690"/>
                  </a:lnTo>
                  <a:lnTo>
                    <a:pt x="3508248" y="790575"/>
                  </a:lnTo>
                  <a:lnTo>
                    <a:pt x="3508248" y="0"/>
                  </a:lnTo>
                  <a:close/>
                </a:path>
              </a:pathLst>
            </a:custGeom>
            <a:solidFill>
              <a:srgbClr val="EED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10441" y="4137660"/>
              <a:ext cx="158115" cy="158115"/>
            </a:xfrm>
            <a:custGeom>
              <a:avLst/>
              <a:gdLst/>
              <a:ahLst/>
              <a:cxnLst/>
              <a:rect l="l" t="t" r="r" b="b"/>
              <a:pathLst>
                <a:path w="158115" h="158114">
                  <a:moveTo>
                    <a:pt x="158115" y="0"/>
                  </a:moveTo>
                  <a:lnTo>
                    <a:pt x="31623" y="31622"/>
                  </a:lnTo>
                  <a:lnTo>
                    <a:pt x="0" y="158114"/>
                  </a:lnTo>
                  <a:lnTo>
                    <a:pt x="158115" y="0"/>
                  </a:lnTo>
                  <a:close/>
                </a:path>
              </a:pathLst>
            </a:custGeom>
            <a:solidFill>
              <a:srgbClr val="C0B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060308" y="3347085"/>
              <a:ext cx="3508375" cy="948690"/>
            </a:xfrm>
            <a:custGeom>
              <a:avLst/>
              <a:gdLst/>
              <a:ahLst/>
              <a:cxnLst/>
              <a:rect l="l" t="t" r="r" b="b"/>
              <a:pathLst>
                <a:path w="3508375" h="948689">
                  <a:moveTo>
                    <a:pt x="3350133" y="948689"/>
                  </a:moveTo>
                  <a:lnTo>
                    <a:pt x="3381756" y="822197"/>
                  </a:lnTo>
                  <a:lnTo>
                    <a:pt x="3508248" y="790574"/>
                  </a:lnTo>
                  <a:lnTo>
                    <a:pt x="3350133" y="948689"/>
                  </a:lnTo>
                  <a:lnTo>
                    <a:pt x="0" y="948689"/>
                  </a:lnTo>
                  <a:lnTo>
                    <a:pt x="0" y="0"/>
                  </a:lnTo>
                  <a:lnTo>
                    <a:pt x="3508248" y="0"/>
                  </a:lnTo>
                  <a:lnTo>
                    <a:pt x="3508248" y="790574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138757" y="2153205"/>
            <a:ext cx="3228340" cy="1890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1" spc="-35" dirty="0">
                <a:solidFill>
                  <a:srgbClr val="D20343"/>
                </a:solidFill>
                <a:latin typeface="Calibri"/>
                <a:cs typeface="Calibri"/>
              </a:rPr>
              <a:t>Testin</a:t>
            </a:r>
            <a:r>
              <a:rPr sz="2000" b="1" spc="-20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önceden planlanmadığı, </a:t>
            </a:r>
            <a:r>
              <a:rPr sz="2000" b="1" spc="-434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D20343"/>
                </a:solidFill>
                <a:latin typeface="Calibri"/>
                <a:cs typeface="Calibri"/>
              </a:rPr>
              <a:t>keşif</a:t>
            </a:r>
            <a:r>
              <a:rPr sz="2000" b="1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D20343"/>
                </a:solidFill>
                <a:latin typeface="Calibri"/>
                <a:cs typeface="Calibri"/>
              </a:rPr>
              <a:t>testleri</a:t>
            </a: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 gibi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Calibri"/>
              <a:cs typeface="Calibri"/>
            </a:endParaRPr>
          </a:p>
          <a:p>
            <a:pPr marL="12700" marR="537845">
              <a:lnSpc>
                <a:spcPct val="100000"/>
              </a:lnSpc>
            </a:pP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Uzmanlarının önerileri ve </a:t>
            </a:r>
            <a:r>
              <a:rPr sz="2000" b="1" spc="-440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rehberlikler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053956" y="4712333"/>
            <a:ext cx="3521075" cy="1016000"/>
            <a:chOff x="7053956" y="4712333"/>
            <a:chExt cx="3521075" cy="1016000"/>
          </a:xfrm>
        </p:grpSpPr>
        <p:sp>
          <p:nvSpPr>
            <p:cNvPr id="14" name="object 14"/>
            <p:cNvSpPr/>
            <p:nvPr/>
          </p:nvSpPr>
          <p:spPr>
            <a:xfrm>
              <a:off x="7060311" y="4718684"/>
              <a:ext cx="3508375" cy="1003300"/>
            </a:xfrm>
            <a:custGeom>
              <a:avLst/>
              <a:gdLst/>
              <a:ahLst/>
              <a:cxnLst/>
              <a:rect l="l" t="t" r="r" b="b"/>
              <a:pathLst>
                <a:path w="3508375" h="1003300">
                  <a:moveTo>
                    <a:pt x="3508248" y="0"/>
                  </a:moveTo>
                  <a:lnTo>
                    <a:pt x="0" y="0"/>
                  </a:lnTo>
                  <a:lnTo>
                    <a:pt x="0" y="1002791"/>
                  </a:lnTo>
                  <a:lnTo>
                    <a:pt x="3341116" y="1002791"/>
                  </a:lnTo>
                  <a:lnTo>
                    <a:pt x="3508248" y="835660"/>
                  </a:lnTo>
                  <a:lnTo>
                    <a:pt x="3508248" y="0"/>
                  </a:lnTo>
                  <a:close/>
                </a:path>
              </a:pathLst>
            </a:custGeom>
            <a:solidFill>
              <a:srgbClr val="EED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01422" y="5554344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39">
                  <a:moveTo>
                    <a:pt x="167132" y="0"/>
                  </a:moveTo>
                  <a:lnTo>
                    <a:pt x="33426" y="33426"/>
                  </a:lnTo>
                  <a:lnTo>
                    <a:pt x="0" y="167131"/>
                  </a:lnTo>
                  <a:lnTo>
                    <a:pt x="167132" y="0"/>
                  </a:lnTo>
                  <a:close/>
                </a:path>
              </a:pathLst>
            </a:custGeom>
            <a:solidFill>
              <a:srgbClr val="C0B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60306" y="4718683"/>
              <a:ext cx="3508375" cy="1003300"/>
            </a:xfrm>
            <a:custGeom>
              <a:avLst/>
              <a:gdLst/>
              <a:ahLst/>
              <a:cxnLst/>
              <a:rect l="l" t="t" r="r" b="b"/>
              <a:pathLst>
                <a:path w="3508375" h="1003300">
                  <a:moveTo>
                    <a:pt x="3341116" y="1002792"/>
                  </a:moveTo>
                  <a:lnTo>
                    <a:pt x="3374542" y="869086"/>
                  </a:lnTo>
                  <a:lnTo>
                    <a:pt x="3508248" y="835660"/>
                  </a:lnTo>
                  <a:lnTo>
                    <a:pt x="3341116" y="1002792"/>
                  </a:lnTo>
                  <a:lnTo>
                    <a:pt x="0" y="1002792"/>
                  </a:lnTo>
                  <a:lnTo>
                    <a:pt x="0" y="0"/>
                  </a:lnTo>
                  <a:lnTo>
                    <a:pt x="3508248" y="0"/>
                  </a:lnTo>
                  <a:lnTo>
                    <a:pt x="3508248" y="835660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138757" y="4787427"/>
            <a:ext cx="329882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Var olan test materyalinin, test </a:t>
            </a:r>
            <a:r>
              <a:rPr sz="2000" b="1" spc="-440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komut</a:t>
            </a:r>
            <a:r>
              <a:rPr sz="2000" b="1" spc="-10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dosyalarının</a:t>
            </a:r>
            <a:r>
              <a:rPr sz="2000" b="1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kullanımı </a:t>
            </a:r>
            <a:r>
              <a:rPr sz="2000" b="1" dirty="0">
                <a:solidFill>
                  <a:srgbClr val="D2034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20343"/>
                </a:solidFill>
                <a:latin typeface="Calibri"/>
                <a:cs typeface="Calibri"/>
              </a:rPr>
              <a:t>gibi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31121" y="4770525"/>
            <a:ext cx="87071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20" dirty="0">
                <a:solidFill>
                  <a:srgbClr val="6F2F9F"/>
                </a:solidFill>
              </a:rPr>
              <a:t>Test</a:t>
            </a:r>
            <a:r>
              <a:rPr sz="4800" spc="-20" dirty="0">
                <a:solidFill>
                  <a:srgbClr val="6F2F9F"/>
                </a:solidFill>
              </a:rPr>
              <a:t> </a:t>
            </a:r>
            <a:r>
              <a:rPr sz="4800" spc="-5" dirty="0">
                <a:solidFill>
                  <a:srgbClr val="6F2F9F"/>
                </a:solidFill>
              </a:rPr>
              <a:t>İlerleme</a:t>
            </a:r>
            <a:r>
              <a:rPr sz="4800" spc="-30" dirty="0">
                <a:solidFill>
                  <a:srgbClr val="6F2F9F"/>
                </a:solidFill>
              </a:rPr>
              <a:t> </a:t>
            </a:r>
            <a:r>
              <a:rPr sz="4800" spc="-25" dirty="0">
                <a:solidFill>
                  <a:srgbClr val="6F2F9F"/>
                </a:solidFill>
              </a:rPr>
              <a:t>Gözetimi</a:t>
            </a:r>
            <a:r>
              <a:rPr sz="4800" spc="-20" dirty="0">
                <a:solidFill>
                  <a:srgbClr val="6F2F9F"/>
                </a:solidFill>
              </a:rPr>
              <a:t> ve</a:t>
            </a:r>
            <a:r>
              <a:rPr sz="4800" spc="-15" dirty="0">
                <a:solidFill>
                  <a:srgbClr val="6F2F9F"/>
                </a:solidFill>
              </a:rPr>
              <a:t> </a:t>
            </a:r>
            <a:r>
              <a:rPr sz="4800" spc="-30" dirty="0">
                <a:solidFill>
                  <a:srgbClr val="6F2F9F"/>
                </a:solidFill>
              </a:rPr>
              <a:t>Kontrolü</a:t>
            </a:r>
            <a:endParaRPr sz="4800"/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14171"/>
            <a:ext cx="9420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95" dirty="0"/>
              <a:t>Test</a:t>
            </a:r>
            <a:r>
              <a:rPr sz="3600" spc="10" dirty="0"/>
              <a:t> </a:t>
            </a:r>
            <a:r>
              <a:rPr sz="3600" spc="-45" dirty="0"/>
              <a:t>Yönetimi</a:t>
            </a:r>
            <a:r>
              <a:rPr sz="3600" spc="5" dirty="0"/>
              <a:t> </a:t>
            </a:r>
            <a:r>
              <a:rPr sz="3600" dirty="0"/>
              <a:t>-</a:t>
            </a:r>
            <a:r>
              <a:rPr sz="3600" spc="-10" dirty="0"/>
              <a:t> </a:t>
            </a:r>
            <a:r>
              <a:rPr sz="3600" spc="-95" dirty="0"/>
              <a:t>Test</a:t>
            </a:r>
            <a:r>
              <a:rPr sz="3600" spc="10" dirty="0"/>
              <a:t> </a:t>
            </a:r>
            <a:r>
              <a:rPr sz="3600" spc="-5" dirty="0"/>
              <a:t>İlerleme</a:t>
            </a:r>
            <a:r>
              <a:rPr sz="3600" dirty="0"/>
              <a:t> </a:t>
            </a:r>
            <a:r>
              <a:rPr sz="3600" spc="-20" dirty="0"/>
              <a:t>Gözetimi</a:t>
            </a:r>
            <a:r>
              <a:rPr sz="3600" dirty="0"/>
              <a:t> </a:t>
            </a:r>
            <a:r>
              <a:rPr sz="3600" spc="-20" dirty="0"/>
              <a:t>ve</a:t>
            </a:r>
            <a:r>
              <a:rPr sz="3600" spc="-10" dirty="0"/>
              <a:t> </a:t>
            </a:r>
            <a:r>
              <a:rPr sz="3600" spc="-20" dirty="0"/>
              <a:t>Kontrolü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44887" y="1573381"/>
            <a:ext cx="10154920" cy="470916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18465" marR="969644" indent="-406400">
              <a:lnSpc>
                <a:spcPts val="2590"/>
              </a:lnSpc>
              <a:spcBef>
                <a:spcPts val="425"/>
              </a:spcBef>
              <a:buClr>
                <a:srgbClr val="538235"/>
              </a:buClr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gözetiminin </a:t>
            </a:r>
            <a:r>
              <a:rPr sz="2400" spc="-5" dirty="0">
                <a:latin typeface="Calibri"/>
                <a:cs typeface="Calibri"/>
              </a:rPr>
              <a:t>amacı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test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işlemleri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hakkında</a:t>
            </a:r>
            <a:r>
              <a:rPr sz="2400" b="1" spc="-10" dirty="0">
                <a:latin typeface="Calibri"/>
                <a:cs typeface="Calibri"/>
              </a:rPr>
              <a:t> geri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bildirim</a:t>
            </a:r>
            <a:r>
              <a:rPr sz="2400" b="1" spc="-15" dirty="0">
                <a:latin typeface="Calibri"/>
                <a:cs typeface="Calibri"/>
              </a:rPr>
              <a:t> ve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şeffaflık </a:t>
            </a:r>
            <a:r>
              <a:rPr sz="2400" b="1" spc="-525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sağlamaktır.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38235"/>
              </a:buClr>
              <a:buFont typeface="Wingdings"/>
              <a:buChar char=""/>
            </a:pPr>
            <a:endParaRPr sz="345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buClr>
                <a:srgbClr val="538235"/>
              </a:buClr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spc="-40" dirty="0">
                <a:latin typeface="Calibri"/>
                <a:cs typeface="Calibri"/>
              </a:rPr>
              <a:t>Takip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edilecek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bilgiler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manuel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veya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otomatik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olarak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toplanabilir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38235"/>
              </a:buClr>
              <a:buFont typeface="Wingdings"/>
              <a:buChar char=""/>
            </a:pPr>
            <a:endParaRPr sz="35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buClr>
                <a:srgbClr val="538235"/>
              </a:buClr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dirty="0">
                <a:latin typeface="Calibri"/>
                <a:cs typeface="Calibri"/>
              </a:rPr>
              <a:t>Bu</a:t>
            </a:r>
            <a:r>
              <a:rPr sz="2400" spc="-5" dirty="0">
                <a:latin typeface="Calibri"/>
                <a:cs typeface="Calibri"/>
              </a:rPr>
              <a:t> bilgiler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çıkış</a:t>
            </a:r>
            <a:r>
              <a:rPr sz="2400" spc="-10" dirty="0">
                <a:latin typeface="Calibri"/>
                <a:cs typeface="Calibri"/>
              </a:rPr>
              <a:t> kriterini</a:t>
            </a:r>
            <a:r>
              <a:rPr sz="2400" spc="-5" dirty="0">
                <a:latin typeface="Calibri"/>
                <a:cs typeface="Calibri"/>
              </a:rPr>
              <a:t> ölçmek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kullanılabilir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38235"/>
              </a:buClr>
              <a:buFont typeface="Wingdings"/>
              <a:buChar char=""/>
            </a:pPr>
            <a:endParaRPr sz="375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buClr>
                <a:srgbClr val="538235"/>
              </a:buClr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Planlanan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zaman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çizelgesine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bütçeye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göre</a:t>
            </a:r>
            <a:r>
              <a:rPr sz="2400" spc="-5" dirty="0">
                <a:latin typeface="Calibri"/>
                <a:cs typeface="Calibri"/>
              </a:rPr>
              <a:t> ilerlemeyi değerlendirmek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metrikler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kullanılabilir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38235"/>
              </a:buClr>
              <a:buFont typeface="Wingdings"/>
              <a:buChar char=""/>
            </a:pPr>
            <a:endParaRPr sz="345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buClr>
                <a:srgbClr val="538235"/>
              </a:buClr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Kullanılan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birçok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metrikleri</a:t>
            </a:r>
            <a:r>
              <a:rPr sz="2400" spc="-15" dirty="0">
                <a:latin typeface="Calibri"/>
                <a:cs typeface="Calibri"/>
              </a:rPr>
              <a:t> vardır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1098" y="1463567"/>
            <a:ext cx="10582275" cy="506222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400" b="1" spc="-5" dirty="0">
                <a:latin typeface="Calibri"/>
                <a:cs typeface="Calibri"/>
              </a:rPr>
              <a:t>Yaygın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kullanılan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metrikler;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FF66FF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Hazırlanan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 senaryo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sayısının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planlanan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sayıya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oranı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FF66FF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ortamı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hazırlığında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yapılan işin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yüzdesi</a:t>
            </a:r>
            <a:endParaRPr sz="240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spcBef>
                <a:spcPts val="1040"/>
              </a:spcBef>
              <a:buClr>
                <a:srgbClr val="FF66FF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senaryosu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yürütme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(örnek.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çalıştırılan/çalıştırılmayan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senaryosu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sayısı</a:t>
            </a:r>
            <a:r>
              <a:rPr sz="2400" dirty="0">
                <a:latin typeface="Calibri"/>
                <a:cs typeface="Calibri"/>
              </a:rPr>
              <a:t> ve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başarılı/başarısız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senaryoları)</a:t>
            </a:r>
            <a:endParaRPr sz="2400">
              <a:latin typeface="Calibri"/>
              <a:cs typeface="Calibri"/>
            </a:endParaRPr>
          </a:p>
          <a:p>
            <a:pPr marL="418465" marR="465455" indent="-406400">
              <a:lnSpc>
                <a:spcPts val="2590"/>
              </a:lnSpc>
              <a:spcBef>
                <a:spcPts val="1005"/>
              </a:spcBef>
              <a:buClr>
                <a:srgbClr val="FF66FF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Hata </a:t>
            </a:r>
            <a:r>
              <a:rPr sz="2400" dirty="0">
                <a:latin typeface="Calibri"/>
                <a:cs typeface="Calibri"/>
              </a:rPr>
              <a:t>ile</a:t>
            </a:r>
            <a:r>
              <a:rPr sz="2400" spc="-5" dirty="0">
                <a:latin typeface="Calibri"/>
                <a:cs typeface="Calibri"/>
              </a:rPr>
              <a:t> ilgili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bilgi (</a:t>
            </a:r>
            <a:r>
              <a:rPr sz="2400" b="1" spc="-5" dirty="0">
                <a:latin typeface="Calibri"/>
                <a:cs typeface="Calibri"/>
              </a:rPr>
              <a:t>canlı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değilse-&gt;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örnek.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hata yoğunluğu,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bulunan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düzeltilen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hatalar,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arıza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oranı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 </a:t>
            </a:r>
            <a:r>
              <a:rPr sz="2400" spc="-5" dirty="0">
                <a:latin typeface="Calibri"/>
                <a:cs typeface="Calibri"/>
              </a:rPr>
              <a:t>tekrar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sonuçları)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75"/>
              </a:spcBef>
              <a:buClr>
                <a:srgbClr val="FF66FF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Testler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sonucunda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gereksinimlerin,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risklerin</a:t>
            </a:r>
            <a:r>
              <a:rPr sz="2400" dirty="0">
                <a:latin typeface="Calibri"/>
                <a:cs typeface="Calibri"/>
              </a:rPr>
              <a:t> 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kodun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kapsama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yüzdesi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FF66FF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Test uzmanlarının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ürüne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subjektif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güveni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FF66FF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Test </a:t>
            </a:r>
            <a:r>
              <a:rPr sz="2400" b="1" spc="-5" dirty="0">
                <a:latin typeface="Calibri"/>
                <a:cs typeface="Calibri"/>
              </a:rPr>
              <a:t>kilometre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taşlarının tarihleri</a:t>
            </a:r>
            <a:endParaRPr sz="2400">
              <a:latin typeface="Calibri"/>
              <a:cs typeface="Calibri"/>
            </a:endParaRPr>
          </a:p>
          <a:p>
            <a:pPr marL="418465" marR="988060" indent="-406400">
              <a:lnSpc>
                <a:spcPts val="2590"/>
              </a:lnSpc>
              <a:spcBef>
                <a:spcPts val="1035"/>
              </a:spcBef>
              <a:buClr>
                <a:srgbClr val="FF66FF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maliyetleri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(bir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sonraki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hatayı bulma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avantajıyla ya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sonraki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testi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çalıştırma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avantajıyla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karşılaştırıldığında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ortaya çıkan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maliyet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dahil)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9484" y="244016"/>
            <a:ext cx="9420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95" dirty="0"/>
              <a:t>Test</a:t>
            </a:r>
            <a:r>
              <a:rPr sz="3600" spc="10" dirty="0"/>
              <a:t> </a:t>
            </a:r>
            <a:r>
              <a:rPr sz="3600" spc="-45" dirty="0"/>
              <a:t>Yönetimi</a:t>
            </a:r>
            <a:r>
              <a:rPr sz="3600" spc="5" dirty="0"/>
              <a:t> </a:t>
            </a:r>
            <a:r>
              <a:rPr sz="3600" dirty="0"/>
              <a:t>-</a:t>
            </a:r>
            <a:r>
              <a:rPr sz="3600" spc="-10" dirty="0"/>
              <a:t> </a:t>
            </a:r>
            <a:r>
              <a:rPr sz="3600" spc="-95" dirty="0"/>
              <a:t>Test</a:t>
            </a:r>
            <a:r>
              <a:rPr sz="3600" spc="10" dirty="0"/>
              <a:t> </a:t>
            </a:r>
            <a:r>
              <a:rPr sz="3600" spc="-5" dirty="0"/>
              <a:t>İlerleme</a:t>
            </a:r>
            <a:r>
              <a:rPr sz="3600" dirty="0"/>
              <a:t> </a:t>
            </a:r>
            <a:r>
              <a:rPr sz="3600" spc="-20" dirty="0"/>
              <a:t>Gözetimi</a:t>
            </a:r>
            <a:r>
              <a:rPr sz="3600" dirty="0"/>
              <a:t> </a:t>
            </a:r>
            <a:r>
              <a:rPr sz="3600" spc="-20" dirty="0"/>
              <a:t>ve</a:t>
            </a:r>
            <a:r>
              <a:rPr sz="3600" spc="-10" dirty="0"/>
              <a:t> </a:t>
            </a:r>
            <a:r>
              <a:rPr sz="3600" spc="-20" dirty="0"/>
              <a:t>Kontrolü</a:t>
            </a:r>
            <a:endParaRPr sz="3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386143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Error-Fault-Failure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3741" y="1743455"/>
            <a:ext cx="9099029" cy="4817351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1447" y="1755042"/>
            <a:ext cx="5832475" cy="3757929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b="1" spc="-5" dirty="0">
                <a:solidFill>
                  <a:srgbClr val="4471C4"/>
                </a:solidFill>
                <a:latin typeface="Calibri"/>
                <a:cs typeface="Calibri"/>
              </a:rPr>
              <a:t>Test</a:t>
            </a:r>
            <a:r>
              <a:rPr sz="2800" b="1" spc="-3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4471C4"/>
                </a:solidFill>
                <a:latin typeface="Calibri"/>
                <a:cs typeface="Calibri"/>
              </a:rPr>
              <a:t>Durum</a:t>
            </a:r>
            <a:r>
              <a:rPr sz="2800" b="1" spc="-4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4471C4"/>
                </a:solidFill>
                <a:latin typeface="Calibri"/>
                <a:cs typeface="Calibri"/>
              </a:rPr>
              <a:t>Görüntüleme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lr>
                <a:srgbClr val="C55A11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Plana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kadar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uyuyor</a:t>
            </a:r>
            <a:endParaRPr sz="28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235"/>
              </a:spcBef>
              <a:buClr>
                <a:srgbClr val="C55A11"/>
              </a:buClr>
              <a:buFont typeface="Wingdings"/>
              <a:buChar char=""/>
              <a:tabLst>
                <a:tab pos="875665" algn="l"/>
                <a:tab pos="876300" algn="l"/>
              </a:tabLst>
            </a:pPr>
            <a:r>
              <a:rPr sz="2400" spc="-5" dirty="0">
                <a:latin typeface="Calibri"/>
                <a:cs typeface="Calibri"/>
              </a:rPr>
              <a:t>Hatalar</a:t>
            </a:r>
            <a:endParaRPr sz="24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210"/>
              </a:spcBef>
              <a:buClr>
                <a:srgbClr val="C55A11"/>
              </a:buClr>
              <a:buFont typeface="Wingdings"/>
              <a:buChar char=""/>
              <a:tabLst>
                <a:tab pos="875665" algn="l"/>
                <a:tab pos="876300" algn="l"/>
              </a:tabLst>
            </a:pPr>
            <a:r>
              <a:rPr sz="2400" spc="-5" dirty="0">
                <a:latin typeface="Calibri"/>
                <a:cs typeface="Calibri"/>
              </a:rPr>
              <a:t>Saptanan</a:t>
            </a:r>
            <a:endParaRPr sz="24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215"/>
              </a:spcBef>
              <a:buClr>
                <a:srgbClr val="C55A11"/>
              </a:buClr>
              <a:buFont typeface="Wingdings"/>
              <a:buChar char=""/>
              <a:tabLst>
                <a:tab pos="875665" algn="l"/>
                <a:tab pos="876300" algn="l"/>
              </a:tabLst>
            </a:pPr>
            <a:r>
              <a:rPr sz="2400" spc="-5" dirty="0">
                <a:latin typeface="Calibri"/>
                <a:cs typeface="Calibri"/>
              </a:rPr>
              <a:t>Raporlanan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40"/>
              </a:spcBef>
              <a:buClr>
                <a:srgbClr val="C55A11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Çözülen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C55A11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dirty="0">
                <a:latin typeface="Calibri"/>
                <a:cs typeface="Calibri"/>
              </a:rPr>
              <a:t>Ne </a:t>
            </a:r>
            <a:r>
              <a:rPr sz="2800" spc="-5" dirty="0">
                <a:latin typeface="Calibri"/>
                <a:cs typeface="Calibri"/>
              </a:rPr>
              <a:t>kadar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daha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emek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gerekli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lr>
                <a:srgbClr val="C55A11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Test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sonuçları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takım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içinde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görülebilir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620890" y="1737485"/>
            <a:ext cx="3916679" cy="3612515"/>
            <a:chOff x="7620890" y="1737485"/>
            <a:chExt cx="3916679" cy="36125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7240" y="1743837"/>
              <a:ext cx="3903724" cy="359968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627240" y="1743835"/>
              <a:ext cx="3903979" cy="3599815"/>
            </a:xfrm>
            <a:custGeom>
              <a:avLst/>
              <a:gdLst/>
              <a:ahLst/>
              <a:cxnLst/>
              <a:rect l="l" t="t" r="r" b="b"/>
              <a:pathLst>
                <a:path w="3903979" h="3599815">
                  <a:moveTo>
                    <a:pt x="449960" y="3149727"/>
                  </a:moveTo>
                  <a:lnTo>
                    <a:pt x="449960" y="224980"/>
                  </a:lnTo>
                  <a:lnTo>
                    <a:pt x="454531" y="179638"/>
                  </a:lnTo>
                  <a:lnTo>
                    <a:pt x="467640" y="137406"/>
                  </a:lnTo>
                  <a:lnTo>
                    <a:pt x="488383" y="99190"/>
                  </a:lnTo>
                  <a:lnTo>
                    <a:pt x="515854" y="65893"/>
                  </a:lnTo>
                  <a:lnTo>
                    <a:pt x="549151" y="38422"/>
                  </a:lnTo>
                  <a:lnTo>
                    <a:pt x="587367" y="17679"/>
                  </a:lnTo>
                  <a:lnTo>
                    <a:pt x="629599" y="4570"/>
                  </a:lnTo>
                  <a:lnTo>
                    <a:pt x="674941" y="0"/>
                  </a:lnTo>
                  <a:lnTo>
                    <a:pt x="3678745" y="0"/>
                  </a:lnTo>
                  <a:lnTo>
                    <a:pt x="3724087" y="4570"/>
                  </a:lnTo>
                  <a:lnTo>
                    <a:pt x="3766319" y="17679"/>
                  </a:lnTo>
                  <a:lnTo>
                    <a:pt x="3804535" y="38422"/>
                  </a:lnTo>
                  <a:lnTo>
                    <a:pt x="3837832" y="65893"/>
                  </a:lnTo>
                  <a:lnTo>
                    <a:pt x="3865303" y="99190"/>
                  </a:lnTo>
                  <a:lnTo>
                    <a:pt x="3886046" y="137406"/>
                  </a:lnTo>
                  <a:lnTo>
                    <a:pt x="3899155" y="179638"/>
                  </a:lnTo>
                  <a:lnTo>
                    <a:pt x="3903725" y="224980"/>
                  </a:lnTo>
                  <a:lnTo>
                    <a:pt x="3899155" y="270322"/>
                  </a:lnTo>
                  <a:lnTo>
                    <a:pt x="3886046" y="312554"/>
                  </a:lnTo>
                  <a:lnTo>
                    <a:pt x="3865303" y="350770"/>
                  </a:lnTo>
                  <a:lnTo>
                    <a:pt x="3837832" y="384067"/>
                  </a:lnTo>
                  <a:lnTo>
                    <a:pt x="3804535" y="411538"/>
                  </a:lnTo>
                  <a:lnTo>
                    <a:pt x="3766319" y="432281"/>
                  </a:lnTo>
                  <a:lnTo>
                    <a:pt x="3724087" y="445390"/>
                  </a:lnTo>
                  <a:lnTo>
                    <a:pt x="3678745" y="449961"/>
                  </a:lnTo>
                  <a:lnTo>
                    <a:pt x="3453764" y="449961"/>
                  </a:lnTo>
                  <a:lnTo>
                    <a:pt x="3453764" y="3374707"/>
                  </a:lnTo>
                  <a:lnTo>
                    <a:pt x="3449194" y="3420049"/>
                  </a:lnTo>
                  <a:lnTo>
                    <a:pt x="3436085" y="3462281"/>
                  </a:lnTo>
                  <a:lnTo>
                    <a:pt x="3415342" y="3500497"/>
                  </a:lnTo>
                  <a:lnTo>
                    <a:pt x="3387871" y="3533794"/>
                  </a:lnTo>
                  <a:lnTo>
                    <a:pt x="3354574" y="3561265"/>
                  </a:lnTo>
                  <a:lnTo>
                    <a:pt x="3316358" y="3582008"/>
                  </a:lnTo>
                  <a:lnTo>
                    <a:pt x="3274126" y="3595117"/>
                  </a:lnTo>
                  <a:lnTo>
                    <a:pt x="3228784" y="3599688"/>
                  </a:lnTo>
                  <a:lnTo>
                    <a:pt x="224980" y="3599688"/>
                  </a:lnTo>
                  <a:lnTo>
                    <a:pt x="179638" y="3595117"/>
                  </a:lnTo>
                  <a:lnTo>
                    <a:pt x="137406" y="3582008"/>
                  </a:lnTo>
                  <a:lnTo>
                    <a:pt x="99190" y="3561265"/>
                  </a:lnTo>
                  <a:lnTo>
                    <a:pt x="65893" y="3533794"/>
                  </a:lnTo>
                  <a:lnTo>
                    <a:pt x="38422" y="3500497"/>
                  </a:lnTo>
                  <a:lnTo>
                    <a:pt x="17679" y="3462281"/>
                  </a:lnTo>
                  <a:lnTo>
                    <a:pt x="4570" y="3420049"/>
                  </a:lnTo>
                  <a:lnTo>
                    <a:pt x="0" y="3374707"/>
                  </a:lnTo>
                  <a:lnTo>
                    <a:pt x="4570" y="3329365"/>
                  </a:lnTo>
                  <a:lnTo>
                    <a:pt x="17679" y="3287133"/>
                  </a:lnTo>
                  <a:lnTo>
                    <a:pt x="38422" y="3248917"/>
                  </a:lnTo>
                  <a:lnTo>
                    <a:pt x="65893" y="3215620"/>
                  </a:lnTo>
                  <a:lnTo>
                    <a:pt x="99190" y="3188149"/>
                  </a:lnTo>
                  <a:lnTo>
                    <a:pt x="137406" y="3167406"/>
                  </a:lnTo>
                  <a:lnTo>
                    <a:pt x="179638" y="3154297"/>
                  </a:lnTo>
                  <a:lnTo>
                    <a:pt x="224980" y="3149727"/>
                  </a:lnTo>
                  <a:lnTo>
                    <a:pt x="449960" y="3149727"/>
                  </a:lnTo>
                  <a:close/>
                </a:path>
                <a:path w="3903979" h="3599815">
                  <a:moveTo>
                    <a:pt x="674941" y="0"/>
                  </a:moveTo>
                  <a:lnTo>
                    <a:pt x="720283" y="4570"/>
                  </a:lnTo>
                  <a:lnTo>
                    <a:pt x="762515" y="17679"/>
                  </a:lnTo>
                  <a:lnTo>
                    <a:pt x="800731" y="38422"/>
                  </a:lnTo>
                  <a:lnTo>
                    <a:pt x="834028" y="65893"/>
                  </a:lnTo>
                  <a:lnTo>
                    <a:pt x="861499" y="99190"/>
                  </a:lnTo>
                  <a:lnTo>
                    <a:pt x="882242" y="137406"/>
                  </a:lnTo>
                  <a:lnTo>
                    <a:pt x="895351" y="179638"/>
                  </a:lnTo>
                  <a:lnTo>
                    <a:pt x="899921" y="224980"/>
                  </a:lnTo>
                  <a:lnTo>
                    <a:pt x="895351" y="270322"/>
                  </a:lnTo>
                  <a:lnTo>
                    <a:pt x="882242" y="312554"/>
                  </a:lnTo>
                  <a:lnTo>
                    <a:pt x="861499" y="350770"/>
                  </a:lnTo>
                  <a:lnTo>
                    <a:pt x="834028" y="384067"/>
                  </a:lnTo>
                  <a:lnTo>
                    <a:pt x="800731" y="411538"/>
                  </a:lnTo>
                  <a:lnTo>
                    <a:pt x="762515" y="432281"/>
                  </a:lnTo>
                  <a:lnTo>
                    <a:pt x="720283" y="445390"/>
                  </a:lnTo>
                  <a:lnTo>
                    <a:pt x="674941" y="449961"/>
                  </a:lnTo>
                  <a:lnTo>
                    <a:pt x="631155" y="441122"/>
                  </a:lnTo>
                  <a:lnTo>
                    <a:pt x="595401" y="417017"/>
                  </a:lnTo>
                  <a:lnTo>
                    <a:pt x="571296" y="381263"/>
                  </a:lnTo>
                  <a:lnTo>
                    <a:pt x="562457" y="337477"/>
                  </a:lnTo>
                  <a:lnTo>
                    <a:pt x="571296" y="293689"/>
                  </a:lnTo>
                  <a:lnTo>
                    <a:pt x="595401" y="257930"/>
                  </a:lnTo>
                  <a:lnTo>
                    <a:pt x="631155" y="233821"/>
                  </a:lnTo>
                  <a:lnTo>
                    <a:pt x="674941" y="224980"/>
                  </a:lnTo>
                  <a:lnTo>
                    <a:pt x="899921" y="224980"/>
                  </a:lnTo>
                </a:path>
                <a:path w="3903979" h="3599815">
                  <a:moveTo>
                    <a:pt x="3453764" y="449961"/>
                  </a:moveTo>
                  <a:lnTo>
                    <a:pt x="674941" y="449961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5871" y="4887212"/>
              <a:ext cx="237680" cy="23768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852221" y="4893562"/>
              <a:ext cx="225425" cy="450215"/>
            </a:xfrm>
            <a:custGeom>
              <a:avLst/>
              <a:gdLst/>
              <a:ahLst/>
              <a:cxnLst/>
              <a:rect l="l" t="t" r="r" b="b"/>
              <a:pathLst>
                <a:path w="225425" h="450214">
                  <a:moveTo>
                    <a:pt x="0" y="449961"/>
                  </a:moveTo>
                  <a:lnTo>
                    <a:pt x="45342" y="445390"/>
                  </a:lnTo>
                  <a:lnTo>
                    <a:pt x="87574" y="432281"/>
                  </a:lnTo>
                  <a:lnTo>
                    <a:pt x="125790" y="411538"/>
                  </a:lnTo>
                  <a:lnTo>
                    <a:pt x="159086" y="384067"/>
                  </a:lnTo>
                  <a:lnTo>
                    <a:pt x="186558" y="350770"/>
                  </a:lnTo>
                  <a:lnTo>
                    <a:pt x="207300" y="312554"/>
                  </a:lnTo>
                  <a:lnTo>
                    <a:pt x="220409" y="270322"/>
                  </a:lnTo>
                  <a:lnTo>
                    <a:pt x="224980" y="224980"/>
                  </a:lnTo>
                  <a:lnTo>
                    <a:pt x="224980" y="0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185884" y="2423266"/>
            <a:ext cx="2785110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1F3863"/>
                </a:solidFill>
                <a:latin typeface="Calibri"/>
                <a:cs typeface="Calibri"/>
              </a:rPr>
              <a:t>Teste</a:t>
            </a:r>
            <a:r>
              <a:rPr sz="2000" spc="1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3863"/>
                </a:solidFill>
                <a:latin typeface="Calibri"/>
                <a:cs typeface="Calibri"/>
              </a:rPr>
              <a:t>başladıktan</a:t>
            </a:r>
            <a:r>
              <a:rPr sz="2000" spc="2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3863"/>
                </a:solidFill>
                <a:latin typeface="Calibri"/>
                <a:cs typeface="Calibri"/>
              </a:rPr>
              <a:t>sonra </a:t>
            </a:r>
            <a:r>
              <a:rPr sz="20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3863"/>
                </a:solidFill>
                <a:latin typeface="Calibri"/>
                <a:cs typeface="Calibri"/>
              </a:rPr>
              <a:t>testin</a:t>
            </a:r>
            <a:r>
              <a:rPr sz="2000" spc="1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3863"/>
                </a:solidFill>
                <a:latin typeface="Calibri"/>
                <a:cs typeface="Calibri"/>
              </a:rPr>
              <a:t>gidişatını</a:t>
            </a:r>
            <a:r>
              <a:rPr sz="2000" spc="1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3863"/>
                </a:solidFill>
                <a:latin typeface="Calibri"/>
                <a:cs typeface="Calibri"/>
              </a:rPr>
              <a:t>veya </a:t>
            </a:r>
            <a:r>
              <a:rPr sz="20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3863"/>
                </a:solidFill>
                <a:latin typeface="Calibri"/>
                <a:cs typeface="Calibri"/>
              </a:rPr>
              <a:t>yazılımın</a:t>
            </a:r>
            <a:r>
              <a:rPr sz="2000" spc="1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3863"/>
                </a:solidFill>
                <a:latin typeface="Calibri"/>
                <a:cs typeface="Calibri"/>
              </a:rPr>
              <a:t>kalitesini</a:t>
            </a:r>
            <a:r>
              <a:rPr sz="2000" spc="1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3863"/>
                </a:solidFill>
                <a:latin typeface="Calibri"/>
                <a:cs typeface="Calibri"/>
              </a:rPr>
              <a:t>canlı </a:t>
            </a:r>
            <a:r>
              <a:rPr sz="20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3863"/>
                </a:solidFill>
                <a:latin typeface="Calibri"/>
                <a:cs typeface="Calibri"/>
              </a:rPr>
              <a:t>olarak</a:t>
            </a:r>
            <a:r>
              <a:rPr sz="20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3863"/>
                </a:solidFill>
                <a:latin typeface="Calibri"/>
                <a:cs typeface="Calibri"/>
              </a:rPr>
              <a:t>görüntüleme</a:t>
            </a:r>
            <a:r>
              <a:rPr sz="2000" spc="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3863"/>
                </a:solidFill>
                <a:latin typeface="Calibri"/>
                <a:cs typeface="Calibri"/>
              </a:rPr>
              <a:t>işine </a:t>
            </a:r>
            <a:r>
              <a:rPr sz="2000" spc="-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EF3DF4"/>
                </a:solidFill>
                <a:latin typeface="Calibri"/>
                <a:cs typeface="Calibri"/>
              </a:rPr>
              <a:t>test durum görüntülemesi </a:t>
            </a:r>
            <a:r>
              <a:rPr sz="2000" b="1" spc="-440" dirty="0">
                <a:solidFill>
                  <a:srgbClr val="EF3DF4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F3863"/>
                </a:solidFill>
                <a:latin typeface="Calibri"/>
                <a:cs typeface="Calibri"/>
              </a:rPr>
              <a:t>(test progress monitoring) </a:t>
            </a:r>
            <a:r>
              <a:rPr sz="2000" b="1" spc="-44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3863"/>
                </a:solidFill>
                <a:latin typeface="Calibri"/>
                <a:cs typeface="Calibri"/>
              </a:rPr>
              <a:t>denir.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104114" y="314171"/>
            <a:ext cx="9420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95" dirty="0"/>
              <a:t>Test</a:t>
            </a:r>
            <a:r>
              <a:rPr sz="3600" spc="10" dirty="0"/>
              <a:t> </a:t>
            </a:r>
            <a:r>
              <a:rPr sz="3600" spc="-45" dirty="0"/>
              <a:t>Yönetimi</a:t>
            </a:r>
            <a:r>
              <a:rPr sz="3600" spc="5" dirty="0"/>
              <a:t> </a:t>
            </a:r>
            <a:r>
              <a:rPr sz="3600" dirty="0"/>
              <a:t>-</a:t>
            </a:r>
            <a:r>
              <a:rPr sz="3600" spc="-10" dirty="0"/>
              <a:t> </a:t>
            </a:r>
            <a:r>
              <a:rPr sz="3600" spc="-95" dirty="0"/>
              <a:t>Test</a:t>
            </a:r>
            <a:r>
              <a:rPr sz="3600" spc="10" dirty="0"/>
              <a:t> </a:t>
            </a:r>
            <a:r>
              <a:rPr sz="3600" spc="-5" dirty="0"/>
              <a:t>İlerleme</a:t>
            </a:r>
            <a:r>
              <a:rPr sz="3600" dirty="0"/>
              <a:t> </a:t>
            </a:r>
            <a:r>
              <a:rPr sz="3600" spc="-20" dirty="0"/>
              <a:t>Gözetimi</a:t>
            </a:r>
            <a:r>
              <a:rPr sz="3600" dirty="0"/>
              <a:t> </a:t>
            </a:r>
            <a:r>
              <a:rPr sz="3600" spc="-20" dirty="0"/>
              <a:t>ve</a:t>
            </a:r>
            <a:r>
              <a:rPr sz="3600" spc="-10" dirty="0"/>
              <a:t> </a:t>
            </a:r>
            <a:r>
              <a:rPr sz="3600" spc="-20" dirty="0"/>
              <a:t>Kontrolü</a:t>
            </a:r>
            <a:endParaRPr sz="3600"/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335" y="1514718"/>
            <a:ext cx="6277610" cy="167957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800" b="1" spc="-75" dirty="0">
                <a:solidFill>
                  <a:srgbClr val="4471C4"/>
                </a:solidFill>
                <a:latin typeface="Calibri"/>
                <a:cs typeface="Calibri"/>
              </a:rPr>
              <a:t>Test</a:t>
            </a:r>
            <a:r>
              <a:rPr sz="2800" b="1" spc="-8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4471C4"/>
                </a:solidFill>
                <a:latin typeface="Calibri"/>
                <a:cs typeface="Calibri"/>
              </a:rPr>
              <a:t>Kontrolü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ts val="2590"/>
              </a:lnSpc>
              <a:spcBef>
                <a:spcPts val="1065"/>
              </a:spcBef>
            </a:pPr>
            <a:r>
              <a:rPr sz="2400" spc="-20" dirty="0">
                <a:latin typeface="Calibri"/>
                <a:cs typeface="Calibri"/>
              </a:rPr>
              <a:t>ISTQB </a:t>
            </a:r>
            <a:r>
              <a:rPr sz="2400" spc="-5" dirty="0">
                <a:latin typeface="Calibri"/>
                <a:cs typeface="Calibri"/>
              </a:rPr>
              <a:t>dökümanında</a:t>
            </a:r>
            <a:r>
              <a:rPr sz="2400" spc="-10" dirty="0">
                <a:latin typeface="Calibri"/>
                <a:cs typeface="Calibri"/>
              </a:rPr>
              <a:t> verilen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örnek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raporda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testte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anki </a:t>
            </a:r>
            <a:r>
              <a:rPr sz="2400" spc="-10" dirty="0">
                <a:latin typeface="Calibri"/>
                <a:cs typeface="Calibri"/>
              </a:rPr>
              <a:t>mevcut </a:t>
            </a:r>
            <a:r>
              <a:rPr sz="2400" spc="-5" dirty="0">
                <a:latin typeface="Calibri"/>
                <a:cs typeface="Calibri"/>
              </a:rPr>
              <a:t>durumu </a:t>
            </a:r>
            <a:r>
              <a:rPr sz="2400" spc="-20" dirty="0">
                <a:latin typeface="Calibri"/>
                <a:cs typeface="Calibri"/>
              </a:rPr>
              <a:t>gösteren </a:t>
            </a:r>
            <a:r>
              <a:rPr sz="2400" spc="-5" dirty="0">
                <a:latin typeface="Calibri"/>
                <a:cs typeface="Calibri"/>
              </a:rPr>
              <a:t>bir </a:t>
            </a:r>
            <a:r>
              <a:rPr sz="2400" spc="-10" dirty="0">
                <a:latin typeface="Calibri"/>
                <a:cs typeface="Calibri"/>
              </a:rPr>
              <a:t>çok </a:t>
            </a:r>
            <a:r>
              <a:rPr sz="2400" spc="-5" dirty="0">
                <a:latin typeface="Calibri"/>
                <a:cs typeface="Calibri"/>
              </a:rPr>
              <a:t>bilgi </a:t>
            </a:r>
            <a:r>
              <a:rPr sz="2400" spc="-15" dirty="0">
                <a:latin typeface="Calibri"/>
                <a:cs typeface="Calibri"/>
              </a:rPr>
              <a:t>yer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almaktadır.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3640" y="3680776"/>
            <a:ext cx="4848225" cy="226060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365"/>
              </a:spcBef>
              <a:buClr>
                <a:srgbClr val="EF3DF4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20" dirty="0">
                <a:latin typeface="Calibri"/>
                <a:cs typeface="Calibri"/>
              </a:rPr>
              <a:t>Defect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Density</a:t>
            </a:r>
            <a:r>
              <a:rPr sz="2400" spc="-15" dirty="0">
                <a:latin typeface="Calibri"/>
                <a:cs typeface="Calibri"/>
              </a:rPr>
              <a:t> (Hata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Yoğunluğu)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EF3DF4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15" dirty="0">
                <a:latin typeface="Calibri"/>
                <a:cs typeface="Calibri"/>
              </a:rPr>
              <a:t>Failure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Rate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(Hata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Oranı)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EF3DF4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Coverage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(Test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Kapsamı)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EF3DF4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Monitoring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(Test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Görüntüleme)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EF3DF4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Report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(Test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Raporu)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38415" y="2108579"/>
            <a:ext cx="3916679" cy="3612515"/>
            <a:chOff x="7638415" y="2108579"/>
            <a:chExt cx="3916679" cy="36125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4765" y="2114931"/>
              <a:ext cx="3903724" cy="359968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44765" y="2114929"/>
              <a:ext cx="3903979" cy="3599815"/>
            </a:xfrm>
            <a:custGeom>
              <a:avLst/>
              <a:gdLst/>
              <a:ahLst/>
              <a:cxnLst/>
              <a:rect l="l" t="t" r="r" b="b"/>
              <a:pathLst>
                <a:path w="3903979" h="3599815">
                  <a:moveTo>
                    <a:pt x="449960" y="3149727"/>
                  </a:moveTo>
                  <a:lnTo>
                    <a:pt x="449960" y="224980"/>
                  </a:lnTo>
                  <a:lnTo>
                    <a:pt x="454531" y="179638"/>
                  </a:lnTo>
                  <a:lnTo>
                    <a:pt x="467640" y="137406"/>
                  </a:lnTo>
                  <a:lnTo>
                    <a:pt x="488383" y="99190"/>
                  </a:lnTo>
                  <a:lnTo>
                    <a:pt x="515854" y="65893"/>
                  </a:lnTo>
                  <a:lnTo>
                    <a:pt x="549151" y="38422"/>
                  </a:lnTo>
                  <a:lnTo>
                    <a:pt x="587367" y="17679"/>
                  </a:lnTo>
                  <a:lnTo>
                    <a:pt x="629599" y="4570"/>
                  </a:lnTo>
                  <a:lnTo>
                    <a:pt x="674941" y="0"/>
                  </a:lnTo>
                  <a:lnTo>
                    <a:pt x="3678745" y="0"/>
                  </a:lnTo>
                  <a:lnTo>
                    <a:pt x="3724087" y="4570"/>
                  </a:lnTo>
                  <a:lnTo>
                    <a:pt x="3766319" y="17679"/>
                  </a:lnTo>
                  <a:lnTo>
                    <a:pt x="3804535" y="38422"/>
                  </a:lnTo>
                  <a:lnTo>
                    <a:pt x="3837832" y="65893"/>
                  </a:lnTo>
                  <a:lnTo>
                    <a:pt x="3865303" y="99190"/>
                  </a:lnTo>
                  <a:lnTo>
                    <a:pt x="3886046" y="137406"/>
                  </a:lnTo>
                  <a:lnTo>
                    <a:pt x="3899155" y="179638"/>
                  </a:lnTo>
                  <a:lnTo>
                    <a:pt x="3903725" y="224980"/>
                  </a:lnTo>
                  <a:lnTo>
                    <a:pt x="3899155" y="270322"/>
                  </a:lnTo>
                  <a:lnTo>
                    <a:pt x="3886046" y="312554"/>
                  </a:lnTo>
                  <a:lnTo>
                    <a:pt x="3865303" y="350770"/>
                  </a:lnTo>
                  <a:lnTo>
                    <a:pt x="3837832" y="384067"/>
                  </a:lnTo>
                  <a:lnTo>
                    <a:pt x="3804535" y="411538"/>
                  </a:lnTo>
                  <a:lnTo>
                    <a:pt x="3766319" y="432281"/>
                  </a:lnTo>
                  <a:lnTo>
                    <a:pt x="3724087" y="445390"/>
                  </a:lnTo>
                  <a:lnTo>
                    <a:pt x="3678745" y="449960"/>
                  </a:lnTo>
                  <a:lnTo>
                    <a:pt x="3453764" y="449960"/>
                  </a:lnTo>
                  <a:lnTo>
                    <a:pt x="3453764" y="3374707"/>
                  </a:lnTo>
                  <a:lnTo>
                    <a:pt x="3449194" y="3420049"/>
                  </a:lnTo>
                  <a:lnTo>
                    <a:pt x="3436085" y="3462281"/>
                  </a:lnTo>
                  <a:lnTo>
                    <a:pt x="3415342" y="3500497"/>
                  </a:lnTo>
                  <a:lnTo>
                    <a:pt x="3387871" y="3533794"/>
                  </a:lnTo>
                  <a:lnTo>
                    <a:pt x="3354574" y="3561265"/>
                  </a:lnTo>
                  <a:lnTo>
                    <a:pt x="3316358" y="3582008"/>
                  </a:lnTo>
                  <a:lnTo>
                    <a:pt x="3274126" y="3595117"/>
                  </a:lnTo>
                  <a:lnTo>
                    <a:pt x="3228784" y="3599688"/>
                  </a:lnTo>
                  <a:lnTo>
                    <a:pt x="224980" y="3599688"/>
                  </a:lnTo>
                  <a:lnTo>
                    <a:pt x="179638" y="3595117"/>
                  </a:lnTo>
                  <a:lnTo>
                    <a:pt x="137406" y="3582008"/>
                  </a:lnTo>
                  <a:lnTo>
                    <a:pt x="99190" y="3561265"/>
                  </a:lnTo>
                  <a:lnTo>
                    <a:pt x="65893" y="3533794"/>
                  </a:lnTo>
                  <a:lnTo>
                    <a:pt x="38422" y="3500497"/>
                  </a:lnTo>
                  <a:lnTo>
                    <a:pt x="17679" y="3462281"/>
                  </a:lnTo>
                  <a:lnTo>
                    <a:pt x="4570" y="3420049"/>
                  </a:lnTo>
                  <a:lnTo>
                    <a:pt x="0" y="3374707"/>
                  </a:lnTo>
                  <a:lnTo>
                    <a:pt x="4570" y="3329365"/>
                  </a:lnTo>
                  <a:lnTo>
                    <a:pt x="17679" y="3287133"/>
                  </a:lnTo>
                  <a:lnTo>
                    <a:pt x="38422" y="3248917"/>
                  </a:lnTo>
                  <a:lnTo>
                    <a:pt x="65893" y="3215620"/>
                  </a:lnTo>
                  <a:lnTo>
                    <a:pt x="99190" y="3188149"/>
                  </a:lnTo>
                  <a:lnTo>
                    <a:pt x="137406" y="3167406"/>
                  </a:lnTo>
                  <a:lnTo>
                    <a:pt x="179638" y="3154297"/>
                  </a:lnTo>
                  <a:lnTo>
                    <a:pt x="224980" y="3149727"/>
                  </a:lnTo>
                  <a:lnTo>
                    <a:pt x="449960" y="3149727"/>
                  </a:lnTo>
                  <a:close/>
                </a:path>
                <a:path w="3903979" h="3599815">
                  <a:moveTo>
                    <a:pt x="674941" y="0"/>
                  </a:moveTo>
                  <a:lnTo>
                    <a:pt x="720283" y="4570"/>
                  </a:lnTo>
                  <a:lnTo>
                    <a:pt x="762515" y="17679"/>
                  </a:lnTo>
                  <a:lnTo>
                    <a:pt x="800731" y="38422"/>
                  </a:lnTo>
                  <a:lnTo>
                    <a:pt x="834028" y="65893"/>
                  </a:lnTo>
                  <a:lnTo>
                    <a:pt x="861499" y="99190"/>
                  </a:lnTo>
                  <a:lnTo>
                    <a:pt x="882242" y="137406"/>
                  </a:lnTo>
                  <a:lnTo>
                    <a:pt x="895351" y="179638"/>
                  </a:lnTo>
                  <a:lnTo>
                    <a:pt x="899921" y="224980"/>
                  </a:lnTo>
                  <a:lnTo>
                    <a:pt x="895351" y="270322"/>
                  </a:lnTo>
                  <a:lnTo>
                    <a:pt x="882242" y="312554"/>
                  </a:lnTo>
                  <a:lnTo>
                    <a:pt x="861499" y="350770"/>
                  </a:lnTo>
                  <a:lnTo>
                    <a:pt x="834028" y="384067"/>
                  </a:lnTo>
                  <a:lnTo>
                    <a:pt x="800731" y="411538"/>
                  </a:lnTo>
                  <a:lnTo>
                    <a:pt x="762515" y="432281"/>
                  </a:lnTo>
                  <a:lnTo>
                    <a:pt x="720283" y="445390"/>
                  </a:lnTo>
                  <a:lnTo>
                    <a:pt x="674941" y="449960"/>
                  </a:lnTo>
                  <a:lnTo>
                    <a:pt x="631155" y="441122"/>
                  </a:lnTo>
                  <a:lnTo>
                    <a:pt x="595401" y="417017"/>
                  </a:lnTo>
                  <a:lnTo>
                    <a:pt x="571296" y="381263"/>
                  </a:lnTo>
                  <a:lnTo>
                    <a:pt x="562457" y="337477"/>
                  </a:lnTo>
                  <a:lnTo>
                    <a:pt x="571296" y="293689"/>
                  </a:lnTo>
                  <a:lnTo>
                    <a:pt x="595401" y="257930"/>
                  </a:lnTo>
                  <a:lnTo>
                    <a:pt x="631155" y="233821"/>
                  </a:lnTo>
                  <a:lnTo>
                    <a:pt x="674941" y="224980"/>
                  </a:lnTo>
                  <a:lnTo>
                    <a:pt x="899921" y="224980"/>
                  </a:lnTo>
                </a:path>
                <a:path w="3903979" h="3599815">
                  <a:moveTo>
                    <a:pt x="3453764" y="449960"/>
                  </a:moveTo>
                  <a:lnTo>
                    <a:pt x="674941" y="449960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3396" y="5258306"/>
              <a:ext cx="237680" cy="23768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869746" y="5264656"/>
              <a:ext cx="225425" cy="450215"/>
            </a:xfrm>
            <a:custGeom>
              <a:avLst/>
              <a:gdLst/>
              <a:ahLst/>
              <a:cxnLst/>
              <a:rect l="l" t="t" r="r" b="b"/>
              <a:pathLst>
                <a:path w="225425" h="450214">
                  <a:moveTo>
                    <a:pt x="0" y="449961"/>
                  </a:moveTo>
                  <a:lnTo>
                    <a:pt x="45342" y="445390"/>
                  </a:lnTo>
                  <a:lnTo>
                    <a:pt x="87574" y="432281"/>
                  </a:lnTo>
                  <a:lnTo>
                    <a:pt x="125790" y="411538"/>
                  </a:lnTo>
                  <a:lnTo>
                    <a:pt x="159086" y="384067"/>
                  </a:lnTo>
                  <a:lnTo>
                    <a:pt x="186558" y="350770"/>
                  </a:lnTo>
                  <a:lnTo>
                    <a:pt x="207300" y="312554"/>
                  </a:lnTo>
                  <a:lnTo>
                    <a:pt x="220409" y="270322"/>
                  </a:lnTo>
                  <a:lnTo>
                    <a:pt x="224980" y="224980"/>
                  </a:lnTo>
                  <a:lnTo>
                    <a:pt x="224980" y="0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237297" y="3388459"/>
            <a:ext cx="271780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1F3863"/>
                </a:solidFill>
                <a:latin typeface="Calibri"/>
                <a:cs typeface="Calibri"/>
              </a:rPr>
              <a:t>Plandan</a:t>
            </a:r>
            <a:r>
              <a:rPr sz="2000" spc="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EF3DF4"/>
                </a:solidFill>
                <a:latin typeface="Calibri"/>
                <a:cs typeface="Calibri"/>
              </a:rPr>
              <a:t>sapma</a:t>
            </a:r>
            <a:r>
              <a:rPr sz="2000" b="1" spc="-10" dirty="0">
                <a:solidFill>
                  <a:srgbClr val="EF3DF4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EF3DF4"/>
                </a:solidFill>
                <a:latin typeface="Calibri"/>
                <a:cs typeface="Calibri"/>
              </a:rPr>
              <a:t>olması </a:t>
            </a:r>
            <a:r>
              <a:rPr sz="2000" b="1" dirty="0">
                <a:solidFill>
                  <a:srgbClr val="EF3DF4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EF3DF4"/>
                </a:solidFill>
                <a:latin typeface="Calibri"/>
                <a:cs typeface="Calibri"/>
              </a:rPr>
              <a:t>durumunda </a:t>
            </a:r>
            <a:r>
              <a:rPr sz="2000" b="1" spc="-15" dirty="0">
                <a:solidFill>
                  <a:srgbClr val="EF3DF4"/>
                </a:solidFill>
                <a:latin typeface="Calibri"/>
                <a:cs typeface="Calibri"/>
              </a:rPr>
              <a:t>test </a:t>
            </a:r>
            <a:r>
              <a:rPr sz="2000" b="1" spc="-5" dirty="0">
                <a:solidFill>
                  <a:srgbClr val="EF3DF4"/>
                </a:solidFill>
                <a:latin typeface="Calibri"/>
                <a:cs typeface="Calibri"/>
              </a:rPr>
              <a:t>caselerin </a:t>
            </a:r>
            <a:r>
              <a:rPr sz="2000" b="1" spc="-440" dirty="0">
                <a:solidFill>
                  <a:srgbClr val="EF3DF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3863"/>
                </a:solidFill>
                <a:latin typeface="Calibri"/>
                <a:cs typeface="Calibri"/>
              </a:rPr>
              <a:t>sapmayı</a:t>
            </a:r>
            <a:r>
              <a:rPr sz="2000" spc="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3863"/>
                </a:solidFill>
                <a:latin typeface="Calibri"/>
                <a:cs typeface="Calibri"/>
              </a:rPr>
              <a:t>önlemek</a:t>
            </a:r>
            <a:r>
              <a:rPr sz="2000" spc="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3863"/>
                </a:solidFill>
                <a:latin typeface="Calibri"/>
                <a:cs typeface="Calibri"/>
              </a:rPr>
              <a:t>için </a:t>
            </a:r>
            <a:r>
              <a:rPr sz="2000" spc="-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EF3DF4"/>
                </a:solidFill>
                <a:latin typeface="Calibri"/>
                <a:cs typeface="Calibri"/>
              </a:rPr>
              <a:t>kontrol</a:t>
            </a:r>
            <a:r>
              <a:rPr sz="2000" b="1" spc="-10" dirty="0">
                <a:solidFill>
                  <a:srgbClr val="EF3DF4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EF3DF4"/>
                </a:solidFill>
                <a:latin typeface="Calibri"/>
                <a:cs typeface="Calibri"/>
              </a:rPr>
              <a:t>edilmesidir</a:t>
            </a:r>
            <a:r>
              <a:rPr sz="2000" spc="-5" dirty="0">
                <a:solidFill>
                  <a:srgbClr val="1F3863"/>
                </a:solidFill>
                <a:latin typeface="Calibri"/>
                <a:cs typeface="Calibri"/>
              </a:rPr>
              <a:t>..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104114" y="314171"/>
            <a:ext cx="9420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95" dirty="0"/>
              <a:t>Test</a:t>
            </a:r>
            <a:r>
              <a:rPr sz="3600" spc="10" dirty="0"/>
              <a:t> </a:t>
            </a:r>
            <a:r>
              <a:rPr sz="3600" spc="-45" dirty="0"/>
              <a:t>Yönetimi</a:t>
            </a:r>
            <a:r>
              <a:rPr sz="3600" spc="5" dirty="0"/>
              <a:t> </a:t>
            </a:r>
            <a:r>
              <a:rPr sz="3600" dirty="0"/>
              <a:t>-</a:t>
            </a:r>
            <a:r>
              <a:rPr sz="3600" spc="-10" dirty="0"/>
              <a:t> </a:t>
            </a:r>
            <a:r>
              <a:rPr sz="3600" spc="-95" dirty="0"/>
              <a:t>Test</a:t>
            </a:r>
            <a:r>
              <a:rPr sz="3600" spc="10" dirty="0"/>
              <a:t> </a:t>
            </a:r>
            <a:r>
              <a:rPr sz="3600" spc="-5" dirty="0"/>
              <a:t>İlerleme</a:t>
            </a:r>
            <a:r>
              <a:rPr sz="3600" dirty="0"/>
              <a:t> </a:t>
            </a:r>
            <a:r>
              <a:rPr sz="3600" spc="-20" dirty="0"/>
              <a:t>Gözetimi</a:t>
            </a:r>
            <a:r>
              <a:rPr sz="3600" dirty="0"/>
              <a:t> </a:t>
            </a:r>
            <a:r>
              <a:rPr sz="3600" spc="-20" dirty="0"/>
              <a:t>ve</a:t>
            </a:r>
            <a:r>
              <a:rPr sz="3600" spc="-10" dirty="0"/>
              <a:t> </a:t>
            </a:r>
            <a:r>
              <a:rPr sz="3600" spc="-20" dirty="0"/>
              <a:t>Kontrolü</a:t>
            </a:r>
            <a:endParaRPr sz="3600"/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4520"/>
            <a:ext cx="12192000" cy="6410325"/>
            <a:chOff x="0" y="104520"/>
            <a:chExt cx="12192000" cy="64103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8791" y="1456181"/>
              <a:ext cx="8654033" cy="50581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103994" y="2335148"/>
              <a:ext cx="1009650" cy="875665"/>
            </a:xfrm>
            <a:custGeom>
              <a:avLst/>
              <a:gdLst/>
              <a:ahLst/>
              <a:cxnLst/>
              <a:rect l="l" t="t" r="r" b="b"/>
              <a:pathLst>
                <a:path w="1009650" h="875664">
                  <a:moveTo>
                    <a:pt x="0" y="0"/>
                  </a:moveTo>
                  <a:lnTo>
                    <a:pt x="1009650" y="0"/>
                  </a:lnTo>
                  <a:lnTo>
                    <a:pt x="1009650" y="875538"/>
                  </a:lnTo>
                  <a:lnTo>
                    <a:pt x="0" y="875538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F4B0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687181" y="3429380"/>
              <a:ext cx="577215" cy="185420"/>
            </a:xfrm>
            <a:custGeom>
              <a:avLst/>
              <a:gdLst/>
              <a:ahLst/>
              <a:cxnLst/>
              <a:rect l="l" t="t" r="r" b="b"/>
              <a:pathLst>
                <a:path w="577215" h="185420">
                  <a:moveTo>
                    <a:pt x="0" y="0"/>
                  </a:moveTo>
                  <a:lnTo>
                    <a:pt x="577176" y="184988"/>
                  </a:lnTo>
                </a:path>
              </a:pathLst>
            </a:custGeom>
            <a:ln w="57150">
              <a:solidFill>
                <a:srgbClr val="EF3D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210979" y="3524009"/>
              <a:ext cx="189865" cy="163830"/>
            </a:xfrm>
            <a:custGeom>
              <a:avLst/>
              <a:gdLst/>
              <a:ahLst/>
              <a:cxnLst/>
              <a:rect l="l" t="t" r="r" b="b"/>
              <a:pathLst>
                <a:path w="189865" h="163829">
                  <a:moveTo>
                    <a:pt x="52336" y="0"/>
                  </a:moveTo>
                  <a:lnTo>
                    <a:pt x="0" y="163271"/>
                  </a:lnTo>
                  <a:lnTo>
                    <a:pt x="189433" y="133972"/>
                  </a:lnTo>
                  <a:lnTo>
                    <a:pt x="52336" y="0"/>
                  </a:lnTo>
                  <a:close/>
                </a:path>
              </a:pathLst>
            </a:custGeom>
            <a:solidFill>
              <a:srgbClr val="EF3D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300384" y="3179444"/>
              <a:ext cx="645795" cy="403225"/>
            </a:xfrm>
            <a:custGeom>
              <a:avLst/>
              <a:gdLst/>
              <a:ahLst/>
              <a:cxnLst/>
              <a:rect l="l" t="t" r="r" b="b"/>
              <a:pathLst>
                <a:path w="645795" h="403225">
                  <a:moveTo>
                    <a:pt x="645591" y="0"/>
                  </a:moveTo>
                  <a:lnTo>
                    <a:pt x="0" y="402894"/>
                  </a:lnTo>
                </a:path>
              </a:pathLst>
            </a:custGeom>
            <a:ln w="57150">
              <a:solidFill>
                <a:srgbClr val="EF3D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179183" y="3494479"/>
              <a:ext cx="191135" cy="163830"/>
            </a:xfrm>
            <a:custGeom>
              <a:avLst/>
              <a:gdLst/>
              <a:ahLst/>
              <a:cxnLst/>
              <a:rect l="l" t="t" r="r" b="b"/>
              <a:pathLst>
                <a:path w="191134" h="163829">
                  <a:moveTo>
                    <a:pt x="100050" y="0"/>
                  </a:moveTo>
                  <a:lnTo>
                    <a:pt x="0" y="163499"/>
                  </a:lnTo>
                  <a:lnTo>
                    <a:pt x="190830" y="145440"/>
                  </a:lnTo>
                  <a:lnTo>
                    <a:pt x="100050" y="0"/>
                  </a:lnTo>
                  <a:close/>
                </a:path>
              </a:pathLst>
            </a:custGeom>
            <a:solidFill>
              <a:srgbClr val="EF3D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60414" y="1838557"/>
            <a:ext cx="2662555" cy="45466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134620">
              <a:lnSpc>
                <a:spcPts val="3020"/>
              </a:lnSpc>
              <a:spcBef>
                <a:spcPts val="484"/>
              </a:spcBef>
            </a:pPr>
            <a:r>
              <a:rPr sz="2800" spc="-5" dirty="0">
                <a:latin typeface="Calibri"/>
                <a:cs typeface="Calibri"/>
              </a:rPr>
              <a:t>Örneğin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buradaki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raporda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ts val="3020"/>
              </a:lnSpc>
              <a:spcBef>
                <a:spcPts val="1005"/>
              </a:spcBef>
            </a:pPr>
            <a:r>
              <a:rPr sz="2800" b="1" spc="-5" dirty="0">
                <a:solidFill>
                  <a:srgbClr val="EF3DF4"/>
                </a:solidFill>
                <a:latin typeface="Calibri"/>
                <a:cs typeface="Calibri"/>
              </a:rPr>
              <a:t>Plan Effort </a:t>
            </a:r>
            <a:r>
              <a:rPr sz="2800" b="1" dirty="0">
                <a:solidFill>
                  <a:srgbClr val="EF3DF4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planlanan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test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için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harcanacak emeği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gösteriyor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endParaRPr sz="2800">
              <a:latin typeface="Calibri"/>
              <a:cs typeface="Calibri"/>
            </a:endParaRPr>
          </a:p>
          <a:p>
            <a:pPr marL="12700" marR="257175">
              <a:lnSpc>
                <a:spcPts val="3020"/>
              </a:lnSpc>
              <a:spcBef>
                <a:spcPts val="1015"/>
              </a:spcBef>
            </a:pPr>
            <a:r>
              <a:rPr sz="2800" b="1" dirty="0">
                <a:solidFill>
                  <a:srgbClr val="EF3DF4"/>
                </a:solidFill>
                <a:latin typeface="Calibri"/>
                <a:cs typeface="Calibri"/>
              </a:rPr>
              <a:t>Actual </a:t>
            </a:r>
            <a:r>
              <a:rPr sz="2800" b="1" spc="-5" dirty="0">
                <a:solidFill>
                  <a:srgbClr val="EF3DF4"/>
                </a:solidFill>
                <a:latin typeface="Calibri"/>
                <a:cs typeface="Calibri"/>
              </a:rPr>
              <a:t>Effort </a:t>
            </a:r>
            <a:r>
              <a:rPr sz="2800" spc="-5" dirty="0">
                <a:latin typeface="Calibri"/>
                <a:cs typeface="Calibri"/>
              </a:rPr>
              <a:t>ise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test işletilirken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harcanan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gerçek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emeği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göstermektedir.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104114" y="314171"/>
            <a:ext cx="9420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95" dirty="0"/>
              <a:t>Test</a:t>
            </a:r>
            <a:r>
              <a:rPr sz="3600" spc="10" dirty="0"/>
              <a:t> </a:t>
            </a:r>
            <a:r>
              <a:rPr sz="3600" spc="-45" dirty="0"/>
              <a:t>Yönetimi</a:t>
            </a:r>
            <a:r>
              <a:rPr sz="3600" spc="5" dirty="0"/>
              <a:t> </a:t>
            </a:r>
            <a:r>
              <a:rPr sz="3600" dirty="0"/>
              <a:t>-</a:t>
            </a:r>
            <a:r>
              <a:rPr sz="3600" spc="-10" dirty="0"/>
              <a:t> </a:t>
            </a:r>
            <a:r>
              <a:rPr sz="3600" spc="-95" dirty="0"/>
              <a:t>Test</a:t>
            </a:r>
            <a:r>
              <a:rPr sz="3600" spc="10" dirty="0"/>
              <a:t> </a:t>
            </a:r>
            <a:r>
              <a:rPr sz="3600" spc="-5" dirty="0"/>
              <a:t>İlerleme</a:t>
            </a:r>
            <a:r>
              <a:rPr sz="3600" dirty="0"/>
              <a:t> </a:t>
            </a:r>
            <a:r>
              <a:rPr sz="3600" spc="-20" dirty="0"/>
              <a:t>Gözetimi</a:t>
            </a:r>
            <a:r>
              <a:rPr sz="3600" dirty="0"/>
              <a:t> </a:t>
            </a:r>
            <a:r>
              <a:rPr sz="3600" spc="-20" dirty="0"/>
              <a:t>ve</a:t>
            </a:r>
            <a:r>
              <a:rPr sz="3600" spc="-10" dirty="0"/>
              <a:t> </a:t>
            </a:r>
            <a:r>
              <a:rPr sz="3600" spc="-20" dirty="0"/>
              <a:t>Kontrolü</a:t>
            </a:r>
            <a:endParaRPr sz="3600"/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4328" y="1517409"/>
            <a:ext cx="5695315" cy="486346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365"/>
              </a:spcBef>
              <a:buClr>
                <a:srgbClr val="EF3DF4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Modül/Birim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EF3DF4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İhtiyaç(Gereksinim)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Numarası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EF3DF4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senaryo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EF3DF4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sonuç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EF3DF4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Testin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sonucu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EF3DF4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Testin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tarihi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EF3DF4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Testi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yapan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kişi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bilgisi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EF3DF4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Hata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EF3DF4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ortamı</a:t>
            </a:r>
            <a:endParaRPr sz="2400">
              <a:latin typeface="Calibri"/>
              <a:cs typeface="Calibri"/>
            </a:endParaRPr>
          </a:p>
          <a:p>
            <a:pPr marL="418465" marR="5080" indent="-406400">
              <a:lnSpc>
                <a:spcPts val="2620"/>
              </a:lnSpc>
              <a:spcBef>
                <a:spcPts val="1020"/>
              </a:spcBef>
              <a:buClr>
                <a:srgbClr val="EF3DF4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Hata için yapılan tekrar test sayısı ya da bir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tekrar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koşulma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sayısı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4114" y="314171"/>
            <a:ext cx="5963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Test</a:t>
            </a:r>
            <a:r>
              <a:rPr sz="3600" dirty="0"/>
              <a:t> </a:t>
            </a:r>
            <a:r>
              <a:rPr sz="3600" spc="-5" dirty="0"/>
              <a:t>Yönetimi</a:t>
            </a:r>
            <a:r>
              <a:rPr sz="3600" dirty="0"/>
              <a:t> -</a:t>
            </a:r>
            <a:r>
              <a:rPr sz="3600" spc="-15" dirty="0"/>
              <a:t> </a:t>
            </a:r>
            <a:r>
              <a:rPr sz="3600" spc="-5" dirty="0"/>
              <a:t>Test</a:t>
            </a:r>
            <a:r>
              <a:rPr sz="3600" dirty="0"/>
              <a:t> </a:t>
            </a:r>
            <a:r>
              <a:rPr sz="3600" spc="-5" dirty="0"/>
              <a:t>Raporlama</a:t>
            </a:r>
            <a:endParaRPr sz="3600"/>
          </a:p>
        </p:txBody>
      </p:sp>
      <p:grpSp>
        <p:nvGrpSpPr>
          <p:cNvPr id="4" name="object 4"/>
          <p:cNvGrpSpPr/>
          <p:nvPr/>
        </p:nvGrpSpPr>
        <p:grpSpPr>
          <a:xfrm>
            <a:off x="7638415" y="2108579"/>
            <a:ext cx="3916679" cy="3612515"/>
            <a:chOff x="7638415" y="2108579"/>
            <a:chExt cx="3916679" cy="36125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4765" y="2114931"/>
              <a:ext cx="3903724" cy="359968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44765" y="2114929"/>
              <a:ext cx="3903979" cy="3599815"/>
            </a:xfrm>
            <a:custGeom>
              <a:avLst/>
              <a:gdLst/>
              <a:ahLst/>
              <a:cxnLst/>
              <a:rect l="l" t="t" r="r" b="b"/>
              <a:pathLst>
                <a:path w="3903979" h="3599815">
                  <a:moveTo>
                    <a:pt x="449960" y="3149727"/>
                  </a:moveTo>
                  <a:lnTo>
                    <a:pt x="449960" y="224980"/>
                  </a:lnTo>
                  <a:lnTo>
                    <a:pt x="454531" y="179638"/>
                  </a:lnTo>
                  <a:lnTo>
                    <a:pt x="467640" y="137406"/>
                  </a:lnTo>
                  <a:lnTo>
                    <a:pt x="488383" y="99190"/>
                  </a:lnTo>
                  <a:lnTo>
                    <a:pt x="515854" y="65893"/>
                  </a:lnTo>
                  <a:lnTo>
                    <a:pt x="549151" y="38422"/>
                  </a:lnTo>
                  <a:lnTo>
                    <a:pt x="587367" y="17679"/>
                  </a:lnTo>
                  <a:lnTo>
                    <a:pt x="629599" y="4570"/>
                  </a:lnTo>
                  <a:lnTo>
                    <a:pt x="674941" y="0"/>
                  </a:lnTo>
                  <a:lnTo>
                    <a:pt x="3678745" y="0"/>
                  </a:lnTo>
                  <a:lnTo>
                    <a:pt x="3724087" y="4570"/>
                  </a:lnTo>
                  <a:lnTo>
                    <a:pt x="3766319" y="17679"/>
                  </a:lnTo>
                  <a:lnTo>
                    <a:pt x="3804535" y="38422"/>
                  </a:lnTo>
                  <a:lnTo>
                    <a:pt x="3837832" y="65893"/>
                  </a:lnTo>
                  <a:lnTo>
                    <a:pt x="3865303" y="99190"/>
                  </a:lnTo>
                  <a:lnTo>
                    <a:pt x="3886046" y="137406"/>
                  </a:lnTo>
                  <a:lnTo>
                    <a:pt x="3899155" y="179638"/>
                  </a:lnTo>
                  <a:lnTo>
                    <a:pt x="3903725" y="224980"/>
                  </a:lnTo>
                  <a:lnTo>
                    <a:pt x="3899155" y="270322"/>
                  </a:lnTo>
                  <a:lnTo>
                    <a:pt x="3886046" y="312554"/>
                  </a:lnTo>
                  <a:lnTo>
                    <a:pt x="3865303" y="350770"/>
                  </a:lnTo>
                  <a:lnTo>
                    <a:pt x="3837832" y="384067"/>
                  </a:lnTo>
                  <a:lnTo>
                    <a:pt x="3804535" y="411538"/>
                  </a:lnTo>
                  <a:lnTo>
                    <a:pt x="3766319" y="432281"/>
                  </a:lnTo>
                  <a:lnTo>
                    <a:pt x="3724087" y="445390"/>
                  </a:lnTo>
                  <a:lnTo>
                    <a:pt x="3678745" y="449960"/>
                  </a:lnTo>
                  <a:lnTo>
                    <a:pt x="3453764" y="449960"/>
                  </a:lnTo>
                  <a:lnTo>
                    <a:pt x="3453764" y="3374707"/>
                  </a:lnTo>
                  <a:lnTo>
                    <a:pt x="3449194" y="3420049"/>
                  </a:lnTo>
                  <a:lnTo>
                    <a:pt x="3436085" y="3462281"/>
                  </a:lnTo>
                  <a:lnTo>
                    <a:pt x="3415342" y="3500497"/>
                  </a:lnTo>
                  <a:lnTo>
                    <a:pt x="3387871" y="3533794"/>
                  </a:lnTo>
                  <a:lnTo>
                    <a:pt x="3354574" y="3561265"/>
                  </a:lnTo>
                  <a:lnTo>
                    <a:pt x="3316358" y="3582008"/>
                  </a:lnTo>
                  <a:lnTo>
                    <a:pt x="3274126" y="3595117"/>
                  </a:lnTo>
                  <a:lnTo>
                    <a:pt x="3228784" y="3599688"/>
                  </a:lnTo>
                  <a:lnTo>
                    <a:pt x="224980" y="3599688"/>
                  </a:lnTo>
                  <a:lnTo>
                    <a:pt x="179638" y="3595117"/>
                  </a:lnTo>
                  <a:lnTo>
                    <a:pt x="137406" y="3582008"/>
                  </a:lnTo>
                  <a:lnTo>
                    <a:pt x="99190" y="3561265"/>
                  </a:lnTo>
                  <a:lnTo>
                    <a:pt x="65893" y="3533794"/>
                  </a:lnTo>
                  <a:lnTo>
                    <a:pt x="38422" y="3500497"/>
                  </a:lnTo>
                  <a:lnTo>
                    <a:pt x="17679" y="3462281"/>
                  </a:lnTo>
                  <a:lnTo>
                    <a:pt x="4570" y="3420049"/>
                  </a:lnTo>
                  <a:lnTo>
                    <a:pt x="0" y="3374707"/>
                  </a:lnTo>
                  <a:lnTo>
                    <a:pt x="4570" y="3329365"/>
                  </a:lnTo>
                  <a:lnTo>
                    <a:pt x="17679" y="3287133"/>
                  </a:lnTo>
                  <a:lnTo>
                    <a:pt x="38422" y="3248917"/>
                  </a:lnTo>
                  <a:lnTo>
                    <a:pt x="65893" y="3215620"/>
                  </a:lnTo>
                  <a:lnTo>
                    <a:pt x="99190" y="3188149"/>
                  </a:lnTo>
                  <a:lnTo>
                    <a:pt x="137406" y="3167406"/>
                  </a:lnTo>
                  <a:lnTo>
                    <a:pt x="179638" y="3154297"/>
                  </a:lnTo>
                  <a:lnTo>
                    <a:pt x="224980" y="3149727"/>
                  </a:lnTo>
                  <a:lnTo>
                    <a:pt x="449960" y="3149727"/>
                  </a:lnTo>
                  <a:close/>
                </a:path>
                <a:path w="3903979" h="3599815">
                  <a:moveTo>
                    <a:pt x="674941" y="0"/>
                  </a:moveTo>
                  <a:lnTo>
                    <a:pt x="720283" y="4570"/>
                  </a:lnTo>
                  <a:lnTo>
                    <a:pt x="762515" y="17679"/>
                  </a:lnTo>
                  <a:lnTo>
                    <a:pt x="800731" y="38422"/>
                  </a:lnTo>
                  <a:lnTo>
                    <a:pt x="834028" y="65893"/>
                  </a:lnTo>
                  <a:lnTo>
                    <a:pt x="861499" y="99190"/>
                  </a:lnTo>
                  <a:lnTo>
                    <a:pt x="882242" y="137406"/>
                  </a:lnTo>
                  <a:lnTo>
                    <a:pt x="895351" y="179638"/>
                  </a:lnTo>
                  <a:lnTo>
                    <a:pt x="899921" y="224980"/>
                  </a:lnTo>
                  <a:lnTo>
                    <a:pt x="895351" y="270322"/>
                  </a:lnTo>
                  <a:lnTo>
                    <a:pt x="882242" y="312554"/>
                  </a:lnTo>
                  <a:lnTo>
                    <a:pt x="861499" y="350770"/>
                  </a:lnTo>
                  <a:lnTo>
                    <a:pt x="834028" y="384067"/>
                  </a:lnTo>
                  <a:lnTo>
                    <a:pt x="800731" y="411538"/>
                  </a:lnTo>
                  <a:lnTo>
                    <a:pt x="762515" y="432281"/>
                  </a:lnTo>
                  <a:lnTo>
                    <a:pt x="720283" y="445390"/>
                  </a:lnTo>
                  <a:lnTo>
                    <a:pt x="674941" y="449960"/>
                  </a:lnTo>
                  <a:lnTo>
                    <a:pt x="631155" y="441122"/>
                  </a:lnTo>
                  <a:lnTo>
                    <a:pt x="595401" y="417017"/>
                  </a:lnTo>
                  <a:lnTo>
                    <a:pt x="571296" y="381263"/>
                  </a:lnTo>
                  <a:lnTo>
                    <a:pt x="562457" y="337477"/>
                  </a:lnTo>
                  <a:lnTo>
                    <a:pt x="571296" y="293689"/>
                  </a:lnTo>
                  <a:lnTo>
                    <a:pt x="595401" y="257930"/>
                  </a:lnTo>
                  <a:lnTo>
                    <a:pt x="631155" y="233821"/>
                  </a:lnTo>
                  <a:lnTo>
                    <a:pt x="674941" y="224980"/>
                  </a:lnTo>
                  <a:lnTo>
                    <a:pt x="899921" y="224980"/>
                  </a:lnTo>
                </a:path>
                <a:path w="3903979" h="3599815">
                  <a:moveTo>
                    <a:pt x="3453764" y="449960"/>
                  </a:moveTo>
                  <a:lnTo>
                    <a:pt x="674941" y="449960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3396" y="5258306"/>
              <a:ext cx="237680" cy="23768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869746" y="5264656"/>
              <a:ext cx="225425" cy="450215"/>
            </a:xfrm>
            <a:custGeom>
              <a:avLst/>
              <a:gdLst/>
              <a:ahLst/>
              <a:cxnLst/>
              <a:rect l="l" t="t" r="r" b="b"/>
              <a:pathLst>
                <a:path w="225425" h="450214">
                  <a:moveTo>
                    <a:pt x="0" y="449961"/>
                  </a:moveTo>
                  <a:lnTo>
                    <a:pt x="45342" y="445390"/>
                  </a:lnTo>
                  <a:lnTo>
                    <a:pt x="87574" y="432281"/>
                  </a:lnTo>
                  <a:lnTo>
                    <a:pt x="125790" y="411538"/>
                  </a:lnTo>
                  <a:lnTo>
                    <a:pt x="159086" y="384067"/>
                  </a:lnTo>
                  <a:lnTo>
                    <a:pt x="186558" y="350770"/>
                  </a:lnTo>
                  <a:lnTo>
                    <a:pt x="207300" y="312554"/>
                  </a:lnTo>
                  <a:lnTo>
                    <a:pt x="220409" y="270322"/>
                  </a:lnTo>
                  <a:lnTo>
                    <a:pt x="224980" y="224980"/>
                  </a:lnTo>
                  <a:lnTo>
                    <a:pt x="224980" y="0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228753" y="3083659"/>
            <a:ext cx="2734945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z="2000" spc="-55" dirty="0">
                <a:solidFill>
                  <a:srgbClr val="5E5E5E"/>
                </a:solidFill>
                <a:latin typeface="Calibri"/>
                <a:cs typeface="Calibri"/>
              </a:rPr>
              <a:t>Test</a:t>
            </a:r>
            <a:r>
              <a:rPr sz="2000" spc="15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5E5E5E"/>
                </a:solidFill>
                <a:latin typeface="Calibri"/>
                <a:cs typeface="Calibri"/>
              </a:rPr>
              <a:t>sonuçlarının </a:t>
            </a:r>
            <a:r>
              <a:rPr sz="200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E5E5E"/>
                </a:solidFill>
                <a:latin typeface="Calibri"/>
                <a:cs typeface="Calibri"/>
              </a:rPr>
              <a:t>raporlanması</a:t>
            </a:r>
            <a:r>
              <a:rPr sz="2000" spc="2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5E5E5E"/>
                </a:solidFill>
                <a:latin typeface="Calibri"/>
                <a:cs typeface="Calibri"/>
              </a:rPr>
              <a:t>ve </a:t>
            </a:r>
            <a:r>
              <a:rPr sz="2000" spc="-1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5E5E5E"/>
                </a:solidFill>
                <a:latin typeface="Calibri"/>
                <a:cs typeface="Calibri"/>
              </a:rPr>
              <a:t>değerlendirilmesi</a:t>
            </a:r>
            <a:r>
              <a:rPr sz="2000" spc="5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5E5E5E"/>
                </a:solidFill>
                <a:latin typeface="Calibri"/>
                <a:cs typeface="Calibri"/>
              </a:rPr>
              <a:t>için</a:t>
            </a:r>
            <a:r>
              <a:rPr sz="200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000" u="heavy" spc="-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IEEE </a:t>
            </a:r>
            <a:r>
              <a:rPr sz="2000" spc="-434" dirty="0">
                <a:solidFill>
                  <a:srgbClr val="0562C1"/>
                </a:solidFill>
                <a:latin typeface="Calibri"/>
                <a:cs typeface="Calibri"/>
              </a:rPr>
              <a:t> </a:t>
            </a:r>
            <a:r>
              <a:rPr sz="2000" u="heavy" spc="-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829-1998</a:t>
            </a:r>
            <a:r>
              <a:rPr sz="2000" u="heavy" spc="-2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 </a:t>
            </a:r>
            <a:r>
              <a:rPr sz="2000" u="heavy" spc="-1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standardı</a:t>
            </a:r>
            <a:r>
              <a:rPr sz="2000" spc="20" dirty="0">
                <a:solidFill>
                  <a:srgbClr val="0562C1"/>
                </a:solidFill>
                <a:latin typeface="Calibri"/>
                <a:cs typeface="Calibri"/>
              </a:rPr>
              <a:t> </a:t>
            </a:r>
            <a:r>
              <a:rPr sz="2000" spc="-55" dirty="0">
                <a:solidFill>
                  <a:srgbClr val="5E5E5E"/>
                </a:solidFill>
                <a:latin typeface="Calibri"/>
                <a:cs typeface="Calibri"/>
              </a:rPr>
              <a:t>Test </a:t>
            </a:r>
            <a:r>
              <a:rPr sz="2000" spc="-5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5E5E5E"/>
                </a:solidFill>
                <a:latin typeface="Calibri"/>
                <a:cs typeface="Calibri"/>
              </a:rPr>
              <a:t>Sonuç Raporu </a:t>
            </a:r>
            <a:r>
              <a:rPr sz="2000" spc="-10" dirty="0">
                <a:solidFill>
                  <a:srgbClr val="5E5E5E"/>
                </a:solidFill>
                <a:latin typeface="Calibri"/>
                <a:cs typeface="Calibri"/>
              </a:rPr>
              <a:t>formatını </a:t>
            </a:r>
            <a:r>
              <a:rPr sz="2000" spc="-5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5E5E5E"/>
                </a:solidFill>
                <a:latin typeface="Calibri"/>
                <a:cs typeface="Calibri"/>
              </a:rPr>
              <a:t>önermektedir.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40243" y="6236461"/>
            <a:ext cx="4023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https://standards.ieee.org/ieee/829/1218/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4327" y="2501117"/>
            <a:ext cx="9404350" cy="255587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latin typeface="Lucida Sans Unicode"/>
                <a:cs typeface="Lucida Sans Unicode"/>
              </a:rPr>
              <a:t>Şu</a:t>
            </a:r>
            <a:r>
              <a:rPr sz="2400" spc="-140" dirty="0">
                <a:latin typeface="Lucida Sans Unicode"/>
                <a:cs typeface="Lucida Sans Unicode"/>
              </a:rPr>
              <a:t> </a:t>
            </a:r>
            <a:r>
              <a:rPr sz="2400" spc="-35" dirty="0">
                <a:latin typeface="Lucida Sans Unicode"/>
                <a:cs typeface="Lucida Sans Unicode"/>
              </a:rPr>
              <a:t>durumları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değerlendirmek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75" dirty="0">
                <a:latin typeface="Lucida Sans Unicode"/>
                <a:cs typeface="Lucida Sans Unicode"/>
              </a:rPr>
              <a:t>için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test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sırasında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ve</a:t>
            </a:r>
            <a:r>
              <a:rPr sz="2400" spc="-130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test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seviyesinin </a:t>
            </a:r>
            <a:r>
              <a:rPr sz="2400" spc="-745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sonunda</a:t>
            </a:r>
            <a:r>
              <a:rPr sz="2400" spc="-135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metrikler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toplanmalıdır;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Lucida Sans Unicode"/>
              <a:cs typeface="Lucida Sans Unicode"/>
            </a:endParaRPr>
          </a:p>
          <a:p>
            <a:pPr marL="497840" indent="-485775">
              <a:lnSpc>
                <a:spcPct val="100000"/>
              </a:lnSpc>
              <a:spcBef>
                <a:spcPts val="5"/>
              </a:spcBef>
              <a:buClr>
                <a:srgbClr val="EF3DF4"/>
              </a:buClr>
              <a:buSzPct val="116666"/>
              <a:buFont typeface="Wingdings"/>
              <a:buChar char=""/>
              <a:tabLst>
                <a:tab pos="497840" algn="l"/>
                <a:tab pos="498475" algn="l"/>
              </a:tabLst>
            </a:pPr>
            <a:r>
              <a:rPr sz="2400" spc="-85" dirty="0">
                <a:latin typeface="Lucida Sans Unicode"/>
                <a:cs typeface="Lucida Sans Unicode"/>
              </a:rPr>
              <a:t>Test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55" dirty="0">
                <a:latin typeface="Lucida Sans Unicode"/>
                <a:cs typeface="Lucida Sans Unicode"/>
              </a:rPr>
              <a:t>seviyesi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75" dirty="0">
                <a:latin typeface="Lucida Sans Unicode"/>
                <a:cs typeface="Lucida Sans Unicode"/>
              </a:rPr>
              <a:t>için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test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hedeflerinin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yeterliliği</a:t>
            </a:r>
            <a:endParaRPr sz="2400">
              <a:latin typeface="Lucida Sans Unicode"/>
              <a:cs typeface="Lucida Sans Unicode"/>
            </a:endParaRPr>
          </a:p>
          <a:p>
            <a:pPr marL="497840" indent="-485775">
              <a:lnSpc>
                <a:spcPct val="100000"/>
              </a:lnSpc>
              <a:spcBef>
                <a:spcPts val="705"/>
              </a:spcBef>
              <a:buClr>
                <a:srgbClr val="EF3DF4"/>
              </a:buClr>
              <a:buSzPct val="116666"/>
              <a:buFont typeface="Wingdings"/>
              <a:buChar char=""/>
              <a:tabLst>
                <a:tab pos="497840" algn="l"/>
                <a:tab pos="498475" algn="l"/>
              </a:tabLst>
            </a:pPr>
            <a:r>
              <a:rPr sz="2400" spc="-10" dirty="0">
                <a:latin typeface="Lucida Sans Unicode"/>
                <a:cs typeface="Lucida Sans Unicode"/>
              </a:rPr>
              <a:t>Benimsenen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test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yaklaşımlarının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yeterliliği</a:t>
            </a:r>
            <a:endParaRPr sz="2400">
              <a:latin typeface="Lucida Sans Unicode"/>
              <a:cs typeface="Lucida Sans Unicode"/>
            </a:endParaRPr>
          </a:p>
          <a:p>
            <a:pPr marL="497840" indent="-485775">
              <a:lnSpc>
                <a:spcPct val="100000"/>
              </a:lnSpc>
              <a:spcBef>
                <a:spcPts val="715"/>
              </a:spcBef>
              <a:buClr>
                <a:srgbClr val="EF3DF4"/>
              </a:buClr>
              <a:buSzPct val="116666"/>
              <a:buFont typeface="Wingdings"/>
              <a:buChar char=""/>
              <a:tabLst>
                <a:tab pos="497840" algn="l"/>
                <a:tab pos="498475" algn="l"/>
              </a:tabLst>
            </a:pPr>
            <a:r>
              <a:rPr sz="2400" dirty="0">
                <a:latin typeface="Lucida Sans Unicode"/>
                <a:cs typeface="Lucida Sans Unicode"/>
              </a:rPr>
              <a:t>He</a:t>
            </a:r>
            <a:r>
              <a:rPr sz="2400" spc="-45" dirty="0">
                <a:latin typeface="Lucida Sans Unicode"/>
                <a:cs typeface="Lucida Sans Unicode"/>
              </a:rPr>
              <a:t>d</a:t>
            </a:r>
            <a:r>
              <a:rPr sz="2400" dirty="0">
                <a:latin typeface="Lucida Sans Unicode"/>
                <a:cs typeface="Lucida Sans Unicode"/>
              </a:rPr>
              <a:t>e</a:t>
            </a:r>
            <a:r>
              <a:rPr sz="2400" spc="-70" dirty="0">
                <a:latin typeface="Lucida Sans Unicode"/>
                <a:cs typeface="Lucida Sans Unicode"/>
              </a:rPr>
              <a:t>f</a:t>
            </a:r>
            <a:r>
              <a:rPr sz="2400" spc="-95" dirty="0">
                <a:latin typeface="Lucida Sans Unicode"/>
                <a:cs typeface="Lucida Sans Unicode"/>
              </a:rPr>
              <a:t>l</a:t>
            </a:r>
            <a:r>
              <a:rPr sz="2400" dirty="0">
                <a:latin typeface="Lucida Sans Unicode"/>
                <a:cs typeface="Lucida Sans Unicode"/>
              </a:rPr>
              <a:t>e</a:t>
            </a:r>
            <a:r>
              <a:rPr sz="2400" spc="-5" dirty="0">
                <a:latin typeface="Lucida Sans Unicode"/>
                <a:cs typeface="Lucida Sans Unicode"/>
              </a:rPr>
              <a:t>r</a:t>
            </a:r>
            <a:r>
              <a:rPr sz="2400" spc="5" dirty="0">
                <a:latin typeface="Lucida Sans Unicode"/>
                <a:cs typeface="Lucida Sans Unicode"/>
              </a:rPr>
              <a:t>e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190" dirty="0">
                <a:latin typeface="Lucida Sans Unicode"/>
                <a:cs typeface="Lucida Sans Unicode"/>
              </a:rPr>
              <a:t>g</a:t>
            </a:r>
            <a:r>
              <a:rPr sz="2400" spc="-25" dirty="0">
                <a:latin typeface="Lucida Sans Unicode"/>
                <a:cs typeface="Lucida Sans Unicode"/>
              </a:rPr>
              <a:t>ö</a:t>
            </a:r>
            <a:r>
              <a:rPr sz="2400" spc="-10" dirty="0">
                <a:latin typeface="Lucida Sans Unicode"/>
                <a:cs typeface="Lucida Sans Unicode"/>
              </a:rPr>
              <a:t>r</a:t>
            </a:r>
            <a:r>
              <a:rPr sz="2400" spc="5" dirty="0">
                <a:latin typeface="Lucida Sans Unicode"/>
                <a:cs typeface="Lucida Sans Unicode"/>
              </a:rPr>
              <a:t>e</a:t>
            </a:r>
            <a:r>
              <a:rPr sz="2400" spc="-140" dirty="0">
                <a:latin typeface="Lucida Sans Unicode"/>
                <a:cs typeface="Lucida Sans Unicode"/>
              </a:rPr>
              <a:t> </a:t>
            </a:r>
            <a:r>
              <a:rPr sz="2400" spc="-60" dirty="0">
                <a:latin typeface="Lucida Sans Unicode"/>
                <a:cs typeface="Lucida Sans Unicode"/>
              </a:rPr>
              <a:t>t</a:t>
            </a:r>
            <a:r>
              <a:rPr sz="2400" dirty="0">
                <a:latin typeface="Lucida Sans Unicode"/>
                <a:cs typeface="Lucida Sans Unicode"/>
              </a:rPr>
              <a:t>e</a:t>
            </a:r>
            <a:r>
              <a:rPr sz="2400" spc="-70" dirty="0">
                <a:latin typeface="Lucida Sans Unicode"/>
                <a:cs typeface="Lucida Sans Unicode"/>
              </a:rPr>
              <a:t>st</a:t>
            </a:r>
            <a:r>
              <a:rPr sz="2400" spc="-95" dirty="0">
                <a:latin typeface="Lucida Sans Unicode"/>
                <a:cs typeface="Lucida Sans Unicode"/>
              </a:rPr>
              <a:t>i</a:t>
            </a:r>
            <a:r>
              <a:rPr sz="2400" spc="-20" dirty="0">
                <a:latin typeface="Lucida Sans Unicode"/>
                <a:cs typeface="Lucida Sans Unicode"/>
              </a:rPr>
              <a:t>n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</a:t>
            </a:r>
            <a:r>
              <a:rPr sz="2400" spc="-60" dirty="0">
                <a:latin typeface="Lucida Sans Unicode"/>
                <a:cs typeface="Lucida Sans Unicode"/>
              </a:rPr>
              <a:t>t</a:t>
            </a:r>
            <a:r>
              <a:rPr sz="2400" spc="-155" dirty="0">
                <a:latin typeface="Lucida Sans Unicode"/>
                <a:cs typeface="Lucida Sans Unicode"/>
              </a:rPr>
              <a:t>k</a:t>
            </a:r>
            <a:r>
              <a:rPr sz="2400" spc="-85" dirty="0">
                <a:latin typeface="Lucida Sans Unicode"/>
                <a:cs typeface="Lucida Sans Unicode"/>
              </a:rPr>
              <a:t>i</a:t>
            </a:r>
            <a:r>
              <a:rPr sz="2400" spc="-20" dirty="0">
                <a:latin typeface="Lucida Sans Unicode"/>
                <a:cs typeface="Lucida Sans Unicode"/>
              </a:rPr>
              <a:t>n</a:t>
            </a:r>
            <a:r>
              <a:rPr sz="2400" spc="-95" dirty="0">
                <a:latin typeface="Lucida Sans Unicode"/>
                <a:cs typeface="Lucida Sans Unicode"/>
              </a:rPr>
              <a:t>li</a:t>
            </a:r>
            <a:r>
              <a:rPr sz="2400" spc="-180" dirty="0">
                <a:latin typeface="Lucida Sans Unicode"/>
                <a:cs typeface="Lucida Sans Unicode"/>
              </a:rPr>
              <a:t>ğ</a:t>
            </a:r>
            <a:r>
              <a:rPr sz="2400" spc="-90" dirty="0">
                <a:latin typeface="Lucida Sans Unicode"/>
                <a:cs typeface="Lucida Sans Unicode"/>
              </a:rPr>
              <a:t>i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4114" y="314171"/>
            <a:ext cx="58337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95" dirty="0"/>
              <a:t>Test</a:t>
            </a:r>
            <a:r>
              <a:rPr sz="3600" spc="5" dirty="0"/>
              <a:t> </a:t>
            </a:r>
            <a:r>
              <a:rPr sz="3600" spc="-45" dirty="0"/>
              <a:t>Yönetimi</a:t>
            </a:r>
            <a:r>
              <a:rPr sz="3600" spc="5" dirty="0"/>
              <a:t> </a:t>
            </a:r>
            <a:r>
              <a:rPr sz="3600" dirty="0"/>
              <a:t>-</a:t>
            </a:r>
            <a:r>
              <a:rPr sz="3600" spc="-10" dirty="0"/>
              <a:t> </a:t>
            </a:r>
            <a:r>
              <a:rPr sz="3600" spc="-95" dirty="0"/>
              <a:t>Test</a:t>
            </a:r>
            <a:r>
              <a:rPr sz="3600" spc="5" dirty="0"/>
              <a:t> </a:t>
            </a:r>
            <a:r>
              <a:rPr sz="3600" spc="-5" dirty="0"/>
              <a:t>Raporlama</a:t>
            </a:r>
            <a:endParaRPr sz="3600"/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32103" y="4526297"/>
            <a:ext cx="57181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35" dirty="0">
                <a:solidFill>
                  <a:srgbClr val="6F2F9F"/>
                </a:solidFill>
              </a:rPr>
              <a:t>Yapılandırma</a:t>
            </a:r>
            <a:r>
              <a:rPr sz="4800" spc="-20" dirty="0">
                <a:solidFill>
                  <a:srgbClr val="6F2F9F"/>
                </a:solidFill>
              </a:rPr>
              <a:t> </a:t>
            </a:r>
            <a:r>
              <a:rPr sz="4800" spc="-55" dirty="0">
                <a:solidFill>
                  <a:srgbClr val="6F2F9F"/>
                </a:solidFill>
              </a:rPr>
              <a:t>Yönetimi</a:t>
            </a:r>
            <a:endParaRPr sz="4800"/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81432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Test</a:t>
            </a:r>
            <a:r>
              <a:rPr spc="-25" dirty="0"/>
              <a:t> </a:t>
            </a:r>
            <a:r>
              <a:rPr dirty="0"/>
              <a:t>Yönetimi</a:t>
            </a:r>
            <a:r>
              <a:rPr spc="-35" dirty="0"/>
              <a:t> </a:t>
            </a:r>
            <a:r>
              <a:rPr dirty="0"/>
              <a:t>-</a:t>
            </a:r>
            <a:r>
              <a:rPr spc="-20" dirty="0"/>
              <a:t> </a:t>
            </a:r>
            <a:r>
              <a:rPr dirty="0"/>
              <a:t>Yapılandırma</a:t>
            </a:r>
            <a:r>
              <a:rPr spc="-15" dirty="0"/>
              <a:t> </a:t>
            </a:r>
            <a:r>
              <a:rPr dirty="0"/>
              <a:t>Yönetimi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0295" y="1868657"/>
            <a:ext cx="64770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4471C4"/>
                </a:solidFill>
                <a:latin typeface="Calibri"/>
                <a:cs typeface="Calibri"/>
              </a:rPr>
              <a:t>Konfigürasyon</a:t>
            </a:r>
            <a:r>
              <a:rPr sz="2800" b="1" spc="-1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4471C4"/>
                </a:solidFill>
                <a:latin typeface="Calibri"/>
                <a:cs typeface="Calibri"/>
              </a:rPr>
              <a:t>Yönetimi</a:t>
            </a:r>
            <a:r>
              <a:rPr sz="2800" b="1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4471C4"/>
                </a:solidFill>
                <a:latin typeface="Calibri"/>
                <a:cs typeface="Calibri"/>
              </a:rPr>
              <a:t>(versiyon</a:t>
            </a:r>
            <a:r>
              <a:rPr sz="2800" b="1" spc="1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4471C4"/>
                </a:solidFill>
                <a:latin typeface="Calibri"/>
                <a:cs typeface="Calibri"/>
              </a:rPr>
              <a:t>kontrolü)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0295" y="2865704"/>
            <a:ext cx="6943090" cy="3694429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365"/>
              </a:spcBef>
              <a:buClr>
                <a:srgbClr val="EF3DF4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Sistemdeki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tüm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araçların sürümlerini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kontrol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eder</a:t>
            </a:r>
            <a:endParaRPr sz="2400">
              <a:latin typeface="Calibri"/>
              <a:cs typeface="Calibri"/>
            </a:endParaRPr>
          </a:p>
          <a:p>
            <a:pPr marL="418465" marR="306705" indent="-406400">
              <a:lnSpc>
                <a:spcPts val="2590"/>
              </a:lnSpc>
              <a:spcBef>
                <a:spcPts val="1045"/>
              </a:spcBef>
              <a:buClr>
                <a:srgbClr val="EF3DF4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Birimlerin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fonksiyonel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fiziksel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olarak tanımlarını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dökümante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etmek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75"/>
              </a:spcBef>
              <a:buClr>
                <a:srgbClr val="EF3DF4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Sistemdeki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araçların durumunu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günceller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5" dirty="0">
                <a:latin typeface="Calibri"/>
                <a:cs typeface="Calibri"/>
              </a:rPr>
              <a:t> raporlar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EF3DF4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Hata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oluşması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durumunda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hatayı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bildirir</a:t>
            </a:r>
            <a:endParaRPr sz="2400">
              <a:latin typeface="Calibri"/>
              <a:cs typeface="Calibri"/>
            </a:endParaRPr>
          </a:p>
          <a:p>
            <a:pPr marL="418465" marR="930275" indent="-406400">
              <a:lnSpc>
                <a:spcPts val="2590"/>
              </a:lnSpc>
              <a:spcBef>
                <a:spcPts val="1040"/>
              </a:spcBef>
              <a:buClr>
                <a:srgbClr val="EF3DF4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Sistemdeki tüm araç </a:t>
            </a:r>
            <a:r>
              <a:rPr sz="2400" dirty="0">
                <a:latin typeface="Calibri"/>
                <a:cs typeface="Calibri"/>
              </a:rPr>
              <a:t>ve </a:t>
            </a:r>
            <a:r>
              <a:rPr sz="2400" spc="-5" dirty="0">
                <a:latin typeface="Calibri"/>
                <a:cs typeface="Calibri"/>
              </a:rPr>
              <a:t>yazılımların güncelliği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denetler</a:t>
            </a:r>
            <a:endParaRPr sz="2400">
              <a:latin typeface="Calibri"/>
              <a:cs typeface="Calibri"/>
            </a:endParaRPr>
          </a:p>
          <a:p>
            <a:pPr marL="418465" marR="21590" indent="-406400">
              <a:lnSpc>
                <a:spcPts val="2590"/>
              </a:lnSpc>
              <a:spcBef>
                <a:spcPts val="1005"/>
              </a:spcBef>
              <a:buClr>
                <a:srgbClr val="EF3DF4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Sistemdeki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araçların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birleriyle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olan </a:t>
            </a:r>
            <a:r>
              <a:rPr sz="2400" spc="-5" dirty="0">
                <a:latin typeface="Calibri"/>
                <a:cs typeface="Calibri"/>
              </a:rPr>
              <a:t>çalışmalardaki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sorunları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kontrol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eder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839578" y="1950843"/>
            <a:ext cx="3916679" cy="3611879"/>
            <a:chOff x="7839578" y="1950843"/>
            <a:chExt cx="3916679" cy="361187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5931" y="1957196"/>
              <a:ext cx="3903731" cy="359892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845928" y="1957193"/>
              <a:ext cx="3903979" cy="3599179"/>
            </a:xfrm>
            <a:custGeom>
              <a:avLst/>
              <a:gdLst/>
              <a:ahLst/>
              <a:cxnLst/>
              <a:rect l="l" t="t" r="r" b="b"/>
              <a:pathLst>
                <a:path w="3903979" h="3599179">
                  <a:moveTo>
                    <a:pt x="449872" y="3149066"/>
                  </a:moveTo>
                  <a:lnTo>
                    <a:pt x="449872" y="224942"/>
                  </a:lnTo>
                  <a:lnTo>
                    <a:pt x="454442" y="179608"/>
                  </a:lnTo>
                  <a:lnTo>
                    <a:pt x="467549" y="137385"/>
                  </a:lnTo>
                  <a:lnTo>
                    <a:pt x="488288" y="99175"/>
                  </a:lnTo>
                  <a:lnTo>
                    <a:pt x="515754" y="65884"/>
                  </a:lnTo>
                  <a:lnTo>
                    <a:pt x="549044" y="38416"/>
                  </a:lnTo>
                  <a:lnTo>
                    <a:pt x="587251" y="17677"/>
                  </a:lnTo>
                  <a:lnTo>
                    <a:pt x="629472" y="4570"/>
                  </a:lnTo>
                  <a:lnTo>
                    <a:pt x="674801" y="0"/>
                  </a:lnTo>
                  <a:lnTo>
                    <a:pt x="3678796" y="0"/>
                  </a:lnTo>
                  <a:lnTo>
                    <a:pt x="3724129" y="4570"/>
                  </a:lnTo>
                  <a:lnTo>
                    <a:pt x="3766351" y="17677"/>
                  </a:lnTo>
                  <a:lnTo>
                    <a:pt x="3804559" y="38416"/>
                  </a:lnTo>
                  <a:lnTo>
                    <a:pt x="3837847" y="65884"/>
                  </a:lnTo>
                  <a:lnTo>
                    <a:pt x="3865313" y="99175"/>
                  </a:lnTo>
                  <a:lnTo>
                    <a:pt x="3886050" y="137385"/>
                  </a:lnTo>
                  <a:lnTo>
                    <a:pt x="3899156" y="179608"/>
                  </a:lnTo>
                  <a:lnTo>
                    <a:pt x="3903726" y="224942"/>
                  </a:lnTo>
                  <a:lnTo>
                    <a:pt x="3899156" y="270271"/>
                  </a:lnTo>
                  <a:lnTo>
                    <a:pt x="3886050" y="312492"/>
                  </a:lnTo>
                  <a:lnTo>
                    <a:pt x="3865313" y="350699"/>
                  </a:lnTo>
                  <a:lnTo>
                    <a:pt x="3837847" y="383989"/>
                  </a:lnTo>
                  <a:lnTo>
                    <a:pt x="3804559" y="411455"/>
                  </a:lnTo>
                  <a:lnTo>
                    <a:pt x="3766351" y="432195"/>
                  </a:lnTo>
                  <a:lnTo>
                    <a:pt x="3724129" y="445302"/>
                  </a:lnTo>
                  <a:lnTo>
                    <a:pt x="3678796" y="449872"/>
                  </a:lnTo>
                  <a:lnTo>
                    <a:pt x="3453866" y="449872"/>
                  </a:lnTo>
                  <a:lnTo>
                    <a:pt x="3453866" y="3373996"/>
                  </a:lnTo>
                  <a:lnTo>
                    <a:pt x="3449296" y="3419329"/>
                  </a:lnTo>
                  <a:lnTo>
                    <a:pt x="3436189" y="3461551"/>
                  </a:lnTo>
                  <a:lnTo>
                    <a:pt x="3415450" y="3499759"/>
                  </a:lnTo>
                  <a:lnTo>
                    <a:pt x="3387983" y="3533047"/>
                  </a:lnTo>
                  <a:lnTo>
                    <a:pt x="3354694" y="3560513"/>
                  </a:lnTo>
                  <a:lnTo>
                    <a:pt x="3316486" y="3581250"/>
                  </a:lnTo>
                  <a:lnTo>
                    <a:pt x="3274266" y="3594356"/>
                  </a:lnTo>
                  <a:lnTo>
                    <a:pt x="3228936" y="3598926"/>
                  </a:lnTo>
                  <a:lnTo>
                    <a:pt x="224942" y="3598926"/>
                  </a:lnTo>
                  <a:lnTo>
                    <a:pt x="179608" y="3594356"/>
                  </a:lnTo>
                  <a:lnTo>
                    <a:pt x="137385" y="3581250"/>
                  </a:lnTo>
                  <a:lnTo>
                    <a:pt x="99175" y="3560513"/>
                  </a:lnTo>
                  <a:lnTo>
                    <a:pt x="65884" y="3533047"/>
                  </a:lnTo>
                  <a:lnTo>
                    <a:pt x="38416" y="3499759"/>
                  </a:lnTo>
                  <a:lnTo>
                    <a:pt x="17677" y="3461551"/>
                  </a:lnTo>
                  <a:lnTo>
                    <a:pt x="4570" y="3419329"/>
                  </a:lnTo>
                  <a:lnTo>
                    <a:pt x="0" y="3373996"/>
                  </a:lnTo>
                  <a:lnTo>
                    <a:pt x="4570" y="3328663"/>
                  </a:lnTo>
                  <a:lnTo>
                    <a:pt x="17677" y="3286440"/>
                  </a:lnTo>
                  <a:lnTo>
                    <a:pt x="38416" y="3248233"/>
                  </a:lnTo>
                  <a:lnTo>
                    <a:pt x="65884" y="3214944"/>
                  </a:lnTo>
                  <a:lnTo>
                    <a:pt x="99175" y="3187479"/>
                  </a:lnTo>
                  <a:lnTo>
                    <a:pt x="137385" y="3166741"/>
                  </a:lnTo>
                  <a:lnTo>
                    <a:pt x="179608" y="3153636"/>
                  </a:lnTo>
                  <a:lnTo>
                    <a:pt x="224942" y="3149066"/>
                  </a:lnTo>
                  <a:lnTo>
                    <a:pt x="449872" y="3149066"/>
                  </a:lnTo>
                  <a:close/>
                </a:path>
                <a:path w="3903979" h="3599179">
                  <a:moveTo>
                    <a:pt x="674801" y="0"/>
                  </a:moveTo>
                  <a:lnTo>
                    <a:pt x="720134" y="4570"/>
                  </a:lnTo>
                  <a:lnTo>
                    <a:pt x="762357" y="17677"/>
                  </a:lnTo>
                  <a:lnTo>
                    <a:pt x="800564" y="38416"/>
                  </a:lnTo>
                  <a:lnTo>
                    <a:pt x="833853" y="65884"/>
                  </a:lnTo>
                  <a:lnTo>
                    <a:pt x="861318" y="99175"/>
                  </a:lnTo>
                  <a:lnTo>
                    <a:pt x="882056" y="137385"/>
                  </a:lnTo>
                  <a:lnTo>
                    <a:pt x="895161" y="179608"/>
                  </a:lnTo>
                  <a:lnTo>
                    <a:pt x="899731" y="224942"/>
                  </a:lnTo>
                  <a:lnTo>
                    <a:pt x="895161" y="270271"/>
                  </a:lnTo>
                  <a:lnTo>
                    <a:pt x="882056" y="312492"/>
                  </a:lnTo>
                  <a:lnTo>
                    <a:pt x="861318" y="350699"/>
                  </a:lnTo>
                  <a:lnTo>
                    <a:pt x="833853" y="383989"/>
                  </a:lnTo>
                  <a:lnTo>
                    <a:pt x="800564" y="411455"/>
                  </a:lnTo>
                  <a:lnTo>
                    <a:pt x="762357" y="432195"/>
                  </a:lnTo>
                  <a:lnTo>
                    <a:pt x="720134" y="445302"/>
                  </a:lnTo>
                  <a:lnTo>
                    <a:pt x="674801" y="449872"/>
                  </a:lnTo>
                  <a:lnTo>
                    <a:pt x="631023" y="441033"/>
                  </a:lnTo>
                  <a:lnTo>
                    <a:pt x="595272" y="416929"/>
                  </a:lnTo>
                  <a:lnTo>
                    <a:pt x="571169" y="381179"/>
                  </a:lnTo>
                  <a:lnTo>
                    <a:pt x="562330" y="337400"/>
                  </a:lnTo>
                  <a:lnTo>
                    <a:pt x="571169" y="293624"/>
                  </a:lnTo>
                  <a:lnTo>
                    <a:pt x="595272" y="257878"/>
                  </a:lnTo>
                  <a:lnTo>
                    <a:pt x="631023" y="233779"/>
                  </a:lnTo>
                  <a:lnTo>
                    <a:pt x="674801" y="224942"/>
                  </a:lnTo>
                  <a:lnTo>
                    <a:pt x="899731" y="224942"/>
                  </a:lnTo>
                </a:path>
                <a:path w="3903979" h="3599179">
                  <a:moveTo>
                    <a:pt x="3453866" y="449872"/>
                  </a:moveTo>
                  <a:lnTo>
                    <a:pt x="674801" y="449872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64520" y="5099909"/>
              <a:ext cx="237629" cy="23762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070870" y="5106259"/>
              <a:ext cx="225425" cy="450215"/>
            </a:xfrm>
            <a:custGeom>
              <a:avLst/>
              <a:gdLst/>
              <a:ahLst/>
              <a:cxnLst/>
              <a:rect l="l" t="t" r="r" b="b"/>
              <a:pathLst>
                <a:path w="225425" h="450214">
                  <a:moveTo>
                    <a:pt x="0" y="449859"/>
                  </a:moveTo>
                  <a:lnTo>
                    <a:pt x="45329" y="445289"/>
                  </a:lnTo>
                  <a:lnTo>
                    <a:pt x="87550" y="432184"/>
                  </a:lnTo>
                  <a:lnTo>
                    <a:pt x="125757" y="411446"/>
                  </a:lnTo>
                  <a:lnTo>
                    <a:pt x="159046" y="383981"/>
                  </a:lnTo>
                  <a:lnTo>
                    <a:pt x="186513" y="350692"/>
                  </a:lnTo>
                  <a:lnTo>
                    <a:pt x="207252" y="312485"/>
                  </a:lnTo>
                  <a:lnTo>
                    <a:pt x="220359" y="270262"/>
                  </a:lnTo>
                  <a:lnTo>
                    <a:pt x="224929" y="224929"/>
                  </a:lnTo>
                  <a:lnTo>
                    <a:pt x="224929" y="0"/>
                  </a:lnTo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384948" y="2621006"/>
            <a:ext cx="2823845" cy="2463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1F3863"/>
                </a:solidFill>
                <a:latin typeface="Calibri"/>
                <a:cs typeface="Calibri"/>
              </a:rPr>
              <a:t>değişimleri</a:t>
            </a:r>
            <a:r>
              <a:rPr sz="2000" spc="1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F3863"/>
                </a:solidFill>
                <a:latin typeface="Calibri"/>
                <a:cs typeface="Calibri"/>
              </a:rPr>
              <a:t>kontrol </a:t>
            </a:r>
            <a:r>
              <a:rPr sz="2000" spc="-5" dirty="0">
                <a:solidFill>
                  <a:srgbClr val="1F3863"/>
                </a:solidFill>
                <a:latin typeface="Calibri"/>
                <a:cs typeface="Calibri"/>
              </a:rPr>
              <a:t>eden</a:t>
            </a:r>
            <a:r>
              <a:rPr sz="20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1F3863"/>
                </a:solidFill>
                <a:latin typeface="Calibri"/>
                <a:cs typeface="Calibri"/>
              </a:rPr>
              <a:t>ve </a:t>
            </a:r>
            <a:r>
              <a:rPr sz="2000" spc="-44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3863"/>
                </a:solidFill>
                <a:latin typeface="Calibri"/>
                <a:cs typeface="Calibri"/>
              </a:rPr>
              <a:t>herhangi bir sorun çıkması </a:t>
            </a:r>
            <a:r>
              <a:rPr sz="20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3863"/>
                </a:solidFill>
                <a:latin typeface="Calibri"/>
                <a:cs typeface="Calibri"/>
              </a:rPr>
              <a:t>durumunda</a:t>
            </a:r>
            <a:r>
              <a:rPr sz="20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3863"/>
                </a:solidFill>
                <a:latin typeface="Calibri"/>
                <a:cs typeface="Calibri"/>
              </a:rPr>
              <a:t>en</a:t>
            </a:r>
            <a:r>
              <a:rPr sz="2000" spc="-1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EF3DF4"/>
                </a:solidFill>
                <a:latin typeface="Calibri"/>
                <a:cs typeface="Calibri"/>
              </a:rPr>
              <a:t>düzgün </a:t>
            </a:r>
            <a:r>
              <a:rPr sz="2000" b="1" dirty="0">
                <a:solidFill>
                  <a:srgbClr val="EF3DF4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EF3DF4"/>
                </a:solidFill>
                <a:latin typeface="Calibri"/>
                <a:cs typeface="Calibri"/>
              </a:rPr>
              <a:t>(stable) </a:t>
            </a:r>
            <a:r>
              <a:rPr sz="2000" b="1" spc="-15" dirty="0">
                <a:solidFill>
                  <a:srgbClr val="EF3DF4"/>
                </a:solidFill>
                <a:latin typeface="Calibri"/>
                <a:cs typeface="Calibri"/>
              </a:rPr>
              <a:t>konfigürasyonu </a:t>
            </a:r>
            <a:r>
              <a:rPr sz="2000" b="1" spc="-10" dirty="0">
                <a:solidFill>
                  <a:srgbClr val="EF3DF4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EF3DF4"/>
                </a:solidFill>
                <a:latin typeface="Calibri"/>
                <a:cs typeface="Calibri"/>
              </a:rPr>
              <a:t>yükleyebilen</a:t>
            </a:r>
            <a:r>
              <a:rPr sz="2000" b="1" spc="5" dirty="0">
                <a:solidFill>
                  <a:srgbClr val="EF3DF4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ve </a:t>
            </a:r>
            <a:r>
              <a:rPr sz="2000" b="1" spc="-5" dirty="0">
                <a:solidFill>
                  <a:srgbClr val="EF3DF4"/>
                </a:solidFill>
                <a:latin typeface="Calibri"/>
                <a:cs typeface="Calibri"/>
              </a:rPr>
              <a:t>hizmet </a:t>
            </a:r>
            <a:r>
              <a:rPr sz="2000" b="1" dirty="0">
                <a:solidFill>
                  <a:srgbClr val="EF3DF4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EF3DF4"/>
                </a:solidFill>
                <a:latin typeface="Calibri"/>
                <a:cs typeface="Calibri"/>
              </a:rPr>
              <a:t>kesintisini</a:t>
            </a:r>
            <a:r>
              <a:rPr sz="2000" b="1" spc="105" dirty="0">
                <a:solidFill>
                  <a:srgbClr val="EF3DF4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EF3DF4"/>
                </a:solidFill>
                <a:latin typeface="Calibri"/>
                <a:cs typeface="Calibri"/>
              </a:rPr>
              <a:t>en</a:t>
            </a:r>
            <a:r>
              <a:rPr sz="2000" b="1" spc="120" dirty="0">
                <a:solidFill>
                  <a:srgbClr val="EF3DF4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EF3DF4"/>
                </a:solidFill>
                <a:latin typeface="Calibri"/>
                <a:cs typeface="Calibri"/>
              </a:rPr>
              <a:t>aza </a:t>
            </a:r>
            <a:r>
              <a:rPr sz="2000" b="1" spc="-10" dirty="0">
                <a:solidFill>
                  <a:srgbClr val="EF3DF4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EF3DF4"/>
                </a:solidFill>
                <a:latin typeface="Calibri"/>
                <a:cs typeface="Calibri"/>
              </a:rPr>
              <a:t>indirmeyi hedef </a:t>
            </a:r>
            <a:r>
              <a:rPr sz="2000" spc="-5" dirty="0">
                <a:solidFill>
                  <a:srgbClr val="1F3863"/>
                </a:solidFill>
                <a:latin typeface="Calibri"/>
                <a:cs typeface="Calibri"/>
              </a:rPr>
              <a:t>edinmiş </a:t>
            </a:r>
            <a:r>
              <a:rPr sz="20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3863"/>
                </a:solidFill>
                <a:latin typeface="Calibri"/>
                <a:cs typeface="Calibri"/>
              </a:rPr>
              <a:t>bir</a:t>
            </a:r>
            <a:r>
              <a:rPr sz="20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3863"/>
                </a:solidFill>
                <a:latin typeface="Calibri"/>
                <a:cs typeface="Calibri"/>
              </a:rPr>
              <a:t>yazılım</a:t>
            </a:r>
            <a:r>
              <a:rPr sz="20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3863"/>
                </a:solidFill>
                <a:latin typeface="Calibri"/>
                <a:cs typeface="Calibri"/>
              </a:rPr>
              <a:t>hizmetidir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6125" y="1422926"/>
            <a:ext cx="7304405" cy="506158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800" b="1" spc="-20" dirty="0">
                <a:latin typeface="Calibri"/>
                <a:cs typeface="Calibri"/>
              </a:rPr>
              <a:t>Konfigürasyon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Yönetimine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Alınabilecek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Bileşenler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35"/>
              </a:spcBef>
              <a:buClr>
                <a:srgbClr val="EF3DF4"/>
              </a:buClr>
              <a:buSzPct val="118750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Planlar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EF3DF4"/>
              </a:buClr>
              <a:buSzPct val="118750"/>
              <a:buFont typeface="Wingdings"/>
              <a:buChar char=""/>
              <a:tabLst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Süreç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tanımları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EF3DF4"/>
              </a:buClr>
              <a:buSzPct val="118750"/>
              <a:buFont typeface="Wingdings"/>
              <a:buChar char=""/>
              <a:tabLst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Gereksinimler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EF3DF4"/>
              </a:buClr>
              <a:buSzPct val="118750"/>
              <a:buFont typeface="Wingdings"/>
              <a:buChar char=""/>
              <a:tabLst>
                <a:tab pos="419100" algn="l"/>
              </a:tabLst>
            </a:pPr>
            <a:r>
              <a:rPr sz="2400" spc="-30" dirty="0">
                <a:latin typeface="Calibri"/>
                <a:cs typeface="Calibri"/>
              </a:rPr>
              <a:t>Tasarım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bilgileri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EF3DF4"/>
              </a:buClr>
              <a:buSzPct val="118750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Çizimler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EF3DF4"/>
              </a:buClr>
              <a:buSzPct val="118750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Ürün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spesifikasyonları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EF3DF4"/>
              </a:buClr>
              <a:buSzPct val="118750"/>
              <a:buFont typeface="Wingdings"/>
              <a:buChar char=""/>
              <a:tabLst>
                <a:tab pos="419100" algn="l"/>
              </a:tabLst>
            </a:pPr>
            <a:r>
              <a:rPr sz="2400" spc="-15" dirty="0">
                <a:latin typeface="Calibri"/>
                <a:cs typeface="Calibri"/>
              </a:rPr>
              <a:t>Kod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EF3DF4"/>
              </a:buClr>
              <a:buSzPct val="118750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Derleyiciler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EF3DF4"/>
              </a:buClr>
              <a:buSzPct val="118750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Ürün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bilgisi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dosyaları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EF3DF4"/>
              </a:buClr>
              <a:buSzPct val="118750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Ürün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teknik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yayınları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7560" y="215963"/>
            <a:ext cx="7969884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20" dirty="0"/>
              <a:t> </a:t>
            </a:r>
            <a:r>
              <a:rPr spc="-45" dirty="0"/>
              <a:t>Yönetimi</a:t>
            </a:r>
            <a:r>
              <a:rPr spc="-3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25" dirty="0"/>
              <a:t>Yapılandırma</a:t>
            </a:r>
            <a:r>
              <a:rPr spc="-5" dirty="0"/>
              <a:t> </a:t>
            </a:r>
            <a:r>
              <a:rPr spc="-45" dirty="0"/>
              <a:t>Yönetimi</a:t>
            </a: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32103" y="4526297"/>
            <a:ext cx="44361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6F2F9F"/>
                </a:solidFill>
              </a:rPr>
              <a:t>Risk</a:t>
            </a:r>
            <a:r>
              <a:rPr sz="4800" spc="-30" dirty="0">
                <a:solidFill>
                  <a:srgbClr val="6F2F9F"/>
                </a:solidFill>
              </a:rPr>
              <a:t> </a:t>
            </a:r>
            <a:r>
              <a:rPr sz="4800" dirty="0">
                <a:solidFill>
                  <a:srgbClr val="6F2F9F"/>
                </a:solidFill>
              </a:rPr>
              <a:t>ve</a:t>
            </a:r>
            <a:r>
              <a:rPr sz="4800" spc="-20" dirty="0">
                <a:solidFill>
                  <a:srgbClr val="6F2F9F"/>
                </a:solidFill>
              </a:rPr>
              <a:t> </a:t>
            </a:r>
            <a:r>
              <a:rPr sz="4800" spc="-5" dirty="0">
                <a:solidFill>
                  <a:srgbClr val="6F2F9F"/>
                </a:solidFill>
              </a:rPr>
              <a:t>Test</a:t>
            </a:r>
            <a:r>
              <a:rPr sz="4800" spc="-30" dirty="0">
                <a:solidFill>
                  <a:srgbClr val="6F2F9F"/>
                </a:solidFill>
              </a:rPr>
              <a:t> </a:t>
            </a:r>
            <a:r>
              <a:rPr sz="4800" spc="-5" dirty="0">
                <a:solidFill>
                  <a:srgbClr val="6F2F9F"/>
                </a:solidFill>
              </a:rPr>
              <a:t>Etme</a:t>
            </a:r>
            <a:endParaRPr sz="4800"/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683640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20" dirty="0"/>
              <a:t> </a:t>
            </a:r>
            <a:r>
              <a:rPr spc="-45" dirty="0"/>
              <a:t>Yönetimi</a:t>
            </a:r>
            <a:r>
              <a:rPr spc="-3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dirty="0"/>
              <a:t>Risk</a:t>
            </a:r>
            <a:r>
              <a:rPr spc="-10" dirty="0"/>
              <a:t> </a:t>
            </a:r>
            <a:r>
              <a:rPr spc="-20" dirty="0"/>
              <a:t>ve</a:t>
            </a:r>
            <a:r>
              <a:rPr spc="-30" dirty="0"/>
              <a:t> </a:t>
            </a:r>
            <a:r>
              <a:rPr spc="-100" dirty="0"/>
              <a:t>Test</a:t>
            </a:r>
            <a:r>
              <a:rPr spc="-15" dirty="0"/>
              <a:t> </a:t>
            </a:r>
            <a:r>
              <a:rPr spc="-20" dirty="0"/>
              <a:t>Etme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801219"/>
            <a:ext cx="8987790" cy="2620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1" spc="-5" dirty="0">
                <a:solidFill>
                  <a:srgbClr val="00AF50"/>
                </a:solidFill>
                <a:latin typeface="Calibri"/>
                <a:cs typeface="Calibri"/>
              </a:rPr>
              <a:t>Risk</a:t>
            </a:r>
            <a:r>
              <a:rPr sz="4400" b="1" spc="-3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4400" b="1" spc="-5" dirty="0">
                <a:solidFill>
                  <a:srgbClr val="00AF50"/>
                </a:solidFill>
                <a:latin typeface="Calibri"/>
                <a:cs typeface="Calibri"/>
              </a:rPr>
              <a:t>Nedir?</a:t>
            </a:r>
            <a:endParaRPr sz="4400">
              <a:latin typeface="Calibri"/>
              <a:cs typeface="Calibri"/>
            </a:endParaRPr>
          </a:p>
          <a:p>
            <a:pPr marL="957580" marR="5080">
              <a:lnSpc>
                <a:spcPct val="100000"/>
              </a:lnSpc>
              <a:spcBef>
                <a:spcPts val="3635"/>
              </a:spcBef>
            </a:pPr>
            <a:r>
              <a:rPr sz="3200" spc="-5" dirty="0">
                <a:latin typeface="Calibri"/>
                <a:cs typeface="Calibri"/>
              </a:rPr>
              <a:t>meydana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geldiğinde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istenmeyen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sonuçlara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ya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da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potansiyel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bir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probleme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yol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açabilecek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bir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olay,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tehlike,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tehdit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veya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durumun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olasılığı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219837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Hata</a:t>
            </a:r>
            <a:r>
              <a:rPr spc="-40" dirty="0"/>
              <a:t> </a:t>
            </a:r>
            <a:r>
              <a:rPr dirty="0"/>
              <a:t>-</a:t>
            </a:r>
            <a:r>
              <a:rPr spc="-45" dirty="0"/>
              <a:t> </a:t>
            </a:r>
            <a:r>
              <a:rPr dirty="0"/>
              <a:t>Bug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570" y="1855662"/>
            <a:ext cx="4801691" cy="40843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34228" y="2181605"/>
            <a:ext cx="5953124" cy="3700259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683640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20" dirty="0"/>
              <a:t> </a:t>
            </a:r>
            <a:r>
              <a:rPr spc="-45" dirty="0"/>
              <a:t>Yönetimi</a:t>
            </a:r>
            <a:r>
              <a:rPr spc="-3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dirty="0"/>
              <a:t>Risk</a:t>
            </a:r>
            <a:r>
              <a:rPr spc="-10" dirty="0"/>
              <a:t> </a:t>
            </a:r>
            <a:r>
              <a:rPr spc="-20" dirty="0"/>
              <a:t>ve</a:t>
            </a:r>
            <a:r>
              <a:rPr spc="-30" dirty="0"/>
              <a:t> </a:t>
            </a:r>
            <a:r>
              <a:rPr spc="-100" dirty="0"/>
              <a:t>Test</a:t>
            </a:r>
            <a:r>
              <a:rPr spc="-15" dirty="0"/>
              <a:t> </a:t>
            </a:r>
            <a:r>
              <a:rPr spc="-20" dirty="0"/>
              <a:t>Etme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39873" y="1544293"/>
            <a:ext cx="7990840" cy="5170170"/>
            <a:chOff x="2539873" y="1544293"/>
            <a:chExt cx="7990840" cy="5170170"/>
          </a:xfrm>
        </p:grpSpPr>
        <p:sp>
          <p:nvSpPr>
            <p:cNvPr id="4" name="object 4"/>
            <p:cNvSpPr/>
            <p:nvPr/>
          </p:nvSpPr>
          <p:spPr>
            <a:xfrm>
              <a:off x="2556129" y="1550643"/>
              <a:ext cx="1083945" cy="5157470"/>
            </a:xfrm>
            <a:custGeom>
              <a:avLst/>
              <a:gdLst/>
              <a:ahLst/>
              <a:cxnLst/>
              <a:rect l="l" t="t" r="r" b="b"/>
              <a:pathLst>
                <a:path w="1083945" h="5157470">
                  <a:moveTo>
                    <a:pt x="15265" y="0"/>
                  </a:moveTo>
                  <a:lnTo>
                    <a:pt x="49174" y="34344"/>
                  </a:lnTo>
                  <a:lnTo>
                    <a:pt x="82537" y="69023"/>
                  </a:lnTo>
                  <a:lnTo>
                    <a:pt x="115353" y="104031"/>
                  </a:lnTo>
                  <a:lnTo>
                    <a:pt x="147622" y="139363"/>
                  </a:lnTo>
                  <a:lnTo>
                    <a:pt x="179344" y="175012"/>
                  </a:lnTo>
                  <a:lnTo>
                    <a:pt x="210519" y="210974"/>
                  </a:lnTo>
                  <a:lnTo>
                    <a:pt x="241147" y="247244"/>
                  </a:lnTo>
                  <a:lnTo>
                    <a:pt x="271229" y="283815"/>
                  </a:lnTo>
                  <a:lnTo>
                    <a:pt x="300763" y="320682"/>
                  </a:lnTo>
                  <a:lnTo>
                    <a:pt x="329751" y="357840"/>
                  </a:lnTo>
                  <a:lnTo>
                    <a:pt x="358192" y="395284"/>
                  </a:lnTo>
                  <a:lnTo>
                    <a:pt x="386085" y="433008"/>
                  </a:lnTo>
                  <a:lnTo>
                    <a:pt x="413432" y="471006"/>
                  </a:lnTo>
                  <a:lnTo>
                    <a:pt x="440232" y="509273"/>
                  </a:lnTo>
                  <a:lnTo>
                    <a:pt x="466486" y="547804"/>
                  </a:lnTo>
                  <a:lnTo>
                    <a:pt x="492192" y="586593"/>
                  </a:lnTo>
                  <a:lnTo>
                    <a:pt x="517351" y="625636"/>
                  </a:lnTo>
                  <a:lnTo>
                    <a:pt x="541964" y="664925"/>
                  </a:lnTo>
                  <a:lnTo>
                    <a:pt x="566029" y="704456"/>
                  </a:lnTo>
                  <a:lnTo>
                    <a:pt x="589548" y="744224"/>
                  </a:lnTo>
                  <a:lnTo>
                    <a:pt x="612520" y="784223"/>
                  </a:lnTo>
                  <a:lnTo>
                    <a:pt x="634945" y="824448"/>
                  </a:lnTo>
                  <a:lnTo>
                    <a:pt x="656823" y="864893"/>
                  </a:lnTo>
                  <a:lnTo>
                    <a:pt x="678154" y="905552"/>
                  </a:lnTo>
                  <a:lnTo>
                    <a:pt x="698938" y="946421"/>
                  </a:lnTo>
                  <a:lnTo>
                    <a:pt x="719176" y="987494"/>
                  </a:lnTo>
                  <a:lnTo>
                    <a:pt x="738866" y="1028765"/>
                  </a:lnTo>
                  <a:lnTo>
                    <a:pt x="758010" y="1070230"/>
                  </a:lnTo>
                  <a:lnTo>
                    <a:pt x="776607" y="1111881"/>
                  </a:lnTo>
                  <a:lnTo>
                    <a:pt x="794656" y="1153715"/>
                  </a:lnTo>
                  <a:lnTo>
                    <a:pt x="812159" y="1195726"/>
                  </a:lnTo>
                  <a:lnTo>
                    <a:pt x="829115" y="1237908"/>
                  </a:lnTo>
                  <a:lnTo>
                    <a:pt x="845524" y="1280256"/>
                  </a:lnTo>
                  <a:lnTo>
                    <a:pt x="861387" y="1322764"/>
                  </a:lnTo>
                  <a:lnTo>
                    <a:pt x="876702" y="1365427"/>
                  </a:lnTo>
                  <a:lnTo>
                    <a:pt x="891471" y="1408240"/>
                  </a:lnTo>
                  <a:lnTo>
                    <a:pt x="905692" y="1451197"/>
                  </a:lnTo>
                  <a:lnTo>
                    <a:pt x="919367" y="1494292"/>
                  </a:lnTo>
                  <a:lnTo>
                    <a:pt x="932495" y="1537521"/>
                  </a:lnTo>
                  <a:lnTo>
                    <a:pt x="945076" y="1580877"/>
                  </a:lnTo>
                  <a:lnTo>
                    <a:pt x="957110" y="1624356"/>
                  </a:lnTo>
                  <a:lnTo>
                    <a:pt x="968597" y="1667952"/>
                  </a:lnTo>
                  <a:lnTo>
                    <a:pt x="979537" y="1711659"/>
                  </a:lnTo>
                  <a:lnTo>
                    <a:pt x="989930" y="1755472"/>
                  </a:lnTo>
                  <a:lnTo>
                    <a:pt x="999777" y="1799386"/>
                  </a:lnTo>
                  <a:lnTo>
                    <a:pt x="1009076" y="1843395"/>
                  </a:lnTo>
                  <a:lnTo>
                    <a:pt x="1017829" y="1887494"/>
                  </a:lnTo>
                  <a:lnTo>
                    <a:pt x="1026035" y="1931677"/>
                  </a:lnTo>
                  <a:lnTo>
                    <a:pt x="1033693" y="1975939"/>
                  </a:lnTo>
                  <a:lnTo>
                    <a:pt x="1040805" y="2020274"/>
                  </a:lnTo>
                  <a:lnTo>
                    <a:pt x="1047370" y="2064677"/>
                  </a:lnTo>
                  <a:lnTo>
                    <a:pt x="1053389" y="2109143"/>
                  </a:lnTo>
                  <a:lnTo>
                    <a:pt x="1058860" y="2153666"/>
                  </a:lnTo>
                  <a:lnTo>
                    <a:pt x="1063784" y="2198240"/>
                  </a:lnTo>
                  <a:lnTo>
                    <a:pt x="1068162" y="2242861"/>
                  </a:lnTo>
                  <a:lnTo>
                    <a:pt x="1071992" y="2287523"/>
                  </a:lnTo>
                  <a:lnTo>
                    <a:pt x="1075276" y="2332220"/>
                  </a:lnTo>
                  <a:lnTo>
                    <a:pt x="1078013" y="2376947"/>
                  </a:lnTo>
                  <a:lnTo>
                    <a:pt x="1080203" y="2421698"/>
                  </a:lnTo>
                  <a:lnTo>
                    <a:pt x="1081846" y="2466469"/>
                  </a:lnTo>
                  <a:lnTo>
                    <a:pt x="1082942" y="2511253"/>
                  </a:lnTo>
                  <a:lnTo>
                    <a:pt x="1083491" y="2556045"/>
                  </a:lnTo>
                  <a:lnTo>
                    <a:pt x="1083493" y="2600840"/>
                  </a:lnTo>
                  <a:lnTo>
                    <a:pt x="1082948" y="2645632"/>
                  </a:lnTo>
                  <a:lnTo>
                    <a:pt x="1081857" y="2690416"/>
                  </a:lnTo>
                  <a:lnTo>
                    <a:pt x="1080219" y="2735187"/>
                  </a:lnTo>
                  <a:lnTo>
                    <a:pt x="1078033" y="2779939"/>
                  </a:lnTo>
                  <a:lnTo>
                    <a:pt x="1075301" y="2824666"/>
                  </a:lnTo>
                  <a:lnTo>
                    <a:pt x="1072022" y="2869363"/>
                  </a:lnTo>
                  <a:lnTo>
                    <a:pt x="1068196" y="2914025"/>
                  </a:lnTo>
                  <a:lnTo>
                    <a:pt x="1063823" y="2958647"/>
                  </a:lnTo>
                  <a:lnTo>
                    <a:pt x="1058903" y="3003222"/>
                  </a:lnTo>
                  <a:lnTo>
                    <a:pt x="1053436" y="3047745"/>
                  </a:lnTo>
                  <a:lnTo>
                    <a:pt x="1047423" y="3092212"/>
                  </a:lnTo>
                  <a:lnTo>
                    <a:pt x="1040862" y="3136616"/>
                  </a:lnTo>
                  <a:lnTo>
                    <a:pt x="1033755" y="3180952"/>
                  </a:lnTo>
                  <a:lnTo>
                    <a:pt x="1026101" y="3225214"/>
                  </a:lnTo>
                  <a:lnTo>
                    <a:pt x="1017899" y="3269398"/>
                  </a:lnTo>
                  <a:lnTo>
                    <a:pt x="1009151" y="3313498"/>
                  </a:lnTo>
                  <a:lnTo>
                    <a:pt x="999856" y="3357508"/>
                  </a:lnTo>
                  <a:lnTo>
                    <a:pt x="990014" y="3401423"/>
                  </a:lnTo>
                  <a:lnTo>
                    <a:pt x="979625" y="3445237"/>
                  </a:lnTo>
                  <a:lnTo>
                    <a:pt x="968690" y="3488945"/>
                  </a:lnTo>
                  <a:lnTo>
                    <a:pt x="957207" y="3532542"/>
                  </a:lnTo>
                  <a:lnTo>
                    <a:pt x="945178" y="3576022"/>
                  </a:lnTo>
                  <a:lnTo>
                    <a:pt x="932601" y="3619380"/>
                  </a:lnTo>
                  <a:lnTo>
                    <a:pt x="919478" y="3662610"/>
                  </a:lnTo>
                  <a:lnTo>
                    <a:pt x="905807" y="3705707"/>
                  </a:lnTo>
                  <a:lnTo>
                    <a:pt x="891590" y="3748665"/>
                  </a:lnTo>
                  <a:lnTo>
                    <a:pt x="876826" y="3791480"/>
                  </a:lnTo>
                  <a:lnTo>
                    <a:pt x="861515" y="3834144"/>
                  </a:lnTo>
                  <a:lnTo>
                    <a:pt x="845657" y="3876654"/>
                  </a:lnTo>
                  <a:lnTo>
                    <a:pt x="829253" y="3919004"/>
                  </a:lnTo>
                  <a:lnTo>
                    <a:pt x="812301" y="3961188"/>
                  </a:lnTo>
                  <a:lnTo>
                    <a:pt x="794802" y="4003200"/>
                  </a:lnTo>
                  <a:lnTo>
                    <a:pt x="776757" y="4045036"/>
                  </a:lnTo>
                  <a:lnTo>
                    <a:pt x="758164" y="4086690"/>
                  </a:lnTo>
                  <a:lnTo>
                    <a:pt x="739025" y="4128156"/>
                  </a:lnTo>
                  <a:lnTo>
                    <a:pt x="719339" y="4169430"/>
                  </a:lnTo>
                  <a:lnTo>
                    <a:pt x="699106" y="4210505"/>
                  </a:lnTo>
                  <a:lnTo>
                    <a:pt x="678326" y="4251376"/>
                  </a:lnTo>
                  <a:lnTo>
                    <a:pt x="656999" y="4292038"/>
                  </a:lnTo>
                  <a:lnTo>
                    <a:pt x="635125" y="4332485"/>
                  </a:lnTo>
                  <a:lnTo>
                    <a:pt x="612704" y="4372712"/>
                  </a:lnTo>
                  <a:lnTo>
                    <a:pt x="589736" y="4412713"/>
                  </a:lnTo>
                  <a:lnTo>
                    <a:pt x="566222" y="4452484"/>
                  </a:lnTo>
                  <a:lnTo>
                    <a:pt x="542160" y="4492018"/>
                  </a:lnTo>
                  <a:lnTo>
                    <a:pt x="517552" y="4531310"/>
                  </a:lnTo>
                  <a:lnTo>
                    <a:pt x="492397" y="4570355"/>
                  </a:lnTo>
                  <a:lnTo>
                    <a:pt x="466694" y="4609147"/>
                  </a:lnTo>
                  <a:lnTo>
                    <a:pt x="440445" y="4647681"/>
                  </a:lnTo>
                  <a:lnTo>
                    <a:pt x="413649" y="4685951"/>
                  </a:lnTo>
                  <a:lnTo>
                    <a:pt x="386306" y="4723952"/>
                  </a:lnTo>
                  <a:lnTo>
                    <a:pt x="358416" y="4761678"/>
                  </a:lnTo>
                  <a:lnTo>
                    <a:pt x="329980" y="4799125"/>
                  </a:lnTo>
                  <a:lnTo>
                    <a:pt x="300996" y="4836287"/>
                  </a:lnTo>
                  <a:lnTo>
                    <a:pt x="271465" y="4873157"/>
                  </a:lnTo>
                  <a:lnTo>
                    <a:pt x="241388" y="4909731"/>
                  </a:lnTo>
                  <a:lnTo>
                    <a:pt x="210763" y="4946004"/>
                  </a:lnTo>
                  <a:lnTo>
                    <a:pt x="179592" y="4981969"/>
                  </a:lnTo>
                  <a:lnTo>
                    <a:pt x="147874" y="5017622"/>
                  </a:lnTo>
                  <a:lnTo>
                    <a:pt x="115609" y="5052957"/>
                  </a:lnTo>
                  <a:lnTo>
                    <a:pt x="82796" y="5087969"/>
                  </a:lnTo>
                  <a:lnTo>
                    <a:pt x="49438" y="5122651"/>
                  </a:lnTo>
                  <a:lnTo>
                    <a:pt x="15532" y="5157000"/>
                  </a:lnTo>
                  <a:lnTo>
                    <a:pt x="15354" y="5157177"/>
                  </a:lnTo>
                  <a:lnTo>
                    <a:pt x="0" y="5142014"/>
                  </a:lnTo>
                  <a:lnTo>
                    <a:pt x="33978" y="5107595"/>
                  </a:lnTo>
                  <a:lnTo>
                    <a:pt x="67405" y="5072839"/>
                  </a:lnTo>
                  <a:lnTo>
                    <a:pt x="100278" y="5037751"/>
                  </a:lnTo>
                  <a:lnTo>
                    <a:pt x="132600" y="5002336"/>
                  </a:lnTo>
                  <a:lnTo>
                    <a:pt x="164369" y="4966600"/>
                  </a:lnTo>
                  <a:lnTo>
                    <a:pt x="195585" y="4930549"/>
                  </a:lnTo>
                  <a:lnTo>
                    <a:pt x="226249" y="4894187"/>
                  </a:lnTo>
                  <a:lnTo>
                    <a:pt x="256361" y="4857521"/>
                  </a:lnTo>
                  <a:lnTo>
                    <a:pt x="285920" y="4820556"/>
                  </a:lnTo>
                  <a:lnTo>
                    <a:pt x="314926" y="4783298"/>
                  </a:lnTo>
                  <a:lnTo>
                    <a:pt x="343381" y="4745751"/>
                  </a:lnTo>
                  <a:lnTo>
                    <a:pt x="371282" y="4707923"/>
                  </a:lnTo>
                  <a:lnTo>
                    <a:pt x="398632" y="4669817"/>
                  </a:lnTo>
                  <a:lnTo>
                    <a:pt x="425428" y="4631440"/>
                  </a:lnTo>
                  <a:lnTo>
                    <a:pt x="451673" y="4592798"/>
                  </a:lnTo>
                  <a:lnTo>
                    <a:pt x="477365" y="4553895"/>
                  </a:lnTo>
                  <a:lnTo>
                    <a:pt x="502504" y="4514737"/>
                  </a:lnTo>
                  <a:lnTo>
                    <a:pt x="527091" y="4475331"/>
                  </a:lnTo>
                  <a:lnTo>
                    <a:pt x="551126" y="4435681"/>
                  </a:lnTo>
                  <a:lnTo>
                    <a:pt x="574608" y="4395792"/>
                  </a:lnTo>
                  <a:lnTo>
                    <a:pt x="597537" y="4355672"/>
                  </a:lnTo>
                  <a:lnTo>
                    <a:pt x="619914" y="4315324"/>
                  </a:lnTo>
                  <a:lnTo>
                    <a:pt x="641739" y="4274755"/>
                  </a:lnTo>
                  <a:lnTo>
                    <a:pt x="663011" y="4233969"/>
                  </a:lnTo>
                  <a:lnTo>
                    <a:pt x="683731" y="4192974"/>
                  </a:lnTo>
                  <a:lnTo>
                    <a:pt x="703898" y="4151773"/>
                  </a:lnTo>
                  <a:lnTo>
                    <a:pt x="723513" y="4110374"/>
                  </a:lnTo>
                  <a:lnTo>
                    <a:pt x="742576" y="4068780"/>
                  </a:lnTo>
                  <a:lnTo>
                    <a:pt x="761086" y="4026998"/>
                  </a:lnTo>
                  <a:lnTo>
                    <a:pt x="779043" y="3985034"/>
                  </a:lnTo>
                  <a:lnTo>
                    <a:pt x="796448" y="3942892"/>
                  </a:lnTo>
                  <a:lnTo>
                    <a:pt x="813301" y="3900579"/>
                  </a:lnTo>
                  <a:lnTo>
                    <a:pt x="829601" y="3858099"/>
                  </a:lnTo>
                  <a:lnTo>
                    <a:pt x="845348" y="3815459"/>
                  </a:lnTo>
                  <a:lnTo>
                    <a:pt x="860543" y="3772664"/>
                  </a:lnTo>
                  <a:lnTo>
                    <a:pt x="875186" y="3729720"/>
                  </a:lnTo>
                  <a:lnTo>
                    <a:pt x="889276" y="3686631"/>
                  </a:lnTo>
                  <a:lnTo>
                    <a:pt x="902814" y="3643404"/>
                  </a:lnTo>
                  <a:lnTo>
                    <a:pt x="915799" y="3600045"/>
                  </a:lnTo>
                  <a:lnTo>
                    <a:pt x="928232" y="3556558"/>
                  </a:lnTo>
                  <a:lnTo>
                    <a:pt x="940113" y="3512949"/>
                  </a:lnTo>
                  <a:lnTo>
                    <a:pt x="951441" y="3469223"/>
                  </a:lnTo>
                  <a:lnTo>
                    <a:pt x="962216" y="3425387"/>
                  </a:lnTo>
                  <a:lnTo>
                    <a:pt x="972439" y="3381446"/>
                  </a:lnTo>
                  <a:lnTo>
                    <a:pt x="982110" y="3337405"/>
                  </a:lnTo>
                  <a:lnTo>
                    <a:pt x="991228" y="3293270"/>
                  </a:lnTo>
                  <a:lnTo>
                    <a:pt x="999793" y="3249047"/>
                  </a:lnTo>
                  <a:lnTo>
                    <a:pt x="1007806" y="3204740"/>
                  </a:lnTo>
                  <a:lnTo>
                    <a:pt x="1015267" y="3160356"/>
                  </a:lnTo>
                  <a:lnTo>
                    <a:pt x="1022175" y="3115900"/>
                  </a:lnTo>
                  <a:lnTo>
                    <a:pt x="1028531" y="3071377"/>
                  </a:lnTo>
                  <a:lnTo>
                    <a:pt x="1034334" y="3026793"/>
                  </a:lnTo>
                  <a:lnTo>
                    <a:pt x="1039585" y="2982155"/>
                  </a:lnTo>
                  <a:lnTo>
                    <a:pt x="1044283" y="2937466"/>
                  </a:lnTo>
                  <a:lnTo>
                    <a:pt x="1048429" y="2892733"/>
                  </a:lnTo>
                  <a:lnTo>
                    <a:pt x="1052023" y="2847961"/>
                  </a:lnTo>
                  <a:lnTo>
                    <a:pt x="1055064" y="2803156"/>
                  </a:lnTo>
                  <a:lnTo>
                    <a:pt x="1057552" y="2758323"/>
                  </a:lnTo>
                  <a:lnTo>
                    <a:pt x="1059488" y="2713468"/>
                  </a:lnTo>
                  <a:lnTo>
                    <a:pt x="1060872" y="2668596"/>
                  </a:lnTo>
                  <a:lnTo>
                    <a:pt x="1061703" y="2623713"/>
                  </a:lnTo>
                  <a:lnTo>
                    <a:pt x="1061981" y="2578825"/>
                  </a:lnTo>
                  <a:lnTo>
                    <a:pt x="1061708" y="2533937"/>
                  </a:lnTo>
                  <a:lnTo>
                    <a:pt x="1060881" y="2489054"/>
                  </a:lnTo>
                  <a:lnTo>
                    <a:pt x="1059502" y="2444182"/>
                  </a:lnTo>
                  <a:lnTo>
                    <a:pt x="1057571" y="2399327"/>
                  </a:lnTo>
                  <a:lnTo>
                    <a:pt x="1055087" y="2354494"/>
                  </a:lnTo>
                  <a:lnTo>
                    <a:pt x="1052051" y="2309688"/>
                  </a:lnTo>
                  <a:lnTo>
                    <a:pt x="1048463" y="2264916"/>
                  </a:lnTo>
                  <a:lnTo>
                    <a:pt x="1044322" y="2220183"/>
                  </a:lnTo>
                  <a:lnTo>
                    <a:pt x="1039628" y="2175493"/>
                  </a:lnTo>
                  <a:lnTo>
                    <a:pt x="1034382" y="2130854"/>
                  </a:lnTo>
                  <a:lnTo>
                    <a:pt x="1028583" y="2086270"/>
                  </a:lnTo>
                  <a:lnTo>
                    <a:pt x="1022232" y="2041746"/>
                  </a:lnTo>
                  <a:lnTo>
                    <a:pt x="1015329" y="1997289"/>
                  </a:lnTo>
                  <a:lnTo>
                    <a:pt x="1007873" y="1952905"/>
                  </a:lnTo>
                  <a:lnTo>
                    <a:pt x="999864" y="1908597"/>
                  </a:lnTo>
                  <a:lnTo>
                    <a:pt x="991304" y="1864373"/>
                  </a:lnTo>
                  <a:lnTo>
                    <a:pt x="982190" y="1820237"/>
                  </a:lnTo>
                  <a:lnTo>
                    <a:pt x="972524" y="1776195"/>
                  </a:lnTo>
                  <a:lnTo>
                    <a:pt x="962306" y="1732253"/>
                  </a:lnTo>
                  <a:lnTo>
                    <a:pt x="951535" y="1688416"/>
                  </a:lnTo>
                  <a:lnTo>
                    <a:pt x="940212" y="1644689"/>
                  </a:lnTo>
                  <a:lnTo>
                    <a:pt x="928336" y="1601079"/>
                  </a:lnTo>
                  <a:lnTo>
                    <a:pt x="915908" y="1557591"/>
                  </a:lnTo>
                  <a:lnTo>
                    <a:pt x="902928" y="1514230"/>
                  </a:lnTo>
                  <a:lnTo>
                    <a:pt x="889394" y="1471002"/>
                  </a:lnTo>
                  <a:lnTo>
                    <a:pt x="875309" y="1427912"/>
                  </a:lnTo>
                  <a:lnTo>
                    <a:pt x="860671" y="1384966"/>
                  </a:lnTo>
                  <a:lnTo>
                    <a:pt x="845480" y="1342169"/>
                  </a:lnTo>
                  <a:lnTo>
                    <a:pt x="829737" y="1299528"/>
                  </a:lnTo>
                  <a:lnTo>
                    <a:pt x="813442" y="1257047"/>
                  </a:lnTo>
                  <a:lnTo>
                    <a:pt x="796594" y="1214732"/>
                  </a:lnTo>
                  <a:lnTo>
                    <a:pt x="779193" y="1172588"/>
                  </a:lnTo>
                  <a:lnTo>
                    <a:pt x="761240" y="1130622"/>
                  </a:lnTo>
                  <a:lnTo>
                    <a:pt x="742735" y="1088838"/>
                  </a:lnTo>
                  <a:lnTo>
                    <a:pt x="723677" y="1047243"/>
                  </a:lnTo>
                  <a:lnTo>
                    <a:pt x="704067" y="1005841"/>
                  </a:lnTo>
                  <a:lnTo>
                    <a:pt x="683904" y="964639"/>
                  </a:lnTo>
                  <a:lnTo>
                    <a:pt x="663189" y="923641"/>
                  </a:lnTo>
                  <a:lnTo>
                    <a:pt x="641921" y="882854"/>
                  </a:lnTo>
                  <a:lnTo>
                    <a:pt x="620101" y="842283"/>
                  </a:lnTo>
                  <a:lnTo>
                    <a:pt x="597728" y="801933"/>
                  </a:lnTo>
                  <a:lnTo>
                    <a:pt x="574803" y="761809"/>
                  </a:lnTo>
                  <a:lnTo>
                    <a:pt x="551325" y="721919"/>
                  </a:lnTo>
                  <a:lnTo>
                    <a:pt x="527295" y="682266"/>
                  </a:lnTo>
                  <a:lnTo>
                    <a:pt x="502712" y="642857"/>
                  </a:lnTo>
                  <a:lnTo>
                    <a:pt x="477577" y="603697"/>
                  </a:lnTo>
                  <a:lnTo>
                    <a:pt x="451890" y="564792"/>
                  </a:lnTo>
                  <a:lnTo>
                    <a:pt x="425650" y="526147"/>
                  </a:lnTo>
                  <a:lnTo>
                    <a:pt x="398857" y="487767"/>
                  </a:lnTo>
                  <a:lnTo>
                    <a:pt x="371512" y="449659"/>
                  </a:lnTo>
                  <a:lnTo>
                    <a:pt x="343615" y="411828"/>
                  </a:lnTo>
                  <a:lnTo>
                    <a:pt x="315165" y="374279"/>
                  </a:lnTo>
                  <a:lnTo>
                    <a:pt x="286162" y="337017"/>
                  </a:lnTo>
                  <a:lnTo>
                    <a:pt x="256607" y="300049"/>
                  </a:lnTo>
                  <a:lnTo>
                    <a:pt x="226500" y="263380"/>
                  </a:lnTo>
                  <a:lnTo>
                    <a:pt x="195840" y="227016"/>
                  </a:lnTo>
                  <a:lnTo>
                    <a:pt x="164628" y="190961"/>
                  </a:lnTo>
                  <a:lnTo>
                    <a:pt x="132863" y="155222"/>
                  </a:lnTo>
                  <a:lnTo>
                    <a:pt x="100546" y="119804"/>
                  </a:lnTo>
                  <a:lnTo>
                    <a:pt x="67676" y="84713"/>
                  </a:lnTo>
                  <a:lnTo>
                    <a:pt x="34254" y="49953"/>
                  </a:lnTo>
                  <a:lnTo>
                    <a:pt x="279" y="15532"/>
                  </a:lnTo>
                  <a:lnTo>
                    <a:pt x="101" y="15354"/>
                  </a:lnTo>
                  <a:lnTo>
                    <a:pt x="15265" y="0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23641" y="1961769"/>
              <a:ext cx="7301230" cy="1083945"/>
            </a:xfrm>
            <a:custGeom>
              <a:avLst/>
              <a:gdLst/>
              <a:ahLst/>
              <a:cxnLst/>
              <a:rect l="l" t="t" r="r" b="b"/>
              <a:pathLst>
                <a:path w="7301230" h="1083945">
                  <a:moveTo>
                    <a:pt x="7300722" y="0"/>
                  </a:moveTo>
                  <a:lnTo>
                    <a:pt x="0" y="0"/>
                  </a:lnTo>
                  <a:lnTo>
                    <a:pt x="0" y="1083564"/>
                  </a:lnTo>
                  <a:lnTo>
                    <a:pt x="7300722" y="1083564"/>
                  </a:lnTo>
                  <a:lnTo>
                    <a:pt x="730072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23641" y="1961769"/>
              <a:ext cx="7301230" cy="1083945"/>
            </a:xfrm>
            <a:custGeom>
              <a:avLst/>
              <a:gdLst/>
              <a:ahLst/>
              <a:cxnLst/>
              <a:rect l="l" t="t" r="r" b="b"/>
              <a:pathLst>
                <a:path w="7301230" h="1083945">
                  <a:moveTo>
                    <a:pt x="0" y="0"/>
                  </a:moveTo>
                  <a:lnTo>
                    <a:pt x="7300722" y="0"/>
                  </a:lnTo>
                  <a:lnTo>
                    <a:pt x="7300722" y="1083564"/>
                  </a:lnTo>
                  <a:lnTo>
                    <a:pt x="0" y="108356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46223" y="1826133"/>
              <a:ext cx="1355090" cy="1355090"/>
            </a:xfrm>
            <a:custGeom>
              <a:avLst/>
              <a:gdLst/>
              <a:ahLst/>
              <a:cxnLst/>
              <a:rect l="l" t="t" r="r" b="b"/>
              <a:pathLst>
                <a:path w="1355089" h="1355089">
                  <a:moveTo>
                    <a:pt x="677418" y="0"/>
                  </a:moveTo>
                  <a:lnTo>
                    <a:pt x="629039" y="1700"/>
                  </a:lnTo>
                  <a:lnTo>
                    <a:pt x="581578" y="6727"/>
                  </a:lnTo>
                  <a:lnTo>
                    <a:pt x="535151" y="14963"/>
                  </a:lnTo>
                  <a:lnTo>
                    <a:pt x="489870" y="26296"/>
                  </a:lnTo>
                  <a:lnTo>
                    <a:pt x="445852" y="40611"/>
                  </a:lnTo>
                  <a:lnTo>
                    <a:pt x="403210" y="57792"/>
                  </a:lnTo>
                  <a:lnTo>
                    <a:pt x="362060" y="77725"/>
                  </a:lnTo>
                  <a:lnTo>
                    <a:pt x="322515" y="100296"/>
                  </a:lnTo>
                  <a:lnTo>
                    <a:pt x="284691" y="125390"/>
                  </a:lnTo>
                  <a:lnTo>
                    <a:pt x="248702" y="152892"/>
                  </a:lnTo>
                  <a:lnTo>
                    <a:pt x="214663" y="182688"/>
                  </a:lnTo>
                  <a:lnTo>
                    <a:pt x="182688" y="214663"/>
                  </a:lnTo>
                  <a:lnTo>
                    <a:pt x="152892" y="248702"/>
                  </a:lnTo>
                  <a:lnTo>
                    <a:pt x="125390" y="284691"/>
                  </a:lnTo>
                  <a:lnTo>
                    <a:pt x="100296" y="322515"/>
                  </a:lnTo>
                  <a:lnTo>
                    <a:pt x="77725" y="362060"/>
                  </a:lnTo>
                  <a:lnTo>
                    <a:pt x="57792" y="403210"/>
                  </a:lnTo>
                  <a:lnTo>
                    <a:pt x="40611" y="445852"/>
                  </a:lnTo>
                  <a:lnTo>
                    <a:pt x="26296" y="489870"/>
                  </a:lnTo>
                  <a:lnTo>
                    <a:pt x="14963" y="535151"/>
                  </a:lnTo>
                  <a:lnTo>
                    <a:pt x="6727" y="581578"/>
                  </a:lnTo>
                  <a:lnTo>
                    <a:pt x="1700" y="629039"/>
                  </a:lnTo>
                  <a:lnTo>
                    <a:pt x="0" y="677418"/>
                  </a:lnTo>
                  <a:lnTo>
                    <a:pt x="1700" y="725796"/>
                  </a:lnTo>
                  <a:lnTo>
                    <a:pt x="6727" y="773257"/>
                  </a:lnTo>
                  <a:lnTo>
                    <a:pt x="14963" y="819684"/>
                  </a:lnTo>
                  <a:lnTo>
                    <a:pt x="26296" y="864965"/>
                  </a:lnTo>
                  <a:lnTo>
                    <a:pt x="40611" y="908983"/>
                  </a:lnTo>
                  <a:lnTo>
                    <a:pt x="57792" y="951625"/>
                  </a:lnTo>
                  <a:lnTo>
                    <a:pt x="77725" y="992775"/>
                  </a:lnTo>
                  <a:lnTo>
                    <a:pt x="100296" y="1032320"/>
                  </a:lnTo>
                  <a:lnTo>
                    <a:pt x="125390" y="1070144"/>
                  </a:lnTo>
                  <a:lnTo>
                    <a:pt x="152892" y="1106133"/>
                  </a:lnTo>
                  <a:lnTo>
                    <a:pt x="182688" y="1140172"/>
                  </a:lnTo>
                  <a:lnTo>
                    <a:pt x="214663" y="1172147"/>
                  </a:lnTo>
                  <a:lnTo>
                    <a:pt x="248702" y="1201943"/>
                  </a:lnTo>
                  <a:lnTo>
                    <a:pt x="284691" y="1229445"/>
                  </a:lnTo>
                  <a:lnTo>
                    <a:pt x="322515" y="1254539"/>
                  </a:lnTo>
                  <a:lnTo>
                    <a:pt x="362060" y="1277110"/>
                  </a:lnTo>
                  <a:lnTo>
                    <a:pt x="403210" y="1297043"/>
                  </a:lnTo>
                  <a:lnTo>
                    <a:pt x="445852" y="1314224"/>
                  </a:lnTo>
                  <a:lnTo>
                    <a:pt x="489870" y="1328539"/>
                  </a:lnTo>
                  <a:lnTo>
                    <a:pt x="535151" y="1339872"/>
                  </a:lnTo>
                  <a:lnTo>
                    <a:pt x="581578" y="1348108"/>
                  </a:lnTo>
                  <a:lnTo>
                    <a:pt x="629039" y="1353135"/>
                  </a:lnTo>
                  <a:lnTo>
                    <a:pt x="677418" y="1354836"/>
                  </a:lnTo>
                  <a:lnTo>
                    <a:pt x="725796" y="1353135"/>
                  </a:lnTo>
                  <a:lnTo>
                    <a:pt x="773257" y="1348108"/>
                  </a:lnTo>
                  <a:lnTo>
                    <a:pt x="819684" y="1339872"/>
                  </a:lnTo>
                  <a:lnTo>
                    <a:pt x="864965" y="1328539"/>
                  </a:lnTo>
                  <a:lnTo>
                    <a:pt x="908983" y="1314224"/>
                  </a:lnTo>
                  <a:lnTo>
                    <a:pt x="951625" y="1297043"/>
                  </a:lnTo>
                  <a:lnTo>
                    <a:pt x="992775" y="1277110"/>
                  </a:lnTo>
                  <a:lnTo>
                    <a:pt x="1032320" y="1254539"/>
                  </a:lnTo>
                  <a:lnTo>
                    <a:pt x="1070144" y="1229445"/>
                  </a:lnTo>
                  <a:lnTo>
                    <a:pt x="1106133" y="1201943"/>
                  </a:lnTo>
                  <a:lnTo>
                    <a:pt x="1140172" y="1172147"/>
                  </a:lnTo>
                  <a:lnTo>
                    <a:pt x="1172147" y="1140172"/>
                  </a:lnTo>
                  <a:lnTo>
                    <a:pt x="1201943" y="1106133"/>
                  </a:lnTo>
                  <a:lnTo>
                    <a:pt x="1229445" y="1070144"/>
                  </a:lnTo>
                  <a:lnTo>
                    <a:pt x="1254539" y="1032320"/>
                  </a:lnTo>
                  <a:lnTo>
                    <a:pt x="1277110" y="992775"/>
                  </a:lnTo>
                  <a:lnTo>
                    <a:pt x="1297043" y="951625"/>
                  </a:lnTo>
                  <a:lnTo>
                    <a:pt x="1314224" y="908983"/>
                  </a:lnTo>
                  <a:lnTo>
                    <a:pt x="1328539" y="864965"/>
                  </a:lnTo>
                  <a:lnTo>
                    <a:pt x="1339872" y="819684"/>
                  </a:lnTo>
                  <a:lnTo>
                    <a:pt x="1348108" y="773257"/>
                  </a:lnTo>
                  <a:lnTo>
                    <a:pt x="1353135" y="725796"/>
                  </a:lnTo>
                  <a:lnTo>
                    <a:pt x="1354836" y="677418"/>
                  </a:lnTo>
                  <a:lnTo>
                    <a:pt x="1353135" y="629039"/>
                  </a:lnTo>
                  <a:lnTo>
                    <a:pt x="1348108" y="581578"/>
                  </a:lnTo>
                  <a:lnTo>
                    <a:pt x="1339872" y="535151"/>
                  </a:lnTo>
                  <a:lnTo>
                    <a:pt x="1328539" y="489870"/>
                  </a:lnTo>
                  <a:lnTo>
                    <a:pt x="1314224" y="445852"/>
                  </a:lnTo>
                  <a:lnTo>
                    <a:pt x="1297043" y="403210"/>
                  </a:lnTo>
                  <a:lnTo>
                    <a:pt x="1277110" y="362060"/>
                  </a:lnTo>
                  <a:lnTo>
                    <a:pt x="1254539" y="322515"/>
                  </a:lnTo>
                  <a:lnTo>
                    <a:pt x="1229445" y="284691"/>
                  </a:lnTo>
                  <a:lnTo>
                    <a:pt x="1201943" y="248702"/>
                  </a:lnTo>
                  <a:lnTo>
                    <a:pt x="1172147" y="214663"/>
                  </a:lnTo>
                  <a:lnTo>
                    <a:pt x="1140172" y="182688"/>
                  </a:lnTo>
                  <a:lnTo>
                    <a:pt x="1106133" y="152892"/>
                  </a:lnTo>
                  <a:lnTo>
                    <a:pt x="1070144" y="125390"/>
                  </a:lnTo>
                  <a:lnTo>
                    <a:pt x="1032320" y="100296"/>
                  </a:lnTo>
                  <a:lnTo>
                    <a:pt x="992775" y="77725"/>
                  </a:lnTo>
                  <a:lnTo>
                    <a:pt x="951625" y="57792"/>
                  </a:lnTo>
                  <a:lnTo>
                    <a:pt x="908983" y="40611"/>
                  </a:lnTo>
                  <a:lnTo>
                    <a:pt x="864965" y="26296"/>
                  </a:lnTo>
                  <a:lnTo>
                    <a:pt x="819684" y="14963"/>
                  </a:lnTo>
                  <a:lnTo>
                    <a:pt x="773257" y="6727"/>
                  </a:lnTo>
                  <a:lnTo>
                    <a:pt x="725796" y="1700"/>
                  </a:lnTo>
                  <a:lnTo>
                    <a:pt x="6774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46223" y="1826131"/>
              <a:ext cx="1355090" cy="1355090"/>
            </a:xfrm>
            <a:custGeom>
              <a:avLst/>
              <a:gdLst/>
              <a:ahLst/>
              <a:cxnLst/>
              <a:rect l="l" t="t" r="r" b="b"/>
              <a:pathLst>
                <a:path w="1355089" h="1355089">
                  <a:moveTo>
                    <a:pt x="0" y="677418"/>
                  </a:moveTo>
                  <a:lnTo>
                    <a:pt x="1700" y="629039"/>
                  </a:lnTo>
                  <a:lnTo>
                    <a:pt x="6727" y="581578"/>
                  </a:lnTo>
                  <a:lnTo>
                    <a:pt x="14963" y="535151"/>
                  </a:lnTo>
                  <a:lnTo>
                    <a:pt x="26296" y="489870"/>
                  </a:lnTo>
                  <a:lnTo>
                    <a:pt x="40611" y="445852"/>
                  </a:lnTo>
                  <a:lnTo>
                    <a:pt x="57792" y="403210"/>
                  </a:lnTo>
                  <a:lnTo>
                    <a:pt x="77725" y="362060"/>
                  </a:lnTo>
                  <a:lnTo>
                    <a:pt x="100296" y="322515"/>
                  </a:lnTo>
                  <a:lnTo>
                    <a:pt x="125390" y="284691"/>
                  </a:lnTo>
                  <a:lnTo>
                    <a:pt x="152892" y="248702"/>
                  </a:lnTo>
                  <a:lnTo>
                    <a:pt x="182688" y="214663"/>
                  </a:lnTo>
                  <a:lnTo>
                    <a:pt x="214663" y="182688"/>
                  </a:lnTo>
                  <a:lnTo>
                    <a:pt x="248702" y="152892"/>
                  </a:lnTo>
                  <a:lnTo>
                    <a:pt x="284691" y="125390"/>
                  </a:lnTo>
                  <a:lnTo>
                    <a:pt x="322515" y="100296"/>
                  </a:lnTo>
                  <a:lnTo>
                    <a:pt x="362060" y="77725"/>
                  </a:lnTo>
                  <a:lnTo>
                    <a:pt x="403210" y="57792"/>
                  </a:lnTo>
                  <a:lnTo>
                    <a:pt x="445852" y="40611"/>
                  </a:lnTo>
                  <a:lnTo>
                    <a:pt x="489870" y="26296"/>
                  </a:lnTo>
                  <a:lnTo>
                    <a:pt x="535151" y="14963"/>
                  </a:lnTo>
                  <a:lnTo>
                    <a:pt x="581578" y="6727"/>
                  </a:lnTo>
                  <a:lnTo>
                    <a:pt x="629039" y="1700"/>
                  </a:lnTo>
                  <a:lnTo>
                    <a:pt x="677418" y="0"/>
                  </a:lnTo>
                  <a:lnTo>
                    <a:pt x="725796" y="1700"/>
                  </a:lnTo>
                  <a:lnTo>
                    <a:pt x="773257" y="6727"/>
                  </a:lnTo>
                  <a:lnTo>
                    <a:pt x="819684" y="14963"/>
                  </a:lnTo>
                  <a:lnTo>
                    <a:pt x="864965" y="26296"/>
                  </a:lnTo>
                  <a:lnTo>
                    <a:pt x="908983" y="40611"/>
                  </a:lnTo>
                  <a:lnTo>
                    <a:pt x="951625" y="57792"/>
                  </a:lnTo>
                  <a:lnTo>
                    <a:pt x="992775" y="77725"/>
                  </a:lnTo>
                  <a:lnTo>
                    <a:pt x="1032320" y="100296"/>
                  </a:lnTo>
                  <a:lnTo>
                    <a:pt x="1070144" y="125390"/>
                  </a:lnTo>
                  <a:lnTo>
                    <a:pt x="1106133" y="152892"/>
                  </a:lnTo>
                  <a:lnTo>
                    <a:pt x="1140172" y="182688"/>
                  </a:lnTo>
                  <a:lnTo>
                    <a:pt x="1172147" y="214663"/>
                  </a:lnTo>
                  <a:lnTo>
                    <a:pt x="1201943" y="248702"/>
                  </a:lnTo>
                  <a:lnTo>
                    <a:pt x="1229445" y="284691"/>
                  </a:lnTo>
                  <a:lnTo>
                    <a:pt x="1254539" y="322515"/>
                  </a:lnTo>
                  <a:lnTo>
                    <a:pt x="1277110" y="362060"/>
                  </a:lnTo>
                  <a:lnTo>
                    <a:pt x="1297043" y="403210"/>
                  </a:lnTo>
                  <a:lnTo>
                    <a:pt x="1314224" y="445852"/>
                  </a:lnTo>
                  <a:lnTo>
                    <a:pt x="1328539" y="489870"/>
                  </a:lnTo>
                  <a:lnTo>
                    <a:pt x="1339872" y="535151"/>
                  </a:lnTo>
                  <a:lnTo>
                    <a:pt x="1348108" y="581578"/>
                  </a:lnTo>
                  <a:lnTo>
                    <a:pt x="1353135" y="629039"/>
                  </a:lnTo>
                  <a:lnTo>
                    <a:pt x="1354836" y="677418"/>
                  </a:lnTo>
                  <a:lnTo>
                    <a:pt x="1353135" y="725796"/>
                  </a:lnTo>
                  <a:lnTo>
                    <a:pt x="1348108" y="773257"/>
                  </a:lnTo>
                  <a:lnTo>
                    <a:pt x="1339872" y="819684"/>
                  </a:lnTo>
                  <a:lnTo>
                    <a:pt x="1328539" y="864965"/>
                  </a:lnTo>
                  <a:lnTo>
                    <a:pt x="1314224" y="908983"/>
                  </a:lnTo>
                  <a:lnTo>
                    <a:pt x="1297043" y="951625"/>
                  </a:lnTo>
                  <a:lnTo>
                    <a:pt x="1277110" y="992775"/>
                  </a:lnTo>
                  <a:lnTo>
                    <a:pt x="1254539" y="1032320"/>
                  </a:lnTo>
                  <a:lnTo>
                    <a:pt x="1229445" y="1070144"/>
                  </a:lnTo>
                  <a:lnTo>
                    <a:pt x="1201943" y="1106133"/>
                  </a:lnTo>
                  <a:lnTo>
                    <a:pt x="1172147" y="1140172"/>
                  </a:lnTo>
                  <a:lnTo>
                    <a:pt x="1140172" y="1172147"/>
                  </a:lnTo>
                  <a:lnTo>
                    <a:pt x="1106133" y="1201943"/>
                  </a:lnTo>
                  <a:lnTo>
                    <a:pt x="1070144" y="1229445"/>
                  </a:lnTo>
                  <a:lnTo>
                    <a:pt x="1032320" y="1254539"/>
                  </a:lnTo>
                  <a:lnTo>
                    <a:pt x="992775" y="1277110"/>
                  </a:lnTo>
                  <a:lnTo>
                    <a:pt x="951625" y="1297043"/>
                  </a:lnTo>
                  <a:lnTo>
                    <a:pt x="908983" y="1314224"/>
                  </a:lnTo>
                  <a:lnTo>
                    <a:pt x="864965" y="1328539"/>
                  </a:lnTo>
                  <a:lnTo>
                    <a:pt x="819684" y="1339872"/>
                  </a:lnTo>
                  <a:lnTo>
                    <a:pt x="773257" y="1348108"/>
                  </a:lnTo>
                  <a:lnTo>
                    <a:pt x="725796" y="1353135"/>
                  </a:lnTo>
                  <a:lnTo>
                    <a:pt x="677418" y="1354836"/>
                  </a:lnTo>
                  <a:lnTo>
                    <a:pt x="629039" y="1353135"/>
                  </a:lnTo>
                  <a:lnTo>
                    <a:pt x="581578" y="1348108"/>
                  </a:lnTo>
                  <a:lnTo>
                    <a:pt x="535151" y="1339872"/>
                  </a:lnTo>
                  <a:lnTo>
                    <a:pt x="489870" y="1328539"/>
                  </a:lnTo>
                  <a:lnTo>
                    <a:pt x="445852" y="1314224"/>
                  </a:lnTo>
                  <a:lnTo>
                    <a:pt x="403210" y="1297043"/>
                  </a:lnTo>
                  <a:lnTo>
                    <a:pt x="362060" y="1277110"/>
                  </a:lnTo>
                  <a:lnTo>
                    <a:pt x="322515" y="1254539"/>
                  </a:lnTo>
                  <a:lnTo>
                    <a:pt x="284691" y="1229445"/>
                  </a:lnTo>
                  <a:lnTo>
                    <a:pt x="248702" y="1201943"/>
                  </a:lnTo>
                  <a:lnTo>
                    <a:pt x="214663" y="1172147"/>
                  </a:lnTo>
                  <a:lnTo>
                    <a:pt x="182688" y="1140172"/>
                  </a:lnTo>
                  <a:lnTo>
                    <a:pt x="152892" y="1106133"/>
                  </a:lnTo>
                  <a:lnTo>
                    <a:pt x="125390" y="1070144"/>
                  </a:lnTo>
                  <a:lnTo>
                    <a:pt x="100296" y="1032320"/>
                  </a:lnTo>
                  <a:lnTo>
                    <a:pt x="77725" y="992775"/>
                  </a:lnTo>
                  <a:lnTo>
                    <a:pt x="57792" y="951625"/>
                  </a:lnTo>
                  <a:lnTo>
                    <a:pt x="40611" y="908983"/>
                  </a:lnTo>
                  <a:lnTo>
                    <a:pt x="26296" y="864965"/>
                  </a:lnTo>
                  <a:lnTo>
                    <a:pt x="14963" y="819684"/>
                  </a:lnTo>
                  <a:lnTo>
                    <a:pt x="6727" y="773257"/>
                  </a:lnTo>
                  <a:lnTo>
                    <a:pt x="1700" y="725796"/>
                  </a:lnTo>
                  <a:lnTo>
                    <a:pt x="0" y="677418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17595" y="3587876"/>
              <a:ext cx="6906895" cy="1083945"/>
            </a:xfrm>
            <a:custGeom>
              <a:avLst/>
              <a:gdLst/>
              <a:ahLst/>
              <a:cxnLst/>
              <a:rect l="l" t="t" r="r" b="b"/>
              <a:pathLst>
                <a:path w="6906895" h="1083945">
                  <a:moveTo>
                    <a:pt x="6906768" y="0"/>
                  </a:moveTo>
                  <a:lnTo>
                    <a:pt x="0" y="0"/>
                  </a:lnTo>
                  <a:lnTo>
                    <a:pt x="0" y="1083564"/>
                  </a:lnTo>
                  <a:lnTo>
                    <a:pt x="6906768" y="1083564"/>
                  </a:lnTo>
                  <a:lnTo>
                    <a:pt x="6906768" y="0"/>
                  </a:lnTo>
                  <a:close/>
                </a:path>
              </a:pathLst>
            </a:custGeom>
            <a:solidFill>
              <a:srgbClr val="2FE8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17595" y="3587876"/>
              <a:ext cx="6906895" cy="1083945"/>
            </a:xfrm>
            <a:custGeom>
              <a:avLst/>
              <a:gdLst/>
              <a:ahLst/>
              <a:cxnLst/>
              <a:rect l="l" t="t" r="r" b="b"/>
              <a:pathLst>
                <a:path w="6906895" h="1083945">
                  <a:moveTo>
                    <a:pt x="0" y="0"/>
                  </a:moveTo>
                  <a:lnTo>
                    <a:pt x="6906768" y="0"/>
                  </a:lnTo>
                  <a:lnTo>
                    <a:pt x="6906768" y="1083564"/>
                  </a:lnTo>
                  <a:lnTo>
                    <a:pt x="0" y="108356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40177" y="3452241"/>
              <a:ext cx="1355090" cy="1355090"/>
            </a:xfrm>
            <a:custGeom>
              <a:avLst/>
              <a:gdLst/>
              <a:ahLst/>
              <a:cxnLst/>
              <a:rect l="l" t="t" r="r" b="b"/>
              <a:pathLst>
                <a:path w="1355089" h="1355089">
                  <a:moveTo>
                    <a:pt x="677418" y="0"/>
                  </a:moveTo>
                  <a:lnTo>
                    <a:pt x="629039" y="1700"/>
                  </a:lnTo>
                  <a:lnTo>
                    <a:pt x="581578" y="6727"/>
                  </a:lnTo>
                  <a:lnTo>
                    <a:pt x="535151" y="14963"/>
                  </a:lnTo>
                  <a:lnTo>
                    <a:pt x="489870" y="26296"/>
                  </a:lnTo>
                  <a:lnTo>
                    <a:pt x="445852" y="40611"/>
                  </a:lnTo>
                  <a:lnTo>
                    <a:pt x="403210" y="57792"/>
                  </a:lnTo>
                  <a:lnTo>
                    <a:pt x="362060" y="77725"/>
                  </a:lnTo>
                  <a:lnTo>
                    <a:pt x="322515" y="100296"/>
                  </a:lnTo>
                  <a:lnTo>
                    <a:pt x="284691" y="125390"/>
                  </a:lnTo>
                  <a:lnTo>
                    <a:pt x="248702" y="152892"/>
                  </a:lnTo>
                  <a:lnTo>
                    <a:pt x="214663" y="182688"/>
                  </a:lnTo>
                  <a:lnTo>
                    <a:pt x="182688" y="214663"/>
                  </a:lnTo>
                  <a:lnTo>
                    <a:pt x="152892" y="248702"/>
                  </a:lnTo>
                  <a:lnTo>
                    <a:pt x="125390" y="284691"/>
                  </a:lnTo>
                  <a:lnTo>
                    <a:pt x="100296" y="322515"/>
                  </a:lnTo>
                  <a:lnTo>
                    <a:pt x="77725" y="362060"/>
                  </a:lnTo>
                  <a:lnTo>
                    <a:pt x="57792" y="403210"/>
                  </a:lnTo>
                  <a:lnTo>
                    <a:pt x="40611" y="445852"/>
                  </a:lnTo>
                  <a:lnTo>
                    <a:pt x="26296" y="489870"/>
                  </a:lnTo>
                  <a:lnTo>
                    <a:pt x="14963" y="535151"/>
                  </a:lnTo>
                  <a:lnTo>
                    <a:pt x="6727" y="581578"/>
                  </a:lnTo>
                  <a:lnTo>
                    <a:pt x="1700" y="629039"/>
                  </a:lnTo>
                  <a:lnTo>
                    <a:pt x="0" y="677418"/>
                  </a:lnTo>
                  <a:lnTo>
                    <a:pt x="1700" y="725796"/>
                  </a:lnTo>
                  <a:lnTo>
                    <a:pt x="6727" y="773257"/>
                  </a:lnTo>
                  <a:lnTo>
                    <a:pt x="14963" y="819684"/>
                  </a:lnTo>
                  <a:lnTo>
                    <a:pt x="26296" y="864965"/>
                  </a:lnTo>
                  <a:lnTo>
                    <a:pt x="40611" y="908983"/>
                  </a:lnTo>
                  <a:lnTo>
                    <a:pt x="57792" y="951625"/>
                  </a:lnTo>
                  <a:lnTo>
                    <a:pt x="77725" y="992775"/>
                  </a:lnTo>
                  <a:lnTo>
                    <a:pt x="100296" y="1032320"/>
                  </a:lnTo>
                  <a:lnTo>
                    <a:pt x="125390" y="1070144"/>
                  </a:lnTo>
                  <a:lnTo>
                    <a:pt x="152892" y="1106133"/>
                  </a:lnTo>
                  <a:lnTo>
                    <a:pt x="182688" y="1140172"/>
                  </a:lnTo>
                  <a:lnTo>
                    <a:pt x="214663" y="1172147"/>
                  </a:lnTo>
                  <a:lnTo>
                    <a:pt x="248702" y="1201943"/>
                  </a:lnTo>
                  <a:lnTo>
                    <a:pt x="284691" y="1229445"/>
                  </a:lnTo>
                  <a:lnTo>
                    <a:pt x="322515" y="1254539"/>
                  </a:lnTo>
                  <a:lnTo>
                    <a:pt x="362060" y="1277110"/>
                  </a:lnTo>
                  <a:lnTo>
                    <a:pt x="403210" y="1297043"/>
                  </a:lnTo>
                  <a:lnTo>
                    <a:pt x="445852" y="1314224"/>
                  </a:lnTo>
                  <a:lnTo>
                    <a:pt x="489870" y="1328539"/>
                  </a:lnTo>
                  <a:lnTo>
                    <a:pt x="535151" y="1339872"/>
                  </a:lnTo>
                  <a:lnTo>
                    <a:pt x="581578" y="1348108"/>
                  </a:lnTo>
                  <a:lnTo>
                    <a:pt x="629039" y="1353135"/>
                  </a:lnTo>
                  <a:lnTo>
                    <a:pt x="677418" y="1354836"/>
                  </a:lnTo>
                  <a:lnTo>
                    <a:pt x="725796" y="1353135"/>
                  </a:lnTo>
                  <a:lnTo>
                    <a:pt x="773257" y="1348108"/>
                  </a:lnTo>
                  <a:lnTo>
                    <a:pt x="819684" y="1339872"/>
                  </a:lnTo>
                  <a:lnTo>
                    <a:pt x="864965" y="1328539"/>
                  </a:lnTo>
                  <a:lnTo>
                    <a:pt x="908983" y="1314224"/>
                  </a:lnTo>
                  <a:lnTo>
                    <a:pt x="951625" y="1297043"/>
                  </a:lnTo>
                  <a:lnTo>
                    <a:pt x="992775" y="1277110"/>
                  </a:lnTo>
                  <a:lnTo>
                    <a:pt x="1032320" y="1254539"/>
                  </a:lnTo>
                  <a:lnTo>
                    <a:pt x="1070144" y="1229445"/>
                  </a:lnTo>
                  <a:lnTo>
                    <a:pt x="1106133" y="1201943"/>
                  </a:lnTo>
                  <a:lnTo>
                    <a:pt x="1140172" y="1172147"/>
                  </a:lnTo>
                  <a:lnTo>
                    <a:pt x="1172147" y="1140172"/>
                  </a:lnTo>
                  <a:lnTo>
                    <a:pt x="1201943" y="1106133"/>
                  </a:lnTo>
                  <a:lnTo>
                    <a:pt x="1229445" y="1070144"/>
                  </a:lnTo>
                  <a:lnTo>
                    <a:pt x="1254539" y="1032320"/>
                  </a:lnTo>
                  <a:lnTo>
                    <a:pt x="1277110" y="992775"/>
                  </a:lnTo>
                  <a:lnTo>
                    <a:pt x="1297043" y="951625"/>
                  </a:lnTo>
                  <a:lnTo>
                    <a:pt x="1314224" y="908983"/>
                  </a:lnTo>
                  <a:lnTo>
                    <a:pt x="1328539" y="864965"/>
                  </a:lnTo>
                  <a:lnTo>
                    <a:pt x="1339872" y="819684"/>
                  </a:lnTo>
                  <a:lnTo>
                    <a:pt x="1348108" y="773257"/>
                  </a:lnTo>
                  <a:lnTo>
                    <a:pt x="1353135" y="725796"/>
                  </a:lnTo>
                  <a:lnTo>
                    <a:pt x="1354836" y="677418"/>
                  </a:lnTo>
                  <a:lnTo>
                    <a:pt x="1353135" y="629039"/>
                  </a:lnTo>
                  <a:lnTo>
                    <a:pt x="1348108" y="581578"/>
                  </a:lnTo>
                  <a:lnTo>
                    <a:pt x="1339872" y="535151"/>
                  </a:lnTo>
                  <a:lnTo>
                    <a:pt x="1328539" y="489870"/>
                  </a:lnTo>
                  <a:lnTo>
                    <a:pt x="1314224" y="445852"/>
                  </a:lnTo>
                  <a:lnTo>
                    <a:pt x="1297043" y="403210"/>
                  </a:lnTo>
                  <a:lnTo>
                    <a:pt x="1277110" y="362060"/>
                  </a:lnTo>
                  <a:lnTo>
                    <a:pt x="1254539" y="322515"/>
                  </a:lnTo>
                  <a:lnTo>
                    <a:pt x="1229445" y="284691"/>
                  </a:lnTo>
                  <a:lnTo>
                    <a:pt x="1201943" y="248702"/>
                  </a:lnTo>
                  <a:lnTo>
                    <a:pt x="1172147" y="214663"/>
                  </a:lnTo>
                  <a:lnTo>
                    <a:pt x="1140172" y="182688"/>
                  </a:lnTo>
                  <a:lnTo>
                    <a:pt x="1106133" y="152892"/>
                  </a:lnTo>
                  <a:lnTo>
                    <a:pt x="1070144" y="125390"/>
                  </a:lnTo>
                  <a:lnTo>
                    <a:pt x="1032320" y="100296"/>
                  </a:lnTo>
                  <a:lnTo>
                    <a:pt x="992775" y="77725"/>
                  </a:lnTo>
                  <a:lnTo>
                    <a:pt x="951625" y="57792"/>
                  </a:lnTo>
                  <a:lnTo>
                    <a:pt x="908983" y="40611"/>
                  </a:lnTo>
                  <a:lnTo>
                    <a:pt x="864965" y="26296"/>
                  </a:lnTo>
                  <a:lnTo>
                    <a:pt x="819684" y="14963"/>
                  </a:lnTo>
                  <a:lnTo>
                    <a:pt x="773257" y="6727"/>
                  </a:lnTo>
                  <a:lnTo>
                    <a:pt x="725796" y="1700"/>
                  </a:lnTo>
                  <a:lnTo>
                    <a:pt x="6774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40177" y="3452241"/>
              <a:ext cx="1355090" cy="1355090"/>
            </a:xfrm>
            <a:custGeom>
              <a:avLst/>
              <a:gdLst/>
              <a:ahLst/>
              <a:cxnLst/>
              <a:rect l="l" t="t" r="r" b="b"/>
              <a:pathLst>
                <a:path w="1355089" h="1355089">
                  <a:moveTo>
                    <a:pt x="0" y="677418"/>
                  </a:moveTo>
                  <a:lnTo>
                    <a:pt x="1700" y="629039"/>
                  </a:lnTo>
                  <a:lnTo>
                    <a:pt x="6727" y="581578"/>
                  </a:lnTo>
                  <a:lnTo>
                    <a:pt x="14963" y="535151"/>
                  </a:lnTo>
                  <a:lnTo>
                    <a:pt x="26296" y="489870"/>
                  </a:lnTo>
                  <a:lnTo>
                    <a:pt x="40611" y="445852"/>
                  </a:lnTo>
                  <a:lnTo>
                    <a:pt x="57792" y="403210"/>
                  </a:lnTo>
                  <a:lnTo>
                    <a:pt x="77725" y="362060"/>
                  </a:lnTo>
                  <a:lnTo>
                    <a:pt x="100296" y="322515"/>
                  </a:lnTo>
                  <a:lnTo>
                    <a:pt x="125390" y="284691"/>
                  </a:lnTo>
                  <a:lnTo>
                    <a:pt x="152892" y="248702"/>
                  </a:lnTo>
                  <a:lnTo>
                    <a:pt x="182688" y="214663"/>
                  </a:lnTo>
                  <a:lnTo>
                    <a:pt x="214663" y="182688"/>
                  </a:lnTo>
                  <a:lnTo>
                    <a:pt x="248702" y="152892"/>
                  </a:lnTo>
                  <a:lnTo>
                    <a:pt x="284691" y="125390"/>
                  </a:lnTo>
                  <a:lnTo>
                    <a:pt x="322515" y="100296"/>
                  </a:lnTo>
                  <a:lnTo>
                    <a:pt x="362060" y="77725"/>
                  </a:lnTo>
                  <a:lnTo>
                    <a:pt x="403210" y="57792"/>
                  </a:lnTo>
                  <a:lnTo>
                    <a:pt x="445852" y="40611"/>
                  </a:lnTo>
                  <a:lnTo>
                    <a:pt x="489870" y="26296"/>
                  </a:lnTo>
                  <a:lnTo>
                    <a:pt x="535151" y="14963"/>
                  </a:lnTo>
                  <a:lnTo>
                    <a:pt x="581578" y="6727"/>
                  </a:lnTo>
                  <a:lnTo>
                    <a:pt x="629039" y="1700"/>
                  </a:lnTo>
                  <a:lnTo>
                    <a:pt x="677418" y="0"/>
                  </a:lnTo>
                  <a:lnTo>
                    <a:pt x="725796" y="1700"/>
                  </a:lnTo>
                  <a:lnTo>
                    <a:pt x="773257" y="6727"/>
                  </a:lnTo>
                  <a:lnTo>
                    <a:pt x="819684" y="14963"/>
                  </a:lnTo>
                  <a:lnTo>
                    <a:pt x="864965" y="26296"/>
                  </a:lnTo>
                  <a:lnTo>
                    <a:pt x="908983" y="40611"/>
                  </a:lnTo>
                  <a:lnTo>
                    <a:pt x="951625" y="57792"/>
                  </a:lnTo>
                  <a:lnTo>
                    <a:pt x="992775" y="77725"/>
                  </a:lnTo>
                  <a:lnTo>
                    <a:pt x="1032320" y="100296"/>
                  </a:lnTo>
                  <a:lnTo>
                    <a:pt x="1070144" y="125390"/>
                  </a:lnTo>
                  <a:lnTo>
                    <a:pt x="1106133" y="152892"/>
                  </a:lnTo>
                  <a:lnTo>
                    <a:pt x="1140172" y="182688"/>
                  </a:lnTo>
                  <a:lnTo>
                    <a:pt x="1172147" y="214663"/>
                  </a:lnTo>
                  <a:lnTo>
                    <a:pt x="1201943" y="248702"/>
                  </a:lnTo>
                  <a:lnTo>
                    <a:pt x="1229445" y="284691"/>
                  </a:lnTo>
                  <a:lnTo>
                    <a:pt x="1254539" y="322515"/>
                  </a:lnTo>
                  <a:lnTo>
                    <a:pt x="1277110" y="362060"/>
                  </a:lnTo>
                  <a:lnTo>
                    <a:pt x="1297043" y="403210"/>
                  </a:lnTo>
                  <a:lnTo>
                    <a:pt x="1314224" y="445852"/>
                  </a:lnTo>
                  <a:lnTo>
                    <a:pt x="1328539" y="489870"/>
                  </a:lnTo>
                  <a:lnTo>
                    <a:pt x="1339872" y="535151"/>
                  </a:lnTo>
                  <a:lnTo>
                    <a:pt x="1348108" y="581578"/>
                  </a:lnTo>
                  <a:lnTo>
                    <a:pt x="1353135" y="629039"/>
                  </a:lnTo>
                  <a:lnTo>
                    <a:pt x="1354836" y="677418"/>
                  </a:lnTo>
                  <a:lnTo>
                    <a:pt x="1353135" y="725796"/>
                  </a:lnTo>
                  <a:lnTo>
                    <a:pt x="1348108" y="773257"/>
                  </a:lnTo>
                  <a:lnTo>
                    <a:pt x="1339872" y="819684"/>
                  </a:lnTo>
                  <a:lnTo>
                    <a:pt x="1328539" y="864965"/>
                  </a:lnTo>
                  <a:lnTo>
                    <a:pt x="1314224" y="908983"/>
                  </a:lnTo>
                  <a:lnTo>
                    <a:pt x="1297043" y="951625"/>
                  </a:lnTo>
                  <a:lnTo>
                    <a:pt x="1277110" y="992775"/>
                  </a:lnTo>
                  <a:lnTo>
                    <a:pt x="1254539" y="1032320"/>
                  </a:lnTo>
                  <a:lnTo>
                    <a:pt x="1229445" y="1070144"/>
                  </a:lnTo>
                  <a:lnTo>
                    <a:pt x="1201943" y="1106133"/>
                  </a:lnTo>
                  <a:lnTo>
                    <a:pt x="1172147" y="1140172"/>
                  </a:lnTo>
                  <a:lnTo>
                    <a:pt x="1140172" y="1172147"/>
                  </a:lnTo>
                  <a:lnTo>
                    <a:pt x="1106133" y="1201943"/>
                  </a:lnTo>
                  <a:lnTo>
                    <a:pt x="1070144" y="1229445"/>
                  </a:lnTo>
                  <a:lnTo>
                    <a:pt x="1032320" y="1254539"/>
                  </a:lnTo>
                  <a:lnTo>
                    <a:pt x="992775" y="1277110"/>
                  </a:lnTo>
                  <a:lnTo>
                    <a:pt x="951625" y="1297043"/>
                  </a:lnTo>
                  <a:lnTo>
                    <a:pt x="908983" y="1314224"/>
                  </a:lnTo>
                  <a:lnTo>
                    <a:pt x="864965" y="1328539"/>
                  </a:lnTo>
                  <a:lnTo>
                    <a:pt x="819684" y="1339872"/>
                  </a:lnTo>
                  <a:lnTo>
                    <a:pt x="773257" y="1348108"/>
                  </a:lnTo>
                  <a:lnTo>
                    <a:pt x="725796" y="1353135"/>
                  </a:lnTo>
                  <a:lnTo>
                    <a:pt x="677418" y="1354836"/>
                  </a:lnTo>
                  <a:lnTo>
                    <a:pt x="629039" y="1353135"/>
                  </a:lnTo>
                  <a:lnTo>
                    <a:pt x="581578" y="1348108"/>
                  </a:lnTo>
                  <a:lnTo>
                    <a:pt x="535151" y="1339872"/>
                  </a:lnTo>
                  <a:lnTo>
                    <a:pt x="489870" y="1328539"/>
                  </a:lnTo>
                  <a:lnTo>
                    <a:pt x="445852" y="1314224"/>
                  </a:lnTo>
                  <a:lnTo>
                    <a:pt x="403210" y="1297043"/>
                  </a:lnTo>
                  <a:lnTo>
                    <a:pt x="362060" y="1277110"/>
                  </a:lnTo>
                  <a:lnTo>
                    <a:pt x="322515" y="1254539"/>
                  </a:lnTo>
                  <a:lnTo>
                    <a:pt x="284691" y="1229445"/>
                  </a:lnTo>
                  <a:lnTo>
                    <a:pt x="248702" y="1201943"/>
                  </a:lnTo>
                  <a:lnTo>
                    <a:pt x="214663" y="1172147"/>
                  </a:lnTo>
                  <a:lnTo>
                    <a:pt x="182688" y="1140172"/>
                  </a:lnTo>
                  <a:lnTo>
                    <a:pt x="152892" y="1106133"/>
                  </a:lnTo>
                  <a:lnTo>
                    <a:pt x="125390" y="1070144"/>
                  </a:lnTo>
                  <a:lnTo>
                    <a:pt x="100296" y="1032320"/>
                  </a:lnTo>
                  <a:lnTo>
                    <a:pt x="77725" y="992775"/>
                  </a:lnTo>
                  <a:lnTo>
                    <a:pt x="57792" y="951625"/>
                  </a:lnTo>
                  <a:lnTo>
                    <a:pt x="40611" y="908983"/>
                  </a:lnTo>
                  <a:lnTo>
                    <a:pt x="26296" y="864965"/>
                  </a:lnTo>
                  <a:lnTo>
                    <a:pt x="14963" y="819684"/>
                  </a:lnTo>
                  <a:lnTo>
                    <a:pt x="6727" y="773257"/>
                  </a:lnTo>
                  <a:lnTo>
                    <a:pt x="1700" y="725796"/>
                  </a:lnTo>
                  <a:lnTo>
                    <a:pt x="0" y="677418"/>
                  </a:lnTo>
                  <a:close/>
                </a:path>
              </a:pathLst>
            </a:custGeom>
            <a:ln w="12700">
              <a:solidFill>
                <a:srgbClr val="2FE8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23641" y="5213222"/>
              <a:ext cx="7301230" cy="1083945"/>
            </a:xfrm>
            <a:custGeom>
              <a:avLst/>
              <a:gdLst/>
              <a:ahLst/>
              <a:cxnLst/>
              <a:rect l="l" t="t" r="r" b="b"/>
              <a:pathLst>
                <a:path w="7301230" h="1083945">
                  <a:moveTo>
                    <a:pt x="7300722" y="0"/>
                  </a:moveTo>
                  <a:lnTo>
                    <a:pt x="0" y="0"/>
                  </a:lnTo>
                  <a:lnTo>
                    <a:pt x="0" y="1083564"/>
                  </a:lnTo>
                  <a:lnTo>
                    <a:pt x="7300722" y="1083564"/>
                  </a:lnTo>
                  <a:lnTo>
                    <a:pt x="730072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23641" y="5213222"/>
              <a:ext cx="7301230" cy="1083945"/>
            </a:xfrm>
            <a:custGeom>
              <a:avLst/>
              <a:gdLst/>
              <a:ahLst/>
              <a:cxnLst/>
              <a:rect l="l" t="t" r="r" b="b"/>
              <a:pathLst>
                <a:path w="7301230" h="1083945">
                  <a:moveTo>
                    <a:pt x="0" y="0"/>
                  </a:moveTo>
                  <a:lnTo>
                    <a:pt x="7300722" y="0"/>
                  </a:lnTo>
                  <a:lnTo>
                    <a:pt x="7300722" y="1083564"/>
                  </a:lnTo>
                  <a:lnTo>
                    <a:pt x="0" y="108356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070535" y="2189699"/>
            <a:ext cx="5531485" cy="4010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-10" dirty="0">
                <a:solidFill>
                  <a:srgbClr val="843B0B"/>
                </a:solidFill>
                <a:latin typeface="Calibri"/>
                <a:cs typeface="Calibri"/>
              </a:rPr>
              <a:t>Product</a:t>
            </a:r>
            <a:r>
              <a:rPr sz="3300" b="1" spc="-1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3300" b="1" spc="-5" dirty="0">
                <a:solidFill>
                  <a:srgbClr val="843B0B"/>
                </a:solidFill>
                <a:latin typeface="Calibri"/>
                <a:cs typeface="Calibri"/>
              </a:rPr>
              <a:t>Risk</a:t>
            </a:r>
            <a:r>
              <a:rPr sz="3300" b="1" spc="-1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3300" b="1" spc="-5" dirty="0">
                <a:solidFill>
                  <a:srgbClr val="843B0B"/>
                </a:solidFill>
                <a:latin typeface="Calibri"/>
                <a:cs typeface="Calibri"/>
              </a:rPr>
              <a:t>(Ürün</a:t>
            </a:r>
            <a:r>
              <a:rPr sz="3300" b="1" spc="-10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3300" b="1" spc="-5" dirty="0">
                <a:solidFill>
                  <a:srgbClr val="843B0B"/>
                </a:solidFill>
                <a:latin typeface="Calibri"/>
                <a:cs typeface="Calibri"/>
              </a:rPr>
              <a:t>Riski)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900">
              <a:latin typeface="Calibri"/>
              <a:cs typeface="Calibri"/>
            </a:endParaRPr>
          </a:p>
          <a:p>
            <a:pPr marL="406400">
              <a:lnSpc>
                <a:spcPct val="100000"/>
              </a:lnSpc>
            </a:pPr>
            <a:r>
              <a:rPr sz="3300" b="1" spc="-10" dirty="0">
                <a:solidFill>
                  <a:srgbClr val="843B0B"/>
                </a:solidFill>
                <a:latin typeface="Calibri"/>
                <a:cs typeface="Calibri"/>
              </a:rPr>
              <a:t>Project</a:t>
            </a:r>
            <a:r>
              <a:rPr sz="3300" b="1" spc="-20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3300" b="1" spc="-5" dirty="0">
                <a:solidFill>
                  <a:srgbClr val="843B0B"/>
                </a:solidFill>
                <a:latin typeface="Calibri"/>
                <a:cs typeface="Calibri"/>
              </a:rPr>
              <a:t>Risk</a:t>
            </a:r>
            <a:r>
              <a:rPr sz="3300" b="1" spc="-1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3300" b="1" spc="-10" dirty="0">
                <a:solidFill>
                  <a:srgbClr val="843B0B"/>
                </a:solidFill>
                <a:latin typeface="Calibri"/>
                <a:cs typeface="Calibri"/>
              </a:rPr>
              <a:t>(Proje</a:t>
            </a:r>
            <a:r>
              <a:rPr sz="3300" b="1" spc="-1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3300" b="1" spc="-5" dirty="0">
                <a:solidFill>
                  <a:srgbClr val="843B0B"/>
                </a:solidFill>
                <a:latin typeface="Calibri"/>
                <a:cs typeface="Calibri"/>
              </a:rPr>
              <a:t>Riski)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Calibri"/>
              <a:cs typeface="Calibri"/>
            </a:endParaRPr>
          </a:p>
          <a:p>
            <a:pPr marL="12700" marR="5080">
              <a:lnSpc>
                <a:spcPts val="3620"/>
              </a:lnSpc>
            </a:pPr>
            <a:r>
              <a:rPr sz="3300" b="1" spc="-5" dirty="0">
                <a:solidFill>
                  <a:srgbClr val="843B0B"/>
                </a:solidFill>
                <a:latin typeface="Calibri"/>
                <a:cs typeface="Calibri"/>
              </a:rPr>
              <a:t>Risk Based Testing (Risk Temelli </a:t>
            </a:r>
            <a:r>
              <a:rPr sz="3300" b="1" spc="-73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3300" b="1" spc="-5" dirty="0">
                <a:solidFill>
                  <a:srgbClr val="843B0B"/>
                </a:solidFill>
                <a:latin typeface="Calibri"/>
                <a:cs typeface="Calibri"/>
              </a:rPr>
              <a:t>Test)</a:t>
            </a:r>
            <a:endParaRPr sz="33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539873" y="5071236"/>
            <a:ext cx="1367790" cy="1367790"/>
            <a:chOff x="2539873" y="5071236"/>
            <a:chExt cx="1367790" cy="1367790"/>
          </a:xfrm>
        </p:grpSpPr>
        <p:sp>
          <p:nvSpPr>
            <p:cNvPr id="17" name="object 17"/>
            <p:cNvSpPr/>
            <p:nvPr/>
          </p:nvSpPr>
          <p:spPr>
            <a:xfrm>
              <a:off x="2546223" y="5077586"/>
              <a:ext cx="1355090" cy="1355090"/>
            </a:xfrm>
            <a:custGeom>
              <a:avLst/>
              <a:gdLst/>
              <a:ahLst/>
              <a:cxnLst/>
              <a:rect l="l" t="t" r="r" b="b"/>
              <a:pathLst>
                <a:path w="1355089" h="1355089">
                  <a:moveTo>
                    <a:pt x="677418" y="0"/>
                  </a:moveTo>
                  <a:lnTo>
                    <a:pt x="629039" y="1700"/>
                  </a:lnTo>
                  <a:lnTo>
                    <a:pt x="581578" y="6727"/>
                  </a:lnTo>
                  <a:lnTo>
                    <a:pt x="535151" y="14963"/>
                  </a:lnTo>
                  <a:lnTo>
                    <a:pt x="489870" y="26296"/>
                  </a:lnTo>
                  <a:lnTo>
                    <a:pt x="445852" y="40611"/>
                  </a:lnTo>
                  <a:lnTo>
                    <a:pt x="403210" y="57792"/>
                  </a:lnTo>
                  <a:lnTo>
                    <a:pt x="362060" y="77725"/>
                  </a:lnTo>
                  <a:lnTo>
                    <a:pt x="322515" y="100296"/>
                  </a:lnTo>
                  <a:lnTo>
                    <a:pt x="284691" y="125390"/>
                  </a:lnTo>
                  <a:lnTo>
                    <a:pt x="248702" y="152892"/>
                  </a:lnTo>
                  <a:lnTo>
                    <a:pt x="214663" y="182688"/>
                  </a:lnTo>
                  <a:lnTo>
                    <a:pt x="182688" y="214663"/>
                  </a:lnTo>
                  <a:lnTo>
                    <a:pt x="152892" y="248702"/>
                  </a:lnTo>
                  <a:lnTo>
                    <a:pt x="125390" y="284691"/>
                  </a:lnTo>
                  <a:lnTo>
                    <a:pt x="100296" y="322515"/>
                  </a:lnTo>
                  <a:lnTo>
                    <a:pt x="77725" y="362060"/>
                  </a:lnTo>
                  <a:lnTo>
                    <a:pt x="57792" y="403210"/>
                  </a:lnTo>
                  <a:lnTo>
                    <a:pt x="40611" y="445852"/>
                  </a:lnTo>
                  <a:lnTo>
                    <a:pt x="26296" y="489870"/>
                  </a:lnTo>
                  <a:lnTo>
                    <a:pt x="14963" y="535151"/>
                  </a:lnTo>
                  <a:lnTo>
                    <a:pt x="6727" y="581578"/>
                  </a:lnTo>
                  <a:lnTo>
                    <a:pt x="1700" y="629039"/>
                  </a:lnTo>
                  <a:lnTo>
                    <a:pt x="0" y="677418"/>
                  </a:lnTo>
                  <a:lnTo>
                    <a:pt x="1700" y="725796"/>
                  </a:lnTo>
                  <a:lnTo>
                    <a:pt x="6727" y="773257"/>
                  </a:lnTo>
                  <a:lnTo>
                    <a:pt x="14963" y="819684"/>
                  </a:lnTo>
                  <a:lnTo>
                    <a:pt x="26296" y="864965"/>
                  </a:lnTo>
                  <a:lnTo>
                    <a:pt x="40611" y="908983"/>
                  </a:lnTo>
                  <a:lnTo>
                    <a:pt x="57792" y="951625"/>
                  </a:lnTo>
                  <a:lnTo>
                    <a:pt x="77725" y="992775"/>
                  </a:lnTo>
                  <a:lnTo>
                    <a:pt x="100296" y="1032320"/>
                  </a:lnTo>
                  <a:lnTo>
                    <a:pt x="125390" y="1070144"/>
                  </a:lnTo>
                  <a:lnTo>
                    <a:pt x="152892" y="1106133"/>
                  </a:lnTo>
                  <a:lnTo>
                    <a:pt x="182688" y="1140172"/>
                  </a:lnTo>
                  <a:lnTo>
                    <a:pt x="214663" y="1172147"/>
                  </a:lnTo>
                  <a:lnTo>
                    <a:pt x="248702" y="1201943"/>
                  </a:lnTo>
                  <a:lnTo>
                    <a:pt x="284691" y="1229445"/>
                  </a:lnTo>
                  <a:lnTo>
                    <a:pt x="322515" y="1254539"/>
                  </a:lnTo>
                  <a:lnTo>
                    <a:pt x="362060" y="1277110"/>
                  </a:lnTo>
                  <a:lnTo>
                    <a:pt x="403210" y="1297043"/>
                  </a:lnTo>
                  <a:lnTo>
                    <a:pt x="445852" y="1314224"/>
                  </a:lnTo>
                  <a:lnTo>
                    <a:pt x="489870" y="1328539"/>
                  </a:lnTo>
                  <a:lnTo>
                    <a:pt x="535151" y="1339872"/>
                  </a:lnTo>
                  <a:lnTo>
                    <a:pt x="581578" y="1348108"/>
                  </a:lnTo>
                  <a:lnTo>
                    <a:pt x="629039" y="1353135"/>
                  </a:lnTo>
                  <a:lnTo>
                    <a:pt x="677418" y="1354836"/>
                  </a:lnTo>
                  <a:lnTo>
                    <a:pt x="725796" y="1353135"/>
                  </a:lnTo>
                  <a:lnTo>
                    <a:pt x="773257" y="1348108"/>
                  </a:lnTo>
                  <a:lnTo>
                    <a:pt x="819684" y="1339872"/>
                  </a:lnTo>
                  <a:lnTo>
                    <a:pt x="864965" y="1328539"/>
                  </a:lnTo>
                  <a:lnTo>
                    <a:pt x="908983" y="1314224"/>
                  </a:lnTo>
                  <a:lnTo>
                    <a:pt x="951625" y="1297043"/>
                  </a:lnTo>
                  <a:lnTo>
                    <a:pt x="992775" y="1277110"/>
                  </a:lnTo>
                  <a:lnTo>
                    <a:pt x="1032320" y="1254539"/>
                  </a:lnTo>
                  <a:lnTo>
                    <a:pt x="1070144" y="1229445"/>
                  </a:lnTo>
                  <a:lnTo>
                    <a:pt x="1106133" y="1201943"/>
                  </a:lnTo>
                  <a:lnTo>
                    <a:pt x="1140172" y="1172147"/>
                  </a:lnTo>
                  <a:lnTo>
                    <a:pt x="1172147" y="1140172"/>
                  </a:lnTo>
                  <a:lnTo>
                    <a:pt x="1201943" y="1106133"/>
                  </a:lnTo>
                  <a:lnTo>
                    <a:pt x="1229445" y="1070144"/>
                  </a:lnTo>
                  <a:lnTo>
                    <a:pt x="1254539" y="1032320"/>
                  </a:lnTo>
                  <a:lnTo>
                    <a:pt x="1277110" y="992775"/>
                  </a:lnTo>
                  <a:lnTo>
                    <a:pt x="1297043" y="951625"/>
                  </a:lnTo>
                  <a:lnTo>
                    <a:pt x="1314224" y="908983"/>
                  </a:lnTo>
                  <a:lnTo>
                    <a:pt x="1328539" y="864965"/>
                  </a:lnTo>
                  <a:lnTo>
                    <a:pt x="1339872" y="819684"/>
                  </a:lnTo>
                  <a:lnTo>
                    <a:pt x="1348108" y="773257"/>
                  </a:lnTo>
                  <a:lnTo>
                    <a:pt x="1353135" y="725796"/>
                  </a:lnTo>
                  <a:lnTo>
                    <a:pt x="1354836" y="677418"/>
                  </a:lnTo>
                  <a:lnTo>
                    <a:pt x="1353135" y="629039"/>
                  </a:lnTo>
                  <a:lnTo>
                    <a:pt x="1348108" y="581578"/>
                  </a:lnTo>
                  <a:lnTo>
                    <a:pt x="1339872" y="535151"/>
                  </a:lnTo>
                  <a:lnTo>
                    <a:pt x="1328539" y="489870"/>
                  </a:lnTo>
                  <a:lnTo>
                    <a:pt x="1314224" y="445852"/>
                  </a:lnTo>
                  <a:lnTo>
                    <a:pt x="1297043" y="403210"/>
                  </a:lnTo>
                  <a:lnTo>
                    <a:pt x="1277110" y="362060"/>
                  </a:lnTo>
                  <a:lnTo>
                    <a:pt x="1254539" y="322515"/>
                  </a:lnTo>
                  <a:lnTo>
                    <a:pt x="1229445" y="284691"/>
                  </a:lnTo>
                  <a:lnTo>
                    <a:pt x="1201943" y="248702"/>
                  </a:lnTo>
                  <a:lnTo>
                    <a:pt x="1172147" y="214663"/>
                  </a:lnTo>
                  <a:lnTo>
                    <a:pt x="1140172" y="182688"/>
                  </a:lnTo>
                  <a:lnTo>
                    <a:pt x="1106133" y="152892"/>
                  </a:lnTo>
                  <a:lnTo>
                    <a:pt x="1070144" y="125390"/>
                  </a:lnTo>
                  <a:lnTo>
                    <a:pt x="1032320" y="100296"/>
                  </a:lnTo>
                  <a:lnTo>
                    <a:pt x="992775" y="77725"/>
                  </a:lnTo>
                  <a:lnTo>
                    <a:pt x="951625" y="57792"/>
                  </a:lnTo>
                  <a:lnTo>
                    <a:pt x="908983" y="40611"/>
                  </a:lnTo>
                  <a:lnTo>
                    <a:pt x="864965" y="26296"/>
                  </a:lnTo>
                  <a:lnTo>
                    <a:pt x="819684" y="14963"/>
                  </a:lnTo>
                  <a:lnTo>
                    <a:pt x="773257" y="6727"/>
                  </a:lnTo>
                  <a:lnTo>
                    <a:pt x="725796" y="1700"/>
                  </a:lnTo>
                  <a:lnTo>
                    <a:pt x="6774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46223" y="5077586"/>
              <a:ext cx="1355090" cy="1355090"/>
            </a:xfrm>
            <a:custGeom>
              <a:avLst/>
              <a:gdLst/>
              <a:ahLst/>
              <a:cxnLst/>
              <a:rect l="l" t="t" r="r" b="b"/>
              <a:pathLst>
                <a:path w="1355089" h="1355089">
                  <a:moveTo>
                    <a:pt x="0" y="677418"/>
                  </a:moveTo>
                  <a:lnTo>
                    <a:pt x="1700" y="629039"/>
                  </a:lnTo>
                  <a:lnTo>
                    <a:pt x="6727" y="581578"/>
                  </a:lnTo>
                  <a:lnTo>
                    <a:pt x="14963" y="535151"/>
                  </a:lnTo>
                  <a:lnTo>
                    <a:pt x="26296" y="489870"/>
                  </a:lnTo>
                  <a:lnTo>
                    <a:pt x="40611" y="445852"/>
                  </a:lnTo>
                  <a:lnTo>
                    <a:pt x="57792" y="403210"/>
                  </a:lnTo>
                  <a:lnTo>
                    <a:pt x="77725" y="362060"/>
                  </a:lnTo>
                  <a:lnTo>
                    <a:pt x="100296" y="322515"/>
                  </a:lnTo>
                  <a:lnTo>
                    <a:pt x="125390" y="284691"/>
                  </a:lnTo>
                  <a:lnTo>
                    <a:pt x="152892" y="248702"/>
                  </a:lnTo>
                  <a:lnTo>
                    <a:pt x="182688" y="214663"/>
                  </a:lnTo>
                  <a:lnTo>
                    <a:pt x="214663" y="182688"/>
                  </a:lnTo>
                  <a:lnTo>
                    <a:pt x="248702" y="152892"/>
                  </a:lnTo>
                  <a:lnTo>
                    <a:pt x="284691" y="125390"/>
                  </a:lnTo>
                  <a:lnTo>
                    <a:pt x="322515" y="100296"/>
                  </a:lnTo>
                  <a:lnTo>
                    <a:pt x="362060" y="77725"/>
                  </a:lnTo>
                  <a:lnTo>
                    <a:pt x="403210" y="57792"/>
                  </a:lnTo>
                  <a:lnTo>
                    <a:pt x="445852" y="40611"/>
                  </a:lnTo>
                  <a:lnTo>
                    <a:pt x="489870" y="26296"/>
                  </a:lnTo>
                  <a:lnTo>
                    <a:pt x="535151" y="14963"/>
                  </a:lnTo>
                  <a:lnTo>
                    <a:pt x="581578" y="6727"/>
                  </a:lnTo>
                  <a:lnTo>
                    <a:pt x="629039" y="1700"/>
                  </a:lnTo>
                  <a:lnTo>
                    <a:pt x="677418" y="0"/>
                  </a:lnTo>
                  <a:lnTo>
                    <a:pt x="725796" y="1700"/>
                  </a:lnTo>
                  <a:lnTo>
                    <a:pt x="773257" y="6727"/>
                  </a:lnTo>
                  <a:lnTo>
                    <a:pt x="819684" y="14963"/>
                  </a:lnTo>
                  <a:lnTo>
                    <a:pt x="864965" y="26296"/>
                  </a:lnTo>
                  <a:lnTo>
                    <a:pt x="908983" y="40611"/>
                  </a:lnTo>
                  <a:lnTo>
                    <a:pt x="951625" y="57792"/>
                  </a:lnTo>
                  <a:lnTo>
                    <a:pt x="992775" y="77725"/>
                  </a:lnTo>
                  <a:lnTo>
                    <a:pt x="1032320" y="100296"/>
                  </a:lnTo>
                  <a:lnTo>
                    <a:pt x="1070144" y="125390"/>
                  </a:lnTo>
                  <a:lnTo>
                    <a:pt x="1106133" y="152892"/>
                  </a:lnTo>
                  <a:lnTo>
                    <a:pt x="1140172" y="182688"/>
                  </a:lnTo>
                  <a:lnTo>
                    <a:pt x="1172147" y="214663"/>
                  </a:lnTo>
                  <a:lnTo>
                    <a:pt x="1201943" y="248702"/>
                  </a:lnTo>
                  <a:lnTo>
                    <a:pt x="1229445" y="284691"/>
                  </a:lnTo>
                  <a:lnTo>
                    <a:pt x="1254539" y="322515"/>
                  </a:lnTo>
                  <a:lnTo>
                    <a:pt x="1277110" y="362060"/>
                  </a:lnTo>
                  <a:lnTo>
                    <a:pt x="1297043" y="403210"/>
                  </a:lnTo>
                  <a:lnTo>
                    <a:pt x="1314224" y="445852"/>
                  </a:lnTo>
                  <a:lnTo>
                    <a:pt x="1328539" y="489870"/>
                  </a:lnTo>
                  <a:lnTo>
                    <a:pt x="1339872" y="535151"/>
                  </a:lnTo>
                  <a:lnTo>
                    <a:pt x="1348108" y="581578"/>
                  </a:lnTo>
                  <a:lnTo>
                    <a:pt x="1353135" y="629039"/>
                  </a:lnTo>
                  <a:lnTo>
                    <a:pt x="1354836" y="677418"/>
                  </a:lnTo>
                  <a:lnTo>
                    <a:pt x="1353135" y="725796"/>
                  </a:lnTo>
                  <a:lnTo>
                    <a:pt x="1348108" y="773257"/>
                  </a:lnTo>
                  <a:lnTo>
                    <a:pt x="1339872" y="819684"/>
                  </a:lnTo>
                  <a:lnTo>
                    <a:pt x="1328539" y="864965"/>
                  </a:lnTo>
                  <a:lnTo>
                    <a:pt x="1314224" y="908983"/>
                  </a:lnTo>
                  <a:lnTo>
                    <a:pt x="1297043" y="951625"/>
                  </a:lnTo>
                  <a:lnTo>
                    <a:pt x="1277110" y="992775"/>
                  </a:lnTo>
                  <a:lnTo>
                    <a:pt x="1254539" y="1032320"/>
                  </a:lnTo>
                  <a:lnTo>
                    <a:pt x="1229445" y="1070144"/>
                  </a:lnTo>
                  <a:lnTo>
                    <a:pt x="1201943" y="1106133"/>
                  </a:lnTo>
                  <a:lnTo>
                    <a:pt x="1172147" y="1140172"/>
                  </a:lnTo>
                  <a:lnTo>
                    <a:pt x="1140172" y="1172147"/>
                  </a:lnTo>
                  <a:lnTo>
                    <a:pt x="1106133" y="1201943"/>
                  </a:lnTo>
                  <a:lnTo>
                    <a:pt x="1070144" y="1229445"/>
                  </a:lnTo>
                  <a:lnTo>
                    <a:pt x="1032320" y="1254539"/>
                  </a:lnTo>
                  <a:lnTo>
                    <a:pt x="992775" y="1277110"/>
                  </a:lnTo>
                  <a:lnTo>
                    <a:pt x="951625" y="1297043"/>
                  </a:lnTo>
                  <a:lnTo>
                    <a:pt x="908983" y="1314224"/>
                  </a:lnTo>
                  <a:lnTo>
                    <a:pt x="864965" y="1328539"/>
                  </a:lnTo>
                  <a:lnTo>
                    <a:pt x="819684" y="1339872"/>
                  </a:lnTo>
                  <a:lnTo>
                    <a:pt x="773257" y="1348108"/>
                  </a:lnTo>
                  <a:lnTo>
                    <a:pt x="725796" y="1353135"/>
                  </a:lnTo>
                  <a:lnTo>
                    <a:pt x="677418" y="1354836"/>
                  </a:lnTo>
                  <a:lnTo>
                    <a:pt x="629039" y="1353135"/>
                  </a:lnTo>
                  <a:lnTo>
                    <a:pt x="581578" y="1348108"/>
                  </a:lnTo>
                  <a:lnTo>
                    <a:pt x="535151" y="1339872"/>
                  </a:lnTo>
                  <a:lnTo>
                    <a:pt x="489870" y="1328539"/>
                  </a:lnTo>
                  <a:lnTo>
                    <a:pt x="445852" y="1314224"/>
                  </a:lnTo>
                  <a:lnTo>
                    <a:pt x="403210" y="1297043"/>
                  </a:lnTo>
                  <a:lnTo>
                    <a:pt x="362060" y="1277110"/>
                  </a:lnTo>
                  <a:lnTo>
                    <a:pt x="322515" y="1254539"/>
                  </a:lnTo>
                  <a:lnTo>
                    <a:pt x="284691" y="1229445"/>
                  </a:lnTo>
                  <a:lnTo>
                    <a:pt x="248702" y="1201943"/>
                  </a:lnTo>
                  <a:lnTo>
                    <a:pt x="214663" y="1172147"/>
                  </a:lnTo>
                  <a:lnTo>
                    <a:pt x="182688" y="1140172"/>
                  </a:lnTo>
                  <a:lnTo>
                    <a:pt x="152892" y="1106133"/>
                  </a:lnTo>
                  <a:lnTo>
                    <a:pt x="125390" y="1070144"/>
                  </a:lnTo>
                  <a:lnTo>
                    <a:pt x="100296" y="1032320"/>
                  </a:lnTo>
                  <a:lnTo>
                    <a:pt x="77725" y="992775"/>
                  </a:lnTo>
                  <a:lnTo>
                    <a:pt x="57792" y="951625"/>
                  </a:lnTo>
                  <a:lnTo>
                    <a:pt x="40611" y="908983"/>
                  </a:lnTo>
                  <a:lnTo>
                    <a:pt x="26296" y="864965"/>
                  </a:lnTo>
                  <a:lnTo>
                    <a:pt x="14963" y="819684"/>
                  </a:lnTo>
                  <a:lnTo>
                    <a:pt x="6727" y="773257"/>
                  </a:lnTo>
                  <a:lnTo>
                    <a:pt x="1700" y="725796"/>
                  </a:lnTo>
                  <a:lnTo>
                    <a:pt x="0" y="677418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683640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20" dirty="0"/>
              <a:t> </a:t>
            </a:r>
            <a:r>
              <a:rPr spc="-45" dirty="0"/>
              <a:t>Yönetimi</a:t>
            </a:r>
            <a:r>
              <a:rPr spc="-3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dirty="0"/>
              <a:t>Risk</a:t>
            </a:r>
            <a:r>
              <a:rPr spc="-10" dirty="0"/>
              <a:t> </a:t>
            </a:r>
            <a:r>
              <a:rPr spc="-20" dirty="0"/>
              <a:t>ve</a:t>
            </a:r>
            <a:r>
              <a:rPr spc="-30" dirty="0"/>
              <a:t> </a:t>
            </a:r>
            <a:r>
              <a:rPr spc="-100" dirty="0"/>
              <a:t>Test</a:t>
            </a:r>
            <a:r>
              <a:rPr spc="-15" dirty="0"/>
              <a:t> </a:t>
            </a:r>
            <a:r>
              <a:rPr spc="-20" dirty="0"/>
              <a:t>Etme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2755" y="1901418"/>
            <a:ext cx="7692390" cy="29914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800" b="1" dirty="0">
                <a:solidFill>
                  <a:srgbClr val="843B0B"/>
                </a:solidFill>
                <a:latin typeface="Calibri"/>
                <a:cs typeface="Calibri"/>
              </a:rPr>
              <a:t>Ürün</a:t>
            </a:r>
            <a:r>
              <a:rPr sz="2800" b="1" spc="-2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843B0B"/>
                </a:solidFill>
                <a:latin typeface="Calibri"/>
                <a:cs typeface="Calibri"/>
              </a:rPr>
              <a:t>Riskleri</a:t>
            </a:r>
            <a:r>
              <a:rPr sz="2800" b="1" spc="-1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843B0B"/>
                </a:solidFill>
                <a:latin typeface="Calibri"/>
                <a:cs typeface="Calibri"/>
              </a:rPr>
              <a:t>(Product</a:t>
            </a:r>
            <a:r>
              <a:rPr sz="2800" b="1" spc="-1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843B0B"/>
                </a:solidFill>
                <a:latin typeface="Calibri"/>
                <a:cs typeface="Calibri"/>
              </a:rPr>
              <a:t>Risks)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35"/>
              </a:spcBef>
              <a:buClr>
                <a:srgbClr val="538235"/>
              </a:buClr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Arızaya eğilimli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yazılımın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teslim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edilmesi</a:t>
            </a:r>
            <a:endParaRPr sz="240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spcBef>
                <a:spcPts val="1035"/>
              </a:spcBef>
              <a:buClr>
                <a:srgbClr val="538235"/>
              </a:buClr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Yazılımın/donanımın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kişiye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veya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şirkete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zarar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verebilme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potansiyeli</a:t>
            </a:r>
            <a:endParaRPr sz="2400">
              <a:latin typeface="Calibri"/>
              <a:cs typeface="Calibri"/>
            </a:endParaRPr>
          </a:p>
          <a:p>
            <a:pPr marL="418465" marR="345440" indent="-406400">
              <a:lnSpc>
                <a:spcPts val="2590"/>
              </a:lnSpc>
              <a:spcBef>
                <a:spcPts val="1005"/>
              </a:spcBef>
              <a:buClr>
                <a:srgbClr val="538235"/>
              </a:buClr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Yazılım özelliklerinin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zayıf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olması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(örnek: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fonksiyonalite</a:t>
            </a:r>
            <a:r>
              <a:rPr sz="2400" spc="-5" dirty="0">
                <a:latin typeface="Calibri"/>
                <a:cs typeface="Calibri"/>
              </a:rPr>
              <a:t>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güvenilirlik</a:t>
            </a:r>
            <a:r>
              <a:rPr sz="2400" spc="-5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kullanılabilirlik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 </a:t>
            </a:r>
            <a:r>
              <a:rPr sz="2400" b="1" spc="-5" dirty="0">
                <a:latin typeface="Calibri"/>
                <a:cs typeface="Calibri"/>
              </a:rPr>
              <a:t>performans</a:t>
            </a:r>
            <a:r>
              <a:rPr sz="2400" spc="-5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80"/>
              </a:spcBef>
              <a:buClr>
                <a:srgbClr val="538235"/>
              </a:buClr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Veri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bütünlüğünün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 </a:t>
            </a:r>
            <a:r>
              <a:rPr sz="2400" spc="-5" dirty="0">
                <a:latin typeface="Calibri"/>
                <a:cs typeface="Calibri"/>
              </a:rPr>
              <a:t>kalitesinin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zayıf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olması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(örnek </a:t>
            </a:r>
            <a:r>
              <a:rPr sz="240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2755" y="4855996"/>
            <a:ext cx="8114030" cy="1405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0220" marR="5080">
              <a:lnSpc>
                <a:spcPct val="1248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veri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geçişi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sorunları,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veri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dönüştürme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problemleri,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veri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taşıma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problemleri,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veri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standartlarının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ihlali)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538235"/>
              </a:buClr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Amaçlanan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fonksiyonlarını gerçekleştirmeyen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yazılım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296788" y="1548517"/>
            <a:ext cx="3719195" cy="3157855"/>
            <a:chOff x="8296788" y="1548517"/>
            <a:chExt cx="3719195" cy="3157855"/>
          </a:xfrm>
        </p:grpSpPr>
        <p:sp>
          <p:nvSpPr>
            <p:cNvPr id="6" name="object 6"/>
            <p:cNvSpPr/>
            <p:nvPr/>
          </p:nvSpPr>
          <p:spPr>
            <a:xfrm>
              <a:off x="8499683" y="1554860"/>
              <a:ext cx="3510279" cy="3145155"/>
            </a:xfrm>
            <a:custGeom>
              <a:avLst/>
              <a:gdLst/>
              <a:ahLst/>
              <a:cxnLst/>
              <a:rect l="l" t="t" r="r" b="b"/>
              <a:pathLst>
                <a:path w="3510279" h="3145154">
                  <a:moveTo>
                    <a:pt x="3313277" y="0"/>
                  </a:moveTo>
                  <a:lnTo>
                    <a:pt x="393090" y="0"/>
                  </a:lnTo>
                  <a:lnTo>
                    <a:pt x="348025" y="5191"/>
                  </a:lnTo>
                  <a:lnTo>
                    <a:pt x="306655" y="19977"/>
                  </a:lnTo>
                  <a:lnTo>
                    <a:pt x="270162" y="43179"/>
                  </a:lnTo>
                  <a:lnTo>
                    <a:pt x="239724" y="73617"/>
                  </a:lnTo>
                  <a:lnTo>
                    <a:pt x="216522" y="110110"/>
                  </a:lnTo>
                  <a:lnTo>
                    <a:pt x="201736" y="151479"/>
                  </a:lnTo>
                  <a:lnTo>
                    <a:pt x="196545" y="196545"/>
                  </a:lnTo>
                  <a:lnTo>
                    <a:pt x="196545" y="2751683"/>
                  </a:lnTo>
                  <a:lnTo>
                    <a:pt x="0" y="2751683"/>
                  </a:lnTo>
                  <a:lnTo>
                    <a:pt x="38254" y="2759405"/>
                  </a:lnTo>
                  <a:lnTo>
                    <a:pt x="69491" y="2780464"/>
                  </a:lnTo>
                  <a:lnTo>
                    <a:pt x="90550" y="2811701"/>
                  </a:lnTo>
                  <a:lnTo>
                    <a:pt x="98272" y="2849956"/>
                  </a:lnTo>
                  <a:lnTo>
                    <a:pt x="90550" y="2888205"/>
                  </a:lnTo>
                  <a:lnTo>
                    <a:pt x="69491" y="2919442"/>
                  </a:lnTo>
                  <a:lnTo>
                    <a:pt x="38254" y="2940505"/>
                  </a:lnTo>
                  <a:lnTo>
                    <a:pt x="0" y="2948228"/>
                  </a:lnTo>
                  <a:lnTo>
                    <a:pt x="196545" y="2948228"/>
                  </a:lnTo>
                  <a:lnTo>
                    <a:pt x="191354" y="2993294"/>
                  </a:lnTo>
                  <a:lnTo>
                    <a:pt x="176567" y="3034663"/>
                  </a:lnTo>
                  <a:lnTo>
                    <a:pt x="153365" y="3071156"/>
                  </a:lnTo>
                  <a:lnTo>
                    <a:pt x="122928" y="3101594"/>
                  </a:lnTo>
                  <a:lnTo>
                    <a:pt x="86434" y="3124796"/>
                  </a:lnTo>
                  <a:lnTo>
                    <a:pt x="45065" y="3139582"/>
                  </a:lnTo>
                  <a:lnTo>
                    <a:pt x="0" y="3144774"/>
                  </a:lnTo>
                  <a:lnTo>
                    <a:pt x="2920174" y="3144774"/>
                  </a:lnTo>
                  <a:lnTo>
                    <a:pt x="2965239" y="3139582"/>
                  </a:lnTo>
                  <a:lnTo>
                    <a:pt x="3006609" y="3124796"/>
                  </a:lnTo>
                  <a:lnTo>
                    <a:pt x="3043102" y="3101594"/>
                  </a:lnTo>
                  <a:lnTo>
                    <a:pt x="3073540" y="3071156"/>
                  </a:lnTo>
                  <a:lnTo>
                    <a:pt x="3096742" y="3034663"/>
                  </a:lnTo>
                  <a:lnTo>
                    <a:pt x="3111528" y="2993294"/>
                  </a:lnTo>
                  <a:lnTo>
                    <a:pt x="3116719" y="2948228"/>
                  </a:lnTo>
                  <a:lnTo>
                    <a:pt x="3116719" y="393103"/>
                  </a:lnTo>
                  <a:lnTo>
                    <a:pt x="393090" y="393103"/>
                  </a:lnTo>
                  <a:lnTo>
                    <a:pt x="354841" y="385379"/>
                  </a:lnTo>
                  <a:lnTo>
                    <a:pt x="323603" y="364316"/>
                  </a:lnTo>
                  <a:lnTo>
                    <a:pt x="302541" y="333079"/>
                  </a:lnTo>
                  <a:lnTo>
                    <a:pt x="294817" y="294830"/>
                  </a:lnTo>
                  <a:lnTo>
                    <a:pt x="302541" y="256576"/>
                  </a:lnTo>
                  <a:lnTo>
                    <a:pt x="323603" y="225339"/>
                  </a:lnTo>
                  <a:lnTo>
                    <a:pt x="354841" y="204279"/>
                  </a:lnTo>
                  <a:lnTo>
                    <a:pt x="393090" y="196557"/>
                  </a:lnTo>
                  <a:lnTo>
                    <a:pt x="3509822" y="196545"/>
                  </a:lnTo>
                  <a:lnTo>
                    <a:pt x="3504631" y="151479"/>
                  </a:lnTo>
                  <a:lnTo>
                    <a:pt x="3489845" y="110110"/>
                  </a:lnTo>
                  <a:lnTo>
                    <a:pt x="3466643" y="73617"/>
                  </a:lnTo>
                  <a:lnTo>
                    <a:pt x="3436205" y="43179"/>
                  </a:lnTo>
                  <a:lnTo>
                    <a:pt x="3399712" y="19977"/>
                  </a:lnTo>
                  <a:lnTo>
                    <a:pt x="3358342" y="5191"/>
                  </a:lnTo>
                  <a:lnTo>
                    <a:pt x="3313277" y="0"/>
                  </a:lnTo>
                  <a:close/>
                </a:path>
                <a:path w="3510279" h="3145154">
                  <a:moveTo>
                    <a:pt x="3509822" y="196545"/>
                  </a:moveTo>
                  <a:lnTo>
                    <a:pt x="589646" y="196557"/>
                  </a:lnTo>
                  <a:lnTo>
                    <a:pt x="584457" y="241615"/>
                  </a:lnTo>
                  <a:lnTo>
                    <a:pt x="569670" y="282987"/>
                  </a:lnTo>
                  <a:lnTo>
                    <a:pt x="546467" y="319483"/>
                  </a:lnTo>
                  <a:lnTo>
                    <a:pt x="516028" y="349922"/>
                  </a:lnTo>
                  <a:lnTo>
                    <a:pt x="479533" y="373125"/>
                  </a:lnTo>
                  <a:lnTo>
                    <a:pt x="438160" y="387912"/>
                  </a:lnTo>
                  <a:lnTo>
                    <a:pt x="393090" y="393103"/>
                  </a:lnTo>
                  <a:lnTo>
                    <a:pt x="3313277" y="393103"/>
                  </a:lnTo>
                  <a:lnTo>
                    <a:pt x="3358342" y="387912"/>
                  </a:lnTo>
                  <a:lnTo>
                    <a:pt x="3399712" y="373125"/>
                  </a:lnTo>
                  <a:lnTo>
                    <a:pt x="3436205" y="349922"/>
                  </a:lnTo>
                  <a:lnTo>
                    <a:pt x="3466643" y="319483"/>
                  </a:lnTo>
                  <a:lnTo>
                    <a:pt x="3489845" y="282987"/>
                  </a:lnTo>
                  <a:lnTo>
                    <a:pt x="3504631" y="241615"/>
                  </a:lnTo>
                  <a:lnTo>
                    <a:pt x="3509822" y="196545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03131" y="1751411"/>
              <a:ext cx="786765" cy="2948305"/>
            </a:xfrm>
            <a:custGeom>
              <a:avLst/>
              <a:gdLst/>
              <a:ahLst/>
              <a:cxnLst/>
              <a:rect l="l" t="t" r="r" b="b"/>
              <a:pathLst>
                <a:path w="786765" h="2948304">
                  <a:moveTo>
                    <a:pt x="786193" y="0"/>
                  </a:moveTo>
                  <a:lnTo>
                    <a:pt x="589648" y="0"/>
                  </a:lnTo>
                  <a:lnTo>
                    <a:pt x="551393" y="7723"/>
                  </a:lnTo>
                  <a:lnTo>
                    <a:pt x="520157" y="28786"/>
                  </a:lnTo>
                  <a:lnTo>
                    <a:pt x="499097" y="60023"/>
                  </a:lnTo>
                  <a:lnTo>
                    <a:pt x="491375" y="98272"/>
                  </a:lnTo>
                  <a:lnTo>
                    <a:pt x="499097" y="136526"/>
                  </a:lnTo>
                  <a:lnTo>
                    <a:pt x="520157" y="167763"/>
                  </a:lnTo>
                  <a:lnTo>
                    <a:pt x="551393" y="188823"/>
                  </a:lnTo>
                  <a:lnTo>
                    <a:pt x="589648" y="196545"/>
                  </a:lnTo>
                  <a:lnTo>
                    <a:pt x="634713" y="191354"/>
                  </a:lnTo>
                  <a:lnTo>
                    <a:pt x="676083" y="176567"/>
                  </a:lnTo>
                  <a:lnTo>
                    <a:pt x="712576" y="153365"/>
                  </a:lnTo>
                  <a:lnTo>
                    <a:pt x="743014" y="122928"/>
                  </a:lnTo>
                  <a:lnTo>
                    <a:pt x="766216" y="86434"/>
                  </a:lnTo>
                  <a:lnTo>
                    <a:pt x="781002" y="45065"/>
                  </a:lnTo>
                  <a:lnTo>
                    <a:pt x="786193" y="0"/>
                  </a:lnTo>
                  <a:close/>
                </a:path>
                <a:path w="786765" h="2948304">
                  <a:moveTo>
                    <a:pt x="196545" y="2555125"/>
                  </a:moveTo>
                  <a:lnTo>
                    <a:pt x="151479" y="2560316"/>
                  </a:lnTo>
                  <a:lnTo>
                    <a:pt x="110110" y="2575103"/>
                  </a:lnTo>
                  <a:lnTo>
                    <a:pt x="73617" y="2598305"/>
                  </a:lnTo>
                  <a:lnTo>
                    <a:pt x="43179" y="2628742"/>
                  </a:lnTo>
                  <a:lnTo>
                    <a:pt x="19977" y="2665236"/>
                  </a:lnTo>
                  <a:lnTo>
                    <a:pt x="5191" y="2706605"/>
                  </a:lnTo>
                  <a:lnTo>
                    <a:pt x="0" y="2751670"/>
                  </a:lnTo>
                  <a:lnTo>
                    <a:pt x="5191" y="2796740"/>
                  </a:lnTo>
                  <a:lnTo>
                    <a:pt x="19977" y="2838113"/>
                  </a:lnTo>
                  <a:lnTo>
                    <a:pt x="43179" y="2874609"/>
                  </a:lnTo>
                  <a:lnTo>
                    <a:pt x="73617" y="2905048"/>
                  </a:lnTo>
                  <a:lnTo>
                    <a:pt x="110110" y="2928251"/>
                  </a:lnTo>
                  <a:lnTo>
                    <a:pt x="151479" y="2943037"/>
                  </a:lnTo>
                  <a:lnTo>
                    <a:pt x="196545" y="2948228"/>
                  </a:lnTo>
                  <a:lnTo>
                    <a:pt x="241615" y="2943037"/>
                  </a:lnTo>
                  <a:lnTo>
                    <a:pt x="282987" y="2928251"/>
                  </a:lnTo>
                  <a:lnTo>
                    <a:pt x="319483" y="2905048"/>
                  </a:lnTo>
                  <a:lnTo>
                    <a:pt x="349922" y="2874609"/>
                  </a:lnTo>
                  <a:lnTo>
                    <a:pt x="373125" y="2838113"/>
                  </a:lnTo>
                  <a:lnTo>
                    <a:pt x="387912" y="2796740"/>
                  </a:lnTo>
                  <a:lnTo>
                    <a:pt x="393103" y="2751670"/>
                  </a:lnTo>
                  <a:lnTo>
                    <a:pt x="196545" y="2751670"/>
                  </a:lnTo>
                  <a:lnTo>
                    <a:pt x="234799" y="2743948"/>
                  </a:lnTo>
                  <a:lnTo>
                    <a:pt x="266036" y="2722889"/>
                  </a:lnTo>
                  <a:lnTo>
                    <a:pt x="287095" y="2691652"/>
                  </a:lnTo>
                  <a:lnTo>
                    <a:pt x="294817" y="2653398"/>
                  </a:lnTo>
                  <a:lnTo>
                    <a:pt x="287095" y="2615149"/>
                  </a:lnTo>
                  <a:lnTo>
                    <a:pt x="266036" y="2583911"/>
                  </a:lnTo>
                  <a:lnTo>
                    <a:pt x="234799" y="2562849"/>
                  </a:lnTo>
                  <a:lnTo>
                    <a:pt x="196545" y="2555125"/>
                  </a:lnTo>
                  <a:close/>
                </a:path>
              </a:pathLst>
            </a:custGeom>
            <a:solidFill>
              <a:srgbClr val="CDC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03138" y="1554867"/>
              <a:ext cx="3706495" cy="3145155"/>
            </a:xfrm>
            <a:custGeom>
              <a:avLst/>
              <a:gdLst/>
              <a:ahLst/>
              <a:cxnLst/>
              <a:rect l="l" t="t" r="r" b="b"/>
              <a:pathLst>
                <a:path w="3706495" h="3145154">
                  <a:moveTo>
                    <a:pt x="393090" y="2751670"/>
                  </a:moveTo>
                  <a:lnTo>
                    <a:pt x="393090" y="196545"/>
                  </a:lnTo>
                  <a:lnTo>
                    <a:pt x="398281" y="151479"/>
                  </a:lnTo>
                  <a:lnTo>
                    <a:pt x="413067" y="110110"/>
                  </a:lnTo>
                  <a:lnTo>
                    <a:pt x="436269" y="73617"/>
                  </a:lnTo>
                  <a:lnTo>
                    <a:pt x="466707" y="43179"/>
                  </a:lnTo>
                  <a:lnTo>
                    <a:pt x="503200" y="19977"/>
                  </a:lnTo>
                  <a:lnTo>
                    <a:pt x="544570" y="5191"/>
                  </a:lnTo>
                  <a:lnTo>
                    <a:pt x="589635" y="0"/>
                  </a:lnTo>
                  <a:lnTo>
                    <a:pt x="3509810" y="0"/>
                  </a:lnTo>
                  <a:lnTo>
                    <a:pt x="3554880" y="5191"/>
                  </a:lnTo>
                  <a:lnTo>
                    <a:pt x="3596252" y="19977"/>
                  </a:lnTo>
                  <a:lnTo>
                    <a:pt x="3632748" y="43179"/>
                  </a:lnTo>
                  <a:lnTo>
                    <a:pt x="3663187" y="73617"/>
                  </a:lnTo>
                  <a:lnTo>
                    <a:pt x="3686390" y="110110"/>
                  </a:lnTo>
                  <a:lnTo>
                    <a:pt x="3701176" y="151479"/>
                  </a:lnTo>
                  <a:lnTo>
                    <a:pt x="3706367" y="196545"/>
                  </a:lnTo>
                  <a:lnTo>
                    <a:pt x="3701176" y="241610"/>
                  </a:lnTo>
                  <a:lnTo>
                    <a:pt x="3686390" y="282979"/>
                  </a:lnTo>
                  <a:lnTo>
                    <a:pt x="3663187" y="319473"/>
                  </a:lnTo>
                  <a:lnTo>
                    <a:pt x="3632748" y="349910"/>
                  </a:lnTo>
                  <a:lnTo>
                    <a:pt x="3596252" y="373112"/>
                  </a:lnTo>
                  <a:lnTo>
                    <a:pt x="3554880" y="387899"/>
                  </a:lnTo>
                  <a:lnTo>
                    <a:pt x="3509810" y="393090"/>
                  </a:lnTo>
                  <a:lnTo>
                    <a:pt x="3313264" y="393090"/>
                  </a:lnTo>
                  <a:lnTo>
                    <a:pt x="3313264" y="2948216"/>
                  </a:lnTo>
                  <a:lnTo>
                    <a:pt x="3308073" y="2993286"/>
                  </a:lnTo>
                  <a:lnTo>
                    <a:pt x="3293287" y="3034658"/>
                  </a:lnTo>
                  <a:lnTo>
                    <a:pt x="3270085" y="3071154"/>
                  </a:lnTo>
                  <a:lnTo>
                    <a:pt x="3239647" y="3101593"/>
                  </a:lnTo>
                  <a:lnTo>
                    <a:pt x="3203154" y="3124796"/>
                  </a:lnTo>
                  <a:lnTo>
                    <a:pt x="3161785" y="3139582"/>
                  </a:lnTo>
                  <a:lnTo>
                    <a:pt x="3116719" y="3144774"/>
                  </a:lnTo>
                  <a:lnTo>
                    <a:pt x="196545" y="3144761"/>
                  </a:lnTo>
                  <a:lnTo>
                    <a:pt x="151479" y="3139570"/>
                  </a:lnTo>
                  <a:lnTo>
                    <a:pt x="110110" y="3124783"/>
                  </a:lnTo>
                  <a:lnTo>
                    <a:pt x="73617" y="3101581"/>
                  </a:lnTo>
                  <a:lnTo>
                    <a:pt x="43179" y="3071144"/>
                  </a:lnTo>
                  <a:lnTo>
                    <a:pt x="19977" y="3034650"/>
                  </a:lnTo>
                  <a:lnTo>
                    <a:pt x="5191" y="2993281"/>
                  </a:lnTo>
                  <a:lnTo>
                    <a:pt x="0" y="2948216"/>
                  </a:lnTo>
                  <a:lnTo>
                    <a:pt x="5191" y="2903150"/>
                  </a:lnTo>
                  <a:lnTo>
                    <a:pt x="19977" y="2861781"/>
                  </a:lnTo>
                  <a:lnTo>
                    <a:pt x="43179" y="2825287"/>
                  </a:lnTo>
                  <a:lnTo>
                    <a:pt x="73617" y="2794850"/>
                  </a:lnTo>
                  <a:lnTo>
                    <a:pt x="110110" y="2771648"/>
                  </a:lnTo>
                  <a:lnTo>
                    <a:pt x="151479" y="2756861"/>
                  </a:lnTo>
                  <a:lnTo>
                    <a:pt x="196545" y="2751670"/>
                  </a:lnTo>
                  <a:lnTo>
                    <a:pt x="393090" y="2751670"/>
                  </a:lnTo>
                  <a:close/>
                </a:path>
                <a:path w="3706495" h="3145154">
                  <a:moveTo>
                    <a:pt x="589635" y="0"/>
                  </a:moveTo>
                  <a:lnTo>
                    <a:pt x="634705" y="5191"/>
                  </a:lnTo>
                  <a:lnTo>
                    <a:pt x="676078" y="19977"/>
                  </a:lnTo>
                  <a:lnTo>
                    <a:pt x="712574" y="43179"/>
                  </a:lnTo>
                  <a:lnTo>
                    <a:pt x="743013" y="73617"/>
                  </a:lnTo>
                  <a:lnTo>
                    <a:pt x="766215" y="110110"/>
                  </a:lnTo>
                  <a:lnTo>
                    <a:pt x="781002" y="151479"/>
                  </a:lnTo>
                  <a:lnTo>
                    <a:pt x="786193" y="196545"/>
                  </a:lnTo>
                  <a:lnTo>
                    <a:pt x="781002" y="241610"/>
                  </a:lnTo>
                  <a:lnTo>
                    <a:pt x="766215" y="282979"/>
                  </a:lnTo>
                  <a:lnTo>
                    <a:pt x="743013" y="319473"/>
                  </a:lnTo>
                  <a:lnTo>
                    <a:pt x="712574" y="349910"/>
                  </a:lnTo>
                  <a:lnTo>
                    <a:pt x="676078" y="373112"/>
                  </a:lnTo>
                  <a:lnTo>
                    <a:pt x="634705" y="387899"/>
                  </a:lnTo>
                  <a:lnTo>
                    <a:pt x="589635" y="393090"/>
                  </a:lnTo>
                  <a:lnTo>
                    <a:pt x="551386" y="385368"/>
                  </a:lnTo>
                  <a:lnTo>
                    <a:pt x="520149" y="364309"/>
                  </a:lnTo>
                  <a:lnTo>
                    <a:pt x="499086" y="333072"/>
                  </a:lnTo>
                  <a:lnTo>
                    <a:pt x="491363" y="294817"/>
                  </a:lnTo>
                  <a:lnTo>
                    <a:pt x="499086" y="256568"/>
                  </a:lnTo>
                  <a:lnTo>
                    <a:pt x="520149" y="225331"/>
                  </a:lnTo>
                  <a:lnTo>
                    <a:pt x="551386" y="204268"/>
                  </a:lnTo>
                  <a:lnTo>
                    <a:pt x="589635" y="196545"/>
                  </a:lnTo>
                  <a:lnTo>
                    <a:pt x="786180" y="196545"/>
                  </a:lnTo>
                </a:path>
                <a:path w="3706495" h="3145154">
                  <a:moveTo>
                    <a:pt x="3313264" y="393090"/>
                  </a:moveTo>
                  <a:lnTo>
                    <a:pt x="589635" y="393090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3333" y="4300188"/>
              <a:ext cx="209245" cy="20924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499683" y="4306538"/>
              <a:ext cx="196850" cy="393700"/>
            </a:xfrm>
            <a:custGeom>
              <a:avLst/>
              <a:gdLst/>
              <a:ahLst/>
              <a:cxnLst/>
              <a:rect l="l" t="t" r="r" b="b"/>
              <a:pathLst>
                <a:path w="196850" h="393700">
                  <a:moveTo>
                    <a:pt x="0" y="393090"/>
                  </a:moveTo>
                  <a:lnTo>
                    <a:pt x="45065" y="387899"/>
                  </a:lnTo>
                  <a:lnTo>
                    <a:pt x="86434" y="373112"/>
                  </a:lnTo>
                  <a:lnTo>
                    <a:pt x="122928" y="349910"/>
                  </a:lnTo>
                  <a:lnTo>
                    <a:pt x="153365" y="319473"/>
                  </a:lnTo>
                  <a:lnTo>
                    <a:pt x="176567" y="282979"/>
                  </a:lnTo>
                  <a:lnTo>
                    <a:pt x="191354" y="241610"/>
                  </a:lnTo>
                  <a:lnTo>
                    <a:pt x="196545" y="196545"/>
                  </a:lnTo>
                  <a:lnTo>
                    <a:pt x="196545" y="0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787186" y="2239164"/>
            <a:ext cx="2737485" cy="1944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99900"/>
              </a:lnSpc>
              <a:spcBef>
                <a:spcPts val="100"/>
              </a:spcBef>
            </a:pPr>
            <a:r>
              <a:rPr sz="1800" spc="-65" dirty="0">
                <a:latin typeface="Lucida Sans Unicode"/>
                <a:cs typeface="Lucida Sans Unicode"/>
              </a:rPr>
              <a:t>Y</a:t>
            </a:r>
            <a:r>
              <a:rPr sz="1800" spc="-50" dirty="0">
                <a:latin typeface="Lucida Sans Unicode"/>
                <a:cs typeface="Lucida Sans Unicode"/>
              </a:rPr>
              <a:t>a</a:t>
            </a:r>
            <a:r>
              <a:rPr sz="1800" spc="-195" dirty="0">
                <a:latin typeface="Lucida Sans Unicode"/>
                <a:cs typeface="Lucida Sans Unicode"/>
              </a:rPr>
              <a:t>z</a:t>
            </a:r>
            <a:r>
              <a:rPr sz="1800" spc="-40" dirty="0">
                <a:latin typeface="Lucida Sans Unicode"/>
                <a:cs typeface="Lucida Sans Unicode"/>
              </a:rPr>
              <a:t>ılımd</a:t>
            </a:r>
            <a:r>
              <a:rPr sz="1800" spc="-50" dirty="0">
                <a:latin typeface="Lucida Sans Unicode"/>
                <a:cs typeface="Lucida Sans Unicode"/>
              </a:rPr>
              <a:t>a</a:t>
            </a:r>
            <a:r>
              <a:rPr sz="1800" spc="-114" dirty="0">
                <a:latin typeface="Lucida Sans Unicode"/>
                <a:cs typeface="Lucida Sans Unicode"/>
              </a:rPr>
              <a:t>k</a:t>
            </a:r>
            <a:r>
              <a:rPr sz="1800" spc="-65" dirty="0">
                <a:latin typeface="Lucida Sans Unicode"/>
                <a:cs typeface="Lucida Sans Unicode"/>
              </a:rPr>
              <a:t>i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p</a:t>
            </a:r>
            <a:r>
              <a:rPr sz="1800" spc="-30" dirty="0">
                <a:latin typeface="Lucida Sans Unicode"/>
                <a:cs typeface="Lucida Sans Unicode"/>
              </a:rPr>
              <a:t>o</a:t>
            </a:r>
            <a:r>
              <a:rPr sz="1800" spc="-20" dirty="0">
                <a:latin typeface="Lucida Sans Unicode"/>
                <a:cs typeface="Lucida Sans Unicode"/>
              </a:rPr>
              <a:t>tan</a:t>
            </a:r>
            <a:r>
              <a:rPr sz="1800" spc="-60" dirty="0">
                <a:latin typeface="Lucida Sans Unicode"/>
                <a:cs typeface="Lucida Sans Unicode"/>
              </a:rPr>
              <a:t>siy</a:t>
            </a:r>
            <a:r>
              <a:rPr sz="1800" dirty="0">
                <a:latin typeface="Lucida Sans Unicode"/>
                <a:cs typeface="Lucida Sans Unicode"/>
              </a:rPr>
              <a:t>e</a:t>
            </a:r>
            <a:r>
              <a:rPr sz="1800" spc="-70" dirty="0">
                <a:latin typeface="Lucida Sans Unicode"/>
                <a:cs typeface="Lucida Sans Unicode"/>
              </a:rPr>
              <a:t>l  </a:t>
            </a:r>
            <a:r>
              <a:rPr sz="1800" spc="5" dirty="0">
                <a:latin typeface="Lucida Sans Unicode"/>
                <a:cs typeface="Lucida Sans Unicode"/>
              </a:rPr>
              <a:t>a</a:t>
            </a:r>
            <a:r>
              <a:rPr sz="1800" spc="-45" dirty="0">
                <a:latin typeface="Lucida Sans Unicode"/>
                <a:cs typeface="Lucida Sans Unicode"/>
              </a:rPr>
              <a:t>r</a:t>
            </a:r>
            <a:r>
              <a:rPr sz="1800" spc="-30" dirty="0">
                <a:latin typeface="Lucida Sans Unicode"/>
                <a:cs typeface="Lucida Sans Unicode"/>
              </a:rPr>
              <a:t>ı</a:t>
            </a:r>
            <a:r>
              <a:rPr sz="1800" spc="-100" dirty="0">
                <a:latin typeface="Lucida Sans Unicode"/>
                <a:cs typeface="Lucida Sans Unicode"/>
              </a:rPr>
              <a:t>z</a:t>
            </a:r>
            <a:r>
              <a:rPr sz="1800" spc="-90" dirty="0">
                <a:latin typeface="Lucida Sans Unicode"/>
                <a:cs typeface="Lucida Sans Unicode"/>
              </a:rPr>
              <a:t>a</a:t>
            </a:r>
            <a:r>
              <a:rPr sz="1800" spc="-114" dirty="0">
                <a:latin typeface="Lucida Sans Unicode"/>
                <a:cs typeface="Lucida Sans Unicode"/>
              </a:rPr>
              <a:t> </a:t>
            </a:r>
            <a:r>
              <a:rPr sz="1800" spc="5" dirty="0">
                <a:latin typeface="Lucida Sans Unicode"/>
                <a:cs typeface="Lucida Sans Unicode"/>
              </a:rPr>
              <a:t>a</a:t>
            </a:r>
            <a:r>
              <a:rPr sz="1800" spc="-65" dirty="0">
                <a:latin typeface="Lucida Sans Unicode"/>
                <a:cs typeface="Lucida Sans Unicode"/>
              </a:rPr>
              <a:t>l</a:t>
            </a:r>
            <a:r>
              <a:rPr sz="1800" spc="5" dirty="0">
                <a:latin typeface="Lucida Sans Unicode"/>
                <a:cs typeface="Lucida Sans Unicode"/>
              </a:rPr>
              <a:t>a</a:t>
            </a:r>
            <a:r>
              <a:rPr sz="1800" spc="-60" dirty="0">
                <a:latin typeface="Lucida Sans Unicode"/>
                <a:cs typeface="Lucida Sans Unicode"/>
              </a:rPr>
              <a:t>n</a:t>
            </a:r>
            <a:r>
              <a:rPr sz="1800" spc="-25" dirty="0">
                <a:latin typeface="Lucida Sans Unicode"/>
                <a:cs typeface="Lucida Sans Unicode"/>
              </a:rPr>
              <a:t>l</a:t>
            </a:r>
            <a:r>
              <a:rPr sz="1800" spc="-5" dirty="0">
                <a:latin typeface="Lucida Sans Unicode"/>
                <a:cs typeface="Lucida Sans Unicode"/>
              </a:rPr>
              <a:t>a</a:t>
            </a:r>
            <a:r>
              <a:rPr sz="1800" spc="-45" dirty="0">
                <a:latin typeface="Lucida Sans Unicode"/>
                <a:cs typeface="Lucida Sans Unicode"/>
              </a:rPr>
              <a:t>r</a:t>
            </a:r>
            <a:r>
              <a:rPr sz="1800" spc="-30" dirty="0">
                <a:latin typeface="Lucida Sans Unicode"/>
                <a:cs typeface="Lucida Sans Unicode"/>
              </a:rPr>
              <a:t>ı</a:t>
            </a:r>
            <a:r>
              <a:rPr sz="1800" spc="-130" dirty="0">
                <a:latin typeface="Lucida Sans Unicode"/>
                <a:cs typeface="Lucida Sans Unicode"/>
              </a:rPr>
              <a:t> </a:t>
            </a:r>
            <a:r>
              <a:rPr sz="1800" spc="-55" dirty="0">
                <a:latin typeface="Lucida Sans Unicode"/>
                <a:cs typeface="Lucida Sans Unicode"/>
              </a:rPr>
              <a:t>(</a:t>
            </a:r>
            <a:r>
              <a:rPr sz="1800" spc="-85" dirty="0">
                <a:latin typeface="Lucida Sans Unicode"/>
                <a:cs typeface="Lucida Sans Unicode"/>
              </a:rPr>
              <a:t>ge</a:t>
            </a:r>
            <a:r>
              <a:rPr sz="1800" spc="-40" dirty="0">
                <a:latin typeface="Lucida Sans Unicode"/>
                <a:cs typeface="Lucida Sans Unicode"/>
              </a:rPr>
              <a:t>le</a:t>
            </a:r>
            <a:r>
              <a:rPr sz="1800" spc="-30" dirty="0">
                <a:latin typeface="Lucida Sans Unicode"/>
                <a:cs typeface="Lucida Sans Unicode"/>
              </a:rPr>
              <a:t>c</a:t>
            </a:r>
            <a:r>
              <a:rPr sz="1800" spc="-60" dirty="0">
                <a:latin typeface="Lucida Sans Unicode"/>
                <a:cs typeface="Lucida Sans Unicode"/>
              </a:rPr>
              <a:t>ek</a:t>
            </a:r>
            <a:r>
              <a:rPr sz="1800" spc="-35" dirty="0">
                <a:latin typeface="Lucida Sans Unicode"/>
                <a:cs typeface="Lucida Sans Unicode"/>
              </a:rPr>
              <a:t>t</a:t>
            </a:r>
            <a:r>
              <a:rPr sz="1800" spc="5" dirty="0">
                <a:latin typeface="Lucida Sans Unicode"/>
                <a:cs typeface="Lucida Sans Unicode"/>
              </a:rPr>
              <a:t>e</a:t>
            </a:r>
            <a:r>
              <a:rPr sz="1800" spc="-114" dirty="0">
                <a:latin typeface="Lucida Sans Unicode"/>
                <a:cs typeface="Lucida Sans Unicode"/>
              </a:rPr>
              <a:t>k</a:t>
            </a:r>
            <a:r>
              <a:rPr sz="1800" spc="-70" dirty="0">
                <a:latin typeface="Lucida Sans Unicode"/>
                <a:cs typeface="Lucida Sans Unicode"/>
              </a:rPr>
              <a:t>i  </a:t>
            </a:r>
            <a:r>
              <a:rPr sz="1800" spc="-40" dirty="0">
                <a:latin typeface="Lucida Sans Unicode"/>
                <a:cs typeface="Lucida Sans Unicode"/>
              </a:rPr>
              <a:t>t</a:t>
            </a:r>
            <a:r>
              <a:rPr sz="1800" spc="-25" dirty="0">
                <a:latin typeface="Lucida Sans Unicode"/>
                <a:cs typeface="Lucida Sans Unicode"/>
              </a:rPr>
              <a:t>er</a:t>
            </a:r>
            <a:r>
              <a:rPr sz="1800" spc="-20" dirty="0">
                <a:latin typeface="Lucida Sans Unicode"/>
                <a:cs typeface="Lucida Sans Unicode"/>
              </a:rPr>
              <a:t>s</a:t>
            </a:r>
            <a:r>
              <a:rPr sz="1800" spc="-95" dirty="0">
                <a:latin typeface="Lucida Sans Unicode"/>
                <a:cs typeface="Lucida Sans Unicode"/>
              </a:rPr>
              <a:t> </a:t>
            </a:r>
            <a:r>
              <a:rPr sz="1800" spc="-145" dirty="0">
                <a:latin typeface="Lucida Sans Unicode"/>
                <a:cs typeface="Lucida Sans Unicode"/>
              </a:rPr>
              <a:t>g</a:t>
            </a:r>
            <a:r>
              <a:rPr sz="1800" spc="-65" dirty="0">
                <a:latin typeface="Lucida Sans Unicode"/>
                <a:cs typeface="Lucida Sans Unicode"/>
              </a:rPr>
              <a:t>i</a:t>
            </a:r>
            <a:r>
              <a:rPr sz="1800" spc="-30" dirty="0">
                <a:latin typeface="Lucida Sans Unicode"/>
                <a:cs typeface="Lucida Sans Unicode"/>
              </a:rPr>
              <a:t>d</a:t>
            </a:r>
            <a:r>
              <a:rPr sz="1800" spc="-20" dirty="0">
                <a:latin typeface="Lucida Sans Unicode"/>
                <a:cs typeface="Lucida Sans Unicode"/>
              </a:rPr>
              <a:t>e</a:t>
            </a:r>
            <a:r>
              <a:rPr sz="1800" spc="-15" dirty="0">
                <a:latin typeface="Lucida Sans Unicode"/>
                <a:cs typeface="Lucida Sans Unicode"/>
              </a:rPr>
              <a:t>b</a:t>
            </a:r>
            <a:r>
              <a:rPr sz="1800" spc="-65" dirty="0">
                <a:latin typeface="Lucida Sans Unicode"/>
                <a:cs typeface="Lucida Sans Unicode"/>
              </a:rPr>
              <a:t>il</a:t>
            </a:r>
            <a:r>
              <a:rPr sz="1800" spc="-40" dirty="0">
                <a:latin typeface="Lucida Sans Unicode"/>
                <a:cs typeface="Lucida Sans Unicode"/>
              </a:rPr>
              <a:t>e</a:t>
            </a:r>
            <a:r>
              <a:rPr sz="1800" spc="-30" dirty="0">
                <a:latin typeface="Lucida Sans Unicode"/>
                <a:cs typeface="Lucida Sans Unicode"/>
              </a:rPr>
              <a:t>c</a:t>
            </a:r>
            <a:r>
              <a:rPr sz="1800" spc="-55" dirty="0">
                <a:latin typeface="Lucida Sans Unicode"/>
                <a:cs typeface="Lucida Sans Unicode"/>
              </a:rPr>
              <a:t>ek</a:t>
            </a:r>
            <a:r>
              <a:rPr sz="1800" spc="-114" dirty="0">
                <a:latin typeface="Lucida Sans Unicode"/>
                <a:cs typeface="Lucida Sans Unicode"/>
              </a:rPr>
              <a:t> </a:t>
            </a:r>
            <a:r>
              <a:rPr sz="1800" spc="-65" dirty="0">
                <a:latin typeface="Lucida Sans Unicode"/>
                <a:cs typeface="Lucida Sans Unicode"/>
              </a:rPr>
              <a:t>işl</a:t>
            </a:r>
            <a:r>
              <a:rPr sz="1800" spc="-5" dirty="0">
                <a:latin typeface="Lucida Sans Unicode"/>
                <a:cs typeface="Lucida Sans Unicode"/>
              </a:rPr>
              <a:t>e</a:t>
            </a:r>
            <a:r>
              <a:rPr sz="1800" dirty="0">
                <a:latin typeface="Lucida Sans Unicode"/>
                <a:cs typeface="Lucida Sans Unicode"/>
              </a:rPr>
              <a:t>r</a:t>
            </a:r>
            <a:r>
              <a:rPr sz="1800" spc="-105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veya  </a:t>
            </a:r>
            <a:r>
              <a:rPr sz="1800" spc="-40" dirty="0">
                <a:latin typeface="Lucida Sans Unicode"/>
                <a:cs typeface="Lucida Sans Unicode"/>
              </a:rPr>
              <a:t>tehlikeler) </a:t>
            </a:r>
            <a:r>
              <a:rPr sz="1800" spc="-15" dirty="0">
                <a:latin typeface="Lucida Sans Unicode"/>
                <a:cs typeface="Lucida Sans Unicode"/>
              </a:rPr>
              <a:t>ürünün 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114" dirty="0">
                <a:latin typeface="Lucida Sans Unicode"/>
                <a:cs typeface="Lucida Sans Unicode"/>
              </a:rPr>
              <a:t>k</a:t>
            </a:r>
            <a:r>
              <a:rPr sz="1800" spc="5" dirty="0">
                <a:latin typeface="Lucida Sans Unicode"/>
                <a:cs typeface="Lucida Sans Unicode"/>
              </a:rPr>
              <a:t>a</a:t>
            </a:r>
            <a:r>
              <a:rPr sz="1800" spc="-35" dirty="0">
                <a:latin typeface="Lucida Sans Unicode"/>
                <a:cs typeface="Lucida Sans Unicode"/>
              </a:rPr>
              <a:t>lit</a:t>
            </a:r>
            <a:r>
              <a:rPr sz="1800" spc="-65" dirty="0">
                <a:latin typeface="Lucida Sans Unicode"/>
                <a:cs typeface="Lucida Sans Unicode"/>
              </a:rPr>
              <a:t>e</a:t>
            </a:r>
            <a:r>
              <a:rPr sz="1800" spc="-55" dirty="0">
                <a:latin typeface="Lucida Sans Unicode"/>
                <a:cs typeface="Lucida Sans Unicode"/>
              </a:rPr>
              <a:t>sin</a:t>
            </a:r>
            <a:r>
              <a:rPr sz="1800" spc="-65" dirty="0">
                <a:latin typeface="Lucida Sans Unicode"/>
                <a:cs typeface="Lucida Sans Unicode"/>
              </a:rPr>
              <a:t>i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</a:t>
            </a:r>
            <a:r>
              <a:rPr sz="1800" spc="-70" dirty="0">
                <a:latin typeface="Lucida Sans Unicode"/>
                <a:cs typeface="Lucida Sans Unicode"/>
              </a:rPr>
              <a:t>is</a:t>
            </a:r>
            <a:r>
              <a:rPr sz="1800" spc="-105" dirty="0">
                <a:latin typeface="Lucida Sans Unicode"/>
                <a:cs typeface="Lucida Sans Unicode"/>
              </a:rPr>
              <a:t>k</a:t>
            </a:r>
            <a:r>
              <a:rPr sz="1800" spc="5" dirty="0">
                <a:latin typeface="Lucida Sans Unicode"/>
                <a:cs typeface="Lucida Sans Unicode"/>
              </a:rPr>
              <a:t>e</a:t>
            </a:r>
            <a:r>
              <a:rPr sz="1800" spc="-95" dirty="0">
                <a:latin typeface="Lucida Sans Unicode"/>
                <a:cs typeface="Lucida Sans Unicode"/>
              </a:rPr>
              <a:t> </a:t>
            </a:r>
            <a:r>
              <a:rPr sz="1800" spc="5" dirty="0">
                <a:latin typeface="Lucida Sans Unicode"/>
                <a:cs typeface="Lucida Sans Unicode"/>
              </a:rPr>
              <a:t>a</a:t>
            </a:r>
            <a:r>
              <a:rPr sz="1800" spc="-60" dirty="0">
                <a:latin typeface="Lucida Sans Unicode"/>
                <a:cs typeface="Lucida Sans Unicode"/>
              </a:rPr>
              <a:t>ttı</a:t>
            </a:r>
            <a:r>
              <a:rPr sz="1800" spc="-110" dirty="0">
                <a:latin typeface="Lucida Sans Unicode"/>
                <a:cs typeface="Lucida Sans Unicode"/>
              </a:rPr>
              <a:t>ğ</a:t>
            </a:r>
            <a:r>
              <a:rPr sz="1800" spc="-65" dirty="0">
                <a:latin typeface="Lucida Sans Unicode"/>
                <a:cs typeface="Lucida Sans Unicode"/>
              </a:rPr>
              <a:t>ı</a:t>
            </a:r>
            <a:r>
              <a:rPr sz="1800" spc="-114" dirty="0">
                <a:latin typeface="Lucida Sans Unicode"/>
                <a:cs typeface="Lucida Sans Unicode"/>
              </a:rPr>
              <a:t> </a:t>
            </a:r>
            <a:r>
              <a:rPr sz="1800" spc="-65" dirty="0">
                <a:latin typeface="Lucida Sans Unicode"/>
                <a:cs typeface="Lucida Sans Unicode"/>
              </a:rPr>
              <a:t>iç</a:t>
            </a:r>
            <a:r>
              <a:rPr sz="1800" spc="-35" dirty="0">
                <a:latin typeface="Lucida Sans Unicode"/>
                <a:cs typeface="Lucida Sans Unicode"/>
              </a:rPr>
              <a:t>in  </a:t>
            </a:r>
            <a:r>
              <a:rPr sz="1800" b="1" spc="25" dirty="0">
                <a:solidFill>
                  <a:srgbClr val="843B0B"/>
                </a:solidFill>
                <a:latin typeface="Tahoma"/>
                <a:cs typeface="Tahoma"/>
              </a:rPr>
              <a:t>ürün </a:t>
            </a:r>
            <a:r>
              <a:rPr sz="1800" b="1" spc="5" dirty="0">
                <a:solidFill>
                  <a:srgbClr val="843B0B"/>
                </a:solidFill>
                <a:latin typeface="Tahoma"/>
                <a:cs typeface="Tahoma"/>
              </a:rPr>
              <a:t>riskleri </a:t>
            </a:r>
            <a:r>
              <a:rPr sz="1800" spc="-35" dirty="0">
                <a:latin typeface="Lucida Sans Unicode"/>
                <a:cs typeface="Lucida Sans Unicode"/>
              </a:rPr>
              <a:t>olarak 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spc="-55" dirty="0">
                <a:latin typeface="Lucida Sans Unicode"/>
                <a:cs typeface="Lucida Sans Unicode"/>
              </a:rPr>
              <a:t>bilinir.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683640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20" dirty="0"/>
              <a:t> </a:t>
            </a:r>
            <a:r>
              <a:rPr spc="-45" dirty="0"/>
              <a:t>Yönetimi</a:t>
            </a:r>
            <a:r>
              <a:rPr spc="-3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dirty="0"/>
              <a:t>Risk</a:t>
            </a:r>
            <a:r>
              <a:rPr spc="-10" dirty="0"/>
              <a:t> </a:t>
            </a:r>
            <a:r>
              <a:rPr spc="-20" dirty="0"/>
              <a:t>ve</a:t>
            </a:r>
            <a:r>
              <a:rPr spc="-30" dirty="0"/>
              <a:t> </a:t>
            </a:r>
            <a:r>
              <a:rPr spc="-100" dirty="0"/>
              <a:t>Test</a:t>
            </a:r>
            <a:r>
              <a:rPr spc="-15" dirty="0"/>
              <a:t> </a:t>
            </a:r>
            <a:r>
              <a:rPr spc="-20" dirty="0"/>
              <a:t>Etme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9331" y="1700250"/>
            <a:ext cx="8919210" cy="42976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800" b="1" dirty="0">
                <a:solidFill>
                  <a:srgbClr val="843B0B"/>
                </a:solidFill>
                <a:latin typeface="Calibri"/>
                <a:cs typeface="Calibri"/>
              </a:rPr>
              <a:t>Ürün</a:t>
            </a:r>
            <a:r>
              <a:rPr sz="2800" b="1" spc="-1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843B0B"/>
                </a:solidFill>
                <a:latin typeface="Calibri"/>
                <a:cs typeface="Calibri"/>
              </a:rPr>
              <a:t>Riski</a:t>
            </a:r>
            <a:r>
              <a:rPr sz="2800" b="1" spc="-10" dirty="0">
                <a:solidFill>
                  <a:srgbClr val="843B0B"/>
                </a:solidFill>
                <a:latin typeface="Calibri"/>
                <a:cs typeface="Calibri"/>
              </a:rPr>
              <a:t> (Product</a:t>
            </a:r>
            <a:r>
              <a:rPr sz="2800" b="1" spc="-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843B0B"/>
                </a:solidFill>
                <a:latin typeface="Calibri"/>
                <a:cs typeface="Calibri"/>
              </a:rPr>
              <a:t>Risks)</a:t>
            </a:r>
            <a:endParaRPr sz="2800">
              <a:latin typeface="Calibri"/>
              <a:cs typeface="Calibri"/>
            </a:endParaRPr>
          </a:p>
          <a:p>
            <a:pPr marL="418465" marR="307340" indent="-406400">
              <a:lnSpc>
                <a:spcPts val="2590"/>
              </a:lnSpc>
              <a:spcBef>
                <a:spcPts val="1065"/>
              </a:spcBef>
              <a:buClr>
                <a:srgbClr val="538235"/>
              </a:buClr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spc="-30" dirty="0">
                <a:latin typeface="Calibri"/>
                <a:cs typeface="Calibri"/>
              </a:rPr>
              <a:t>Riskler,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testin</a:t>
            </a:r>
            <a:r>
              <a:rPr sz="2400" b="1" spc="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nereden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başlatılacağına</a:t>
            </a:r>
            <a:r>
              <a:rPr sz="2400" b="1" spc="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daha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fazla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testin</a:t>
            </a:r>
            <a:r>
              <a:rPr sz="2400" b="1" spc="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nerede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yapılacağına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karar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vermek</a:t>
            </a:r>
            <a:r>
              <a:rPr sz="2400" spc="-5" dirty="0">
                <a:latin typeface="Calibri"/>
                <a:cs typeface="Calibri"/>
              </a:rPr>
              <a:t> için kullanılır</a:t>
            </a:r>
            <a:endParaRPr sz="240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spcBef>
                <a:spcPts val="1000"/>
              </a:spcBef>
              <a:buClr>
                <a:srgbClr val="538235"/>
              </a:buClr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etme </a:t>
            </a:r>
            <a:r>
              <a:rPr sz="2400" spc="-10" dirty="0">
                <a:latin typeface="Calibri"/>
                <a:cs typeface="Calibri"/>
              </a:rPr>
              <a:t>süreci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istenmeyen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sonuçların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ortaya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çıkma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riskini </a:t>
            </a:r>
            <a:r>
              <a:rPr sz="2400" spc="-10" dirty="0">
                <a:latin typeface="Calibri"/>
                <a:cs typeface="Calibri"/>
              </a:rPr>
              <a:t>azaltmak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veya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istenmeyen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 sonucun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etkisini</a:t>
            </a:r>
            <a:r>
              <a:rPr sz="2400" spc="-10" dirty="0">
                <a:latin typeface="Calibri"/>
                <a:cs typeface="Calibri"/>
              </a:rPr>
              <a:t> azaltmak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hayata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geçirilir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75"/>
              </a:spcBef>
              <a:buClr>
                <a:srgbClr val="538235"/>
              </a:buClr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Ürün riskleri</a:t>
            </a:r>
            <a:r>
              <a:rPr sz="2400" b="1" spc="-5" dirty="0">
                <a:latin typeface="Calibri"/>
                <a:cs typeface="Calibri"/>
              </a:rPr>
              <a:t>,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projenin </a:t>
            </a:r>
            <a:r>
              <a:rPr sz="2400" b="1" spc="-5" dirty="0">
                <a:latin typeface="Calibri"/>
                <a:cs typeface="Calibri"/>
              </a:rPr>
              <a:t>başarısı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ile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ilgili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 risk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çeşididir.</a:t>
            </a:r>
            <a:endParaRPr sz="2400">
              <a:latin typeface="Calibri"/>
              <a:cs typeface="Calibri"/>
            </a:endParaRPr>
          </a:p>
          <a:p>
            <a:pPr marL="418465" marR="130810" indent="-406400">
              <a:lnSpc>
                <a:spcPts val="2590"/>
              </a:lnSpc>
              <a:spcBef>
                <a:spcPts val="1045"/>
              </a:spcBef>
              <a:buClr>
                <a:srgbClr val="538235"/>
              </a:buClr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etmede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risk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bazlı yaklaşım,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</a:t>
            </a:r>
            <a:r>
              <a:rPr sz="2400" spc="-10" dirty="0">
                <a:latin typeface="Calibri"/>
                <a:cs typeface="Calibri"/>
              </a:rPr>
              <a:t> projenin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ilk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aşamalarından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başlayarak </a:t>
            </a:r>
            <a:r>
              <a:rPr sz="2400" spc="-5" dirty="0">
                <a:latin typeface="Calibri"/>
                <a:cs typeface="Calibri"/>
              </a:rPr>
              <a:t>ürün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riskinin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seviyelerini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azaltmak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proaktif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fırsatlar 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sunar.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sayede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risklerin en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baştan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tanımlanmasını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ve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tanımlanan </a:t>
            </a:r>
            <a:r>
              <a:rPr sz="2400" b="1" spc="-5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bu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riskler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kullanılarak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test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planlamasının,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kontrolünün, </a:t>
            </a:r>
            <a:r>
              <a:rPr sz="2400" b="1" spc="-5" dirty="0">
                <a:latin typeface="Calibri"/>
                <a:cs typeface="Calibri"/>
              </a:rPr>
              <a:t>analizinin,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tasarımının,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hazırlığının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ve</a:t>
            </a:r>
            <a:r>
              <a:rPr sz="2400" b="1" spc="-5" dirty="0">
                <a:latin typeface="Calibri"/>
                <a:cs typeface="Calibri"/>
              </a:rPr>
              <a:t> yürütülmesinin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yapılmasını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sağlar.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4102" y="2065521"/>
            <a:ext cx="1656991" cy="417221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683640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20" dirty="0"/>
              <a:t> </a:t>
            </a:r>
            <a:r>
              <a:rPr spc="-45" dirty="0"/>
              <a:t>Yönetimi</a:t>
            </a:r>
            <a:r>
              <a:rPr spc="-3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dirty="0"/>
              <a:t>Risk</a:t>
            </a:r>
            <a:r>
              <a:rPr spc="-10" dirty="0"/>
              <a:t> </a:t>
            </a:r>
            <a:r>
              <a:rPr spc="-20" dirty="0"/>
              <a:t>ve</a:t>
            </a:r>
            <a:r>
              <a:rPr spc="-30" dirty="0"/>
              <a:t> </a:t>
            </a:r>
            <a:r>
              <a:rPr spc="-100" dirty="0"/>
              <a:t>Test</a:t>
            </a:r>
            <a:r>
              <a:rPr spc="-15" dirty="0"/>
              <a:t> </a:t>
            </a:r>
            <a:r>
              <a:rPr spc="-20" dirty="0"/>
              <a:t>Etme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9735" y="1714922"/>
            <a:ext cx="6835775" cy="4161154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3000" b="1" spc="-10" dirty="0">
                <a:solidFill>
                  <a:srgbClr val="843B0B"/>
                </a:solidFill>
                <a:latin typeface="Calibri"/>
                <a:cs typeface="Calibri"/>
              </a:rPr>
              <a:t>Proje</a:t>
            </a:r>
            <a:r>
              <a:rPr sz="3000" b="1" spc="-2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843B0B"/>
                </a:solidFill>
                <a:latin typeface="Calibri"/>
                <a:cs typeface="Calibri"/>
              </a:rPr>
              <a:t>Riskleri</a:t>
            </a:r>
            <a:r>
              <a:rPr sz="3000" b="1" spc="-1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843B0B"/>
                </a:solidFill>
                <a:latin typeface="Calibri"/>
                <a:cs typeface="Calibri"/>
              </a:rPr>
              <a:t>(Project</a:t>
            </a:r>
            <a:r>
              <a:rPr sz="3000" b="1" spc="-3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3000" b="1" spc="-10" dirty="0">
                <a:solidFill>
                  <a:srgbClr val="843B0B"/>
                </a:solidFill>
                <a:latin typeface="Calibri"/>
                <a:cs typeface="Calibri"/>
              </a:rPr>
              <a:t>Risks)</a:t>
            </a:r>
            <a:endParaRPr sz="3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Organizasyonel</a:t>
            </a:r>
            <a:r>
              <a:rPr sz="2400" b="1" spc="-3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faktörler:</a:t>
            </a:r>
            <a:endParaRPr sz="2400">
              <a:latin typeface="Calibri"/>
              <a:cs typeface="Calibri"/>
            </a:endParaRPr>
          </a:p>
          <a:p>
            <a:pPr marL="875665" marR="2143125">
              <a:lnSpc>
                <a:spcPct val="131800"/>
              </a:lnSpc>
              <a:spcBef>
                <a:spcPts val="20"/>
              </a:spcBef>
            </a:pPr>
            <a:r>
              <a:rPr sz="2000" spc="-5" dirty="0">
                <a:latin typeface="Calibri"/>
                <a:cs typeface="Calibri"/>
              </a:rPr>
              <a:t>Beceri,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eğitim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ve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personel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kısıtlaması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Personel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sorunları</a:t>
            </a:r>
            <a:endParaRPr sz="2000">
              <a:latin typeface="Calibri"/>
              <a:cs typeface="Calibri"/>
            </a:endParaRPr>
          </a:p>
          <a:p>
            <a:pPr marL="875665">
              <a:lnSpc>
                <a:spcPct val="100000"/>
              </a:lnSpc>
              <a:spcBef>
                <a:spcPts val="760"/>
              </a:spcBef>
            </a:pPr>
            <a:r>
              <a:rPr sz="2000" spc="-10" dirty="0">
                <a:latin typeface="Calibri"/>
                <a:cs typeface="Calibri"/>
              </a:rPr>
              <a:t>Politik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sorunlar,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örneğin:</a:t>
            </a:r>
            <a:endParaRPr sz="2000">
              <a:latin typeface="Calibri"/>
              <a:cs typeface="Calibri"/>
            </a:endParaRPr>
          </a:p>
          <a:p>
            <a:pPr marL="1790064" marR="64769">
              <a:lnSpc>
                <a:spcPts val="2000"/>
              </a:lnSpc>
              <a:spcBef>
                <a:spcPts val="1160"/>
              </a:spcBef>
            </a:pPr>
            <a:r>
              <a:rPr sz="1800" spc="-50" dirty="0">
                <a:latin typeface="Calibri"/>
                <a:cs typeface="Calibri"/>
              </a:rPr>
              <a:t>Test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uzmanlarının</a:t>
            </a:r>
            <a:r>
              <a:rPr sz="1800" spc="-5" dirty="0">
                <a:latin typeface="Calibri"/>
                <a:cs typeface="Calibri"/>
              </a:rPr>
              <a:t> ihtiyaçlarını </a:t>
            </a:r>
            <a:r>
              <a:rPr sz="1800" spc="-10" dirty="0">
                <a:latin typeface="Calibri"/>
                <a:cs typeface="Calibri"/>
              </a:rPr>
              <a:t>ve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test</a:t>
            </a:r>
            <a:r>
              <a:rPr sz="1800" spc="-5" dirty="0">
                <a:latin typeface="Calibri"/>
                <a:cs typeface="Calibri"/>
              </a:rPr>
              <a:t> sonuçlarını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karşı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tarafa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iletmesi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ile </a:t>
            </a:r>
            <a:r>
              <a:rPr sz="1800" spc="-5" dirty="0">
                <a:latin typeface="Calibri"/>
                <a:cs typeface="Calibri"/>
              </a:rPr>
              <a:t>ilgili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sorunlar</a:t>
            </a:r>
            <a:endParaRPr sz="1800">
              <a:latin typeface="Calibri"/>
              <a:cs typeface="Calibri"/>
            </a:endParaRPr>
          </a:p>
          <a:p>
            <a:pPr marL="1790064" marR="41275">
              <a:lnSpc>
                <a:spcPts val="1939"/>
              </a:lnSpc>
              <a:spcBef>
                <a:spcPts val="990"/>
              </a:spcBef>
            </a:pPr>
            <a:r>
              <a:rPr sz="1800" spc="-50" dirty="0">
                <a:latin typeface="Calibri"/>
                <a:cs typeface="Calibri"/>
              </a:rPr>
              <a:t>Test</a:t>
            </a:r>
            <a:r>
              <a:rPr sz="1800" spc="-10" dirty="0">
                <a:latin typeface="Calibri"/>
                <a:cs typeface="Calibri"/>
              </a:rPr>
              <a:t> ve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gözden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geçirmelerde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bulunan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bilgilerin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yazılım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sürecinin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iyileştirilmesi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için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kullanılamaması</a:t>
            </a:r>
            <a:endParaRPr sz="1800">
              <a:latin typeface="Calibri"/>
              <a:cs typeface="Calibri"/>
            </a:endParaRPr>
          </a:p>
          <a:p>
            <a:pPr marL="1790064" marR="5080">
              <a:lnSpc>
                <a:spcPts val="1939"/>
              </a:lnSpc>
              <a:spcBef>
                <a:spcPts val="1005"/>
              </a:spcBef>
            </a:pPr>
            <a:r>
              <a:rPr sz="1800" spc="-50" dirty="0">
                <a:latin typeface="Calibri"/>
                <a:cs typeface="Calibri"/>
              </a:rPr>
              <a:t>Test</a:t>
            </a:r>
            <a:r>
              <a:rPr sz="1800" spc="-5" dirty="0">
                <a:latin typeface="Calibri"/>
                <a:cs typeface="Calibri"/>
              </a:rPr>
              <a:t> ekibinden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sürecinden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yanlış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beklentiler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(örnek: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test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sırasında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hata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bulmanın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önemini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takdir</a:t>
            </a:r>
            <a:r>
              <a:rPr sz="1800" spc="-5" dirty="0">
                <a:latin typeface="Calibri"/>
                <a:cs typeface="Calibri"/>
              </a:rPr>
              <a:t> etmeme)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296788" y="1737481"/>
            <a:ext cx="3664585" cy="2755265"/>
            <a:chOff x="8296788" y="1737481"/>
            <a:chExt cx="3664585" cy="2755265"/>
          </a:xfrm>
        </p:grpSpPr>
        <p:sp>
          <p:nvSpPr>
            <p:cNvPr id="5" name="object 5"/>
            <p:cNvSpPr/>
            <p:nvPr/>
          </p:nvSpPr>
          <p:spPr>
            <a:xfrm>
              <a:off x="8474534" y="1743837"/>
              <a:ext cx="3480435" cy="2742565"/>
            </a:xfrm>
            <a:custGeom>
              <a:avLst/>
              <a:gdLst/>
              <a:ahLst/>
              <a:cxnLst/>
              <a:rect l="l" t="t" r="r" b="b"/>
              <a:pathLst>
                <a:path w="3480434" h="2742565">
                  <a:moveTo>
                    <a:pt x="3308705" y="0"/>
                  </a:moveTo>
                  <a:lnTo>
                    <a:pt x="342798" y="0"/>
                  </a:lnTo>
                  <a:lnTo>
                    <a:pt x="297236" y="6122"/>
                  </a:lnTo>
                  <a:lnTo>
                    <a:pt x="256293" y="23399"/>
                  </a:lnTo>
                  <a:lnTo>
                    <a:pt x="221603" y="50199"/>
                  </a:lnTo>
                  <a:lnTo>
                    <a:pt x="194802" y="84888"/>
                  </a:lnTo>
                  <a:lnTo>
                    <a:pt x="177522" y="125832"/>
                  </a:lnTo>
                  <a:lnTo>
                    <a:pt x="171399" y="171399"/>
                  </a:lnTo>
                  <a:lnTo>
                    <a:pt x="171399" y="2399639"/>
                  </a:lnTo>
                  <a:lnTo>
                    <a:pt x="0" y="2399639"/>
                  </a:lnTo>
                  <a:lnTo>
                    <a:pt x="33359" y="2406373"/>
                  </a:lnTo>
                  <a:lnTo>
                    <a:pt x="60599" y="2424739"/>
                  </a:lnTo>
                  <a:lnTo>
                    <a:pt x="78965" y="2451980"/>
                  </a:lnTo>
                  <a:lnTo>
                    <a:pt x="85699" y="2485339"/>
                  </a:lnTo>
                  <a:lnTo>
                    <a:pt x="78965" y="2518698"/>
                  </a:lnTo>
                  <a:lnTo>
                    <a:pt x="60599" y="2545938"/>
                  </a:lnTo>
                  <a:lnTo>
                    <a:pt x="33359" y="2564304"/>
                  </a:lnTo>
                  <a:lnTo>
                    <a:pt x="0" y="2571038"/>
                  </a:lnTo>
                  <a:lnTo>
                    <a:pt x="171399" y="2571038"/>
                  </a:lnTo>
                  <a:lnTo>
                    <a:pt x="165276" y="2616605"/>
                  </a:lnTo>
                  <a:lnTo>
                    <a:pt x="147999" y="2657549"/>
                  </a:lnTo>
                  <a:lnTo>
                    <a:pt x="121199" y="2692238"/>
                  </a:lnTo>
                  <a:lnTo>
                    <a:pt x="86510" y="2719038"/>
                  </a:lnTo>
                  <a:lnTo>
                    <a:pt x="45566" y="2736315"/>
                  </a:lnTo>
                  <a:lnTo>
                    <a:pt x="0" y="2742438"/>
                  </a:lnTo>
                  <a:lnTo>
                    <a:pt x="2965894" y="2742438"/>
                  </a:lnTo>
                  <a:lnTo>
                    <a:pt x="3011460" y="2736315"/>
                  </a:lnTo>
                  <a:lnTo>
                    <a:pt x="3052405" y="2719038"/>
                  </a:lnTo>
                  <a:lnTo>
                    <a:pt x="3087093" y="2692238"/>
                  </a:lnTo>
                  <a:lnTo>
                    <a:pt x="3113893" y="2657549"/>
                  </a:lnTo>
                  <a:lnTo>
                    <a:pt x="3131171" y="2616605"/>
                  </a:lnTo>
                  <a:lnTo>
                    <a:pt x="3137293" y="2571038"/>
                  </a:lnTo>
                  <a:lnTo>
                    <a:pt x="3137293" y="342798"/>
                  </a:lnTo>
                  <a:lnTo>
                    <a:pt x="342811" y="342798"/>
                  </a:lnTo>
                  <a:lnTo>
                    <a:pt x="309451" y="336064"/>
                  </a:lnTo>
                  <a:lnTo>
                    <a:pt x="282211" y="317698"/>
                  </a:lnTo>
                  <a:lnTo>
                    <a:pt x="263845" y="290457"/>
                  </a:lnTo>
                  <a:lnTo>
                    <a:pt x="257111" y="257098"/>
                  </a:lnTo>
                  <a:lnTo>
                    <a:pt x="263845" y="223739"/>
                  </a:lnTo>
                  <a:lnTo>
                    <a:pt x="282211" y="196499"/>
                  </a:lnTo>
                  <a:lnTo>
                    <a:pt x="309451" y="178133"/>
                  </a:lnTo>
                  <a:lnTo>
                    <a:pt x="342811" y="171399"/>
                  </a:lnTo>
                  <a:lnTo>
                    <a:pt x="3480104" y="171399"/>
                  </a:lnTo>
                  <a:lnTo>
                    <a:pt x="3473981" y="125832"/>
                  </a:lnTo>
                  <a:lnTo>
                    <a:pt x="3456701" y="84888"/>
                  </a:lnTo>
                  <a:lnTo>
                    <a:pt x="3429900" y="50199"/>
                  </a:lnTo>
                  <a:lnTo>
                    <a:pt x="3395210" y="23399"/>
                  </a:lnTo>
                  <a:lnTo>
                    <a:pt x="3354267" y="6122"/>
                  </a:lnTo>
                  <a:lnTo>
                    <a:pt x="3308705" y="0"/>
                  </a:lnTo>
                  <a:close/>
                </a:path>
                <a:path w="3480434" h="2742565">
                  <a:moveTo>
                    <a:pt x="3480104" y="171399"/>
                  </a:moveTo>
                  <a:lnTo>
                    <a:pt x="514210" y="171399"/>
                  </a:lnTo>
                  <a:lnTo>
                    <a:pt x="508087" y="216965"/>
                  </a:lnTo>
                  <a:lnTo>
                    <a:pt x="490807" y="257909"/>
                  </a:lnTo>
                  <a:lnTo>
                    <a:pt x="464005" y="292598"/>
                  </a:lnTo>
                  <a:lnTo>
                    <a:pt x="429315" y="319398"/>
                  </a:lnTo>
                  <a:lnTo>
                    <a:pt x="388372" y="336676"/>
                  </a:lnTo>
                  <a:lnTo>
                    <a:pt x="342811" y="342798"/>
                  </a:lnTo>
                  <a:lnTo>
                    <a:pt x="3308705" y="342798"/>
                  </a:lnTo>
                  <a:lnTo>
                    <a:pt x="3354267" y="336676"/>
                  </a:lnTo>
                  <a:lnTo>
                    <a:pt x="3395210" y="319398"/>
                  </a:lnTo>
                  <a:lnTo>
                    <a:pt x="3429900" y="292598"/>
                  </a:lnTo>
                  <a:lnTo>
                    <a:pt x="3456701" y="257909"/>
                  </a:lnTo>
                  <a:lnTo>
                    <a:pt x="3473981" y="216965"/>
                  </a:lnTo>
                  <a:lnTo>
                    <a:pt x="3480104" y="1713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03134" y="1915238"/>
              <a:ext cx="685800" cy="2571115"/>
            </a:xfrm>
            <a:custGeom>
              <a:avLst/>
              <a:gdLst/>
              <a:ahLst/>
              <a:cxnLst/>
              <a:rect l="l" t="t" r="r" b="b"/>
              <a:pathLst>
                <a:path w="685800" h="2571115">
                  <a:moveTo>
                    <a:pt x="685609" y="0"/>
                  </a:moveTo>
                  <a:lnTo>
                    <a:pt x="514210" y="0"/>
                  </a:lnTo>
                  <a:lnTo>
                    <a:pt x="480851" y="6734"/>
                  </a:lnTo>
                  <a:lnTo>
                    <a:pt x="453610" y="25099"/>
                  </a:lnTo>
                  <a:lnTo>
                    <a:pt x="435245" y="52340"/>
                  </a:lnTo>
                  <a:lnTo>
                    <a:pt x="428510" y="85699"/>
                  </a:lnTo>
                  <a:lnTo>
                    <a:pt x="435245" y="119058"/>
                  </a:lnTo>
                  <a:lnTo>
                    <a:pt x="453610" y="146299"/>
                  </a:lnTo>
                  <a:lnTo>
                    <a:pt x="480851" y="164664"/>
                  </a:lnTo>
                  <a:lnTo>
                    <a:pt x="514210" y="171399"/>
                  </a:lnTo>
                  <a:lnTo>
                    <a:pt x="559776" y="165276"/>
                  </a:lnTo>
                  <a:lnTo>
                    <a:pt x="600720" y="147999"/>
                  </a:lnTo>
                  <a:lnTo>
                    <a:pt x="635409" y="121199"/>
                  </a:lnTo>
                  <a:lnTo>
                    <a:pt x="662209" y="86510"/>
                  </a:lnTo>
                  <a:lnTo>
                    <a:pt x="679487" y="45566"/>
                  </a:lnTo>
                  <a:lnTo>
                    <a:pt x="685609" y="0"/>
                  </a:lnTo>
                  <a:close/>
                </a:path>
                <a:path w="685800" h="2571115">
                  <a:moveTo>
                    <a:pt x="171399" y="2228227"/>
                  </a:moveTo>
                  <a:lnTo>
                    <a:pt x="125832" y="2234350"/>
                  </a:lnTo>
                  <a:lnTo>
                    <a:pt x="84888" y="2251630"/>
                  </a:lnTo>
                  <a:lnTo>
                    <a:pt x="50199" y="2278433"/>
                  </a:lnTo>
                  <a:lnTo>
                    <a:pt x="23399" y="2313125"/>
                  </a:lnTo>
                  <a:lnTo>
                    <a:pt x="6122" y="2354072"/>
                  </a:lnTo>
                  <a:lnTo>
                    <a:pt x="0" y="2399639"/>
                  </a:lnTo>
                  <a:lnTo>
                    <a:pt x="6122" y="2445201"/>
                  </a:lnTo>
                  <a:lnTo>
                    <a:pt x="23399" y="2486144"/>
                  </a:lnTo>
                  <a:lnTo>
                    <a:pt x="50199" y="2520834"/>
                  </a:lnTo>
                  <a:lnTo>
                    <a:pt x="84888" y="2547635"/>
                  </a:lnTo>
                  <a:lnTo>
                    <a:pt x="125832" y="2564915"/>
                  </a:lnTo>
                  <a:lnTo>
                    <a:pt x="171399" y="2571038"/>
                  </a:lnTo>
                  <a:lnTo>
                    <a:pt x="216965" y="2564915"/>
                  </a:lnTo>
                  <a:lnTo>
                    <a:pt x="257909" y="2547635"/>
                  </a:lnTo>
                  <a:lnTo>
                    <a:pt x="292598" y="2520834"/>
                  </a:lnTo>
                  <a:lnTo>
                    <a:pt x="319398" y="2486144"/>
                  </a:lnTo>
                  <a:lnTo>
                    <a:pt x="336676" y="2445201"/>
                  </a:lnTo>
                  <a:lnTo>
                    <a:pt x="342798" y="2399639"/>
                  </a:lnTo>
                  <a:lnTo>
                    <a:pt x="171399" y="2399639"/>
                  </a:lnTo>
                  <a:lnTo>
                    <a:pt x="204758" y="2392903"/>
                  </a:lnTo>
                  <a:lnTo>
                    <a:pt x="231998" y="2374533"/>
                  </a:lnTo>
                  <a:lnTo>
                    <a:pt x="250364" y="2347288"/>
                  </a:lnTo>
                  <a:lnTo>
                    <a:pt x="257098" y="2313927"/>
                  </a:lnTo>
                  <a:lnTo>
                    <a:pt x="250364" y="2280573"/>
                  </a:lnTo>
                  <a:lnTo>
                    <a:pt x="231998" y="2253332"/>
                  </a:lnTo>
                  <a:lnTo>
                    <a:pt x="204758" y="2234963"/>
                  </a:lnTo>
                  <a:lnTo>
                    <a:pt x="171399" y="2228227"/>
                  </a:lnTo>
                  <a:close/>
                </a:path>
              </a:pathLst>
            </a:custGeom>
            <a:solidFill>
              <a:srgbClr val="CDC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03138" y="1743831"/>
              <a:ext cx="3651885" cy="2742565"/>
            </a:xfrm>
            <a:custGeom>
              <a:avLst/>
              <a:gdLst/>
              <a:ahLst/>
              <a:cxnLst/>
              <a:rect l="l" t="t" r="r" b="b"/>
              <a:pathLst>
                <a:path w="3651884" h="2742565">
                  <a:moveTo>
                    <a:pt x="342798" y="2399639"/>
                  </a:moveTo>
                  <a:lnTo>
                    <a:pt x="342798" y="171411"/>
                  </a:lnTo>
                  <a:lnTo>
                    <a:pt x="348920" y="125844"/>
                  </a:lnTo>
                  <a:lnTo>
                    <a:pt x="366198" y="84898"/>
                  </a:lnTo>
                  <a:lnTo>
                    <a:pt x="392998" y="50206"/>
                  </a:lnTo>
                  <a:lnTo>
                    <a:pt x="427687" y="23403"/>
                  </a:lnTo>
                  <a:lnTo>
                    <a:pt x="468631" y="6123"/>
                  </a:lnTo>
                  <a:lnTo>
                    <a:pt x="514197" y="0"/>
                  </a:lnTo>
                  <a:lnTo>
                    <a:pt x="3480092" y="0"/>
                  </a:lnTo>
                  <a:lnTo>
                    <a:pt x="3525659" y="6123"/>
                  </a:lnTo>
                  <a:lnTo>
                    <a:pt x="3566605" y="23403"/>
                  </a:lnTo>
                  <a:lnTo>
                    <a:pt x="3601297" y="50206"/>
                  </a:lnTo>
                  <a:lnTo>
                    <a:pt x="3628100" y="84898"/>
                  </a:lnTo>
                  <a:lnTo>
                    <a:pt x="3645380" y="125844"/>
                  </a:lnTo>
                  <a:lnTo>
                    <a:pt x="3651504" y="171411"/>
                  </a:lnTo>
                  <a:lnTo>
                    <a:pt x="3645380" y="216973"/>
                  </a:lnTo>
                  <a:lnTo>
                    <a:pt x="3628100" y="257916"/>
                  </a:lnTo>
                  <a:lnTo>
                    <a:pt x="3601297" y="292606"/>
                  </a:lnTo>
                  <a:lnTo>
                    <a:pt x="3566605" y="319408"/>
                  </a:lnTo>
                  <a:lnTo>
                    <a:pt x="3525659" y="336687"/>
                  </a:lnTo>
                  <a:lnTo>
                    <a:pt x="3480092" y="342811"/>
                  </a:lnTo>
                  <a:lnTo>
                    <a:pt x="3308692" y="342811"/>
                  </a:lnTo>
                  <a:lnTo>
                    <a:pt x="3308692" y="2571038"/>
                  </a:lnTo>
                  <a:lnTo>
                    <a:pt x="3302570" y="2616605"/>
                  </a:lnTo>
                  <a:lnTo>
                    <a:pt x="3285292" y="2657549"/>
                  </a:lnTo>
                  <a:lnTo>
                    <a:pt x="3258492" y="2692238"/>
                  </a:lnTo>
                  <a:lnTo>
                    <a:pt x="3223804" y="2719038"/>
                  </a:lnTo>
                  <a:lnTo>
                    <a:pt x="3182860" y="2736315"/>
                  </a:lnTo>
                  <a:lnTo>
                    <a:pt x="3137293" y="2742438"/>
                  </a:lnTo>
                  <a:lnTo>
                    <a:pt x="171399" y="2742438"/>
                  </a:lnTo>
                  <a:lnTo>
                    <a:pt x="125832" y="2736315"/>
                  </a:lnTo>
                  <a:lnTo>
                    <a:pt x="84888" y="2719038"/>
                  </a:lnTo>
                  <a:lnTo>
                    <a:pt x="50199" y="2692238"/>
                  </a:lnTo>
                  <a:lnTo>
                    <a:pt x="23399" y="2657549"/>
                  </a:lnTo>
                  <a:lnTo>
                    <a:pt x="6122" y="2616605"/>
                  </a:lnTo>
                  <a:lnTo>
                    <a:pt x="0" y="2571038"/>
                  </a:lnTo>
                  <a:lnTo>
                    <a:pt x="6122" y="2525472"/>
                  </a:lnTo>
                  <a:lnTo>
                    <a:pt x="23399" y="2484528"/>
                  </a:lnTo>
                  <a:lnTo>
                    <a:pt x="50199" y="2449839"/>
                  </a:lnTo>
                  <a:lnTo>
                    <a:pt x="84888" y="2423039"/>
                  </a:lnTo>
                  <a:lnTo>
                    <a:pt x="125832" y="2405761"/>
                  </a:lnTo>
                  <a:lnTo>
                    <a:pt x="171399" y="2399639"/>
                  </a:lnTo>
                  <a:lnTo>
                    <a:pt x="342798" y="2399639"/>
                  </a:lnTo>
                  <a:close/>
                </a:path>
                <a:path w="3651884" h="2742565">
                  <a:moveTo>
                    <a:pt x="514197" y="0"/>
                  </a:moveTo>
                  <a:lnTo>
                    <a:pt x="559763" y="6123"/>
                  </a:lnTo>
                  <a:lnTo>
                    <a:pt x="600708" y="23403"/>
                  </a:lnTo>
                  <a:lnTo>
                    <a:pt x="635396" y="50206"/>
                  </a:lnTo>
                  <a:lnTo>
                    <a:pt x="662196" y="84898"/>
                  </a:lnTo>
                  <a:lnTo>
                    <a:pt x="679474" y="125844"/>
                  </a:lnTo>
                  <a:lnTo>
                    <a:pt x="685596" y="171411"/>
                  </a:lnTo>
                  <a:lnTo>
                    <a:pt x="679474" y="216973"/>
                  </a:lnTo>
                  <a:lnTo>
                    <a:pt x="662196" y="257916"/>
                  </a:lnTo>
                  <a:lnTo>
                    <a:pt x="635396" y="292606"/>
                  </a:lnTo>
                  <a:lnTo>
                    <a:pt x="600708" y="319408"/>
                  </a:lnTo>
                  <a:lnTo>
                    <a:pt x="559763" y="336687"/>
                  </a:lnTo>
                  <a:lnTo>
                    <a:pt x="514197" y="342811"/>
                  </a:lnTo>
                  <a:lnTo>
                    <a:pt x="480838" y="336076"/>
                  </a:lnTo>
                  <a:lnTo>
                    <a:pt x="453597" y="317711"/>
                  </a:lnTo>
                  <a:lnTo>
                    <a:pt x="435232" y="290470"/>
                  </a:lnTo>
                  <a:lnTo>
                    <a:pt x="428497" y="257111"/>
                  </a:lnTo>
                  <a:lnTo>
                    <a:pt x="435232" y="223752"/>
                  </a:lnTo>
                  <a:lnTo>
                    <a:pt x="453597" y="196511"/>
                  </a:lnTo>
                  <a:lnTo>
                    <a:pt x="480838" y="178146"/>
                  </a:lnTo>
                  <a:lnTo>
                    <a:pt x="514197" y="171411"/>
                  </a:lnTo>
                  <a:lnTo>
                    <a:pt x="685609" y="171411"/>
                  </a:lnTo>
                </a:path>
                <a:path w="3651884" h="2742565">
                  <a:moveTo>
                    <a:pt x="3308692" y="342811"/>
                  </a:moveTo>
                  <a:lnTo>
                    <a:pt x="514197" y="342811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68187" y="4137121"/>
              <a:ext cx="184099" cy="1840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474537" y="4143471"/>
              <a:ext cx="171450" cy="342900"/>
            </a:xfrm>
            <a:custGeom>
              <a:avLst/>
              <a:gdLst/>
              <a:ahLst/>
              <a:cxnLst/>
              <a:rect l="l" t="t" r="r" b="b"/>
              <a:pathLst>
                <a:path w="171450" h="342900">
                  <a:moveTo>
                    <a:pt x="0" y="342798"/>
                  </a:moveTo>
                  <a:lnTo>
                    <a:pt x="45566" y="336676"/>
                  </a:lnTo>
                  <a:lnTo>
                    <a:pt x="86510" y="319398"/>
                  </a:lnTo>
                  <a:lnTo>
                    <a:pt x="121199" y="292598"/>
                  </a:lnTo>
                  <a:lnTo>
                    <a:pt x="147999" y="257909"/>
                  </a:lnTo>
                  <a:lnTo>
                    <a:pt x="165276" y="216965"/>
                  </a:lnTo>
                  <a:lnTo>
                    <a:pt x="171399" y="171399"/>
                  </a:lnTo>
                  <a:lnTo>
                    <a:pt x="171399" y="0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881364" y="2489099"/>
            <a:ext cx="2493645" cy="1395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99900"/>
              </a:lnSpc>
              <a:spcBef>
                <a:spcPts val="100"/>
              </a:spcBef>
            </a:pPr>
            <a:r>
              <a:rPr sz="1800" spc="-30" dirty="0">
                <a:latin typeface="Lucida Sans Unicode"/>
                <a:cs typeface="Lucida Sans Unicode"/>
              </a:rPr>
              <a:t>p</a:t>
            </a:r>
            <a:r>
              <a:rPr sz="1800" spc="-50" dirty="0">
                <a:latin typeface="Lucida Sans Unicode"/>
                <a:cs typeface="Lucida Sans Unicode"/>
              </a:rPr>
              <a:t>ro</a:t>
            </a:r>
            <a:r>
              <a:rPr sz="1800" spc="-30" dirty="0">
                <a:latin typeface="Lucida Sans Unicode"/>
                <a:cs typeface="Lucida Sans Unicode"/>
              </a:rPr>
              <a:t>j</a:t>
            </a:r>
            <a:r>
              <a:rPr sz="1800" spc="-35" dirty="0">
                <a:latin typeface="Lucida Sans Unicode"/>
                <a:cs typeface="Lucida Sans Unicode"/>
              </a:rPr>
              <a:t>en</a:t>
            </a:r>
            <a:r>
              <a:rPr sz="1800" spc="-15" dirty="0">
                <a:latin typeface="Lucida Sans Unicode"/>
                <a:cs typeface="Lucida Sans Unicode"/>
              </a:rPr>
              <a:t>in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he</a:t>
            </a:r>
            <a:r>
              <a:rPr sz="1800" spc="-15" dirty="0">
                <a:latin typeface="Lucida Sans Unicode"/>
                <a:cs typeface="Lucida Sans Unicode"/>
              </a:rPr>
              <a:t>d</a:t>
            </a:r>
            <a:r>
              <a:rPr sz="1800" spc="-35" dirty="0">
                <a:latin typeface="Lucida Sans Unicode"/>
                <a:cs typeface="Lucida Sans Unicode"/>
              </a:rPr>
              <a:t>e</a:t>
            </a:r>
            <a:r>
              <a:rPr sz="1800" spc="-20" dirty="0">
                <a:latin typeface="Lucida Sans Unicode"/>
                <a:cs typeface="Lucida Sans Unicode"/>
              </a:rPr>
              <a:t>f</a:t>
            </a:r>
            <a:r>
              <a:rPr sz="1800" spc="-65" dirty="0">
                <a:latin typeface="Lucida Sans Unicode"/>
                <a:cs typeface="Lucida Sans Unicode"/>
              </a:rPr>
              <a:t>l</a:t>
            </a:r>
            <a:r>
              <a:rPr sz="1800" spc="-30" dirty="0">
                <a:latin typeface="Lucida Sans Unicode"/>
                <a:cs typeface="Lucida Sans Unicode"/>
              </a:rPr>
              <a:t>er</a:t>
            </a:r>
            <a:r>
              <a:rPr sz="1800" spc="-15" dirty="0">
                <a:latin typeface="Lucida Sans Unicode"/>
                <a:cs typeface="Lucida Sans Unicode"/>
              </a:rPr>
              <a:t>i</a:t>
            </a:r>
            <a:r>
              <a:rPr sz="1800" spc="-10" dirty="0">
                <a:latin typeface="Lucida Sans Unicode"/>
                <a:cs typeface="Lucida Sans Unicode"/>
              </a:rPr>
              <a:t>ne  </a:t>
            </a:r>
            <a:r>
              <a:rPr sz="1800" spc="-40" dirty="0">
                <a:latin typeface="Lucida Sans Unicode"/>
                <a:cs typeface="Lucida Sans Unicode"/>
              </a:rPr>
              <a:t>ulaşmasını 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spc="-45" dirty="0">
                <a:latin typeface="Lucida Sans Unicode"/>
                <a:cs typeface="Lucida Sans Unicode"/>
              </a:rPr>
              <a:t>engelleyebilecek </a:t>
            </a:r>
            <a:r>
              <a:rPr sz="1800" spc="-50" dirty="0">
                <a:latin typeface="Lucida Sans Unicode"/>
                <a:cs typeface="Lucida Sans Unicode"/>
              </a:rPr>
              <a:t>riskler </a:t>
            </a:r>
            <a:r>
              <a:rPr sz="1800" spc="-555" dirty="0">
                <a:latin typeface="Lucida Sans Unicode"/>
                <a:cs typeface="Lucida Sans Unicode"/>
              </a:rPr>
              <a:t> </a:t>
            </a:r>
            <a:r>
              <a:rPr sz="1800" b="1" spc="-15" dirty="0">
                <a:solidFill>
                  <a:srgbClr val="843B0B"/>
                </a:solidFill>
                <a:latin typeface="Tahoma"/>
                <a:cs typeface="Tahoma"/>
              </a:rPr>
              <a:t>proje </a:t>
            </a:r>
            <a:r>
              <a:rPr sz="1800" b="1" spc="5" dirty="0">
                <a:solidFill>
                  <a:srgbClr val="843B0B"/>
                </a:solidFill>
                <a:latin typeface="Tahoma"/>
                <a:cs typeface="Tahoma"/>
              </a:rPr>
              <a:t>riskleri </a:t>
            </a:r>
            <a:r>
              <a:rPr sz="1800" spc="-35" dirty="0">
                <a:latin typeface="Lucida Sans Unicode"/>
                <a:cs typeface="Lucida Sans Unicode"/>
              </a:rPr>
              <a:t>olarak 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spc="-55" dirty="0">
                <a:latin typeface="Lucida Sans Unicode"/>
                <a:cs typeface="Lucida Sans Unicode"/>
              </a:rPr>
              <a:t>bilinir.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6795" y="4129290"/>
            <a:ext cx="704849" cy="53338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6795" y="4725161"/>
            <a:ext cx="704849" cy="5333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6795" y="5321807"/>
            <a:ext cx="704849" cy="5333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3103" y="2894076"/>
            <a:ext cx="286511" cy="31013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2341" y="3274314"/>
            <a:ext cx="287273" cy="30937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2341" y="3653790"/>
            <a:ext cx="287273" cy="310133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683640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20" dirty="0"/>
              <a:t> </a:t>
            </a:r>
            <a:r>
              <a:rPr spc="-45" dirty="0"/>
              <a:t>Yönetimi</a:t>
            </a:r>
            <a:r>
              <a:rPr spc="-3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dirty="0"/>
              <a:t>Risk</a:t>
            </a:r>
            <a:r>
              <a:rPr spc="-10" dirty="0"/>
              <a:t> </a:t>
            </a:r>
            <a:r>
              <a:rPr spc="-20" dirty="0"/>
              <a:t>ve</a:t>
            </a:r>
            <a:r>
              <a:rPr spc="-30" dirty="0"/>
              <a:t> </a:t>
            </a:r>
            <a:r>
              <a:rPr spc="-100" dirty="0"/>
              <a:t>Test</a:t>
            </a:r>
            <a:r>
              <a:rPr spc="-15" dirty="0"/>
              <a:t> </a:t>
            </a:r>
            <a:r>
              <a:rPr spc="-20" dirty="0"/>
              <a:t>Etme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729486"/>
            <a:ext cx="5987415" cy="465582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800" b="1" spc="-5" dirty="0">
                <a:solidFill>
                  <a:srgbClr val="843B0B"/>
                </a:solidFill>
                <a:latin typeface="Calibri"/>
                <a:cs typeface="Calibri"/>
              </a:rPr>
              <a:t>Proje</a:t>
            </a:r>
            <a:r>
              <a:rPr sz="2800" b="1" spc="-2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843B0B"/>
                </a:solidFill>
                <a:latin typeface="Calibri"/>
                <a:cs typeface="Calibri"/>
              </a:rPr>
              <a:t>Riskleri</a:t>
            </a:r>
            <a:r>
              <a:rPr sz="2800" b="1" spc="-1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843B0B"/>
                </a:solidFill>
                <a:latin typeface="Calibri"/>
                <a:cs typeface="Calibri"/>
              </a:rPr>
              <a:t>(Project</a:t>
            </a:r>
            <a:r>
              <a:rPr sz="2800" b="1" spc="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843B0B"/>
                </a:solidFill>
                <a:latin typeface="Calibri"/>
                <a:cs typeface="Calibri"/>
              </a:rPr>
              <a:t>Risks)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Teknik</a:t>
            </a:r>
            <a:r>
              <a:rPr sz="2400" b="1" spc="-4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sorunlar: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85"/>
              </a:spcBef>
              <a:buClr>
                <a:srgbClr val="4471C4"/>
              </a:buClr>
              <a:buSzPct val="140000"/>
              <a:buFont typeface="Wingdings"/>
              <a:buChar char=""/>
              <a:tabLst>
                <a:tab pos="419100" algn="l"/>
              </a:tabLst>
            </a:pPr>
            <a:r>
              <a:rPr sz="2000" spc="-5" dirty="0">
                <a:latin typeface="Calibri"/>
                <a:cs typeface="Calibri"/>
              </a:rPr>
              <a:t>Doğru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gereksinimleri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belirleme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ile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ilgili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problemler</a:t>
            </a:r>
            <a:endParaRPr sz="20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60"/>
              </a:spcBef>
              <a:buClr>
                <a:srgbClr val="4471C4"/>
              </a:buClr>
              <a:buSzPct val="140000"/>
              <a:buFont typeface="Wingdings"/>
              <a:buChar char=""/>
              <a:tabLst>
                <a:tab pos="419100" algn="l"/>
              </a:tabLst>
            </a:pPr>
            <a:r>
              <a:rPr sz="2000" spc="-5" dirty="0">
                <a:latin typeface="Calibri"/>
                <a:cs typeface="Calibri"/>
              </a:rPr>
              <a:t>Gereksinimlerin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kısıtları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karşılayamaması</a:t>
            </a:r>
            <a:endParaRPr sz="20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55"/>
              </a:spcBef>
              <a:buClr>
                <a:srgbClr val="4471C4"/>
              </a:buClr>
              <a:buSzPct val="140000"/>
              <a:buFont typeface="Wingdings"/>
              <a:buChar char=""/>
              <a:tabLst>
                <a:tab pos="419100" algn="l"/>
              </a:tabLst>
            </a:pPr>
            <a:r>
              <a:rPr sz="2000" spc="-5" dirty="0">
                <a:latin typeface="Calibri"/>
                <a:cs typeface="Calibri"/>
              </a:rPr>
              <a:t>Test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ortamının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zamanında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hazır olmaması</a:t>
            </a:r>
            <a:endParaRPr sz="20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65"/>
              </a:spcBef>
              <a:buClr>
                <a:srgbClr val="4471C4"/>
              </a:buClr>
              <a:buSzPct val="140000"/>
              <a:buFont typeface="Wingdings"/>
              <a:buChar char=""/>
              <a:tabLst>
                <a:tab pos="419100" algn="l"/>
              </a:tabLst>
            </a:pPr>
            <a:r>
              <a:rPr sz="2000" spc="-5" dirty="0">
                <a:latin typeface="Calibri"/>
                <a:cs typeface="Calibri"/>
              </a:rPr>
              <a:t>Geç kalınmış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veri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dönüştürme,</a:t>
            </a:r>
            <a:endParaRPr sz="20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60"/>
              </a:spcBef>
              <a:buClr>
                <a:srgbClr val="4471C4"/>
              </a:buClr>
              <a:buSzPct val="140000"/>
              <a:buFont typeface="Wingdings"/>
              <a:buChar char=""/>
              <a:tabLst>
                <a:tab pos="419100" algn="l"/>
              </a:tabLst>
            </a:pPr>
            <a:r>
              <a:rPr sz="2000" spc="-5" dirty="0">
                <a:latin typeface="Calibri"/>
                <a:cs typeface="Calibri"/>
              </a:rPr>
              <a:t>Geç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kalınmış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geçiş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planlaması,</a:t>
            </a:r>
            <a:endParaRPr sz="20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55"/>
              </a:spcBef>
              <a:buClr>
                <a:srgbClr val="4471C4"/>
              </a:buClr>
              <a:buSzPct val="140000"/>
              <a:buFont typeface="Wingdings"/>
              <a:buChar char=""/>
              <a:tabLst>
                <a:tab pos="419100" algn="l"/>
              </a:tabLst>
            </a:pPr>
            <a:r>
              <a:rPr sz="2000" spc="-5" dirty="0">
                <a:latin typeface="Calibri"/>
                <a:cs typeface="Calibri"/>
              </a:rPr>
              <a:t>Geç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kalınmış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yazılım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geliştirme,</a:t>
            </a:r>
            <a:endParaRPr sz="2000">
              <a:latin typeface="Calibri"/>
              <a:cs typeface="Calibri"/>
            </a:endParaRPr>
          </a:p>
          <a:p>
            <a:pPr marL="475615" indent="-463550">
              <a:lnSpc>
                <a:spcPct val="100000"/>
              </a:lnSpc>
              <a:spcBef>
                <a:spcPts val="765"/>
              </a:spcBef>
              <a:buClr>
                <a:srgbClr val="4471C4"/>
              </a:buClr>
              <a:buSzPct val="140000"/>
              <a:buFont typeface="Wingdings"/>
              <a:buChar char=""/>
              <a:tabLst>
                <a:tab pos="475615" algn="l"/>
                <a:tab pos="476250" algn="l"/>
              </a:tabLst>
            </a:pPr>
            <a:r>
              <a:rPr sz="2000" spc="-5" dirty="0">
                <a:latin typeface="Calibri"/>
                <a:cs typeface="Calibri"/>
              </a:rPr>
              <a:t>Veri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dönüştürme/geçiş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araçlarının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geç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test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edilmesi,</a:t>
            </a:r>
            <a:endParaRPr sz="2000">
              <a:latin typeface="Calibri"/>
              <a:cs typeface="Calibri"/>
            </a:endParaRPr>
          </a:p>
          <a:p>
            <a:pPr marL="475615" indent="-463550">
              <a:lnSpc>
                <a:spcPct val="100000"/>
              </a:lnSpc>
              <a:spcBef>
                <a:spcPts val="760"/>
              </a:spcBef>
              <a:buClr>
                <a:srgbClr val="4471C4"/>
              </a:buClr>
              <a:buSzPct val="140000"/>
              <a:buFont typeface="Wingdings"/>
              <a:buChar char=""/>
              <a:tabLst>
                <a:tab pos="475615" algn="l"/>
                <a:tab pos="476250" algn="l"/>
              </a:tabLst>
            </a:pPr>
            <a:r>
              <a:rPr sz="2000" spc="-5" dirty="0">
                <a:latin typeface="Calibri"/>
                <a:cs typeface="Calibri"/>
              </a:rPr>
              <a:t>Tasarım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kod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kalitesinin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düşük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olması</a:t>
            </a:r>
            <a:endParaRPr sz="20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55"/>
              </a:spcBef>
              <a:buClr>
                <a:srgbClr val="4471C4"/>
              </a:buClr>
              <a:buSzPct val="140000"/>
              <a:buFont typeface="Wingdings"/>
              <a:buChar char=""/>
              <a:tabLst>
                <a:tab pos="419100" algn="l"/>
              </a:tabLst>
            </a:pPr>
            <a:r>
              <a:rPr sz="2000" spc="-5" dirty="0">
                <a:latin typeface="Calibri"/>
                <a:cs typeface="Calibri"/>
              </a:rPr>
              <a:t>Yapılandırma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test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verisinin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kalitesinin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düşük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olması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2433" y="2492502"/>
            <a:ext cx="4248149" cy="2705099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699262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Test</a:t>
            </a:r>
            <a:r>
              <a:rPr spc="-20" dirty="0"/>
              <a:t> </a:t>
            </a:r>
            <a:r>
              <a:rPr dirty="0"/>
              <a:t>Yönetimi</a:t>
            </a:r>
            <a:r>
              <a:rPr spc="-25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dirty="0"/>
              <a:t>Risk</a:t>
            </a:r>
            <a:r>
              <a:rPr spc="-5" dirty="0"/>
              <a:t> </a:t>
            </a:r>
            <a:r>
              <a:rPr dirty="0"/>
              <a:t>ve</a:t>
            </a:r>
            <a:r>
              <a:rPr spc="-25" dirty="0"/>
              <a:t> </a:t>
            </a:r>
            <a:r>
              <a:rPr spc="-5" dirty="0"/>
              <a:t>Test</a:t>
            </a:r>
            <a:r>
              <a:rPr spc="-20" dirty="0"/>
              <a:t> </a:t>
            </a:r>
            <a:r>
              <a:rPr spc="-5" dirty="0"/>
              <a:t>Etme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729486"/>
            <a:ext cx="7415530" cy="480060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800" b="1" spc="-10" dirty="0">
                <a:solidFill>
                  <a:srgbClr val="843B0B"/>
                </a:solidFill>
                <a:latin typeface="Calibri"/>
                <a:cs typeface="Calibri"/>
              </a:rPr>
              <a:t>Proje</a:t>
            </a:r>
            <a:r>
              <a:rPr sz="2800" b="1" spc="-20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843B0B"/>
                </a:solidFill>
                <a:latin typeface="Calibri"/>
                <a:cs typeface="Calibri"/>
              </a:rPr>
              <a:t>Riskleri</a:t>
            </a:r>
            <a:r>
              <a:rPr sz="2800" b="1" spc="-10" dirty="0">
                <a:solidFill>
                  <a:srgbClr val="843B0B"/>
                </a:solidFill>
                <a:latin typeface="Calibri"/>
                <a:cs typeface="Calibri"/>
              </a:rPr>
              <a:t> (Project</a:t>
            </a:r>
            <a:r>
              <a:rPr sz="2800" b="1" spc="10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843B0B"/>
                </a:solidFill>
                <a:latin typeface="Calibri"/>
                <a:cs typeface="Calibri"/>
              </a:rPr>
              <a:t>Risks)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400" b="1" spc="-35" dirty="0">
                <a:solidFill>
                  <a:srgbClr val="00AF50"/>
                </a:solidFill>
                <a:latin typeface="Calibri"/>
                <a:cs typeface="Calibri"/>
              </a:rPr>
              <a:t>Tedarikçi</a:t>
            </a:r>
            <a:r>
              <a:rPr sz="2400" b="1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sorunları: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5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buClr>
                <a:srgbClr val="4471C4"/>
              </a:buClr>
              <a:buSzPct val="140000"/>
              <a:buFont typeface="Wingdings"/>
              <a:buChar char=""/>
              <a:tabLst>
                <a:tab pos="419100" algn="l"/>
              </a:tabLst>
            </a:pPr>
            <a:r>
              <a:rPr sz="2000" spc="-20" dirty="0">
                <a:latin typeface="Calibri"/>
                <a:cs typeface="Calibri"/>
              </a:rPr>
              <a:t>Tedarikçilerin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kalitesiz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iş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üretmesi</a:t>
            </a:r>
            <a:endParaRPr sz="2000">
              <a:latin typeface="Calibri"/>
              <a:cs typeface="Calibri"/>
            </a:endParaRPr>
          </a:p>
          <a:p>
            <a:pPr marL="475615" indent="-463550">
              <a:lnSpc>
                <a:spcPct val="100000"/>
              </a:lnSpc>
              <a:spcBef>
                <a:spcPts val="760"/>
              </a:spcBef>
              <a:buClr>
                <a:srgbClr val="4471C4"/>
              </a:buClr>
              <a:buSzPct val="140000"/>
              <a:buFont typeface="Wingdings"/>
              <a:buChar char=""/>
              <a:tabLst>
                <a:tab pos="475615" algn="l"/>
                <a:tab pos="476250" algn="l"/>
              </a:tabLst>
            </a:pPr>
            <a:r>
              <a:rPr sz="2000" spc="-10" dirty="0">
                <a:latin typeface="Calibri"/>
                <a:cs typeface="Calibri"/>
              </a:rPr>
              <a:t>Sözleşme </a:t>
            </a:r>
            <a:r>
              <a:rPr sz="2000" spc="-5" dirty="0">
                <a:latin typeface="Calibri"/>
                <a:cs typeface="Calibri"/>
              </a:rPr>
              <a:t>sorunları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00">
              <a:latin typeface="Calibri"/>
              <a:cs typeface="Calibri"/>
            </a:endParaRPr>
          </a:p>
          <a:p>
            <a:pPr marL="418465" marR="205104" indent="-406400">
              <a:lnSpc>
                <a:spcPts val="2590"/>
              </a:lnSpc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Riskleri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analiz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ederken,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yönetirken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azaltırken,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test 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yöneticisinin </a:t>
            </a:r>
            <a:r>
              <a:rPr sz="2400" b="1" spc="-5" dirty="0">
                <a:latin typeface="Calibri"/>
                <a:cs typeface="Calibri"/>
              </a:rPr>
              <a:t>iyi oluşturulmuş </a:t>
            </a:r>
            <a:r>
              <a:rPr sz="2400" b="1" spc="-10" dirty="0">
                <a:latin typeface="Calibri"/>
                <a:cs typeface="Calibri"/>
              </a:rPr>
              <a:t>proje yönetimi ilkelerini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izlemesi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gerekir.</a:t>
            </a:r>
            <a:endParaRPr sz="240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spcBef>
                <a:spcPts val="1010"/>
              </a:spcBef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spc="-25" dirty="0">
                <a:latin typeface="Calibri"/>
                <a:cs typeface="Calibri"/>
              </a:rPr>
              <a:t>"Yazılım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Testi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Dokümantasyonu</a:t>
            </a:r>
            <a:r>
              <a:rPr sz="2400" spc="-10" dirty="0">
                <a:latin typeface="Calibri"/>
                <a:cs typeface="Calibri"/>
              </a:rPr>
              <a:t> Standardı"</a:t>
            </a:r>
            <a:r>
              <a:rPr sz="2400" spc="-5" dirty="0">
                <a:latin typeface="Calibri"/>
                <a:cs typeface="Calibri"/>
              </a:rPr>
              <a:t> (IEEE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Std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829-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1998)'nın </a:t>
            </a:r>
            <a:r>
              <a:rPr sz="2400" spc="-20" dirty="0">
                <a:latin typeface="Calibri"/>
                <a:cs typeface="Calibri"/>
              </a:rPr>
              <a:t>test </a:t>
            </a:r>
            <a:r>
              <a:rPr sz="2400" spc="-5" dirty="0">
                <a:latin typeface="Calibri"/>
                <a:cs typeface="Calibri"/>
              </a:rPr>
              <a:t>planlarıyla ilgili kısmında risklerin </a:t>
            </a:r>
            <a:r>
              <a:rPr sz="2400" spc="-15" dirty="0">
                <a:latin typeface="Calibri"/>
                <a:cs typeface="Calibri"/>
              </a:rPr>
              <a:t>ve </a:t>
            </a:r>
            <a:r>
              <a:rPr sz="2400" spc="-10" dirty="0">
                <a:latin typeface="Calibri"/>
                <a:cs typeface="Calibri"/>
              </a:rPr>
              <a:t> beklenmeyen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olayların </a:t>
            </a:r>
            <a:r>
              <a:rPr sz="2400" spc="-5" dirty="0">
                <a:latin typeface="Calibri"/>
                <a:cs typeface="Calibri"/>
              </a:rPr>
              <a:t>bildirilmesi </a:t>
            </a:r>
            <a:r>
              <a:rPr sz="2400" spc="-10" dirty="0">
                <a:latin typeface="Calibri"/>
                <a:cs typeface="Calibri"/>
              </a:rPr>
              <a:t>gerektiği vurgulanır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31936" y="1743455"/>
            <a:ext cx="2898647" cy="424891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524" y="1742610"/>
            <a:ext cx="5996305" cy="2012314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3000" b="1" spc="-5" dirty="0">
                <a:solidFill>
                  <a:srgbClr val="843B0B"/>
                </a:solidFill>
                <a:latin typeface="Calibri"/>
                <a:cs typeface="Calibri"/>
              </a:rPr>
              <a:t>Risk</a:t>
            </a:r>
            <a:r>
              <a:rPr sz="3000" b="1" spc="-1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843B0B"/>
                </a:solidFill>
                <a:latin typeface="Calibri"/>
                <a:cs typeface="Calibri"/>
              </a:rPr>
              <a:t>Based</a:t>
            </a:r>
            <a:r>
              <a:rPr sz="3000" b="1" spc="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3000" b="1" spc="-45" dirty="0">
                <a:solidFill>
                  <a:srgbClr val="843B0B"/>
                </a:solidFill>
                <a:latin typeface="Calibri"/>
                <a:cs typeface="Calibri"/>
              </a:rPr>
              <a:t>Testing</a:t>
            </a:r>
            <a:r>
              <a:rPr sz="3000" b="1" spc="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843B0B"/>
                </a:solidFill>
                <a:latin typeface="Calibri"/>
                <a:cs typeface="Calibri"/>
              </a:rPr>
              <a:t>-</a:t>
            </a:r>
            <a:r>
              <a:rPr sz="3000" b="1" spc="-10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843B0B"/>
                </a:solidFill>
                <a:latin typeface="Calibri"/>
                <a:cs typeface="Calibri"/>
              </a:rPr>
              <a:t>(Risk </a:t>
            </a:r>
            <a:r>
              <a:rPr sz="3000" b="1" spc="-40" dirty="0">
                <a:solidFill>
                  <a:srgbClr val="843B0B"/>
                </a:solidFill>
                <a:latin typeface="Calibri"/>
                <a:cs typeface="Calibri"/>
              </a:rPr>
              <a:t>Temelli</a:t>
            </a:r>
            <a:r>
              <a:rPr sz="3000" b="1" spc="-10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3000" b="1" spc="-65" dirty="0">
                <a:solidFill>
                  <a:srgbClr val="843B0B"/>
                </a:solidFill>
                <a:latin typeface="Calibri"/>
                <a:cs typeface="Calibri"/>
              </a:rPr>
              <a:t>Test)</a:t>
            </a:r>
            <a:endParaRPr sz="30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Risk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analizi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yapılmalı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40"/>
              </a:spcBef>
              <a:buClr>
                <a:srgbClr val="A9D18E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Gereksinim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tanım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dökümanı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A9D18E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15" dirty="0">
                <a:latin typeface="Calibri"/>
                <a:cs typeface="Calibri"/>
              </a:rPr>
              <a:t>Paydaşlarla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durum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üzerine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düşünülmeli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7524" y="3740666"/>
            <a:ext cx="5665470" cy="239204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487045" indent="-474980">
              <a:lnSpc>
                <a:spcPct val="100000"/>
              </a:lnSpc>
              <a:spcBef>
                <a:spcPts val="645"/>
              </a:spcBef>
              <a:buClr>
                <a:srgbClr val="A9D18E"/>
              </a:buClr>
              <a:buSzPct val="116666"/>
              <a:buFont typeface="Wingdings"/>
              <a:buChar char=""/>
              <a:tabLst>
                <a:tab pos="487045" algn="l"/>
                <a:tab pos="487680" algn="l"/>
              </a:tabLst>
            </a:pPr>
            <a:r>
              <a:rPr sz="2400" spc="-15" dirty="0">
                <a:latin typeface="Calibri"/>
                <a:cs typeface="Calibri"/>
              </a:rPr>
              <a:t>Konu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uzmanlarından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öneriler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alınmalı</a:t>
            </a:r>
            <a:endParaRPr sz="2400">
              <a:latin typeface="Calibri"/>
              <a:cs typeface="Calibri"/>
            </a:endParaRPr>
          </a:p>
          <a:p>
            <a:pPr marL="499109" indent="-487045">
              <a:lnSpc>
                <a:spcPct val="100000"/>
              </a:lnSpc>
              <a:spcBef>
                <a:spcPts val="635"/>
              </a:spcBef>
              <a:buFont typeface="Wingdings"/>
              <a:buChar char=""/>
              <a:tabLst>
                <a:tab pos="499109" algn="l"/>
                <a:tab pos="499745" algn="l"/>
              </a:tabLst>
            </a:pPr>
            <a:r>
              <a:rPr sz="2800" spc="-5" dirty="0">
                <a:latin typeface="Calibri"/>
                <a:cs typeface="Calibri"/>
              </a:rPr>
              <a:t>Puanlandırılmalı</a:t>
            </a:r>
            <a:endParaRPr sz="2800">
              <a:latin typeface="Calibri"/>
              <a:cs typeface="Calibri"/>
            </a:endParaRPr>
          </a:p>
          <a:p>
            <a:pPr marR="1872614" algn="r">
              <a:lnSpc>
                <a:spcPct val="100000"/>
              </a:lnSpc>
              <a:spcBef>
                <a:spcPts val="735"/>
              </a:spcBef>
            </a:pPr>
            <a:r>
              <a:rPr sz="2400" spc="-15" dirty="0">
                <a:latin typeface="Calibri"/>
                <a:cs typeface="Calibri"/>
              </a:rPr>
              <a:t>Farklı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aralıklar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kullanılabilir</a:t>
            </a:r>
            <a:endParaRPr sz="2400">
              <a:latin typeface="Calibri"/>
              <a:cs typeface="Calibri"/>
            </a:endParaRPr>
          </a:p>
          <a:p>
            <a:pPr marR="1828800" algn="r">
              <a:lnSpc>
                <a:spcPct val="100000"/>
              </a:lnSpc>
              <a:spcBef>
                <a:spcPts val="715"/>
              </a:spcBef>
              <a:tabLst>
                <a:tab pos="1237615" algn="l"/>
                <a:tab pos="2389505" algn="l"/>
              </a:tabLst>
            </a:pPr>
            <a:r>
              <a:rPr sz="2400" spc="-5" dirty="0">
                <a:latin typeface="Calibri"/>
                <a:cs typeface="Calibri"/>
              </a:rPr>
              <a:t>1-10	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1-5	</a:t>
            </a:r>
            <a:r>
              <a:rPr sz="2400" spc="-5" dirty="0">
                <a:latin typeface="Calibri"/>
                <a:cs typeface="Calibri"/>
              </a:rPr>
              <a:t>1-3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40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Zaman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planı ile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riskler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paylaştırılmalı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04374" y="304652"/>
            <a:ext cx="683640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20" dirty="0"/>
              <a:t> </a:t>
            </a:r>
            <a:r>
              <a:rPr spc="-45" dirty="0"/>
              <a:t>Yönetimi</a:t>
            </a:r>
            <a:r>
              <a:rPr spc="-3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dirty="0"/>
              <a:t>Risk</a:t>
            </a:r>
            <a:r>
              <a:rPr spc="-10" dirty="0"/>
              <a:t> </a:t>
            </a:r>
            <a:r>
              <a:rPr spc="-20" dirty="0"/>
              <a:t>ve</a:t>
            </a:r>
            <a:r>
              <a:rPr spc="-25" dirty="0"/>
              <a:t> </a:t>
            </a:r>
            <a:r>
              <a:rPr spc="-100" dirty="0"/>
              <a:t>Test</a:t>
            </a:r>
            <a:r>
              <a:rPr spc="-15" dirty="0"/>
              <a:t> </a:t>
            </a:r>
            <a:r>
              <a:rPr spc="-20" dirty="0"/>
              <a:t>Etme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394832" y="1737485"/>
            <a:ext cx="5566410" cy="4597400"/>
            <a:chOff x="6394832" y="1737485"/>
            <a:chExt cx="5566410" cy="4597400"/>
          </a:xfrm>
        </p:grpSpPr>
        <p:sp>
          <p:nvSpPr>
            <p:cNvPr id="6" name="object 6"/>
            <p:cNvSpPr/>
            <p:nvPr/>
          </p:nvSpPr>
          <p:spPr>
            <a:xfrm>
              <a:off x="6687690" y="1743837"/>
              <a:ext cx="5267325" cy="4584700"/>
            </a:xfrm>
            <a:custGeom>
              <a:avLst/>
              <a:gdLst/>
              <a:ahLst/>
              <a:cxnLst/>
              <a:rect l="l" t="t" r="r" b="b"/>
              <a:pathLst>
                <a:path w="5267325" h="4584700">
                  <a:moveTo>
                    <a:pt x="4980432" y="0"/>
                  </a:moveTo>
                  <a:lnTo>
                    <a:pt x="573024" y="0"/>
                  </a:lnTo>
                  <a:lnTo>
                    <a:pt x="526551" y="3749"/>
                  </a:lnTo>
                  <a:lnTo>
                    <a:pt x="482466" y="14606"/>
                  </a:lnTo>
                  <a:lnTo>
                    <a:pt x="441358" y="31978"/>
                  </a:lnTo>
                  <a:lnTo>
                    <a:pt x="403816" y="55278"/>
                  </a:lnTo>
                  <a:lnTo>
                    <a:pt x="370432" y="83915"/>
                  </a:lnTo>
                  <a:lnTo>
                    <a:pt x="341794" y="117299"/>
                  </a:lnTo>
                  <a:lnTo>
                    <a:pt x="318493" y="154840"/>
                  </a:lnTo>
                  <a:lnTo>
                    <a:pt x="301119" y="195949"/>
                  </a:lnTo>
                  <a:lnTo>
                    <a:pt x="290262" y="240036"/>
                  </a:lnTo>
                  <a:lnTo>
                    <a:pt x="286513" y="286499"/>
                  </a:lnTo>
                  <a:lnTo>
                    <a:pt x="286512" y="4011167"/>
                  </a:lnTo>
                  <a:lnTo>
                    <a:pt x="0" y="4011167"/>
                  </a:lnTo>
                  <a:lnTo>
                    <a:pt x="45281" y="4018471"/>
                  </a:lnTo>
                  <a:lnTo>
                    <a:pt x="84606" y="4038807"/>
                  </a:lnTo>
                  <a:lnTo>
                    <a:pt x="115616" y="4069817"/>
                  </a:lnTo>
                  <a:lnTo>
                    <a:pt x="135952" y="4109142"/>
                  </a:lnTo>
                  <a:lnTo>
                    <a:pt x="143256" y="4154424"/>
                  </a:lnTo>
                  <a:lnTo>
                    <a:pt x="135952" y="4199705"/>
                  </a:lnTo>
                  <a:lnTo>
                    <a:pt x="115616" y="4239030"/>
                  </a:lnTo>
                  <a:lnTo>
                    <a:pt x="84606" y="4270040"/>
                  </a:lnTo>
                  <a:lnTo>
                    <a:pt x="45281" y="4290376"/>
                  </a:lnTo>
                  <a:lnTo>
                    <a:pt x="0" y="4297680"/>
                  </a:lnTo>
                  <a:lnTo>
                    <a:pt x="286512" y="4297680"/>
                  </a:lnTo>
                  <a:lnTo>
                    <a:pt x="282761" y="4344155"/>
                  </a:lnTo>
                  <a:lnTo>
                    <a:pt x="271904" y="4388242"/>
                  </a:lnTo>
                  <a:lnTo>
                    <a:pt x="254530" y="4429351"/>
                  </a:lnTo>
                  <a:lnTo>
                    <a:pt x="231229" y="4466892"/>
                  </a:lnTo>
                  <a:lnTo>
                    <a:pt x="202591" y="4500276"/>
                  </a:lnTo>
                  <a:lnTo>
                    <a:pt x="169207" y="4528913"/>
                  </a:lnTo>
                  <a:lnTo>
                    <a:pt x="131665" y="4552213"/>
                  </a:lnTo>
                  <a:lnTo>
                    <a:pt x="90557" y="4569585"/>
                  </a:lnTo>
                  <a:lnTo>
                    <a:pt x="46472" y="4580442"/>
                  </a:lnTo>
                  <a:lnTo>
                    <a:pt x="0" y="4584192"/>
                  </a:lnTo>
                  <a:lnTo>
                    <a:pt x="4407408" y="4584192"/>
                  </a:lnTo>
                  <a:lnTo>
                    <a:pt x="4453883" y="4580442"/>
                  </a:lnTo>
                  <a:lnTo>
                    <a:pt x="4497970" y="4569585"/>
                  </a:lnTo>
                  <a:lnTo>
                    <a:pt x="4539079" y="4552213"/>
                  </a:lnTo>
                  <a:lnTo>
                    <a:pt x="4576620" y="4528913"/>
                  </a:lnTo>
                  <a:lnTo>
                    <a:pt x="4610004" y="4500276"/>
                  </a:lnTo>
                  <a:lnTo>
                    <a:pt x="4638641" y="4466892"/>
                  </a:lnTo>
                  <a:lnTo>
                    <a:pt x="4661941" y="4429351"/>
                  </a:lnTo>
                  <a:lnTo>
                    <a:pt x="4679313" y="4388242"/>
                  </a:lnTo>
                  <a:lnTo>
                    <a:pt x="4690170" y="4344155"/>
                  </a:lnTo>
                  <a:lnTo>
                    <a:pt x="4693920" y="4297680"/>
                  </a:lnTo>
                  <a:lnTo>
                    <a:pt x="4693920" y="573024"/>
                  </a:lnTo>
                  <a:lnTo>
                    <a:pt x="573036" y="573024"/>
                  </a:lnTo>
                  <a:lnTo>
                    <a:pt x="527754" y="565719"/>
                  </a:lnTo>
                  <a:lnTo>
                    <a:pt x="488425" y="545380"/>
                  </a:lnTo>
                  <a:lnTo>
                    <a:pt x="457411" y="514366"/>
                  </a:lnTo>
                  <a:lnTo>
                    <a:pt x="437072" y="475037"/>
                  </a:lnTo>
                  <a:lnTo>
                    <a:pt x="429768" y="429755"/>
                  </a:lnTo>
                  <a:lnTo>
                    <a:pt x="437072" y="384479"/>
                  </a:lnTo>
                  <a:lnTo>
                    <a:pt x="457411" y="345154"/>
                  </a:lnTo>
                  <a:lnTo>
                    <a:pt x="488425" y="314142"/>
                  </a:lnTo>
                  <a:lnTo>
                    <a:pt x="527754" y="293803"/>
                  </a:lnTo>
                  <a:lnTo>
                    <a:pt x="573036" y="286499"/>
                  </a:lnTo>
                  <a:lnTo>
                    <a:pt x="5266942" y="286499"/>
                  </a:lnTo>
                  <a:lnTo>
                    <a:pt x="5263194" y="240036"/>
                  </a:lnTo>
                  <a:lnTo>
                    <a:pt x="5252337" y="195949"/>
                  </a:lnTo>
                  <a:lnTo>
                    <a:pt x="5234965" y="154840"/>
                  </a:lnTo>
                  <a:lnTo>
                    <a:pt x="5211665" y="117299"/>
                  </a:lnTo>
                  <a:lnTo>
                    <a:pt x="5183028" y="83915"/>
                  </a:lnTo>
                  <a:lnTo>
                    <a:pt x="5149644" y="55278"/>
                  </a:lnTo>
                  <a:lnTo>
                    <a:pt x="5112103" y="31978"/>
                  </a:lnTo>
                  <a:lnTo>
                    <a:pt x="5070994" y="14606"/>
                  </a:lnTo>
                  <a:lnTo>
                    <a:pt x="5026907" y="3749"/>
                  </a:lnTo>
                  <a:lnTo>
                    <a:pt x="4980432" y="0"/>
                  </a:lnTo>
                  <a:close/>
                </a:path>
                <a:path w="5267325" h="4584700">
                  <a:moveTo>
                    <a:pt x="5266942" y="286499"/>
                  </a:moveTo>
                  <a:lnTo>
                    <a:pt x="573036" y="286499"/>
                  </a:lnTo>
                  <a:lnTo>
                    <a:pt x="859536" y="286512"/>
                  </a:lnTo>
                  <a:lnTo>
                    <a:pt x="855786" y="332984"/>
                  </a:lnTo>
                  <a:lnTo>
                    <a:pt x="844930" y="377069"/>
                  </a:lnTo>
                  <a:lnTo>
                    <a:pt x="827557" y="418177"/>
                  </a:lnTo>
                  <a:lnTo>
                    <a:pt x="804258" y="455719"/>
                  </a:lnTo>
                  <a:lnTo>
                    <a:pt x="775622" y="489103"/>
                  </a:lnTo>
                  <a:lnTo>
                    <a:pt x="742239" y="517741"/>
                  </a:lnTo>
                  <a:lnTo>
                    <a:pt x="704699" y="541042"/>
                  </a:lnTo>
                  <a:lnTo>
                    <a:pt x="663592" y="558416"/>
                  </a:lnTo>
                  <a:lnTo>
                    <a:pt x="619508" y="569273"/>
                  </a:lnTo>
                  <a:lnTo>
                    <a:pt x="573036" y="573024"/>
                  </a:lnTo>
                  <a:lnTo>
                    <a:pt x="4980432" y="573024"/>
                  </a:lnTo>
                  <a:lnTo>
                    <a:pt x="5026907" y="569273"/>
                  </a:lnTo>
                  <a:lnTo>
                    <a:pt x="5070994" y="558416"/>
                  </a:lnTo>
                  <a:lnTo>
                    <a:pt x="5112103" y="541042"/>
                  </a:lnTo>
                  <a:lnTo>
                    <a:pt x="5149644" y="517741"/>
                  </a:lnTo>
                  <a:lnTo>
                    <a:pt x="5183028" y="489103"/>
                  </a:lnTo>
                  <a:lnTo>
                    <a:pt x="5211665" y="455719"/>
                  </a:lnTo>
                  <a:lnTo>
                    <a:pt x="5234965" y="418177"/>
                  </a:lnTo>
                  <a:lnTo>
                    <a:pt x="5252337" y="377069"/>
                  </a:lnTo>
                  <a:lnTo>
                    <a:pt x="5263194" y="332984"/>
                  </a:lnTo>
                  <a:lnTo>
                    <a:pt x="5266942" y="2864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01183" y="2030346"/>
              <a:ext cx="1146175" cy="4297680"/>
            </a:xfrm>
            <a:custGeom>
              <a:avLst/>
              <a:gdLst/>
              <a:ahLst/>
              <a:cxnLst/>
              <a:rect l="l" t="t" r="r" b="b"/>
              <a:pathLst>
                <a:path w="1146175" h="4297680">
                  <a:moveTo>
                    <a:pt x="1146046" y="0"/>
                  </a:moveTo>
                  <a:lnTo>
                    <a:pt x="859534" y="0"/>
                  </a:lnTo>
                  <a:lnTo>
                    <a:pt x="814253" y="7303"/>
                  </a:lnTo>
                  <a:lnTo>
                    <a:pt x="774928" y="27639"/>
                  </a:lnTo>
                  <a:lnTo>
                    <a:pt x="743918" y="58649"/>
                  </a:lnTo>
                  <a:lnTo>
                    <a:pt x="723581" y="97974"/>
                  </a:lnTo>
                  <a:lnTo>
                    <a:pt x="716278" y="143256"/>
                  </a:lnTo>
                  <a:lnTo>
                    <a:pt x="723581" y="188537"/>
                  </a:lnTo>
                  <a:lnTo>
                    <a:pt x="743918" y="227862"/>
                  </a:lnTo>
                  <a:lnTo>
                    <a:pt x="774928" y="258872"/>
                  </a:lnTo>
                  <a:lnTo>
                    <a:pt x="814253" y="279208"/>
                  </a:lnTo>
                  <a:lnTo>
                    <a:pt x="859534" y="286512"/>
                  </a:lnTo>
                  <a:lnTo>
                    <a:pt x="906010" y="282761"/>
                  </a:lnTo>
                  <a:lnTo>
                    <a:pt x="950097" y="271904"/>
                  </a:lnTo>
                  <a:lnTo>
                    <a:pt x="991206" y="254530"/>
                  </a:lnTo>
                  <a:lnTo>
                    <a:pt x="1028747" y="231229"/>
                  </a:lnTo>
                  <a:lnTo>
                    <a:pt x="1062131" y="202591"/>
                  </a:lnTo>
                  <a:lnTo>
                    <a:pt x="1090768" y="169207"/>
                  </a:lnTo>
                  <a:lnTo>
                    <a:pt x="1114068" y="131665"/>
                  </a:lnTo>
                  <a:lnTo>
                    <a:pt x="1131440" y="90557"/>
                  </a:lnTo>
                  <a:lnTo>
                    <a:pt x="1142297" y="46472"/>
                  </a:lnTo>
                  <a:lnTo>
                    <a:pt x="1146046" y="0"/>
                  </a:lnTo>
                  <a:close/>
                </a:path>
                <a:path w="1146175" h="4297680">
                  <a:moveTo>
                    <a:pt x="286510" y="3724668"/>
                  </a:moveTo>
                  <a:lnTo>
                    <a:pt x="240038" y="3728418"/>
                  </a:lnTo>
                  <a:lnTo>
                    <a:pt x="195953" y="3739274"/>
                  </a:lnTo>
                  <a:lnTo>
                    <a:pt x="154845" y="3756647"/>
                  </a:lnTo>
                  <a:lnTo>
                    <a:pt x="117303" y="3779946"/>
                  </a:lnTo>
                  <a:lnTo>
                    <a:pt x="83918" y="3808582"/>
                  </a:lnTo>
                  <a:lnTo>
                    <a:pt x="55281" y="3841965"/>
                  </a:lnTo>
                  <a:lnTo>
                    <a:pt x="31980" y="3879505"/>
                  </a:lnTo>
                  <a:lnTo>
                    <a:pt x="14606" y="3920612"/>
                  </a:lnTo>
                  <a:lnTo>
                    <a:pt x="3749" y="3964696"/>
                  </a:lnTo>
                  <a:lnTo>
                    <a:pt x="0" y="4011180"/>
                  </a:lnTo>
                  <a:lnTo>
                    <a:pt x="3749" y="4057643"/>
                  </a:lnTo>
                  <a:lnTo>
                    <a:pt x="14606" y="4101730"/>
                  </a:lnTo>
                  <a:lnTo>
                    <a:pt x="31980" y="4142839"/>
                  </a:lnTo>
                  <a:lnTo>
                    <a:pt x="55281" y="4180380"/>
                  </a:lnTo>
                  <a:lnTo>
                    <a:pt x="83918" y="4213764"/>
                  </a:lnTo>
                  <a:lnTo>
                    <a:pt x="117303" y="4242401"/>
                  </a:lnTo>
                  <a:lnTo>
                    <a:pt x="154845" y="4265701"/>
                  </a:lnTo>
                  <a:lnTo>
                    <a:pt x="195953" y="4283073"/>
                  </a:lnTo>
                  <a:lnTo>
                    <a:pt x="240038" y="4293930"/>
                  </a:lnTo>
                  <a:lnTo>
                    <a:pt x="286510" y="4297680"/>
                  </a:lnTo>
                  <a:lnTo>
                    <a:pt x="332986" y="4293930"/>
                  </a:lnTo>
                  <a:lnTo>
                    <a:pt x="377073" y="4283073"/>
                  </a:lnTo>
                  <a:lnTo>
                    <a:pt x="418182" y="4265701"/>
                  </a:lnTo>
                  <a:lnTo>
                    <a:pt x="455723" y="4242401"/>
                  </a:lnTo>
                  <a:lnTo>
                    <a:pt x="489107" y="4213764"/>
                  </a:lnTo>
                  <a:lnTo>
                    <a:pt x="517744" y="4180380"/>
                  </a:lnTo>
                  <a:lnTo>
                    <a:pt x="541044" y="4142839"/>
                  </a:lnTo>
                  <a:lnTo>
                    <a:pt x="558416" y="4101730"/>
                  </a:lnTo>
                  <a:lnTo>
                    <a:pt x="569273" y="4057643"/>
                  </a:lnTo>
                  <a:lnTo>
                    <a:pt x="573021" y="4011180"/>
                  </a:lnTo>
                  <a:lnTo>
                    <a:pt x="286510" y="4011180"/>
                  </a:lnTo>
                  <a:lnTo>
                    <a:pt x="331792" y="4003877"/>
                  </a:lnTo>
                  <a:lnTo>
                    <a:pt x="371117" y="3983541"/>
                  </a:lnTo>
                  <a:lnTo>
                    <a:pt x="402127" y="3952531"/>
                  </a:lnTo>
                  <a:lnTo>
                    <a:pt x="422463" y="3913205"/>
                  </a:lnTo>
                  <a:lnTo>
                    <a:pt x="429766" y="3867924"/>
                  </a:lnTo>
                  <a:lnTo>
                    <a:pt x="422463" y="3822643"/>
                  </a:lnTo>
                  <a:lnTo>
                    <a:pt x="402127" y="3783318"/>
                  </a:lnTo>
                  <a:lnTo>
                    <a:pt x="371117" y="3752307"/>
                  </a:lnTo>
                  <a:lnTo>
                    <a:pt x="331792" y="3731971"/>
                  </a:lnTo>
                  <a:lnTo>
                    <a:pt x="286510" y="3724668"/>
                  </a:lnTo>
                  <a:close/>
                </a:path>
              </a:pathLst>
            </a:custGeom>
            <a:solidFill>
              <a:srgbClr val="CDC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01182" y="1743835"/>
              <a:ext cx="5553710" cy="4584700"/>
            </a:xfrm>
            <a:custGeom>
              <a:avLst/>
              <a:gdLst/>
              <a:ahLst/>
              <a:cxnLst/>
              <a:rect l="l" t="t" r="r" b="b"/>
              <a:pathLst>
                <a:path w="5553709" h="4584700">
                  <a:moveTo>
                    <a:pt x="573024" y="4011167"/>
                  </a:moveTo>
                  <a:lnTo>
                    <a:pt x="573024" y="286512"/>
                  </a:lnTo>
                  <a:lnTo>
                    <a:pt x="576773" y="240036"/>
                  </a:lnTo>
                  <a:lnTo>
                    <a:pt x="587630" y="195949"/>
                  </a:lnTo>
                  <a:lnTo>
                    <a:pt x="605002" y="154840"/>
                  </a:lnTo>
                  <a:lnTo>
                    <a:pt x="628302" y="117299"/>
                  </a:lnTo>
                  <a:lnTo>
                    <a:pt x="656939" y="83915"/>
                  </a:lnTo>
                  <a:lnTo>
                    <a:pt x="690323" y="55278"/>
                  </a:lnTo>
                  <a:lnTo>
                    <a:pt x="727864" y="31978"/>
                  </a:lnTo>
                  <a:lnTo>
                    <a:pt x="768973" y="14606"/>
                  </a:lnTo>
                  <a:lnTo>
                    <a:pt x="813060" y="3749"/>
                  </a:lnTo>
                  <a:lnTo>
                    <a:pt x="859536" y="0"/>
                  </a:lnTo>
                  <a:lnTo>
                    <a:pt x="5266944" y="0"/>
                  </a:lnTo>
                  <a:lnTo>
                    <a:pt x="5313419" y="3749"/>
                  </a:lnTo>
                  <a:lnTo>
                    <a:pt x="5357506" y="14606"/>
                  </a:lnTo>
                  <a:lnTo>
                    <a:pt x="5398615" y="31978"/>
                  </a:lnTo>
                  <a:lnTo>
                    <a:pt x="5436156" y="55278"/>
                  </a:lnTo>
                  <a:lnTo>
                    <a:pt x="5469540" y="83915"/>
                  </a:lnTo>
                  <a:lnTo>
                    <a:pt x="5498177" y="117299"/>
                  </a:lnTo>
                  <a:lnTo>
                    <a:pt x="5521477" y="154840"/>
                  </a:lnTo>
                  <a:lnTo>
                    <a:pt x="5538849" y="195949"/>
                  </a:lnTo>
                  <a:lnTo>
                    <a:pt x="5549706" y="240036"/>
                  </a:lnTo>
                  <a:lnTo>
                    <a:pt x="5553456" y="286512"/>
                  </a:lnTo>
                  <a:lnTo>
                    <a:pt x="5549706" y="332984"/>
                  </a:lnTo>
                  <a:lnTo>
                    <a:pt x="5538849" y="377069"/>
                  </a:lnTo>
                  <a:lnTo>
                    <a:pt x="5521477" y="418177"/>
                  </a:lnTo>
                  <a:lnTo>
                    <a:pt x="5498177" y="455719"/>
                  </a:lnTo>
                  <a:lnTo>
                    <a:pt x="5469540" y="489103"/>
                  </a:lnTo>
                  <a:lnTo>
                    <a:pt x="5436156" y="517741"/>
                  </a:lnTo>
                  <a:lnTo>
                    <a:pt x="5398615" y="541042"/>
                  </a:lnTo>
                  <a:lnTo>
                    <a:pt x="5357506" y="558416"/>
                  </a:lnTo>
                  <a:lnTo>
                    <a:pt x="5313419" y="569273"/>
                  </a:lnTo>
                  <a:lnTo>
                    <a:pt x="5266944" y="573023"/>
                  </a:lnTo>
                  <a:lnTo>
                    <a:pt x="4980432" y="573023"/>
                  </a:lnTo>
                  <a:lnTo>
                    <a:pt x="4980432" y="4297680"/>
                  </a:lnTo>
                  <a:lnTo>
                    <a:pt x="4976682" y="4344155"/>
                  </a:lnTo>
                  <a:lnTo>
                    <a:pt x="4965825" y="4388242"/>
                  </a:lnTo>
                  <a:lnTo>
                    <a:pt x="4948453" y="4429351"/>
                  </a:lnTo>
                  <a:lnTo>
                    <a:pt x="4925153" y="4466892"/>
                  </a:lnTo>
                  <a:lnTo>
                    <a:pt x="4896516" y="4500276"/>
                  </a:lnTo>
                  <a:lnTo>
                    <a:pt x="4863132" y="4528913"/>
                  </a:lnTo>
                  <a:lnTo>
                    <a:pt x="4825591" y="4552213"/>
                  </a:lnTo>
                  <a:lnTo>
                    <a:pt x="4784482" y="4569585"/>
                  </a:lnTo>
                  <a:lnTo>
                    <a:pt x="4740395" y="4580442"/>
                  </a:lnTo>
                  <a:lnTo>
                    <a:pt x="4693920" y="4584192"/>
                  </a:lnTo>
                  <a:lnTo>
                    <a:pt x="286512" y="4584192"/>
                  </a:lnTo>
                  <a:lnTo>
                    <a:pt x="240036" y="4580442"/>
                  </a:lnTo>
                  <a:lnTo>
                    <a:pt x="195949" y="4569585"/>
                  </a:lnTo>
                  <a:lnTo>
                    <a:pt x="154840" y="4552213"/>
                  </a:lnTo>
                  <a:lnTo>
                    <a:pt x="117299" y="4528913"/>
                  </a:lnTo>
                  <a:lnTo>
                    <a:pt x="83915" y="4500276"/>
                  </a:lnTo>
                  <a:lnTo>
                    <a:pt x="55278" y="4466892"/>
                  </a:lnTo>
                  <a:lnTo>
                    <a:pt x="31978" y="4429351"/>
                  </a:lnTo>
                  <a:lnTo>
                    <a:pt x="14606" y="4388242"/>
                  </a:lnTo>
                  <a:lnTo>
                    <a:pt x="3749" y="4344155"/>
                  </a:lnTo>
                  <a:lnTo>
                    <a:pt x="0" y="4297680"/>
                  </a:lnTo>
                  <a:lnTo>
                    <a:pt x="3749" y="4251207"/>
                  </a:lnTo>
                  <a:lnTo>
                    <a:pt x="14606" y="4207122"/>
                  </a:lnTo>
                  <a:lnTo>
                    <a:pt x="31978" y="4166014"/>
                  </a:lnTo>
                  <a:lnTo>
                    <a:pt x="55278" y="4128472"/>
                  </a:lnTo>
                  <a:lnTo>
                    <a:pt x="83915" y="4095088"/>
                  </a:lnTo>
                  <a:lnTo>
                    <a:pt x="117299" y="4066450"/>
                  </a:lnTo>
                  <a:lnTo>
                    <a:pt x="154840" y="4043149"/>
                  </a:lnTo>
                  <a:lnTo>
                    <a:pt x="195949" y="4025775"/>
                  </a:lnTo>
                  <a:lnTo>
                    <a:pt x="240036" y="4014918"/>
                  </a:lnTo>
                  <a:lnTo>
                    <a:pt x="286512" y="4011167"/>
                  </a:lnTo>
                  <a:lnTo>
                    <a:pt x="573024" y="4011167"/>
                  </a:lnTo>
                  <a:close/>
                </a:path>
                <a:path w="5553709" h="4584700">
                  <a:moveTo>
                    <a:pt x="859536" y="0"/>
                  </a:moveTo>
                  <a:lnTo>
                    <a:pt x="906008" y="3749"/>
                  </a:lnTo>
                  <a:lnTo>
                    <a:pt x="950093" y="14606"/>
                  </a:lnTo>
                  <a:lnTo>
                    <a:pt x="991201" y="31978"/>
                  </a:lnTo>
                  <a:lnTo>
                    <a:pt x="1028743" y="55278"/>
                  </a:lnTo>
                  <a:lnTo>
                    <a:pt x="1062127" y="83915"/>
                  </a:lnTo>
                  <a:lnTo>
                    <a:pt x="1090765" y="117299"/>
                  </a:lnTo>
                  <a:lnTo>
                    <a:pt x="1114066" y="154840"/>
                  </a:lnTo>
                  <a:lnTo>
                    <a:pt x="1131440" y="195949"/>
                  </a:lnTo>
                  <a:lnTo>
                    <a:pt x="1142297" y="240036"/>
                  </a:lnTo>
                  <a:lnTo>
                    <a:pt x="1146048" y="286512"/>
                  </a:lnTo>
                  <a:lnTo>
                    <a:pt x="1142297" y="332984"/>
                  </a:lnTo>
                  <a:lnTo>
                    <a:pt x="1131440" y="377069"/>
                  </a:lnTo>
                  <a:lnTo>
                    <a:pt x="1114066" y="418177"/>
                  </a:lnTo>
                  <a:lnTo>
                    <a:pt x="1090765" y="455719"/>
                  </a:lnTo>
                  <a:lnTo>
                    <a:pt x="1062127" y="489103"/>
                  </a:lnTo>
                  <a:lnTo>
                    <a:pt x="1028743" y="517741"/>
                  </a:lnTo>
                  <a:lnTo>
                    <a:pt x="991201" y="541042"/>
                  </a:lnTo>
                  <a:lnTo>
                    <a:pt x="950093" y="558416"/>
                  </a:lnTo>
                  <a:lnTo>
                    <a:pt x="906008" y="569273"/>
                  </a:lnTo>
                  <a:lnTo>
                    <a:pt x="859536" y="573023"/>
                  </a:lnTo>
                  <a:lnTo>
                    <a:pt x="814254" y="565719"/>
                  </a:lnTo>
                  <a:lnTo>
                    <a:pt x="774929" y="545381"/>
                  </a:lnTo>
                  <a:lnTo>
                    <a:pt x="743919" y="514368"/>
                  </a:lnTo>
                  <a:lnTo>
                    <a:pt x="723583" y="475044"/>
                  </a:lnTo>
                  <a:lnTo>
                    <a:pt x="716280" y="429767"/>
                  </a:lnTo>
                  <a:lnTo>
                    <a:pt x="723583" y="384485"/>
                  </a:lnTo>
                  <a:lnTo>
                    <a:pt x="743919" y="345157"/>
                  </a:lnTo>
                  <a:lnTo>
                    <a:pt x="774929" y="314143"/>
                  </a:lnTo>
                  <a:lnTo>
                    <a:pt x="814254" y="293803"/>
                  </a:lnTo>
                  <a:lnTo>
                    <a:pt x="859536" y="286499"/>
                  </a:lnTo>
                  <a:lnTo>
                    <a:pt x="1146048" y="286512"/>
                  </a:lnTo>
                </a:path>
                <a:path w="5553709" h="4584700">
                  <a:moveTo>
                    <a:pt x="286512" y="4011167"/>
                  </a:moveTo>
                  <a:lnTo>
                    <a:pt x="331793" y="4018471"/>
                  </a:lnTo>
                  <a:lnTo>
                    <a:pt x="371118" y="4038807"/>
                  </a:lnTo>
                  <a:lnTo>
                    <a:pt x="402128" y="4069817"/>
                  </a:lnTo>
                  <a:lnTo>
                    <a:pt x="422464" y="4109142"/>
                  </a:lnTo>
                  <a:lnTo>
                    <a:pt x="429768" y="4154423"/>
                  </a:lnTo>
                  <a:lnTo>
                    <a:pt x="422464" y="4199705"/>
                  </a:lnTo>
                  <a:lnTo>
                    <a:pt x="402128" y="4239030"/>
                  </a:lnTo>
                  <a:lnTo>
                    <a:pt x="371118" y="4270040"/>
                  </a:lnTo>
                  <a:lnTo>
                    <a:pt x="331793" y="4290376"/>
                  </a:lnTo>
                  <a:lnTo>
                    <a:pt x="286512" y="4297680"/>
                  </a:lnTo>
                  <a:lnTo>
                    <a:pt x="573024" y="4297680"/>
                  </a:lnTo>
                </a:path>
                <a:path w="5553709" h="4584700">
                  <a:moveTo>
                    <a:pt x="286512" y="4584192"/>
                  </a:moveTo>
                  <a:lnTo>
                    <a:pt x="332984" y="4580442"/>
                  </a:lnTo>
                  <a:lnTo>
                    <a:pt x="377069" y="4569585"/>
                  </a:lnTo>
                  <a:lnTo>
                    <a:pt x="418177" y="4552213"/>
                  </a:lnTo>
                  <a:lnTo>
                    <a:pt x="455719" y="4528913"/>
                  </a:lnTo>
                  <a:lnTo>
                    <a:pt x="489103" y="4500276"/>
                  </a:lnTo>
                  <a:lnTo>
                    <a:pt x="517741" y="4466892"/>
                  </a:lnTo>
                  <a:lnTo>
                    <a:pt x="541042" y="4429351"/>
                  </a:lnTo>
                  <a:lnTo>
                    <a:pt x="558416" y="4388242"/>
                  </a:lnTo>
                  <a:lnTo>
                    <a:pt x="569273" y="4344155"/>
                  </a:lnTo>
                  <a:lnTo>
                    <a:pt x="573024" y="4297680"/>
                  </a:lnTo>
                  <a:lnTo>
                    <a:pt x="573024" y="4011167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121924" y="1833985"/>
            <a:ext cx="4272915" cy="3989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100"/>
              </a:spcBef>
              <a:tabLst>
                <a:tab pos="4259580" algn="l"/>
              </a:tabLst>
            </a:pPr>
            <a:r>
              <a:rPr sz="3000" u="sng" dirty="0">
                <a:solidFill>
                  <a:srgbClr val="843B0B"/>
                </a:solidFill>
                <a:uFill>
                  <a:solidFill>
                    <a:srgbClr val="2E528F"/>
                  </a:solidFill>
                </a:uFill>
                <a:latin typeface="Times New Roman"/>
                <a:cs typeface="Times New Roman"/>
              </a:rPr>
              <a:t> 	</a:t>
            </a:r>
            <a:endParaRPr sz="3000">
              <a:latin typeface="Times New Roman"/>
              <a:cs typeface="Times New Roman"/>
            </a:endParaRPr>
          </a:p>
          <a:p>
            <a:pPr marL="417195" marR="570865" indent="-635" algn="ctr">
              <a:lnSpc>
                <a:spcPct val="100000"/>
              </a:lnSpc>
              <a:spcBef>
                <a:spcPts val="1700"/>
              </a:spcBef>
            </a:pPr>
            <a:r>
              <a:rPr sz="1800" spc="-35" dirty="0">
                <a:latin typeface="Lucida Sans Unicode"/>
                <a:cs typeface="Lucida Sans Unicode"/>
              </a:rPr>
              <a:t>R</a:t>
            </a:r>
            <a:r>
              <a:rPr sz="1800" spc="-80" dirty="0">
                <a:latin typeface="Lucida Sans Unicode"/>
                <a:cs typeface="Lucida Sans Unicode"/>
              </a:rPr>
              <a:t>isk</a:t>
            </a:r>
            <a:r>
              <a:rPr sz="1800" spc="-100" dirty="0">
                <a:latin typeface="Lucida Sans Unicode"/>
                <a:cs typeface="Lucida Sans Unicode"/>
              </a:rPr>
              <a:t> </a:t>
            </a:r>
            <a:r>
              <a:rPr sz="1800" spc="-15" dirty="0">
                <a:latin typeface="Lucida Sans Unicode"/>
                <a:cs typeface="Lucida Sans Unicode"/>
              </a:rPr>
              <a:t>t</a:t>
            </a:r>
            <a:r>
              <a:rPr sz="1800" spc="-25" dirty="0">
                <a:latin typeface="Lucida Sans Unicode"/>
                <a:cs typeface="Lucida Sans Unicode"/>
              </a:rPr>
              <a:t>e</a:t>
            </a:r>
            <a:r>
              <a:rPr sz="1800" spc="-5" dirty="0">
                <a:latin typeface="Lucida Sans Unicode"/>
                <a:cs typeface="Lucida Sans Unicode"/>
              </a:rPr>
              <a:t>me</a:t>
            </a:r>
            <a:r>
              <a:rPr sz="1800" spc="-65" dirty="0">
                <a:latin typeface="Lucida Sans Unicode"/>
                <a:cs typeface="Lucida Sans Unicode"/>
              </a:rPr>
              <a:t>lli</a:t>
            </a:r>
            <a:r>
              <a:rPr sz="1800" spc="-114" dirty="0">
                <a:latin typeface="Lucida Sans Unicode"/>
                <a:cs typeface="Lucida Sans Unicode"/>
              </a:rPr>
              <a:t> </a:t>
            </a:r>
            <a:r>
              <a:rPr sz="1800" spc="-15" dirty="0">
                <a:latin typeface="Lucida Sans Unicode"/>
                <a:cs typeface="Lucida Sans Unicode"/>
              </a:rPr>
              <a:t>t</a:t>
            </a:r>
            <a:r>
              <a:rPr sz="1800" spc="-25" dirty="0">
                <a:latin typeface="Lucida Sans Unicode"/>
                <a:cs typeface="Lucida Sans Unicode"/>
              </a:rPr>
              <a:t>e</a:t>
            </a:r>
            <a:r>
              <a:rPr sz="1800" spc="-45" dirty="0">
                <a:latin typeface="Lucida Sans Unicode"/>
                <a:cs typeface="Lucida Sans Unicode"/>
              </a:rPr>
              <a:t>sti</a:t>
            </a:r>
            <a:r>
              <a:rPr sz="1800" spc="-65" dirty="0">
                <a:latin typeface="Lucida Sans Unicode"/>
                <a:cs typeface="Lucida Sans Unicode"/>
              </a:rPr>
              <a:t>n</a:t>
            </a:r>
            <a:r>
              <a:rPr sz="1800" spc="-1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</a:t>
            </a:r>
            <a:r>
              <a:rPr sz="1800" spc="-15" dirty="0">
                <a:latin typeface="Lucida Sans Unicode"/>
                <a:cs typeface="Lucida Sans Unicode"/>
              </a:rPr>
              <a:t>n</a:t>
            </a:r>
            <a:r>
              <a:rPr sz="1800" spc="-11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ö</a:t>
            </a:r>
            <a:r>
              <a:rPr sz="1800" spc="-20" dirty="0">
                <a:latin typeface="Lucida Sans Unicode"/>
                <a:cs typeface="Lucida Sans Unicode"/>
              </a:rPr>
              <a:t>n</a:t>
            </a:r>
            <a:r>
              <a:rPr sz="1800" dirty="0">
                <a:latin typeface="Lucida Sans Unicode"/>
                <a:cs typeface="Lucida Sans Unicode"/>
              </a:rPr>
              <a:t>e</a:t>
            </a:r>
            <a:r>
              <a:rPr sz="1800" spc="-45" dirty="0">
                <a:latin typeface="Lucida Sans Unicode"/>
                <a:cs typeface="Lucida Sans Unicode"/>
              </a:rPr>
              <a:t>mli  </a:t>
            </a:r>
            <a:r>
              <a:rPr sz="1800" spc="-25" dirty="0">
                <a:latin typeface="Lucida Sans Unicode"/>
                <a:cs typeface="Lucida Sans Unicode"/>
              </a:rPr>
              <a:t>ö</a:t>
            </a:r>
            <a:r>
              <a:rPr sz="1800" spc="-195" dirty="0">
                <a:latin typeface="Lucida Sans Unicode"/>
                <a:cs typeface="Lucida Sans Unicode"/>
              </a:rPr>
              <a:t>z</a:t>
            </a:r>
            <a:r>
              <a:rPr sz="1800" dirty="0">
                <a:latin typeface="Lucida Sans Unicode"/>
                <a:cs typeface="Lucida Sans Unicode"/>
              </a:rPr>
              <a:t>e</a:t>
            </a:r>
            <a:r>
              <a:rPr sz="1800" spc="-65" dirty="0">
                <a:latin typeface="Lucida Sans Unicode"/>
                <a:cs typeface="Lucida Sans Unicode"/>
              </a:rPr>
              <a:t>lli</a:t>
            </a:r>
            <a:r>
              <a:rPr sz="1800" spc="-130" dirty="0">
                <a:latin typeface="Lucida Sans Unicode"/>
                <a:cs typeface="Lucida Sans Unicode"/>
              </a:rPr>
              <a:t>k</a:t>
            </a:r>
            <a:r>
              <a:rPr sz="1800" spc="-20" dirty="0">
                <a:latin typeface="Lucida Sans Unicode"/>
                <a:cs typeface="Lucida Sans Unicode"/>
              </a:rPr>
              <a:t>l</a:t>
            </a:r>
            <a:r>
              <a:rPr sz="1800" spc="-45" dirty="0">
                <a:latin typeface="Lucida Sans Unicode"/>
                <a:cs typeface="Lucida Sans Unicode"/>
              </a:rPr>
              <a:t>e</a:t>
            </a:r>
            <a:r>
              <a:rPr sz="1800" spc="-10" dirty="0">
                <a:latin typeface="Lucida Sans Unicode"/>
                <a:cs typeface="Lucida Sans Unicode"/>
              </a:rPr>
              <a:t>r</a:t>
            </a:r>
            <a:r>
              <a:rPr sz="1800" spc="-25" dirty="0">
                <a:latin typeface="Lucida Sans Unicode"/>
                <a:cs typeface="Lucida Sans Unicode"/>
              </a:rPr>
              <a:t>i</a:t>
            </a:r>
            <a:r>
              <a:rPr sz="1800" spc="-60" dirty="0">
                <a:latin typeface="Lucida Sans Unicode"/>
                <a:cs typeface="Lucida Sans Unicode"/>
              </a:rPr>
              <a:t>n</a:t>
            </a:r>
            <a:r>
              <a:rPr sz="1800" spc="-15" dirty="0">
                <a:latin typeface="Lucida Sans Unicode"/>
                <a:cs typeface="Lucida Sans Unicode"/>
              </a:rPr>
              <a:t>de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-35" dirty="0">
                <a:latin typeface="Lucida Sans Unicode"/>
                <a:cs typeface="Lucida Sans Unicode"/>
              </a:rPr>
              <a:t>bir</a:t>
            </a:r>
            <a:r>
              <a:rPr sz="1800" spc="-65" dirty="0">
                <a:latin typeface="Lucida Sans Unicode"/>
                <a:cs typeface="Lucida Sans Unicode"/>
              </a:rPr>
              <a:t>isi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b="1" spc="20" dirty="0">
                <a:latin typeface="Tahoma"/>
                <a:cs typeface="Tahoma"/>
              </a:rPr>
              <a:t>r</a:t>
            </a:r>
            <a:r>
              <a:rPr sz="1800" b="1" spc="15" dirty="0">
                <a:latin typeface="Tahoma"/>
                <a:cs typeface="Tahoma"/>
              </a:rPr>
              <a:t>i</a:t>
            </a:r>
            <a:r>
              <a:rPr sz="1800" b="1" spc="-40" dirty="0">
                <a:latin typeface="Tahoma"/>
                <a:cs typeface="Tahoma"/>
              </a:rPr>
              <a:t>s</a:t>
            </a:r>
            <a:r>
              <a:rPr sz="1800" b="1" spc="30" dirty="0">
                <a:latin typeface="Tahoma"/>
                <a:cs typeface="Tahoma"/>
              </a:rPr>
              <a:t>k</a:t>
            </a:r>
            <a:r>
              <a:rPr sz="1800" b="1" spc="-65" dirty="0">
                <a:latin typeface="Tahoma"/>
                <a:cs typeface="Tahoma"/>
              </a:rPr>
              <a:t> </a:t>
            </a:r>
            <a:r>
              <a:rPr sz="1800" b="1" spc="15" dirty="0">
                <a:latin typeface="Tahoma"/>
                <a:cs typeface="Tahoma"/>
              </a:rPr>
              <a:t>an</a:t>
            </a:r>
            <a:r>
              <a:rPr sz="1800" b="1" spc="5" dirty="0">
                <a:latin typeface="Tahoma"/>
                <a:cs typeface="Tahoma"/>
              </a:rPr>
              <a:t>ali</a:t>
            </a:r>
            <a:r>
              <a:rPr sz="1800" b="1" spc="-35" dirty="0">
                <a:latin typeface="Tahoma"/>
                <a:cs typeface="Tahoma"/>
              </a:rPr>
              <a:t>zi  </a:t>
            </a:r>
            <a:r>
              <a:rPr sz="1800" b="1" spc="15" dirty="0">
                <a:latin typeface="Arial"/>
                <a:cs typeface="Arial"/>
              </a:rPr>
              <a:t>yapılması</a:t>
            </a:r>
            <a:r>
              <a:rPr sz="1800" spc="15" dirty="0">
                <a:latin typeface="Lucida Sans Unicode"/>
                <a:cs typeface="Lucida Sans Unicode"/>
              </a:rPr>
              <a:t>dır.</a:t>
            </a:r>
            <a:endParaRPr sz="1800">
              <a:latin typeface="Lucida Sans Unicode"/>
              <a:cs typeface="Lucida Sans Unicode"/>
            </a:endParaRPr>
          </a:p>
          <a:p>
            <a:pPr marL="12065" marR="166370" algn="ctr">
              <a:lnSpc>
                <a:spcPct val="100000"/>
              </a:lnSpc>
            </a:pPr>
            <a:r>
              <a:rPr sz="1800" b="1" spc="-125" dirty="0">
                <a:latin typeface="Tahoma"/>
                <a:cs typeface="Tahoma"/>
              </a:rPr>
              <a:t>R</a:t>
            </a:r>
            <a:r>
              <a:rPr sz="1800" b="1" spc="5" dirty="0">
                <a:latin typeface="Tahoma"/>
                <a:cs typeface="Tahoma"/>
              </a:rPr>
              <a:t>i</a:t>
            </a:r>
            <a:r>
              <a:rPr sz="1800" b="1" spc="-40" dirty="0">
                <a:latin typeface="Tahoma"/>
                <a:cs typeface="Tahoma"/>
              </a:rPr>
              <a:t>s</a:t>
            </a:r>
            <a:r>
              <a:rPr sz="1800" b="1" spc="30" dirty="0">
                <a:latin typeface="Tahoma"/>
                <a:cs typeface="Tahoma"/>
              </a:rPr>
              <a:t>k</a:t>
            </a:r>
            <a:r>
              <a:rPr sz="1800" b="1" spc="-65" dirty="0">
                <a:latin typeface="Tahoma"/>
                <a:cs typeface="Tahoma"/>
              </a:rPr>
              <a:t> </a:t>
            </a:r>
            <a:r>
              <a:rPr sz="1800" b="1" spc="15" dirty="0">
                <a:latin typeface="Tahoma"/>
                <a:cs typeface="Tahoma"/>
              </a:rPr>
              <a:t>an</a:t>
            </a:r>
            <a:r>
              <a:rPr sz="1800" b="1" spc="5" dirty="0">
                <a:latin typeface="Tahoma"/>
                <a:cs typeface="Tahoma"/>
              </a:rPr>
              <a:t>ali</a:t>
            </a:r>
            <a:r>
              <a:rPr sz="1800" b="1" spc="-45" dirty="0">
                <a:latin typeface="Tahoma"/>
                <a:cs typeface="Tahoma"/>
              </a:rPr>
              <a:t>z</a:t>
            </a:r>
            <a:r>
              <a:rPr sz="1800" b="1" spc="-25" dirty="0">
                <a:latin typeface="Tahoma"/>
                <a:cs typeface="Tahoma"/>
              </a:rPr>
              <a:t>i</a:t>
            </a:r>
            <a:r>
              <a:rPr sz="1800" b="1" spc="-65" dirty="0">
                <a:latin typeface="Tahoma"/>
                <a:cs typeface="Tahoma"/>
              </a:rPr>
              <a:t> </a:t>
            </a:r>
            <a:r>
              <a:rPr sz="1800" spc="-5" dirty="0">
                <a:latin typeface="Lucida Sans Unicode"/>
                <a:cs typeface="Lucida Sans Unicode"/>
              </a:rPr>
              <a:t>me</a:t>
            </a:r>
            <a:r>
              <a:rPr sz="1800" spc="-35" dirty="0">
                <a:latin typeface="Lucida Sans Unicode"/>
                <a:cs typeface="Lucida Sans Unicode"/>
              </a:rPr>
              <a:t>v</a:t>
            </a:r>
            <a:r>
              <a:rPr sz="1800" spc="-65" dirty="0">
                <a:latin typeface="Lucida Sans Unicode"/>
                <a:cs typeface="Lucida Sans Unicode"/>
              </a:rPr>
              <a:t>c</a:t>
            </a:r>
            <a:r>
              <a:rPr sz="1800" spc="-20" dirty="0">
                <a:latin typeface="Lucida Sans Unicode"/>
                <a:cs typeface="Lucida Sans Unicode"/>
              </a:rPr>
              <a:t>u</a:t>
            </a:r>
            <a:r>
              <a:rPr sz="1800" spc="-40" dirty="0">
                <a:latin typeface="Lucida Sans Unicode"/>
                <a:cs typeface="Lucida Sans Unicode"/>
              </a:rPr>
              <a:t>t</a:t>
            </a:r>
            <a:r>
              <a:rPr sz="1800" spc="-10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d</a:t>
            </a:r>
            <a:r>
              <a:rPr sz="1800" spc="-30" dirty="0">
                <a:latin typeface="Lucida Sans Unicode"/>
                <a:cs typeface="Lucida Sans Unicode"/>
              </a:rPr>
              <a:t>u</a:t>
            </a:r>
            <a:r>
              <a:rPr sz="1800" spc="-10" dirty="0">
                <a:latin typeface="Lucida Sans Unicode"/>
                <a:cs typeface="Lucida Sans Unicode"/>
              </a:rPr>
              <a:t>r</a:t>
            </a:r>
            <a:r>
              <a:rPr sz="1800" spc="-20" dirty="0">
                <a:latin typeface="Lucida Sans Unicode"/>
                <a:cs typeface="Lucida Sans Unicode"/>
              </a:rPr>
              <a:t>u</a:t>
            </a:r>
            <a:r>
              <a:rPr sz="1800" spc="-10" dirty="0">
                <a:latin typeface="Lucida Sans Unicode"/>
                <a:cs typeface="Lucida Sans Unicode"/>
              </a:rPr>
              <a:t>m</a:t>
            </a:r>
            <a:r>
              <a:rPr sz="1800" spc="-114" dirty="0">
                <a:latin typeface="Lucida Sans Unicode"/>
                <a:cs typeface="Lucida Sans Unicode"/>
              </a:rPr>
              <a:t> </a:t>
            </a:r>
            <a:r>
              <a:rPr sz="1800" spc="-145" dirty="0">
                <a:latin typeface="Lucida Sans Unicode"/>
                <a:cs typeface="Lucida Sans Unicode"/>
              </a:rPr>
              <a:t>g</a:t>
            </a:r>
            <a:r>
              <a:rPr sz="1800" spc="-25" dirty="0">
                <a:latin typeface="Lucida Sans Unicode"/>
                <a:cs typeface="Lucida Sans Unicode"/>
              </a:rPr>
              <a:t>ö</a:t>
            </a:r>
            <a:r>
              <a:rPr sz="1800" spc="-190" dirty="0">
                <a:latin typeface="Lucida Sans Unicode"/>
                <a:cs typeface="Lucida Sans Unicode"/>
              </a:rPr>
              <a:t>z</a:t>
            </a:r>
            <a:r>
              <a:rPr sz="1800" spc="-11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ö</a:t>
            </a:r>
            <a:r>
              <a:rPr sz="1800" spc="-20" dirty="0">
                <a:latin typeface="Lucida Sans Unicode"/>
                <a:cs typeface="Lucida Sans Unicode"/>
              </a:rPr>
              <a:t>nün</a:t>
            </a:r>
            <a:r>
              <a:rPr sz="1800" spc="5" dirty="0">
                <a:latin typeface="Lucida Sans Unicode"/>
                <a:cs typeface="Lucida Sans Unicode"/>
              </a:rPr>
              <a:t>e  a</a:t>
            </a:r>
            <a:r>
              <a:rPr sz="1800" spc="-35" dirty="0">
                <a:latin typeface="Lucida Sans Unicode"/>
                <a:cs typeface="Lucida Sans Unicode"/>
              </a:rPr>
              <a:t>lı</a:t>
            </a:r>
            <a:r>
              <a:rPr sz="1800" spc="-80" dirty="0">
                <a:latin typeface="Lucida Sans Unicode"/>
                <a:cs typeface="Lucida Sans Unicode"/>
              </a:rPr>
              <a:t>n</a:t>
            </a:r>
            <a:r>
              <a:rPr sz="1800" spc="5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r</a:t>
            </a:r>
            <a:r>
              <a:rPr sz="1800" spc="5" dirty="0">
                <a:latin typeface="Lucida Sans Unicode"/>
                <a:cs typeface="Lucida Sans Unicode"/>
              </a:rPr>
              <a:t>a</a:t>
            </a:r>
            <a:r>
              <a:rPr sz="1800" spc="-110" dirty="0">
                <a:latin typeface="Lucida Sans Unicode"/>
                <a:cs typeface="Lucida Sans Unicode"/>
              </a:rPr>
              <a:t>k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h</a:t>
            </a:r>
            <a:r>
              <a:rPr sz="1800" spc="5" dirty="0">
                <a:latin typeface="Lucida Sans Unicode"/>
                <a:cs typeface="Lucida Sans Unicode"/>
              </a:rPr>
              <a:t>a</a:t>
            </a:r>
            <a:r>
              <a:rPr sz="1800" spc="-195" dirty="0">
                <a:latin typeface="Lucida Sans Unicode"/>
                <a:cs typeface="Lucida Sans Unicode"/>
              </a:rPr>
              <a:t>z</a:t>
            </a:r>
            <a:r>
              <a:rPr sz="1800" spc="-30" dirty="0">
                <a:latin typeface="Lucida Sans Unicode"/>
                <a:cs typeface="Lucida Sans Unicode"/>
              </a:rPr>
              <a:t>ı</a:t>
            </a:r>
            <a:r>
              <a:rPr sz="1800" spc="-45" dirty="0">
                <a:latin typeface="Lucida Sans Unicode"/>
                <a:cs typeface="Lucida Sans Unicode"/>
              </a:rPr>
              <a:t>r</a:t>
            </a:r>
            <a:r>
              <a:rPr sz="1800" spc="-30" dirty="0">
                <a:latin typeface="Lucida Sans Unicode"/>
                <a:cs typeface="Lucida Sans Unicode"/>
              </a:rPr>
              <a:t>la</a:t>
            </a:r>
            <a:r>
              <a:rPr sz="1800" spc="-25" dirty="0">
                <a:latin typeface="Lucida Sans Unicode"/>
                <a:cs typeface="Lucida Sans Unicode"/>
              </a:rPr>
              <a:t>n</a:t>
            </a:r>
            <a:r>
              <a:rPr sz="1800" spc="-60" dirty="0">
                <a:latin typeface="Lucida Sans Unicode"/>
                <a:cs typeface="Lucida Sans Unicode"/>
              </a:rPr>
              <a:t>m</a:t>
            </a:r>
            <a:r>
              <a:rPr sz="1800" spc="-30" dirty="0">
                <a:latin typeface="Lucida Sans Unicode"/>
                <a:cs typeface="Lucida Sans Unicode"/>
              </a:rPr>
              <a:t>ı</a:t>
            </a:r>
            <a:r>
              <a:rPr sz="1800" spc="-60" dirty="0">
                <a:latin typeface="Lucida Sans Unicode"/>
                <a:cs typeface="Lucida Sans Unicode"/>
              </a:rPr>
              <a:t>ş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b="1" spc="-10" dirty="0">
                <a:latin typeface="Tahoma"/>
                <a:cs typeface="Tahoma"/>
              </a:rPr>
              <a:t>tes</a:t>
            </a:r>
            <a:r>
              <a:rPr sz="1800" b="1" spc="30" dirty="0">
                <a:latin typeface="Tahoma"/>
                <a:cs typeface="Tahoma"/>
              </a:rPr>
              <a:t>t</a:t>
            </a:r>
            <a:r>
              <a:rPr sz="1800" b="1" spc="-45" dirty="0">
                <a:latin typeface="Tahoma"/>
                <a:cs typeface="Tahoma"/>
              </a:rPr>
              <a:t> </a:t>
            </a:r>
            <a:r>
              <a:rPr sz="1800" b="1" spc="-25" dirty="0">
                <a:latin typeface="Tahoma"/>
                <a:cs typeface="Tahoma"/>
              </a:rPr>
              <a:t>cas</a:t>
            </a:r>
            <a:r>
              <a:rPr sz="1800" b="1" spc="-5" dirty="0">
                <a:latin typeface="Tahoma"/>
                <a:cs typeface="Tahoma"/>
              </a:rPr>
              <a:t>e</a:t>
            </a:r>
            <a:r>
              <a:rPr sz="1800" b="1" dirty="0">
                <a:latin typeface="Tahoma"/>
                <a:cs typeface="Tahoma"/>
              </a:rPr>
              <a:t>lere  </a:t>
            </a:r>
            <a:r>
              <a:rPr sz="1800" b="1" spc="60" dirty="0">
                <a:latin typeface="Arial"/>
                <a:cs typeface="Arial"/>
              </a:rPr>
              <a:t>verilen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55" dirty="0">
                <a:latin typeface="Arial"/>
                <a:cs typeface="Arial"/>
              </a:rPr>
              <a:t>puanlardır</a:t>
            </a:r>
            <a:r>
              <a:rPr sz="1800" spc="5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297815" marR="452755" algn="ctr">
              <a:lnSpc>
                <a:spcPct val="100000"/>
              </a:lnSpc>
            </a:pPr>
            <a:r>
              <a:rPr sz="1800" spc="-35" dirty="0">
                <a:latin typeface="Lucida Sans Unicode"/>
                <a:cs typeface="Lucida Sans Unicode"/>
              </a:rPr>
              <a:t>R</a:t>
            </a:r>
            <a:r>
              <a:rPr sz="1800" spc="-80" dirty="0">
                <a:latin typeface="Lucida Sans Unicode"/>
                <a:cs typeface="Lucida Sans Unicode"/>
              </a:rPr>
              <a:t>isk</a:t>
            </a:r>
            <a:r>
              <a:rPr sz="1800" spc="-100" dirty="0">
                <a:latin typeface="Lucida Sans Unicode"/>
                <a:cs typeface="Lucida Sans Unicode"/>
              </a:rPr>
              <a:t> </a:t>
            </a:r>
            <a:r>
              <a:rPr sz="1800" spc="5" dirty="0">
                <a:latin typeface="Lucida Sans Unicode"/>
                <a:cs typeface="Lucida Sans Unicode"/>
              </a:rPr>
              <a:t>a</a:t>
            </a:r>
            <a:r>
              <a:rPr sz="1800" spc="-20" dirty="0">
                <a:latin typeface="Lucida Sans Unicode"/>
                <a:cs typeface="Lucida Sans Unicode"/>
              </a:rPr>
              <a:t>n</a:t>
            </a:r>
            <a:r>
              <a:rPr sz="1800" spc="5" dirty="0">
                <a:latin typeface="Lucida Sans Unicode"/>
                <a:cs typeface="Lucida Sans Unicode"/>
              </a:rPr>
              <a:t>a</a:t>
            </a:r>
            <a:r>
              <a:rPr sz="1800" spc="-65" dirty="0">
                <a:latin typeface="Lucida Sans Unicode"/>
                <a:cs typeface="Lucida Sans Unicode"/>
              </a:rPr>
              <a:t>l</a:t>
            </a:r>
            <a:r>
              <a:rPr sz="1800" spc="-75" dirty="0">
                <a:latin typeface="Lucida Sans Unicode"/>
                <a:cs typeface="Lucida Sans Unicode"/>
              </a:rPr>
              <a:t>i</a:t>
            </a:r>
            <a:r>
              <a:rPr sz="1800" spc="-195" dirty="0">
                <a:latin typeface="Lucida Sans Unicode"/>
                <a:cs typeface="Lucida Sans Unicode"/>
              </a:rPr>
              <a:t>z</a:t>
            </a:r>
            <a:r>
              <a:rPr sz="1800" spc="-65" dirty="0">
                <a:latin typeface="Lucida Sans Unicode"/>
                <a:cs typeface="Lucida Sans Unicode"/>
              </a:rPr>
              <a:t>i</a:t>
            </a:r>
            <a:r>
              <a:rPr sz="1800" spc="-135" dirty="0">
                <a:latin typeface="Lucida Sans Unicode"/>
                <a:cs typeface="Lucida Sans Unicode"/>
              </a:rPr>
              <a:t> </a:t>
            </a:r>
            <a:r>
              <a:rPr sz="1800" spc="-40" dirty="0">
                <a:latin typeface="Lucida Sans Unicode"/>
                <a:cs typeface="Lucida Sans Unicode"/>
              </a:rPr>
              <a:t>y</a:t>
            </a:r>
            <a:r>
              <a:rPr sz="1800" spc="5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pma</a:t>
            </a:r>
            <a:r>
              <a:rPr sz="1800" spc="-110" dirty="0">
                <a:latin typeface="Lucida Sans Unicode"/>
                <a:cs typeface="Lucida Sans Unicode"/>
              </a:rPr>
              <a:t>k</a:t>
            </a:r>
            <a:r>
              <a:rPr sz="1800" spc="-105" dirty="0">
                <a:latin typeface="Lucida Sans Unicode"/>
                <a:cs typeface="Lucida Sans Unicode"/>
              </a:rPr>
              <a:t> </a:t>
            </a:r>
            <a:r>
              <a:rPr sz="1800" spc="-15" dirty="0">
                <a:latin typeface="Lucida Sans Unicode"/>
                <a:cs typeface="Lucida Sans Unicode"/>
              </a:rPr>
              <a:t>d</a:t>
            </a:r>
            <a:r>
              <a:rPr sz="1800" spc="-20" dirty="0">
                <a:latin typeface="Lucida Sans Unicode"/>
                <a:cs typeface="Lucida Sans Unicode"/>
              </a:rPr>
              <a:t>e</a:t>
            </a:r>
            <a:r>
              <a:rPr sz="1800" spc="-5" dirty="0">
                <a:latin typeface="Lucida Sans Unicode"/>
                <a:cs typeface="Lucida Sans Unicode"/>
              </a:rPr>
              <a:t>me</a:t>
            </a:r>
            <a:r>
              <a:rPr sz="1800" spc="-110" dirty="0">
                <a:latin typeface="Lucida Sans Unicode"/>
                <a:cs typeface="Lucida Sans Unicode"/>
              </a:rPr>
              <a:t>k</a:t>
            </a:r>
            <a:r>
              <a:rPr sz="1800" spc="-95" dirty="0">
                <a:latin typeface="Lucida Sans Unicode"/>
                <a:cs typeface="Lucida Sans Unicode"/>
              </a:rPr>
              <a:t> </a:t>
            </a:r>
            <a:r>
              <a:rPr sz="1800" spc="-114" dirty="0">
                <a:latin typeface="Lucida Sans Unicode"/>
                <a:cs typeface="Lucida Sans Unicode"/>
              </a:rPr>
              <a:t>k</a:t>
            </a:r>
            <a:r>
              <a:rPr sz="1800" spc="-25" dirty="0">
                <a:latin typeface="Lucida Sans Unicode"/>
                <a:cs typeface="Lucida Sans Unicode"/>
              </a:rPr>
              <a:t>o</a:t>
            </a:r>
            <a:r>
              <a:rPr sz="1800" spc="-20" dirty="0">
                <a:latin typeface="Lucida Sans Unicode"/>
                <a:cs typeface="Lucida Sans Unicode"/>
              </a:rPr>
              <a:t>n</a:t>
            </a:r>
            <a:r>
              <a:rPr sz="1800" spc="-10" dirty="0">
                <a:latin typeface="Lucida Sans Unicode"/>
                <a:cs typeface="Lucida Sans Unicode"/>
              </a:rPr>
              <a:t>u  </a:t>
            </a:r>
            <a:r>
              <a:rPr sz="1800" spc="-45" dirty="0">
                <a:latin typeface="Lucida Sans Unicode"/>
                <a:cs typeface="Lucida Sans Unicode"/>
              </a:rPr>
              <a:t>üzerine</a:t>
            </a:r>
            <a:r>
              <a:rPr sz="1800" spc="-105" dirty="0">
                <a:latin typeface="Lucida Sans Unicode"/>
                <a:cs typeface="Lucida Sans Unicode"/>
              </a:rPr>
              <a:t> </a:t>
            </a:r>
            <a:r>
              <a:rPr sz="1800" spc="-30" dirty="0">
                <a:latin typeface="Lucida Sans Unicode"/>
                <a:cs typeface="Lucida Sans Unicode"/>
              </a:rPr>
              <a:t>derinlemesine</a:t>
            </a:r>
            <a:r>
              <a:rPr sz="1800" spc="-105" dirty="0">
                <a:latin typeface="Lucida Sans Unicode"/>
                <a:cs typeface="Lucida Sans Unicode"/>
              </a:rPr>
              <a:t> </a:t>
            </a:r>
            <a:r>
              <a:rPr sz="1800" spc="-40" dirty="0">
                <a:latin typeface="Lucida Sans Unicode"/>
                <a:cs typeface="Lucida Sans Unicode"/>
              </a:rPr>
              <a:t>incelemek </a:t>
            </a:r>
            <a:r>
              <a:rPr sz="1800" spc="-555" dirty="0">
                <a:latin typeface="Lucida Sans Unicode"/>
                <a:cs typeface="Lucida Sans Unicode"/>
              </a:rPr>
              <a:t> </a:t>
            </a:r>
            <a:r>
              <a:rPr sz="1800" spc="-40" dirty="0">
                <a:latin typeface="Lucida Sans Unicode"/>
                <a:cs typeface="Lucida Sans Unicode"/>
              </a:rPr>
              <a:t>demektir.</a:t>
            </a:r>
            <a:endParaRPr sz="1800">
              <a:latin typeface="Lucida Sans Unicode"/>
              <a:cs typeface="Lucida Sans Unicode"/>
            </a:endParaRPr>
          </a:p>
          <a:p>
            <a:pPr marL="27305" marR="182880" indent="58419" algn="ctr">
              <a:lnSpc>
                <a:spcPct val="99700"/>
              </a:lnSpc>
              <a:spcBef>
                <a:spcPts val="10"/>
              </a:spcBef>
            </a:pPr>
            <a:r>
              <a:rPr sz="1800" spc="-65" dirty="0">
                <a:latin typeface="Lucida Sans Unicode"/>
                <a:cs typeface="Lucida Sans Unicode"/>
              </a:rPr>
              <a:t>Test </a:t>
            </a:r>
            <a:r>
              <a:rPr sz="1800" spc="-30" dirty="0">
                <a:latin typeface="Lucida Sans Unicode"/>
                <a:cs typeface="Lucida Sans Unicode"/>
              </a:rPr>
              <a:t>caseler </a:t>
            </a:r>
            <a:r>
              <a:rPr sz="1800" spc="-60" dirty="0">
                <a:latin typeface="Lucida Sans Unicode"/>
                <a:cs typeface="Lucida Sans Unicode"/>
              </a:rPr>
              <a:t>yazılırken </a:t>
            </a:r>
            <a:r>
              <a:rPr sz="1800" spc="-45" dirty="0">
                <a:latin typeface="Lucida Sans Unicode"/>
                <a:cs typeface="Lucida Sans Unicode"/>
              </a:rPr>
              <a:t>kullanılan </a:t>
            </a:r>
            <a:r>
              <a:rPr sz="1800" spc="-4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d</a:t>
            </a:r>
            <a:r>
              <a:rPr sz="1800" spc="-30" dirty="0">
                <a:latin typeface="Lucida Sans Unicode"/>
                <a:cs typeface="Lucida Sans Unicode"/>
              </a:rPr>
              <a:t>ö</a:t>
            </a:r>
            <a:r>
              <a:rPr sz="1800" spc="-114" dirty="0">
                <a:latin typeface="Lucida Sans Unicode"/>
                <a:cs typeface="Lucida Sans Unicode"/>
              </a:rPr>
              <a:t>k</a:t>
            </a:r>
            <a:r>
              <a:rPr sz="1800" spc="-20" dirty="0">
                <a:latin typeface="Lucida Sans Unicode"/>
                <a:cs typeface="Lucida Sans Unicode"/>
              </a:rPr>
              <a:t>ü</a:t>
            </a:r>
            <a:r>
              <a:rPr sz="1800" spc="-5" dirty="0">
                <a:latin typeface="Lucida Sans Unicode"/>
                <a:cs typeface="Lucida Sans Unicode"/>
              </a:rPr>
              <a:t>m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20" dirty="0">
                <a:latin typeface="Lucida Sans Unicode"/>
                <a:cs typeface="Lucida Sans Unicode"/>
              </a:rPr>
              <a:t>n</a:t>
            </a:r>
            <a:r>
              <a:rPr sz="1800" spc="-30" dirty="0">
                <a:latin typeface="Lucida Sans Unicode"/>
                <a:cs typeface="Lucida Sans Unicode"/>
              </a:rPr>
              <a:t>la</a:t>
            </a:r>
            <a:r>
              <a:rPr sz="1800" spc="-5" dirty="0">
                <a:latin typeface="Lucida Sans Unicode"/>
                <a:cs typeface="Lucida Sans Unicode"/>
              </a:rPr>
              <a:t>r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spc="-30" dirty="0">
                <a:latin typeface="Lucida Sans Unicode"/>
                <a:cs typeface="Lucida Sans Unicode"/>
              </a:rPr>
              <a:t>b</a:t>
            </a:r>
            <a:r>
              <a:rPr sz="1800" spc="-15" dirty="0">
                <a:latin typeface="Lucida Sans Unicode"/>
                <a:cs typeface="Lucida Sans Unicode"/>
              </a:rPr>
              <a:t>u</a:t>
            </a:r>
            <a:r>
              <a:rPr sz="1800" spc="-114" dirty="0">
                <a:latin typeface="Lucida Sans Unicode"/>
                <a:cs typeface="Lucida Sans Unicode"/>
              </a:rPr>
              <a:t> </a:t>
            </a:r>
            <a:r>
              <a:rPr sz="1800" spc="-30" dirty="0">
                <a:latin typeface="Lucida Sans Unicode"/>
                <a:cs typeface="Lucida Sans Unicode"/>
              </a:rPr>
              <a:t>b</a:t>
            </a:r>
            <a:r>
              <a:rPr sz="1800" spc="-35" dirty="0">
                <a:latin typeface="Lucida Sans Unicode"/>
                <a:cs typeface="Lucida Sans Unicode"/>
              </a:rPr>
              <a:t>oyu</a:t>
            </a:r>
            <a:r>
              <a:rPr sz="1800" spc="-20" dirty="0">
                <a:latin typeface="Lucida Sans Unicode"/>
                <a:cs typeface="Lucida Sans Unicode"/>
              </a:rPr>
              <a:t>t</a:t>
            </a:r>
            <a:r>
              <a:rPr sz="1800" spc="-40" dirty="0">
                <a:latin typeface="Lucida Sans Unicode"/>
                <a:cs typeface="Lucida Sans Unicode"/>
              </a:rPr>
              <a:t>t</a:t>
            </a:r>
            <a:r>
              <a:rPr sz="1800" spc="5" dirty="0">
                <a:latin typeface="Lucida Sans Unicode"/>
                <a:cs typeface="Lucida Sans Unicode"/>
              </a:rPr>
              <a:t>a</a:t>
            </a:r>
            <a:r>
              <a:rPr sz="1800" spc="-110" dirty="0">
                <a:latin typeface="Lucida Sans Unicode"/>
                <a:cs typeface="Lucida Sans Unicode"/>
              </a:rPr>
              <a:t> </a:t>
            </a:r>
            <a:r>
              <a:rPr sz="1800" spc="-40" dirty="0">
                <a:latin typeface="Lucida Sans Unicode"/>
                <a:cs typeface="Lucida Sans Unicode"/>
              </a:rPr>
              <a:t>t</a:t>
            </a:r>
            <a:r>
              <a:rPr sz="1800" spc="-60" dirty="0">
                <a:latin typeface="Lucida Sans Unicode"/>
                <a:cs typeface="Lucida Sans Unicode"/>
              </a:rPr>
              <a:t>ek</a:t>
            </a:r>
            <a:r>
              <a:rPr sz="1800" spc="-5" dirty="0">
                <a:latin typeface="Lucida Sans Unicode"/>
                <a:cs typeface="Lucida Sans Unicode"/>
              </a:rPr>
              <a:t>r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5" dirty="0">
                <a:latin typeface="Lucida Sans Unicode"/>
                <a:cs typeface="Lucida Sans Unicode"/>
              </a:rPr>
              <a:t>r</a:t>
            </a:r>
            <a:r>
              <a:rPr sz="1800" spc="-90" dirty="0">
                <a:latin typeface="Lucida Sans Unicode"/>
                <a:cs typeface="Lucida Sans Unicode"/>
              </a:rPr>
              <a:t> </a:t>
            </a:r>
            <a:r>
              <a:rPr sz="1800" spc="-100" dirty="0">
                <a:latin typeface="Lucida Sans Unicode"/>
                <a:cs typeface="Lucida Sans Unicode"/>
              </a:rPr>
              <a:t>gözd</a:t>
            </a:r>
            <a:r>
              <a:rPr sz="1800" spc="-10" dirty="0">
                <a:latin typeface="Lucida Sans Unicode"/>
                <a:cs typeface="Lucida Sans Unicode"/>
              </a:rPr>
              <a:t>en  </a:t>
            </a:r>
            <a:r>
              <a:rPr sz="1800" spc="-55" dirty="0">
                <a:latin typeface="Lucida Sans Unicode"/>
                <a:cs typeface="Lucida Sans Unicode"/>
              </a:rPr>
              <a:t>geçirilebilir.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1936" y="5303520"/>
            <a:ext cx="347459" cy="35355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5303520"/>
            <a:ext cx="347459" cy="35355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6224" y="5303520"/>
            <a:ext cx="347471" cy="353555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699262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Test</a:t>
            </a:r>
            <a:r>
              <a:rPr spc="-20" dirty="0"/>
              <a:t> </a:t>
            </a:r>
            <a:r>
              <a:rPr dirty="0"/>
              <a:t>Yönetimi</a:t>
            </a:r>
            <a:r>
              <a:rPr spc="-25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dirty="0"/>
              <a:t>Risk</a:t>
            </a:r>
            <a:r>
              <a:rPr spc="-5" dirty="0"/>
              <a:t> </a:t>
            </a:r>
            <a:r>
              <a:rPr dirty="0"/>
              <a:t>ve</a:t>
            </a:r>
            <a:r>
              <a:rPr spc="-25" dirty="0"/>
              <a:t> </a:t>
            </a:r>
            <a:r>
              <a:rPr spc="-5" dirty="0"/>
              <a:t>Test</a:t>
            </a:r>
            <a:r>
              <a:rPr spc="-20" dirty="0"/>
              <a:t> </a:t>
            </a:r>
            <a:r>
              <a:rPr spc="-5" dirty="0"/>
              <a:t>Etme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847701"/>
            <a:ext cx="7115175" cy="398907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416559">
              <a:lnSpc>
                <a:spcPts val="2590"/>
              </a:lnSpc>
              <a:spcBef>
                <a:spcPts val="425"/>
              </a:spcBef>
            </a:pPr>
            <a:r>
              <a:rPr sz="2400" b="1" spc="-5" dirty="0">
                <a:solidFill>
                  <a:srgbClr val="843B0B"/>
                </a:solidFill>
                <a:latin typeface="Calibri"/>
                <a:cs typeface="Calibri"/>
              </a:rPr>
              <a:t>Risk bazlı </a:t>
            </a:r>
            <a:r>
              <a:rPr sz="2400" b="1" spc="-10" dirty="0">
                <a:solidFill>
                  <a:srgbClr val="843B0B"/>
                </a:solidFill>
                <a:latin typeface="Calibri"/>
                <a:cs typeface="Calibri"/>
              </a:rPr>
              <a:t>yaklaşımda</a:t>
            </a:r>
            <a:r>
              <a:rPr sz="2400" b="1" spc="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843B0B"/>
                </a:solidFill>
                <a:latin typeface="Calibri"/>
                <a:cs typeface="Calibri"/>
              </a:rPr>
              <a:t>tanımlanan</a:t>
            </a:r>
            <a:r>
              <a:rPr sz="2400" b="1" spc="1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843B0B"/>
                </a:solidFill>
                <a:latin typeface="Calibri"/>
                <a:cs typeface="Calibri"/>
              </a:rPr>
              <a:t>riskler</a:t>
            </a:r>
            <a:r>
              <a:rPr sz="2400" b="1" dirty="0">
                <a:solidFill>
                  <a:srgbClr val="843B0B"/>
                </a:solidFill>
                <a:latin typeface="Calibri"/>
                <a:cs typeface="Calibri"/>
              </a:rPr>
              <a:t> şu</a:t>
            </a:r>
            <a:r>
              <a:rPr sz="2400" b="1" spc="-10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843B0B"/>
                </a:solidFill>
                <a:latin typeface="Calibri"/>
                <a:cs typeface="Calibri"/>
              </a:rPr>
              <a:t>amaçlarla </a:t>
            </a:r>
            <a:r>
              <a:rPr sz="2400" b="1" spc="-52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843B0B"/>
                </a:solidFill>
                <a:latin typeface="Calibri"/>
                <a:cs typeface="Calibri"/>
              </a:rPr>
              <a:t>kullanılabilir: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45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buClr>
                <a:srgbClr val="538235"/>
              </a:buClr>
              <a:buSzPct val="118750"/>
              <a:buFont typeface="Wingdings"/>
              <a:buChar char=""/>
              <a:tabLst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Uygulanacak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tekniklerini belirleme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538235"/>
              </a:buClr>
              <a:buSzPct val="118750"/>
              <a:buFont typeface="Wingdings"/>
              <a:buChar char=""/>
              <a:tabLst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Gerçekleştirilecek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testin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derecesini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belirleme</a:t>
            </a:r>
            <a:endParaRPr sz="240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spcBef>
                <a:spcPts val="1040"/>
              </a:spcBef>
              <a:buClr>
                <a:srgbClr val="538235"/>
              </a:buClr>
              <a:buSzPct val="118750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Önemli</a:t>
            </a:r>
            <a:r>
              <a:rPr sz="2400" spc="-10" dirty="0">
                <a:latin typeface="Calibri"/>
                <a:cs typeface="Calibri"/>
              </a:rPr>
              <a:t> hataları </a:t>
            </a:r>
            <a:r>
              <a:rPr sz="2400" spc="-5" dirty="0">
                <a:latin typeface="Calibri"/>
                <a:cs typeface="Calibri"/>
              </a:rPr>
              <a:t>mümkün</a:t>
            </a:r>
            <a:r>
              <a:rPr sz="2400" spc="-10" dirty="0">
                <a:latin typeface="Calibri"/>
                <a:cs typeface="Calibri"/>
              </a:rPr>
              <a:t> olduğunca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erken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bulmak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testi 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önceliklendirme</a:t>
            </a:r>
            <a:endParaRPr sz="2400">
              <a:latin typeface="Calibri"/>
              <a:cs typeface="Calibri"/>
            </a:endParaRPr>
          </a:p>
          <a:p>
            <a:pPr marL="418465" marR="281305" indent="-406400">
              <a:lnSpc>
                <a:spcPts val="2590"/>
              </a:lnSpc>
              <a:spcBef>
                <a:spcPts val="1000"/>
              </a:spcBef>
              <a:buClr>
                <a:srgbClr val="538235"/>
              </a:buClr>
              <a:buSzPct val="118750"/>
              <a:buFont typeface="Wingdings"/>
              <a:buChar char=""/>
              <a:tabLst>
                <a:tab pos="487045" algn="l"/>
                <a:tab pos="487680" algn="l"/>
              </a:tabLst>
            </a:pPr>
            <a:r>
              <a:rPr dirty="0"/>
              <a:t>	</a:t>
            </a:r>
            <a:r>
              <a:rPr sz="2400" spc="-5" dirty="0">
                <a:latin typeface="Calibri"/>
                <a:cs typeface="Calibri"/>
              </a:rPr>
              <a:t>Riski </a:t>
            </a:r>
            <a:r>
              <a:rPr sz="2400" spc="-10" dirty="0">
                <a:latin typeface="Calibri"/>
                <a:cs typeface="Calibri"/>
              </a:rPr>
              <a:t>azaltmak </a:t>
            </a:r>
            <a:r>
              <a:rPr sz="2400" spc="-5" dirty="0">
                <a:latin typeface="Calibri"/>
                <a:cs typeface="Calibri"/>
              </a:rPr>
              <a:t>için </a:t>
            </a:r>
            <a:r>
              <a:rPr sz="2400" spc="-20" dirty="0">
                <a:latin typeface="Calibri"/>
                <a:cs typeface="Calibri"/>
              </a:rPr>
              <a:t>test </a:t>
            </a:r>
            <a:r>
              <a:rPr sz="2400" spc="-5" dirty="0">
                <a:latin typeface="Calibri"/>
                <a:cs typeface="Calibri"/>
              </a:rPr>
              <a:t>dışı aktivitelerin (örnek: </a:t>
            </a:r>
            <a:r>
              <a:rPr sz="2400" spc="-15" dirty="0">
                <a:latin typeface="Calibri"/>
                <a:cs typeface="Calibri"/>
              </a:rPr>
              <a:t>yeni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tasarımcılara </a:t>
            </a:r>
            <a:r>
              <a:rPr sz="2400" spc="-5" dirty="0">
                <a:latin typeface="Calibri"/>
                <a:cs typeface="Calibri"/>
              </a:rPr>
              <a:t>eğitim sağlama) </a:t>
            </a:r>
            <a:r>
              <a:rPr sz="2400" spc="-10" dirty="0">
                <a:latin typeface="Calibri"/>
                <a:cs typeface="Calibri"/>
              </a:rPr>
              <a:t>uygulanıp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uygulanmayacağını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belirleme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22692" y="2419350"/>
            <a:ext cx="2535563" cy="3169488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1447" y="1829413"/>
            <a:ext cx="30549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Risk</a:t>
            </a:r>
            <a:r>
              <a:rPr sz="3200" b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Analiz</a:t>
            </a:r>
            <a:r>
              <a:rPr sz="32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Örneği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1447" y="5095314"/>
            <a:ext cx="6022340" cy="1105535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3200" b="1" spc="-5" dirty="0">
                <a:solidFill>
                  <a:srgbClr val="2D75B6"/>
                </a:solidFill>
                <a:latin typeface="Calibri"/>
                <a:cs typeface="Calibri"/>
              </a:rPr>
              <a:t>Risk Değeri</a:t>
            </a:r>
            <a:r>
              <a:rPr sz="3200" b="1" spc="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2D75B6"/>
                </a:solidFill>
                <a:latin typeface="Calibri"/>
                <a:cs typeface="Calibri"/>
              </a:rPr>
              <a:t>=</a:t>
            </a:r>
            <a:r>
              <a:rPr sz="3200" b="1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2D75B6"/>
                </a:solidFill>
                <a:latin typeface="Calibri"/>
                <a:cs typeface="Calibri"/>
              </a:rPr>
              <a:t>Çıkma</a:t>
            </a:r>
            <a:r>
              <a:rPr sz="3200" b="1" spc="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2D75B6"/>
                </a:solidFill>
                <a:latin typeface="Calibri"/>
                <a:cs typeface="Calibri"/>
              </a:rPr>
              <a:t>Olasılığı x</a:t>
            </a:r>
            <a:r>
              <a:rPr sz="3200" b="1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2D75B6"/>
                </a:solidFill>
                <a:latin typeface="Calibri"/>
                <a:cs typeface="Calibri"/>
              </a:rPr>
              <a:t>Etkisi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2400" b="1" spc="-5" dirty="0">
                <a:latin typeface="Calibri"/>
                <a:cs typeface="Calibri"/>
              </a:rPr>
              <a:t>Not</a:t>
            </a:r>
            <a:r>
              <a:rPr sz="2400" spc="-5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en küçük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en büyük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değere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sahip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04374" y="304652"/>
            <a:ext cx="699262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Test</a:t>
            </a:r>
            <a:r>
              <a:rPr spc="-15" dirty="0"/>
              <a:t> </a:t>
            </a:r>
            <a:r>
              <a:rPr dirty="0"/>
              <a:t>Yönetimi</a:t>
            </a:r>
            <a:r>
              <a:rPr spc="-30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dirty="0"/>
              <a:t>Risk</a:t>
            </a:r>
            <a:r>
              <a:rPr spc="-5" dirty="0"/>
              <a:t> </a:t>
            </a:r>
            <a:r>
              <a:rPr dirty="0"/>
              <a:t>ve</a:t>
            </a:r>
            <a:r>
              <a:rPr spc="-25" dirty="0"/>
              <a:t> </a:t>
            </a:r>
            <a:r>
              <a:rPr spc="-5" dirty="0"/>
              <a:t>Test</a:t>
            </a:r>
            <a:r>
              <a:rPr spc="-20" dirty="0"/>
              <a:t> </a:t>
            </a:r>
            <a:r>
              <a:rPr spc="-5" dirty="0"/>
              <a:t>Etme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373122" y="2850979"/>
            <a:ext cx="8140700" cy="1910714"/>
            <a:chOff x="2373122" y="2850979"/>
            <a:chExt cx="8140700" cy="1910714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9472" y="2857334"/>
              <a:ext cx="8128253" cy="189737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212079" y="2850979"/>
              <a:ext cx="0" cy="1910714"/>
            </a:xfrm>
            <a:custGeom>
              <a:avLst/>
              <a:gdLst/>
              <a:ahLst/>
              <a:cxnLst/>
              <a:rect l="l" t="t" r="r" b="b"/>
              <a:pathLst>
                <a:path h="1910714">
                  <a:moveTo>
                    <a:pt x="0" y="0"/>
                  </a:moveTo>
                  <a:lnTo>
                    <a:pt x="0" y="191024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803136" y="2850979"/>
              <a:ext cx="0" cy="1910714"/>
            </a:xfrm>
            <a:custGeom>
              <a:avLst/>
              <a:gdLst/>
              <a:ahLst/>
              <a:cxnLst/>
              <a:rect l="l" t="t" r="r" b="b"/>
              <a:pathLst>
                <a:path h="1910714">
                  <a:moveTo>
                    <a:pt x="0" y="0"/>
                  </a:moveTo>
                  <a:lnTo>
                    <a:pt x="0" y="191024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75472" y="2850979"/>
              <a:ext cx="0" cy="1910714"/>
            </a:xfrm>
            <a:custGeom>
              <a:avLst/>
              <a:gdLst/>
              <a:ahLst/>
              <a:cxnLst/>
              <a:rect l="l" t="t" r="r" b="b"/>
              <a:pathLst>
                <a:path h="1910714">
                  <a:moveTo>
                    <a:pt x="0" y="0"/>
                  </a:moveTo>
                  <a:lnTo>
                    <a:pt x="0" y="191024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73122" y="3326827"/>
              <a:ext cx="8140700" cy="0"/>
            </a:xfrm>
            <a:custGeom>
              <a:avLst/>
              <a:gdLst/>
              <a:ahLst/>
              <a:cxnLst/>
              <a:rect l="l" t="t" r="r" b="b"/>
              <a:pathLst>
                <a:path w="8140700">
                  <a:moveTo>
                    <a:pt x="0" y="0"/>
                  </a:moveTo>
                  <a:lnTo>
                    <a:pt x="814070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73122" y="3802844"/>
              <a:ext cx="8140700" cy="0"/>
            </a:xfrm>
            <a:custGeom>
              <a:avLst/>
              <a:gdLst/>
              <a:ahLst/>
              <a:cxnLst/>
              <a:rect l="l" t="t" r="r" b="b"/>
              <a:pathLst>
                <a:path w="8140700">
                  <a:moveTo>
                    <a:pt x="0" y="0"/>
                  </a:moveTo>
                  <a:lnTo>
                    <a:pt x="814070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73122" y="4278862"/>
              <a:ext cx="8140700" cy="0"/>
            </a:xfrm>
            <a:custGeom>
              <a:avLst/>
              <a:gdLst/>
              <a:ahLst/>
              <a:cxnLst/>
              <a:rect l="l" t="t" r="r" b="b"/>
              <a:pathLst>
                <a:path w="8140700">
                  <a:moveTo>
                    <a:pt x="0" y="0"/>
                  </a:moveTo>
                  <a:lnTo>
                    <a:pt x="814070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79472" y="2850979"/>
              <a:ext cx="0" cy="1910714"/>
            </a:xfrm>
            <a:custGeom>
              <a:avLst/>
              <a:gdLst/>
              <a:ahLst/>
              <a:cxnLst/>
              <a:rect l="l" t="t" r="r" b="b"/>
              <a:pathLst>
                <a:path h="1910714">
                  <a:moveTo>
                    <a:pt x="0" y="0"/>
                  </a:moveTo>
                  <a:lnTo>
                    <a:pt x="0" y="191024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507472" y="2850979"/>
              <a:ext cx="0" cy="1910714"/>
            </a:xfrm>
            <a:custGeom>
              <a:avLst/>
              <a:gdLst/>
              <a:ahLst/>
              <a:cxnLst/>
              <a:rect l="l" t="t" r="r" b="b"/>
              <a:pathLst>
                <a:path h="1910714">
                  <a:moveTo>
                    <a:pt x="0" y="0"/>
                  </a:moveTo>
                  <a:lnTo>
                    <a:pt x="0" y="191024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73122" y="2857329"/>
              <a:ext cx="8140700" cy="0"/>
            </a:xfrm>
            <a:custGeom>
              <a:avLst/>
              <a:gdLst/>
              <a:ahLst/>
              <a:cxnLst/>
              <a:rect l="l" t="t" r="r" b="b"/>
              <a:pathLst>
                <a:path w="8140700">
                  <a:moveTo>
                    <a:pt x="0" y="0"/>
                  </a:moveTo>
                  <a:lnTo>
                    <a:pt x="814070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73122" y="4754881"/>
              <a:ext cx="8140700" cy="0"/>
            </a:xfrm>
            <a:custGeom>
              <a:avLst/>
              <a:gdLst/>
              <a:ahLst/>
              <a:cxnLst/>
              <a:rect l="l" t="t" r="r" b="b"/>
              <a:pathLst>
                <a:path w="8140700">
                  <a:moveTo>
                    <a:pt x="0" y="0"/>
                  </a:moveTo>
                  <a:lnTo>
                    <a:pt x="814070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2447563" y="2945721"/>
          <a:ext cx="7698103" cy="16500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9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7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3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8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9072">
                <a:tc>
                  <a:txBody>
                    <a:bodyPr/>
                    <a:lstStyle/>
                    <a:p>
                      <a:pPr marR="13970" algn="ctr">
                        <a:lnSpc>
                          <a:spcPts val="1710"/>
                        </a:lnSpc>
                      </a:pPr>
                      <a:r>
                        <a:rPr sz="1800" b="1" spc="-5" dirty="0">
                          <a:solidFill>
                            <a:srgbClr val="D20343"/>
                          </a:solidFill>
                          <a:latin typeface="Calibri"/>
                          <a:cs typeface="Calibri"/>
                        </a:rPr>
                        <a:t>Gereksinim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87325" algn="ctr">
                        <a:lnSpc>
                          <a:spcPts val="1710"/>
                        </a:lnSpc>
                      </a:pPr>
                      <a:r>
                        <a:rPr sz="1800" b="1" dirty="0">
                          <a:solidFill>
                            <a:srgbClr val="D20343"/>
                          </a:solidFill>
                          <a:latin typeface="Calibri"/>
                          <a:cs typeface="Calibri"/>
                        </a:rPr>
                        <a:t>Çıkma</a:t>
                      </a:r>
                      <a:r>
                        <a:rPr sz="1800" b="1" spc="-50" dirty="0">
                          <a:solidFill>
                            <a:srgbClr val="D2034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D20343"/>
                          </a:solidFill>
                          <a:latin typeface="Calibri"/>
                          <a:cs typeface="Calibri"/>
                        </a:rPr>
                        <a:t>Olasılığı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84150" algn="ctr">
                        <a:lnSpc>
                          <a:spcPts val="1710"/>
                        </a:lnSpc>
                      </a:pPr>
                      <a:r>
                        <a:rPr sz="1800" b="1" spc="-5" dirty="0">
                          <a:solidFill>
                            <a:srgbClr val="D20343"/>
                          </a:solidFill>
                          <a:latin typeface="Calibri"/>
                          <a:cs typeface="Calibri"/>
                        </a:rPr>
                        <a:t>Etkisi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0209" algn="ctr">
                        <a:lnSpc>
                          <a:spcPts val="1710"/>
                        </a:lnSpc>
                      </a:pPr>
                      <a:r>
                        <a:rPr sz="1800" b="1" dirty="0">
                          <a:solidFill>
                            <a:srgbClr val="D20343"/>
                          </a:solidFill>
                          <a:latin typeface="Calibri"/>
                          <a:cs typeface="Calibri"/>
                        </a:rPr>
                        <a:t>Risk</a:t>
                      </a:r>
                      <a:r>
                        <a:rPr sz="1800" b="1" spc="-45" dirty="0">
                          <a:solidFill>
                            <a:srgbClr val="D2034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D20343"/>
                          </a:solidFill>
                          <a:latin typeface="Calibri"/>
                          <a:cs typeface="Calibri"/>
                        </a:rPr>
                        <a:t>Değeri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744"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800" b="1" spc="-40" dirty="0">
                          <a:solidFill>
                            <a:srgbClr val="301894"/>
                          </a:solidFill>
                          <a:latin typeface="Calibri"/>
                          <a:cs typeface="Calibri"/>
                        </a:rPr>
                        <a:t>Yeni</a:t>
                      </a:r>
                      <a:r>
                        <a:rPr sz="1800" b="1" spc="-55" dirty="0">
                          <a:solidFill>
                            <a:srgbClr val="301894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301894"/>
                          </a:solidFill>
                          <a:latin typeface="Calibri"/>
                          <a:cs typeface="Calibri"/>
                        </a:rPr>
                        <a:t>Üyelik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2865" marB="0"/>
                </a:tc>
                <a:tc>
                  <a:txBody>
                    <a:bodyPr/>
                    <a:lstStyle/>
                    <a:p>
                      <a:pPr marR="18669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800" b="1" dirty="0">
                          <a:solidFill>
                            <a:srgbClr val="301894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2865" marB="0"/>
                </a:tc>
                <a:tc>
                  <a:txBody>
                    <a:bodyPr/>
                    <a:lstStyle/>
                    <a:p>
                      <a:pPr marR="18415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800" b="1" dirty="0">
                          <a:solidFill>
                            <a:srgbClr val="301894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2865" marB="0"/>
                </a:tc>
                <a:tc>
                  <a:txBody>
                    <a:bodyPr/>
                    <a:lstStyle/>
                    <a:p>
                      <a:pPr marL="410209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800" b="1" spc="-5" dirty="0">
                          <a:solidFill>
                            <a:srgbClr val="301894"/>
                          </a:solidFill>
                          <a:latin typeface="Calibri"/>
                          <a:cs typeface="Calibri"/>
                        </a:rPr>
                        <a:t>3x4=12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286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945"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b="1" spc="-5" dirty="0">
                          <a:solidFill>
                            <a:srgbClr val="301894"/>
                          </a:solidFill>
                          <a:latin typeface="Calibri"/>
                          <a:cs typeface="Calibri"/>
                        </a:rPr>
                        <a:t>Satın</a:t>
                      </a:r>
                      <a:r>
                        <a:rPr sz="1800" b="1" spc="-45" dirty="0">
                          <a:solidFill>
                            <a:srgbClr val="301894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301894"/>
                          </a:solidFill>
                          <a:latin typeface="Calibri"/>
                          <a:cs typeface="Calibri"/>
                        </a:rPr>
                        <a:t>alma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040" marB="0"/>
                </a:tc>
                <a:tc>
                  <a:txBody>
                    <a:bodyPr/>
                    <a:lstStyle/>
                    <a:p>
                      <a:pPr marR="186690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b="1" dirty="0">
                          <a:solidFill>
                            <a:srgbClr val="301894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040" marB="0"/>
                </a:tc>
                <a:tc>
                  <a:txBody>
                    <a:bodyPr/>
                    <a:lstStyle/>
                    <a:p>
                      <a:pPr marR="184150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b="1" dirty="0">
                          <a:solidFill>
                            <a:srgbClr val="301894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040" marB="0"/>
                </a:tc>
                <a:tc>
                  <a:txBody>
                    <a:bodyPr/>
                    <a:lstStyle/>
                    <a:p>
                      <a:pPr marL="410209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b="1" spc="-5" dirty="0">
                          <a:solidFill>
                            <a:srgbClr val="301894"/>
                          </a:solidFill>
                          <a:latin typeface="Calibri"/>
                          <a:cs typeface="Calibri"/>
                        </a:rPr>
                        <a:t>4x5=20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04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272">
                <a:tc>
                  <a:txBody>
                    <a:bodyPr/>
                    <a:lstStyle/>
                    <a:p>
                      <a:pPr marR="15240" algn="ctr">
                        <a:lnSpc>
                          <a:spcPts val="2150"/>
                        </a:lnSpc>
                        <a:spcBef>
                          <a:spcPts val="520"/>
                        </a:spcBef>
                      </a:pPr>
                      <a:r>
                        <a:rPr sz="1800" b="1" spc="-5" dirty="0">
                          <a:solidFill>
                            <a:srgbClr val="301894"/>
                          </a:solidFill>
                          <a:latin typeface="Calibri"/>
                          <a:cs typeface="Calibri"/>
                        </a:rPr>
                        <a:t>Kullanıcı</a:t>
                      </a:r>
                      <a:r>
                        <a:rPr sz="1800" b="1" spc="-15" dirty="0">
                          <a:solidFill>
                            <a:srgbClr val="301894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301894"/>
                          </a:solidFill>
                          <a:latin typeface="Calibri"/>
                          <a:cs typeface="Calibri"/>
                        </a:rPr>
                        <a:t>Bilgilerini</a:t>
                      </a:r>
                      <a:r>
                        <a:rPr sz="1800" b="1" spc="-15" dirty="0">
                          <a:solidFill>
                            <a:srgbClr val="301894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301894"/>
                          </a:solidFill>
                          <a:latin typeface="Calibri"/>
                          <a:cs typeface="Calibri"/>
                        </a:rPr>
                        <a:t>Görme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040" marB="0"/>
                </a:tc>
                <a:tc>
                  <a:txBody>
                    <a:bodyPr/>
                    <a:lstStyle/>
                    <a:p>
                      <a:pPr marR="187325" algn="ctr">
                        <a:lnSpc>
                          <a:spcPts val="2150"/>
                        </a:lnSpc>
                        <a:spcBef>
                          <a:spcPts val="520"/>
                        </a:spcBef>
                      </a:pPr>
                      <a:r>
                        <a:rPr sz="1800" b="1" dirty="0">
                          <a:solidFill>
                            <a:srgbClr val="301894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040" marB="0"/>
                </a:tc>
                <a:tc>
                  <a:txBody>
                    <a:bodyPr/>
                    <a:lstStyle/>
                    <a:p>
                      <a:pPr marR="184785" algn="ctr">
                        <a:lnSpc>
                          <a:spcPts val="2150"/>
                        </a:lnSpc>
                        <a:spcBef>
                          <a:spcPts val="520"/>
                        </a:spcBef>
                      </a:pPr>
                      <a:r>
                        <a:rPr sz="1800" b="1" dirty="0">
                          <a:solidFill>
                            <a:srgbClr val="301894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040" marB="0"/>
                </a:tc>
                <a:tc>
                  <a:txBody>
                    <a:bodyPr/>
                    <a:lstStyle/>
                    <a:p>
                      <a:pPr marL="409575" algn="ctr">
                        <a:lnSpc>
                          <a:spcPts val="2150"/>
                        </a:lnSpc>
                        <a:spcBef>
                          <a:spcPts val="520"/>
                        </a:spcBef>
                      </a:pPr>
                      <a:r>
                        <a:rPr sz="1800" b="1" spc="-5" dirty="0">
                          <a:solidFill>
                            <a:srgbClr val="301894"/>
                          </a:solidFill>
                          <a:latin typeface="Calibri"/>
                          <a:cs typeface="Calibri"/>
                        </a:rPr>
                        <a:t>1x2=2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604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32103" y="4526297"/>
            <a:ext cx="64636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0" dirty="0">
                <a:solidFill>
                  <a:srgbClr val="6F2F9F"/>
                </a:solidFill>
              </a:rPr>
              <a:t>Olay/Vaka/Hata </a:t>
            </a:r>
            <a:r>
              <a:rPr sz="4800" spc="-55" dirty="0">
                <a:solidFill>
                  <a:srgbClr val="6F2F9F"/>
                </a:solidFill>
              </a:rPr>
              <a:t>Yönetimi</a:t>
            </a:r>
            <a:endParaRPr sz="4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168402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Örn</a:t>
            </a:r>
            <a:r>
              <a:rPr dirty="0"/>
              <a:t>ek…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24533" y="1381505"/>
            <a:ext cx="8246745" cy="4405630"/>
            <a:chOff x="1224533" y="1381505"/>
            <a:chExt cx="8246745" cy="44056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4533" y="1381505"/>
              <a:ext cx="8246363" cy="44051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7201" y="4432554"/>
              <a:ext cx="1447799" cy="6576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7659" y="3192779"/>
              <a:ext cx="1695449" cy="4762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90766" y="4761738"/>
              <a:ext cx="1514093" cy="6377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889317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16935" algn="l"/>
              </a:tabLst>
            </a:pPr>
            <a:r>
              <a:rPr spc="-5" dirty="0"/>
              <a:t>Test </a:t>
            </a:r>
            <a:r>
              <a:rPr dirty="0"/>
              <a:t>Yönetimi</a:t>
            </a:r>
            <a:r>
              <a:rPr spc="-15" dirty="0"/>
              <a:t> </a:t>
            </a:r>
            <a:r>
              <a:rPr dirty="0"/>
              <a:t>-	</a:t>
            </a:r>
            <a:r>
              <a:rPr spc="-5" dirty="0"/>
              <a:t>Olay/Vaka/Hata</a:t>
            </a:r>
            <a:r>
              <a:rPr spc="-45" dirty="0"/>
              <a:t> </a:t>
            </a:r>
            <a:r>
              <a:rPr dirty="0"/>
              <a:t>Yönetimi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3873860"/>
            <a:ext cx="16713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5" dirty="0">
                <a:solidFill>
                  <a:srgbClr val="6F2F9F"/>
                </a:solidFill>
                <a:latin typeface="Calibri"/>
                <a:cs typeface="Calibri"/>
              </a:rPr>
              <a:t>Keywords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10451" y="1325733"/>
            <a:ext cx="9076690" cy="5170170"/>
            <a:chOff x="2910451" y="1325733"/>
            <a:chExt cx="9076690" cy="5170170"/>
          </a:xfrm>
        </p:grpSpPr>
        <p:sp>
          <p:nvSpPr>
            <p:cNvPr id="5" name="object 5"/>
            <p:cNvSpPr/>
            <p:nvPr/>
          </p:nvSpPr>
          <p:spPr>
            <a:xfrm>
              <a:off x="2916801" y="1332083"/>
              <a:ext cx="1083310" cy="5157470"/>
            </a:xfrm>
            <a:custGeom>
              <a:avLst/>
              <a:gdLst/>
              <a:ahLst/>
              <a:cxnLst/>
              <a:rect l="l" t="t" r="r" b="b"/>
              <a:pathLst>
                <a:path w="1083310" h="5157470">
                  <a:moveTo>
                    <a:pt x="15265" y="0"/>
                  </a:moveTo>
                  <a:lnTo>
                    <a:pt x="49169" y="34346"/>
                  </a:lnTo>
                  <a:lnTo>
                    <a:pt x="82526" y="69027"/>
                  </a:lnTo>
                  <a:lnTo>
                    <a:pt x="115337" y="104037"/>
                  </a:lnTo>
                  <a:lnTo>
                    <a:pt x="147600" y="139370"/>
                  </a:lnTo>
                  <a:lnTo>
                    <a:pt x="179317" y="175021"/>
                  </a:lnTo>
                  <a:lnTo>
                    <a:pt x="210487" y="210985"/>
                  </a:lnTo>
                  <a:lnTo>
                    <a:pt x="241110" y="247256"/>
                  </a:lnTo>
                  <a:lnTo>
                    <a:pt x="271186" y="283828"/>
                  </a:lnTo>
                  <a:lnTo>
                    <a:pt x="300716" y="320697"/>
                  </a:lnTo>
                  <a:lnTo>
                    <a:pt x="329698" y="357857"/>
                  </a:lnTo>
                  <a:lnTo>
                    <a:pt x="358134" y="395302"/>
                  </a:lnTo>
                  <a:lnTo>
                    <a:pt x="386023" y="433027"/>
                  </a:lnTo>
                  <a:lnTo>
                    <a:pt x="413365" y="471027"/>
                  </a:lnTo>
                  <a:lnTo>
                    <a:pt x="440160" y="509296"/>
                  </a:lnTo>
                  <a:lnTo>
                    <a:pt x="466408" y="547828"/>
                  </a:lnTo>
                  <a:lnTo>
                    <a:pt x="492110" y="586619"/>
                  </a:lnTo>
                  <a:lnTo>
                    <a:pt x="517264" y="625662"/>
                  </a:lnTo>
                  <a:lnTo>
                    <a:pt x="541872" y="664953"/>
                  </a:lnTo>
                  <a:lnTo>
                    <a:pt x="565933" y="704486"/>
                  </a:lnTo>
                  <a:lnTo>
                    <a:pt x="589447" y="744255"/>
                  </a:lnTo>
                  <a:lnTo>
                    <a:pt x="612415" y="784255"/>
                  </a:lnTo>
                  <a:lnTo>
                    <a:pt x="634835" y="824481"/>
                  </a:lnTo>
                  <a:lnTo>
                    <a:pt x="656709" y="864927"/>
                  </a:lnTo>
                  <a:lnTo>
                    <a:pt x="678036" y="905588"/>
                  </a:lnTo>
                  <a:lnTo>
                    <a:pt x="698815" y="946458"/>
                  </a:lnTo>
                  <a:lnTo>
                    <a:pt x="719049" y="987532"/>
                  </a:lnTo>
                  <a:lnTo>
                    <a:pt x="738735" y="1028804"/>
                  </a:lnTo>
                  <a:lnTo>
                    <a:pt x="757874" y="1070269"/>
                  </a:lnTo>
                  <a:lnTo>
                    <a:pt x="776467" y="1111922"/>
                  </a:lnTo>
                  <a:lnTo>
                    <a:pt x="794513" y="1153757"/>
                  </a:lnTo>
                  <a:lnTo>
                    <a:pt x="812011" y="1195769"/>
                  </a:lnTo>
                  <a:lnTo>
                    <a:pt x="828964" y="1237952"/>
                  </a:lnTo>
                  <a:lnTo>
                    <a:pt x="845369" y="1280300"/>
                  </a:lnTo>
                  <a:lnTo>
                    <a:pt x="861227" y="1322809"/>
                  </a:lnTo>
                  <a:lnTo>
                    <a:pt x="876539" y="1365473"/>
                  </a:lnTo>
                  <a:lnTo>
                    <a:pt x="891303" y="1408287"/>
                  </a:lnTo>
                  <a:lnTo>
                    <a:pt x="905521" y="1451244"/>
                  </a:lnTo>
                  <a:lnTo>
                    <a:pt x="919192" y="1494341"/>
                  </a:lnTo>
                  <a:lnTo>
                    <a:pt x="932316" y="1537570"/>
                  </a:lnTo>
                  <a:lnTo>
                    <a:pt x="944894" y="1580927"/>
                  </a:lnTo>
                  <a:lnTo>
                    <a:pt x="956924" y="1624407"/>
                  </a:lnTo>
                  <a:lnTo>
                    <a:pt x="968408" y="1668003"/>
                  </a:lnTo>
                  <a:lnTo>
                    <a:pt x="979345" y="1711711"/>
                  </a:lnTo>
                  <a:lnTo>
                    <a:pt x="989735" y="1755524"/>
                  </a:lnTo>
                  <a:lnTo>
                    <a:pt x="999578" y="1799439"/>
                  </a:lnTo>
                  <a:lnTo>
                    <a:pt x="1008874" y="1843448"/>
                  </a:lnTo>
                  <a:lnTo>
                    <a:pt x="1017623" y="1887547"/>
                  </a:lnTo>
                  <a:lnTo>
                    <a:pt x="1025826" y="1931731"/>
                  </a:lnTo>
                  <a:lnTo>
                    <a:pt x="1033482" y="1975993"/>
                  </a:lnTo>
                  <a:lnTo>
                    <a:pt x="1040591" y="2020329"/>
                  </a:lnTo>
                  <a:lnTo>
                    <a:pt x="1047153" y="2064732"/>
                  </a:lnTo>
                  <a:lnTo>
                    <a:pt x="1053168" y="2109198"/>
                  </a:lnTo>
                  <a:lnTo>
                    <a:pt x="1058636" y="2153722"/>
                  </a:lnTo>
                  <a:lnTo>
                    <a:pt x="1063558" y="2198296"/>
                  </a:lnTo>
                  <a:lnTo>
                    <a:pt x="1067933" y="2242918"/>
                  </a:lnTo>
                  <a:lnTo>
                    <a:pt x="1071761" y="2287579"/>
                  </a:lnTo>
                  <a:lnTo>
                    <a:pt x="1075042" y="2332276"/>
                  </a:lnTo>
                  <a:lnTo>
                    <a:pt x="1077776" y="2377004"/>
                  </a:lnTo>
                  <a:lnTo>
                    <a:pt x="1079963" y="2421755"/>
                  </a:lnTo>
                  <a:lnTo>
                    <a:pt x="1081604" y="2466526"/>
                  </a:lnTo>
                  <a:lnTo>
                    <a:pt x="1082697" y="2511310"/>
                  </a:lnTo>
                  <a:lnTo>
                    <a:pt x="1083244" y="2556102"/>
                  </a:lnTo>
                  <a:lnTo>
                    <a:pt x="1083244" y="2600897"/>
                  </a:lnTo>
                  <a:lnTo>
                    <a:pt x="1082697" y="2645689"/>
                  </a:lnTo>
                  <a:lnTo>
                    <a:pt x="1081604" y="2690473"/>
                  </a:lnTo>
                  <a:lnTo>
                    <a:pt x="1079963" y="2735244"/>
                  </a:lnTo>
                  <a:lnTo>
                    <a:pt x="1077776" y="2779996"/>
                  </a:lnTo>
                  <a:lnTo>
                    <a:pt x="1075042" y="2824723"/>
                  </a:lnTo>
                  <a:lnTo>
                    <a:pt x="1071761" y="2869420"/>
                  </a:lnTo>
                  <a:lnTo>
                    <a:pt x="1067933" y="2914082"/>
                  </a:lnTo>
                  <a:lnTo>
                    <a:pt x="1063558" y="2958703"/>
                  </a:lnTo>
                  <a:lnTo>
                    <a:pt x="1058636" y="3003277"/>
                  </a:lnTo>
                  <a:lnTo>
                    <a:pt x="1053168" y="3047801"/>
                  </a:lnTo>
                  <a:lnTo>
                    <a:pt x="1047153" y="3092267"/>
                  </a:lnTo>
                  <a:lnTo>
                    <a:pt x="1040591" y="3136670"/>
                  </a:lnTo>
                  <a:lnTo>
                    <a:pt x="1033482" y="3181006"/>
                  </a:lnTo>
                  <a:lnTo>
                    <a:pt x="1025826" y="3225268"/>
                  </a:lnTo>
                  <a:lnTo>
                    <a:pt x="1017623" y="3269452"/>
                  </a:lnTo>
                  <a:lnTo>
                    <a:pt x="1008874" y="3313551"/>
                  </a:lnTo>
                  <a:lnTo>
                    <a:pt x="999578" y="3357560"/>
                  </a:lnTo>
                  <a:lnTo>
                    <a:pt x="989735" y="3401475"/>
                  </a:lnTo>
                  <a:lnTo>
                    <a:pt x="979345" y="3445288"/>
                  </a:lnTo>
                  <a:lnTo>
                    <a:pt x="968408" y="3488996"/>
                  </a:lnTo>
                  <a:lnTo>
                    <a:pt x="956924" y="3532593"/>
                  </a:lnTo>
                  <a:lnTo>
                    <a:pt x="944894" y="3576072"/>
                  </a:lnTo>
                  <a:lnTo>
                    <a:pt x="932316" y="3619429"/>
                  </a:lnTo>
                  <a:lnTo>
                    <a:pt x="919192" y="3662658"/>
                  </a:lnTo>
                  <a:lnTo>
                    <a:pt x="905521" y="3705755"/>
                  </a:lnTo>
                  <a:lnTo>
                    <a:pt x="891303" y="3748712"/>
                  </a:lnTo>
                  <a:lnTo>
                    <a:pt x="876539" y="3791526"/>
                  </a:lnTo>
                  <a:lnTo>
                    <a:pt x="861227" y="3834190"/>
                  </a:lnTo>
                  <a:lnTo>
                    <a:pt x="845369" y="3876699"/>
                  </a:lnTo>
                  <a:lnTo>
                    <a:pt x="828964" y="3919047"/>
                  </a:lnTo>
                  <a:lnTo>
                    <a:pt x="812011" y="3961230"/>
                  </a:lnTo>
                  <a:lnTo>
                    <a:pt x="794513" y="4003242"/>
                  </a:lnTo>
                  <a:lnTo>
                    <a:pt x="776467" y="4045077"/>
                  </a:lnTo>
                  <a:lnTo>
                    <a:pt x="757874" y="4086730"/>
                  </a:lnTo>
                  <a:lnTo>
                    <a:pt x="738735" y="4128195"/>
                  </a:lnTo>
                  <a:lnTo>
                    <a:pt x="719049" y="4169467"/>
                  </a:lnTo>
                  <a:lnTo>
                    <a:pt x="698815" y="4210541"/>
                  </a:lnTo>
                  <a:lnTo>
                    <a:pt x="678036" y="4251411"/>
                  </a:lnTo>
                  <a:lnTo>
                    <a:pt x="656709" y="4292072"/>
                  </a:lnTo>
                  <a:lnTo>
                    <a:pt x="634835" y="4332518"/>
                  </a:lnTo>
                  <a:lnTo>
                    <a:pt x="612415" y="4372744"/>
                  </a:lnTo>
                  <a:lnTo>
                    <a:pt x="589447" y="4412744"/>
                  </a:lnTo>
                  <a:lnTo>
                    <a:pt x="565933" y="4452513"/>
                  </a:lnTo>
                  <a:lnTo>
                    <a:pt x="541872" y="4492046"/>
                  </a:lnTo>
                  <a:lnTo>
                    <a:pt x="517264" y="4531337"/>
                  </a:lnTo>
                  <a:lnTo>
                    <a:pt x="492110" y="4570380"/>
                  </a:lnTo>
                  <a:lnTo>
                    <a:pt x="466408" y="4609171"/>
                  </a:lnTo>
                  <a:lnTo>
                    <a:pt x="440160" y="4647703"/>
                  </a:lnTo>
                  <a:lnTo>
                    <a:pt x="413365" y="4685972"/>
                  </a:lnTo>
                  <a:lnTo>
                    <a:pt x="386023" y="4723972"/>
                  </a:lnTo>
                  <a:lnTo>
                    <a:pt x="358134" y="4761697"/>
                  </a:lnTo>
                  <a:lnTo>
                    <a:pt x="329698" y="4799142"/>
                  </a:lnTo>
                  <a:lnTo>
                    <a:pt x="300716" y="4836302"/>
                  </a:lnTo>
                  <a:lnTo>
                    <a:pt x="271186" y="4873171"/>
                  </a:lnTo>
                  <a:lnTo>
                    <a:pt x="241110" y="4909743"/>
                  </a:lnTo>
                  <a:lnTo>
                    <a:pt x="210487" y="4946014"/>
                  </a:lnTo>
                  <a:lnTo>
                    <a:pt x="179317" y="4981978"/>
                  </a:lnTo>
                  <a:lnTo>
                    <a:pt x="147600" y="5017629"/>
                  </a:lnTo>
                  <a:lnTo>
                    <a:pt x="115337" y="5052963"/>
                  </a:lnTo>
                  <a:lnTo>
                    <a:pt x="82526" y="5087972"/>
                  </a:lnTo>
                  <a:lnTo>
                    <a:pt x="49169" y="5122653"/>
                  </a:lnTo>
                  <a:lnTo>
                    <a:pt x="15265" y="5157000"/>
                  </a:lnTo>
                  <a:lnTo>
                    <a:pt x="0" y="5141734"/>
                  </a:lnTo>
                  <a:lnTo>
                    <a:pt x="33972" y="5107314"/>
                  </a:lnTo>
                  <a:lnTo>
                    <a:pt x="67393" y="5072557"/>
                  </a:lnTo>
                  <a:lnTo>
                    <a:pt x="100261" y="5037467"/>
                  </a:lnTo>
                  <a:lnTo>
                    <a:pt x="132577" y="5002051"/>
                  </a:lnTo>
                  <a:lnTo>
                    <a:pt x="164340" y="4966314"/>
                  </a:lnTo>
                  <a:lnTo>
                    <a:pt x="195551" y="4930261"/>
                  </a:lnTo>
                  <a:lnTo>
                    <a:pt x="226210" y="4893898"/>
                  </a:lnTo>
                  <a:lnTo>
                    <a:pt x="256316" y="4857230"/>
                  </a:lnTo>
                  <a:lnTo>
                    <a:pt x="285869" y="4820264"/>
                  </a:lnTo>
                  <a:lnTo>
                    <a:pt x="314871" y="4783004"/>
                  </a:lnTo>
                  <a:lnTo>
                    <a:pt x="343319" y="4745457"/>
                  </a:lnTo>
                  <a:lnTo>
                    <a:pt x="371216" y="4707627"/>
                  </a:lnTo>
                  <a:lnTo>
                    <a:pt x="398560" y="4669520"/>
                  </a:lnTo>
                  <a:lnTo>
                    <a:pt x="425352" y="4631142"/>
                  </a:lnTo>
                  <a:lnTo>
                    <a:pt x="451591" y="4592498"/>
                  </a:lnTo>
                  <a:lnTo>
                    <a:pt x="477278" y="4553594"/>
                  </a:lnTo>
                  <a:lnTo>
                    <a:pt x="502412" y="4514436"/>
                  </a:lnTo>
                  <a:lnTo>
                    <a:pt x="526994" y="4475028"/>
                  </a:lnTo>
                  <a:lnTo>
                    <a:pt x="551024" y="4435377"/>
                  </a:lnTo>
                  <a:lnTo>
                    <a:pt x="574501" y="4395487"/>
                  </a:lnTo>
                  <a:lnTo>
                    <a:pt x="597426" y="4355365"/>
                  </a:lnTo>
                  <a:lnTo>
                    <a:pt x="619798" y="4315017"/>
                  </a:lnTo>
                  <a:lnTo>
                    <a:pt x="641618" y="4274446"/>
                  </a:lnTo>
                  <a:lnTo>
                    <a:pt x="662886" y="4233660"/>
                  </a:lnTo>
                  <a:lnTo>
                    <a:pt x="683601" y="4192664"/>
                  </a:lnTo>
                  <a:lnTo>
                    <a:pt x="703764" y="4151463"/>
                  </a:lnTo>
                  <a:lnTo>
                    <a:pt x="723374" y="4110062"/>
                  </a:lnTo>
                  <a:lnTo>
                    <a:pt x="742432" y="4068468"/>
                  </a:lnTo>
                  <a:lnTo>
                    <a:pt x="760938" y="4026685"/>
                  </a:lnTo>
                  <a:lnTo>
                    <a:pt x="778891" y="3984720"/>
                  </a:lnTo>
                  <a:lnTo>
                    <a:pt x="796292" y="3942577"/>
                  </a:lnTo>
                  <a:lnTo>
                    <a:pt x="813140" y="3900263"/>
                  </a:lnTo>
                  <a:lnTo>
                    <a:pt x="829436" y="3857783"/>
                  </a:lnTo>
                  <a:lnTo>
                    <a:pt x="845180" y="3815142"/>
                  </a:lnTo>
                  <a:lnTo>
                    <a:pt x="860371" y="3772347"/>
                  </a:lnTo>
                  <a:lnTo>
                    <a:pt x="875010" y="3729402"/>
                  </a:lnTo>
                  <a:lnTo>
                    <a:pt x="889096" y="3686312"/>
                  </a:lnTo>
                  <a:lnTo>
                    <a:pt x="902630" y="3643085"/>
                  </a:lnTo>
                  <a:lnTo>
                    <a:pt x="915611" y="3599725"/>
                  </a:lnTo>
                  <a:lnTo>
                    <a:pt x="928041" y="3556237"/>
                  </a:lnTo>
                  <a:lnTo>
                    <a:pt x="939917" y="3512628"/>
                  </a:lnTo>
                  <a:lnTo>
                    <a:pt x="951242" y="3468902"/>
                  </a:lnTo>
                  <a:lnTo>
                    <a:pt x="962014" y="3425065"/>
                  </a:lnTo>
                  <a:lnTo>
                    <a:pt x="972233" y="3381124"/>
                  </a:lnTo>
                  <a:lnTo>
                    <a:pt x="981900" y="3337083"/>
                  </a:lnTo>
                  <a:lnTo>
                    <a:pt x="991015" y="3292947"/>
                  </a:lnTo>
                  <a:lnTo>
                    <a:pt x="999577" y="3248723"/>
                  </a:lnTo>
                  <a:lnTo>
                    <a:pt x="1007587" y="3204416"/>
                  </a:lnTo>
                  <a:lnTo>
                    <a:pt x="1015044" y="3160032"/>
                  </a:lnTo>
                  <a:lnTo>
                    <a:pt x="1021949" y="3115575"/>
                  </a:lnTo>
                  <a:lnTo>
                    <a:pt x="1028302" y="3071052"/>
                  </a:lnTo>
                  <a:lnTo>
                    <a:pt x="1034102" y="3026469"/>
                  </a:lnTo>
                  <a:lnTo>
                    <a:pt x="1039350" y="2981830"/>
                  </a:lnTo>
                  <a:lnTo>
                    <a:pt x="1044046" y="2937141"/>
                  </a:lnTo>
                  <a:lnTo>
                    <a:pt x="1048189" y="2892407"/>
                  </a:lnTo>
                  <a:lnTo>
                    <a:pt x="1051779" y="2847635"/>
                  </a:lnTo>
                  <a:lnTo>
                    <a:pt x="1054818" y="2802830"/>
                  </a:lnTo>
                  <a:lnTo>
                    <a:pt x="1057303" y="2757997"/>
                  </a:lnTo>
                  <a:lnTo>
                    <a:pt x="1059237" y="2713142"/>
                  </a:lnTo>
                  <a:lnTo>
                    <a:pt x="1060618" y="2668271"/>
                  </a:lnTo>
                  <a:lnTo>
                    <a:pt x="1061446" y="2623388"/>
                  </a:lnTo>
                  <a:lnTo>
                    <a:pt x="1061723" y="2578500"/>
                  </a:lnTo>
                  <a:lnTo>
                    <a:pt x="1061446" y="2533611"/>
                  </a:lnTo>
                  <a:lnTo>
                    <a:pt x="1060618" y="2488729"/>
                  </a:lnTo>
                  <a:lnTo>
                    <a:pt x="1059237" y="2443857"/>
                  </a:lnTo>
                  <a:lnTo>
                    <a:pt x="1057303" y="2399002"/>
                  </a:lnTo>
                  <a:lnTo>
                    <a:pt x="1054818" y="2354169"/>
                  </a:lnTo>
                  <a:lnTo>
                    <a:pt x="1051779" y="2309364"/>
                  </a:lnTo>
                  <a:lnTo>
                    <a:pt x="1048189" y="2264592"/>
                  </a:lnTo>
                  <a:lnTo>
                    <a:pt x="1044046" y="2219859"/>
                  </a:lnTo>
                  <a:lnTo>
                    <a:pt x="1039350" y="2175170"/>
                  </a:lnTo>
                  <a:lnTo>
                    <a:pt x="1034102" y="2130530"/>
                  </a:lnTo>
                  <a:lnTo>
                    <a:pt x="1028302" y="2085947"/>
                  </a:lnTo>
                  <a:lnTo>
                    <a:pt x="1021949" y="2041424"/>
                  </a:lnTo>
                  <a:lnTo>
                    <a:pt x="1015044" y="1996967"/>
                  </a:lnTo>
                  <a:lnTo>
                    <a:pt x="1007587" y="1952583"/>
                  </a:lnTo>
                  <a:lnTo>
                    <a:pt x="999577" y="1908276"/>
                  </a:lnTo>
                  <a:lnTo>
                    <a:pt x="991015" y="1864052"/>
                  </a:lnTo>
                  <a:lnTo>
                    <a:pt x="981900" y="1819917"/>
                  </a:lnTo>
                  <a:lnTo>
                    <a:pt x="972233" y="1775875"/>
                  </a:lnTo>
                  <a:lnTo>
                    <a:pt x="962014" y="1731934"/>
                  </a:lnTo>
                  <a:lnTo>
                    <a:pt x="951242" y="1688097"/>
                  </a:lnTo>
                  <a:lnTo>
                    <a:pt x="939917" y="1644372"/>
                  </a:lnTo>
                  <a:lnTo>
                    <a:pt x="928041" y="1600762"/>
                  </a:lnTo>
                  <a:lnTo>
                    <a:pt x="915611" y="1557274"/>
                  </a:lnTo>
                  <a:lnTo>
                    <a:pt x="902630" y="1513914"/>
                  </a:lnTo>
                  <a:lnTo>
                    <a:pt x="889096" y="1470687"/>
                  </a:lnTo>
                  <a:lnTo>
                    <a:pt x="875010" y="1427598"/>
                  </a:lnTo>
                  <a:lnTo>
                    <a:pt x="860371" y="1384652"/>
                  </a:lnTo>
                  <a:lnTo>
                    <a:pt x="845180" y="1341857"/>
                  </a:lnTo>
                  <a:lnTo>
                    <a:pt x="829436" y="1299216"/>
                  </a:lnTo>
                  <a:lnTo>
                    <a:pt x="813140" y="1256736"/>
                  </a:lnTo>
                  <a:lnTo>
                    <a:pt x="796292" y="1214422"/>
                  </a:lnTo>
                  <a:lnTo>
                    <a:pt x="778891" y="1172279"/>
                  </a:lnTo>
                  <a:lnTo>
                    <a:pt x="760938" y="1130314"/>
                  </a:lnTo>
                  <a:lnTo>
                    <a:pt x="742432" y="1088532"/>
                  </a:lnTo>
                  <a:lnTo>
                    <a:pt x="723374" y="1046937"/>
                  </a:lnTo>
                  <a:lnTo>
                    <a:pt x="703764" y="1005537"/>
                  </a:lnTo>
                  <a:lnTo>
                    <a:pt x="683601" y="964335"/>
                  </a:lnTo>
                  <a:lnTo>
                    <a:pt x="662886" y="923339"/>
                  </a:lnTo>
                  <a:lnTo>
                    <a:pt x="641618" y="882553"/>
                  </a:lnTo>
                  <a:lnTo>
                    <a:pt x="619798" y="841982"/>
                  </a:lnTo>
                  <a:lnTo>
                    <a:pt x="597426" y="801634"/>
                  </a:lnTo>
                  <a:lnTo>
                    <a:pt x="574501" y="761512"/>
                  </a:lnTo>
                  <a:lnTo>
                    <a:pt x="551024" y="721622"/>
                  </a:lnTo>
                  <a:lnTo>
                    <a:pt x="526994" y="681971"/>
                  </a:lnTo>
                  <a:lnTo>
                    <a:pt x="502412" y="642564"/>
                  </a:lnTo>
                  <a:lnTo>
                    <a:pt x="477278" y="603405"/>
                  </a:lnTo>
                  <a:lnTo>
                    <a:pt x="451591" y="564501"/>
                  </a:lnTo>
                  <a:lnTo>
                    <a:pt x="425352" y="525857"/>
                  </a:lnTo>
                  <a:lnTo>
                    <a:pt x="398560" y="487479"/>
                  </a:lnTo>
                  <a:lnTo>
                    <a:pt x="371216" y="449373"/>
                  </a:lnTo>
                  <a:lnTo>
                    <a:pt x="343319" y="411543"/>
                  </a:lnTo>
                  <a:lnTo>
                    <a:pt x="314871" y="373995"/>
                  </a:lnTo>
                  <a:lnTo>
                    <a:pt x="285869" y="336735"/>
                  </a:lnTo>
                  <a:lnTo>
                    <a:pt x="256316" y="299769"/>
                  </a:lnTo>
                  <a:lnTo>
                    <a:pt x="226210" y="263101"/>
                  </a:lnTo>
                  <a:lnTo>
                    <a:pt x="195551" y="226739"/>
                  </a:lnTo>
                  <a:lnTo>
                    <a:pt x="164340" y="190686"/>
                  </a:lnTo>
                  <a:lnTo>
                    <a:pt x="132577" y="154948"/>
                  </a:lnTo>
                  <a:lnTo>
                    <a:pt x="100261" y="119532"/>
                  </a:lnTo>
                  <a:lnTo>
                    <a:pt x="67393" y="84442"/>
                  </a:lnTo>
                  <a:lnTo>
                    <a:pt x="33972" y="49685"/>
                  </a:lnTo>
                  <a:lnTo>
                    <a:pt x="0" y="15265"/>
                  </a:lnTo>
                  <a:lnTo>
                    <a:pt x="15265" y="0"/>
                  </a:lnTo>
                  <a:close/>
                </a:path>
              </a:pathLst>
            </a:custGeom>
            <a:ln w="12700">
              <a:solidFill>
                <a:srgbClr val="3458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10381" y="1975484"/>
              <a:ext cx="8170545" cy="1548130"/>
            </a:xfrm>
            <a:custGeom>
              <a:avLst/>
              <a:gdLst/>
              <a:ahLst/>
              <a:cxnLst/>
              <a:rect l="l" t="t" r="r" b="b"/>
              <a:pathLst>
                <a:path w="8170545" h="1548129">
                  <a:moveTo>
                    <a:pt x="8170164" y="0"/>
                  </a:moveTo>
                  <a:lnTo>
                    <a:pt x="0" y="0"/>
                  </a:lnTo>
                  <a:lnTo>
                    <a:pt x="0" y="1547622"/>
                  </a:lnTo>
                  <a:lnTo>
                    <a:pt x="8170164" y="1547622"/>
                  </a:lnTo>
                  <a:lnTo>
                    <a:pt x="8170164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10381" y="1975484"/>
              <a:ext cx="8170545" cy="1548130"/>
            </a:xfrm>
            <a:custGeom>
              <a:avLst/>
              <a:gdLst/>
              <a:ahLst/>
              <a:cxnLst/>
              <a:rect l="l" t="t" r="r" b="b"/>
              <a:pathLst>
                <a:path w="8170545" h="1548129">
                  <a:moveTo>
                    <a:pt x="0" y="0"/>
                  </a:moveTo>
                  <a:lnTo>
                    <a:pt x="8170164" y="0"/>
                  </a:lnTo>
                  <a:lnTo>
                    <a:pt x="8170164" y="1547622"/>
                  </a:lnTo>
                  <a:lnTo>
                    <a:pt x="0" y="154762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026304" y="1817063"/>
            <a:ext cx="3407410" cy="1576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7200"/>
              </a:lnSpc>
              <a:spcBef>
                <a:spcPts val="100"/>
              </a:spcBef>
            </a:pPr>
            <a:r>
              <a:rPr sz="4000" dirty="0">
                <a:solidFill>
                  <a:srgbClr val="FFFFFF"/>
                </a:solidFill>
                <a:latin typeface="Calibri"/>
                <a:cs typeface="Calibri"/>
              </a:rPr>
              <a:t>İncident</a:t>
            </a:r>
            <a:r>
              <a:rPr sz="40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dirty="0">
                <a:solidFill>
                  <a:srgbClr val="FFFFFF"/>
                </a:solidFill>
                <a:latin typeface="Calibri"/>
                <a:cs typeface="Calibri"/>
              </a:rPr>
              <a:t>Logging </a:t>
            </a:r>
            <a:r>
              <a:rPr sz="4000" spc="-8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(Vaka</a:t>
            </a:r>
            <a:r>
              <a:rPr sz="4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dirty="0">
                <a:solidFill>
                  <a:srgbClr val="FFFFFF"/>
                </a:solidFill>
                <a:latin typeface="Calibri"/>
                <a:cs typeface="Calibri"/>
              </a:rPr>
              <a:t>Kaydı)</a:t>
            </a:r>
            <a:endParaRPr sz="4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808097" y="1775586"/>
            <a:ext cx="9150985" cy="4076700"/>
            <a:chOff x="2808097" y="1775586"/>
            <a:chExt cx="9150985" cy="4076700"/>
          </a:xfrm>
        </p:grpSpPr>
        <p:sp>
          <p:nvSpPr>
            <p:cNvPr id="10" name="object 10"/>
            <p:cNvSpPr/>
            <p:nvPr/>
          </p:nvSpPr>
          <p:spPr>
            <a:xfrm>
              <a:off x="2814447" y="1781936"/>
              <a:ext cx="1935480" cy="1934845"/>
            </a:xfrm>
            <a:custGeom>
              <a:avLst/>
              <a:gdLst/>
              <a:ahLst/>
              <a:cxnLst/>
              <a:rect l="l" t="t" r="r" b="b"/>
              <a:pathLst>
                <a:path w="1935479" h="1934845">
                  <a:moveTo>
                    <a:pt x="967740" y="0"/>
                  </a:moveTo>
                  <a:lnTo>
                    <a:pt x="919440" y="1183"/>
                  </a:lnTo>
                  <a:lnTo>
                    <a:pt x="871753" y="4698"/>
                  </a:lnTo>
                  <a:lnTo>
                    <a:pt x="824734" y="10488"/>
                  </a:lnTo>
                  <a:lnTo>
                    <a:pt x="778440" y="18498"/>
                  </a:lnTo>
                  <a:lnTo>
                    <a:pt x="732924" y="28672"/>
                  </a:lnTo>
                  <a:lnTo>
                    <a:pt x="688244" y="40956"/>
                  </a:lnTo>
                  <a:lnTo>
                    <a:pt x="644454" y="55293"/>
                  </a:lnTo>
                  <a:lnTo>
                    <a:pt x="601609" y="71629"/>
                  </a:lnTo>
                  <a:lnTo>
                    <a:pt x="559765" y="89907"/>
                  </a:lnTo>
                  <a:lnTo>
                    <a:pt x="518978" y="110073"/>
                  </a:lnTo>
                  <a:lnTo>
                    <a:pt x="479303" y="132071"/>
                  </a:lnTo>
                  <a:lnTo>
                    <a:pt x="440795" y="155846"/>
                  </a:lnTo>
                  <a:lnTo>
                    <a:pt x="403511" y="181341"/>
                  </a:lnTo>
                  <a:lnTo>
                    <a:pt x="367504" y="208503"/>
                  </a:lnTo>
                  <a:lnTo>
                    <a:pt x="332831" y="237274"/>
                  </a:lnTo>
                  <a:lnTo>
                    <a:pt x="299548" y="267601"/>
                  </a:lnTo>
                  <a:lnTo>
                    <a:pt x="267709" y="299427"/>
                  </a:lnTo>
                  <a:lnTo>
                    <a:pt x="237370" y="332698"/>
                  </a:lnTo>
                  <a:lnTo>
                    <a:pt x="208587" y="367356"/>
                  </a:lnTo>
                  <a:lnTo>
                    <a:pt x="181415" y="403349"/>
                  </a:lnTo>
                  <a:lnTo>
                    <a:pt x="155909" y="440619"/>
                  </a:lnTo>
                  <a:lnTo>
                    <a:pt x="132125" y="479111"/>
                  </a:lnTo>
                  <a:lnTo>
                    <a:pt x="110118" y="518771"/>
                  </a:lnTo>
                  <a:lnTo>
                    <a:pt x="89944" y="559542"/>
                  </a:lnTo>
                  <a:lnTo>
                    <a:pt x="71658" y="601369"/>
                  </a:lnTo>
                  <a:lnTo>
                    <a:pt x="55316" y="644197"/>
                  </a:lnTo>
                  <a:lnTo>
                    <a:pt x="40973" y="687970"/>
                  </a:lnTo>
                  <a:lnTo>
                    <a:pt x="28684" y="732633"/>
                  </a:lnTo>
                  <a:lnTo>
                    <a:pt x="18506" y="778131"/>
                  </a:lnTo>
                  <a:lnTo>
                    <a:pt x="10492" y="824408"/>
                  </a:lnTo>
                  <a:lnTo>
                    <a:pt x="4700" y="871408"/>
                  </a:lnTo>
                  <a:lnTo>
                    <a:pt x="1184" y="919077"/>
                  </a:lnTo>
                  <a:lnTo>
                    <a:pt x="0" y="967359"/>
                  </a:lnTo>
                  <a:lnTo>
                    <a:pt x="1184" y="1015640"/>
                  </a:lnTo>
                  <a:lnTo>
                    <a:pt x="4700" y="1063309"/>
                  </a:lnTo>
                  <a:lnTo>
                    <a:pt x="10492" y="1110309"/>
                  </a:lnTo>
                  <a:lnTo>
                    <a:pt x="18506" y="1156586"/>
                  </a:lnTo>
                  <a:lnTo>
                    <a:pt x="28684" y="1202084"/>
                  </a:lnTo>
                  <a:lnTo>
                    <a:pt x="40973" y="1246747"/>
                  </a:lnTo>
                  <a:lnTo>
                    <a:pt x="55316" y="1290520"/>
                  </a:lnTo>
                  <a:lnTo>
                    <a:pt x="71658" y="1333348"/>
                  </a:lnTo>
                  <a:lnTo>
                    <a:pt x="89944" y="1375175"/>
                  </a:lnTo>
                  <a:lnTo>
                    <a:pt x="110118" y="1415946"/>
                  </a:lnTo>
                  <a:lnTo>
                    <a:pt x="132125" y="1455606"/>
                  </a:lnTo>
                  <a:lnTo>
                    <a:pt x="155909" y="1494098"/>
                  </a:lnTo>
                  <a:lnTo>
                    <a:pt x="181415" y="1531368"/>
                  </a:lnTo>
                  <a:lnTo>
                    <a:pt x="208587" y="1567361"/>
                  </a:lnTo>
                  <a:lnTo>
                    <a:pt x="237370" y="1602019"/>
                  </a:lnTo>
                  <a:lnTo>
                    <a:pt x="267709" y="1635290"/>
                  </a:lnTo>
                  <a:lnTo>
                    <a:pt x="299548" y="1667116"/>
                  </a:lnTo>
                  <a:lnTo>
                    <a:pt x="332831" y="1697443"/>
                  </a:lnTo>
                  <a:lnTo>
                    <a:pt x="367504" y="1726214"/>
                  </a:lnTo>
                  <a:lnTo>
                    <a:pt x="403511" y="1753376"/>
                  </a:lnTo>
                  <a:lnTo>
                    <a:pt x="440795" y="1778871"/>
                  </a:lnTo>
                  <a:lnTo>
                    <a:pt x="479303" y="1802646"/>
                  </a:lnTo>
                  <a:lnTo>
                    <a:pt x="518978" y="1824644"/>
                  </a:lnTo>
                  <a:lnTo>
                    <a:pt x="559765" y="1844810"/>
                  </a:lnTo>
                  <a:lnTo>
                    <a:pt x="601609" y="1863088"/>
                  </a:lnTo>
                  <a:lnTo>
                    <a:pt x="644454" y="1879424"/>
                  </a:lnTo>
                  <a:lnTo>
                    <a:pt x="688244" y="1893761"/>
                  </a:lnTo>
                  <a:lnTo>
                    <a:pt x="732924" y="1906045"/>
                  </a:lnTo>
                  <a:lnTo>
                    <a:pt x="778440" y="1916219"/>
                  </a:lnTo>
                  <a:lnTo>
                    <a:pt x="824734" y="1924229"/>
                  </a:lnTo>
                  <a:lnTo>
                    <a:pt x="871753" y="1930019"/>
                  </a:lnTo>
                  <a:lnTo>
                    <a:pt x="919440" y="1933534"/>
                  </a:lnTo>
                  <a:lnTo>
                    <a:pt x="967740" y="1934718"/>
                  </a:lnTo>
                  <a:lnTo>
                    <a:pt x="1016039" y="1933534"/>
                  </a:lnTo>
                  <a:lnTo>
                    <a:pt x="1063726" y="1930019"/>
                  </a:lnTo>
                  <a:lnTo>
                    <a:pt x="1110745" y="1924229"/>
                  </a:lnTo>
                  <a:lnTo>
                    <a:pt x="1157039" y="1916219"/>
                  </a:lnTo>
                  <a:lnTo>
                    <a:pt x="1202555" y="1906045"/>
                  </a:lnTo>
                  <a:lnTo>
                    <a:pt x="1247235" y="1893761"/>
                  </a:lnTo>
                  <a:lnTo>
                    <a:pt x="1291025" y="1879424"/>
                  </a:lnTo>
                  <a:lnTo>
                    <a:pt x="1333870" y="1863088"/>
                  </a:lnTo>
                  <a:lnTo>
                    <a:pt x="1375714" y="1844810"/>
                  </a:lnTo>
                  <a:lnTo>
                    <a:pt x="1416501" y="1824644"/>
                  </a:lnTo>
                  <a:lnTo>
                    <a:pt x="1456176" y="1802646"/>
                  </a:lnTo>
                  <a:lnTo>
                    <a:pt x="1494684" y="1778871"/>
                  </a:lnTo>
                  <a:lnTo>
                    <a:pt x="1531968" y="1753376"/>
                  </a:lnTo>
                  <a:lnTo>
                    <a:pt x="1567975" y="1726214"/>
                  </a:lnTo>
                  <a:lnTo>
                    <a:pt x="1602648" y="1697443"/>
                  </a:lnTo>
                  <a:lnTo>
                    <a:pt x="1635931" y="1667116"/>
                  </a:lnTo>
                  <a:lnTo>
                    <a:pt x="1667770" y="1635290"/>
                  </a:lnTo>
                  <a:lnTo>
                    <a:pt x="1698109" y="1602019"/>
                  </a:lnTo>
                  <a:lnTo>
                    <a:pt x="1726892" y="1567361"/>
                  </a:lnTo>
                  <a:lnTo>
                    <a:pt x="1754064" y="1531368"/>
                  </a:lnTo>
                  <a:lnTo>
                    <a:pt x="1779570" y="1494098"/>
                  </a:lnTo>
                  <a:lnTo>
                    <a:pt x="1803354" y="1455606"/>
                  </a:lnTo>
                  <a:lnTo>
                    <a:pt x="1825361" y="1415946"/>
                  </a:lnTo>
                  <a:lnTo>
                    <a:pt x="1845535" y="1375175"/>
                  </a:lnTo>
                  <a:lnTo>
                    <a:pt x="1863821" y="1333348"/>
                  </a:lnTo>
                  <a:lnTo>
                    <a:pt x="1880163" y="1290520"/>
                  </a:lnTo>
                  <a:lnTo>
                    <a:pt x="1894506" y="1246747"/>
                  </a:lnTo>
                  <a:lnTo>
                    <a:pt x="1906795" y="1202084"/>
                  </a:lnTo>
                  <a:lnTo>
                    <a:pt x="1916973" y="1156586"/>
                  </a:lnTo>
                  <a:lnTo>
                    <a:pt x="1924987" y="1110309"/>
                  </a:lnTo>
                  <a:lnTo>
                    <a:pt x="1930779" y="1063309"/>
                  </a:lnTo>
                  <a:lnTo>
                    <a:pt x="1934295" y="1015640"/>
                  </a:lnTo>
                  <a:lnTo>
                    <a:pt x="1935480" y="967359"/>
                  </a:lnTo>
                  <a:lnTo>
                    <a:pt x="1934295" y="919077"/>
                  </a:lnTo>
                  <a:lnTo>
                    <a:pt x="1930779" y="871408"/>
                  </a:lnTo>
                  <a:lnTo>
                    <a:pt x="1924987" y="824408"/>
                  </a:lnTo>
                  <a:lnTo>
                    <a:pt x="1916973" y="778131"/>
                  </a:lnTo>
                  <a:lnTo>
                    <a:pt x="1906795" y="732633"/>
                  </a:lnTo>
                  <a:lnTo>
                    <a:pt x="1894506" y="687970"/>
                  </a:lnTo>
                  <a:lnTo>
                    <a:pt x="1880163" y="644197"/>
                  </a:lnTo>
                  <a:lnTo>
                    <a:pt x="1863821" y="601369"/>
                  </a:lnTo>
                  <a:lnTo>
                    <a:pt x="1845535" y="559542"/>
                  </a:lnTo>
                  <a:lnTo>
                    <a:pt x="1825361" y="518771"/>
                  </a:lnTo>
                  <a:lnTo>
                    <a:pt x="1803354" y="479111"/>
                  </a:lnTo>
                  <a:lnTo>
                    <a:pt x="1779570" y="440619"/>
                  </a:lnTo>
                  <a:lnTo>
                    <a:pt x="1754064" y="403349"/>
                  </a:lnTo>
                  <a:lnTo>
                    <a:pt x="1726892" y="367356"/>
                  </a:lnTo>
                  <a:lnTo>
                    <a:pt x="1698109" y="332698"/>
                  </a:lnTo>
                  <a:lnTo>
                    <a:pt x="1667770" y="299427"/>
                  </a:lnTo>
                  <a:lnTo>
                    <a:pt x="1635931" y="267601"/>
                  </a:lnTo>
                  <a:lnTo>
                    <a:pt x="1602648" y="237274"/>
                  </a:lnTo>
                  <a:lnTo>
                    <a:pt x="1567975" y="208503"/>
                  </a:lnTo>
                  <a:lnTo>
                    <a:pt x="1531968" y="181341"/>
                  </a:lnTo>
                  <a:lnTo>
                    <a:pt x="1494684" y="155846"/>
                  </a:lnTo>
                  <a:lnTo>
                    <a:pt x="1456176" y="132071"/>
                  </a:lnTo>
                  <a:lnTo>
                    <a:pt x="1416501" y="110073"/>
                  </a:lnTo>
                  <a:lnTo>
                    <a:pt x="1375714" y="89907"/>
                  </a:lnTo>
                  <a:lnTo>
                    <a:pt x="1333870" y="71629"/>
                  </a:lnTo>
                  <a:lnTo>
                    <a:pt x="1291025" y="55293"/>
                  </a:lnTo>
                  <a:lnTo>
                    <a:pt x="1247235" y="40956"/>
                  </a:lnTo>
                  <a:lnTo>
                    <a:pt x="1202555" y="28672"/>
                  </a:lnTo>
                  <a:lnTo>
                    <a:pt x="1157039" y="18498"/>
                  </a:lnTo>
                  <a:lnTo>
                    <a:pt x="1110745" y="10488"/>
                  </a:lnTo>
                  <a:lnTo>
                    <a:pt x="1063726" y="4698"/>
                  </a:lnTo>
                  <a:lnTo>
                    <a:pt x="1016039" y="1183"/>
                  </a:lnTo>
                  <a:lnTo>
                    <a:pt x="9677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14447" y="1781936"/>
              <a:ext cx="1935480" cy="1934845"/>
            </a:xfrm>
            <a:custGeom>
              <a:avLst/>
              <a:gdLst/>
              <a:ahLst/>
              <a:cxnLst/>
              <a:rect l="l" t="t" r="r" b="b"/>
              <a:pathLst>
                <a:path w="1935479" h="1934845">
                  <a:moveTo>
                    <a:pt x="0" y="967359"/>
                  </a:moveTo>
                  <a:lnTo>
                    <a:pt x="1184" y="919077"/>
                  </a:lnTo>
                  <a:lnTo>
                    <a:pt x="4700" y="871408"/>
                  </a:lnTo>
                  <a:lnTo>
                    <a:pt x="10492" y="824408"/>
                  </a:lnTo>
                  <a:lnTo>
                    <a:pt x="18506" y="778131"/>
                  </a:lnTo>
                  <a:lnTo>
                    <a:pt x="28684" y="732633"/>
                  </a:lnTo>
                  <a:lnTo>
                    <a:pt x="40973" y="687970"/>
                  </a:lnTo>
                  <a:lnTo>
                    <a:pt x="55316" y="644197"/>
                  </a:lnTo>
                  <a:lnTo>
                    <a:pt x="71658" y="601369"/>
                  </a:lnTo>
                  <a:lnTo>
                    <a:pt x="89944" y="559542"/>
                  </a:lnTo>
                  <a:lnTo>
                    <a:pt x="110118" y="518771"/>
                  </a:lnTo>
                  <a:lnTo>
                    <a:pt x="132125" y="479111"/>
                  </a:lnTo>
                  <a:lnTo>
                    <a:pt x="155909" y="440619"/>
                  </a:lnTo>
                  <a:lnTo>
                    <a:pt x="181415" y="403349"/>
                  </a:lnTo>
                  <a:lnTo>
                    <a:pt x="208587" y="367356"/>
                  </a:lnTo>
                  <a:lnTo>
                    <a:pt x="237370" y="332698"/>
                  </a:lnTo>
                  <a:lnTo>
                    <a:pt x="267709" y="299427"/>
                  </a:lnTo>
                  <a:lnTo>
                    <a:pt x="299548" y="267601"/>
                  </a:lnTo>
                  <a:lnTo>
                    <a:pt x="332831" y="237274"/>
                  </a:lnTo>
                  <a:lnTo>
                    <a:pt x="367504" y="208503"/>
                  </a:lnTo>
                  <a:lnTo>
                    <a:pt x="403511" y="181341"/>
                  </a:lnTo>
                  <a:lnTo>
                    <a:pt x="440795" y="155846"/>
                  </a:lnTo>
                  <a:lnTo>
                    <a:pt x="479303" y="132071"/>
                  </a:lnTo>
                  <a:lnTo>
                    <a:pt x="518978" y="110073"/>
                  </a:lnTo>
                  <a:lnTo>
                    <a:pt x="559765" y="89907"/>
                  </a:lnTo>
                  <a:lnTo>
                    <a:pt x="601609" y="71629"/>
                  </a:lnTo>
                  <a:lnTo>
                    <a:pt x="644454" y="55293"/>
                  </a:lnTo>
                  <a:lnTo>
                    <a:pt x="688244" y="40956"/>
                  </a:lnTo>
                  <a:lnTo>
                    <a:pt x="732924" y="28672"/>
                  </a:lnTo>
                  <a:lnTo>
                    <a:pt x="778440" y="18498"/>
                  </a:lnTo>
                  <a:lnTo>
                    <a:pt x="824734" y="10488"/>
                  </a:lnTo>
                  <a:lnTo>
                    <a:pt x="871753" y="4698"/>
                  </a:lnTo>
                  <a:lnTo>
                    <a:pt x="919440" y="1183"/>
                  </a:lnTo>
                  <a:lnTo>
                    <a:pt x="967740" y="0"/>
                  </a:lnTo>
                  <a:lnTo>
                    <a:pt x="1016039" y="1183"/>
                  </a:lnTo>
                  <a:lnTo>
                    <a:pt x="1063726" y="4698"/>
                  </a:lnTo>
                  <a:lnTo>
                    <a:pt x="1110745" y="10488"/>
                  </a:lnTo>
                  <a:lnTo>
                    <a:pt x="1157039" y="18498"/>
                  </a:lnTo>
                  <a:lnTo>
                    <a:pt x="1202555" y="28672"/>
                  </a:lnTo>
                  <a:lnTo>
                    <a:pt x="1247235" y="40956"/>
                  </a:lnTo>
                  <a:lnTo>
                    <a:pt x="1291025" y="55293"/>
                  </a:lnTo>
                  <a:lnTo>
                    <a:pt x="1333870" y="71629"/>
                  </a:lnTo>
                  <a:lnTo>
                    <a:pt x="1375714" y="89907"/>
                  </a:lnTo>
                  <a:lnTo>
                    <a:pt x="1416501" y="110073"/>
                  </a:lnTo>
                  <a:lnTo>
                    <a:pt x="1456176" y="132071"/>
                  </a:lnTo>
                  <a:lnTo>
                    <a:pt x="1494684" y="155846"/>
                  </a:lnTo>
                  <a:lnTo>
                    <a:pt x="1531968" y="181341"/>
                  </a:lnTo>
                  <a:lnTo>
                    <a:pt x="1567975" y="208503"/>
                  </a:lnTo>
                  <a:lnTo>
                    <a:pt x="1602648" y="237274"/>
                  </a:lnTo>
                  <a:lnTo>
                    <a:pt x="1635931" y="267601"/>
                  </a:lnTo>
                  <a:lnTo>
                    <a:pt x="1667770" y="299427"/>
                  </a:lnTo>
                  <a:lnTo>
                    <a:pt x="1698109" y="332698"/>
                  </a:lnTo>
                  <a:lnTo>
                    <a:pt x="1726892" y="367356"/>
                  </a:lnTo>
                  <a:lnTo>
                    <a:pt x="1754064" y="403349"/>
                  </a:lnTo>
                  <a:lnTo>
                    <a:pt x="1779570" y="440619"/>
                  </a:lnTo>
                  <a:lnTo>
                    <a:pt x="1803354" y="479111"/>
                  </a:lnTo>
                  <a:lnTo>
                    <a:pt x="1825361" y="518771"/>
                  </a:lnTo>
                  <a:lnTo>
                    <a:pt x="1845535" y="559542"/>
                  </a:lnTo>
                  <a:lnTo>
                    <a:pt x="1863821" y="601369"/>
                  </a:lnTo>
                  <a:lnTo>
                    <a:pt x="1880163" y="644197"/>
                  </a:lnTo>
                  <a:lnTo>
                    <a:pt x="1894506" y="687970"/>
                  </a:lnTo>
                  <a:lnTo>
                    <a:pt x="1906795" y="732633"/>
                  </a:lnTo>
                  <a:lnTo>
                    <a:pt x="1916973" y="778131"/>
                  </a:lnTo>
                  <a:lnTo>
                    <a:pt x="1924987" y="824408"/>
                  </a:lnTo>
                  <a:lnTo>
                    <a:pt x="1930779" y="871408"/>
                  </a:lnTo>
                  <a:lnTo>
                    <a:pt x="1934295" y="919077"/>
                  </a:lnTo>
                  <a:lnTo>
                    <a:pt x="1935480" y="967359"/>
                  </a:lnTo>
                  <a:lnTo>
                    <a:pt x="1934295" y="1015640"/>
                  </a:lnTo>
                  <a:lnTo>
                    <a:pt x="1930779" y="1063309"/>
                  </a:lnTo>
                  <a:lnTo>
                    <a:pt x="1924987" y="1110309"/>
                  </a:lnTo>
                  <a:lnTo>
                    <a:pt x="1916973" y="1156586"/>
                  </a:lnTo>
                  <a:lnTo>
                    <a:pt x="1906795" y="1202084"/>
                  </a:lnTo>
                  <a:lnTo>
                    <a:pt x="1894506" y="1246747"/>
                  </a:lnTo>
                  <a:lnTo>
                    <a:pt x="1880163" y="1290520"/>
                  </a:lnTo>
                  <a:lnTo>
                    <a:pt x="1863821" y="1333348"/>
                  </a:lnTo>
                  <a:lnTo>
                    <a:pt x="1845535" y="1375175"/>
                  </a:lnTo>
                  <a:lnTo>
                    <a:pt x="1825361" y="1415946"/>
                  </a:lnTo>
                  <a:lnTo>
                    <a:pt x="1803354" y="1455606"/>
                  </a:lnTo>
                  <a:lnTo>
                    <a:pt x="1779570" y="1494098"/>
                  </a:lnTo>
                  <a:lnTo>
                    <a:pt x="1754064" y="1531368"/>
                  </a:lnTo>
                  <a:lnTo>
                    <a:pt x="1726892" y="1567361"/>
                  </a:lnTo>
                  <a:lnTo>
                    <a:pt x="1698109" y="1602019"/>
                  </a:lnTo>
                  <a:lnTo>
                    <a:pt x="1667770" y="1635290"/>
                  </a:lnTo>
                  <a:lnTo>
                    <a:pt x="1635931" y="1667116"/>
                  </a:lnTo>
                  <a:lnTo>
                    <a:pt x="1602648" y="1697443"/>
                  </a:lnTo>
                  <a:lnTo>
                    <a:pt x="1567975" y="1726214"/>
                  </a:lnTo>
                  <a:lnTo>
                    <a:pt x="1531968" y="1753376"/>
                  </a:lnTo>
                  <a:lnTo>
                    <a:pt x="1494684" y="1778871"/>
                  </a:lnTo>
                  <a:lnTo>
                    <a:pt x="1456176" y="1802646"/>
                  </a:lnTo>
                  <a:lnTo>
                    <a:pt x="1416501" y="1824644"/>
                  </a:lnTo>
                  <a:lnTo>
                    <a:pt x="1375714" y="1844810"/>
                  </a:lnTo>
                  <a:lnTo>
                    <a:pt x="1333870" y="1863088"/>
                  </a:lnTo>
                  <a:lnTo>
                    <a:pt x="1291025" y="1879424"/>
                  </a:lnTo>
                  <a:lnTo>
                    <a:pt x="1247235" y="1893761"/>
                  </a:lnTo>
                  <a:lnTo>
                    <a:pt x="1202555" y="1906045"/>
                  </a:lnTo>
                  <a:lnTo>
                    <a:pt x="1157039" y="1916219"/>
                  </a:lnTo>
                  <a:lnTo>
                    <a:pt x="1110745" y="1924229"/>
                  </a:lnTo>
                  <a:lnTo>
                    <a:pt x="1063726" y="1930019"/>
                  </a:lnTo>
                  <a:lnTo>
                    <a:pt x="1016039" y="1933534"/>
                  </a:lnTo>
                  <a:lnTo>
                    <a:pt x="967740" y="1934718"/>
                  </a:lnTo>
                  <a:lnTo>
                    <a:pt x="919440" y="1933534"/>
                  </a:lnTo>
                  <a:lnTo>
                    <a:pt x="871753" y="1930019"/>
                  </a:lnTo>
                  <a:lnTo>
                    <a:pt x="824734" y="1924229"/>
                  </a:lnTo>
                  <a:lnTo>
                    <a:pt x="778440" y="1916219"/>
                  </a:lnTo>
                  <a:lnTo>
                    <a:pt x="732924" y="1906045"/>
                  </a:lnTo>
                  <a:lnTo>
                    <a:pt x="688244" y="1893761"/>
                  </a:lnTo>
                  <a:lnTo>
                    <a:pt x="644454" y="1879424"/>
                  </a:lnTo>
                  <a:lnTo>
                    <a:pt x="601609" y="1863088"/>
                  </a:lnTo>
                  <a:lnTo>
                    <a:pt x="559765" y="1844810"/>
                  </a:lnTo>
                  <a:lnTo>
                    <a:pt x="518978" y="1824644"/>
                  </a:lnTo>
                  <a:lnTo>
                    <a:pt x="479303" y="1802646"/>
                  </a:lnTo>
                  <a:lnTo>
                    <a:pt x="440795" y="1778871"/>
                  </a:lnTo>
                  <a:lnTo>
                    <a:pt x="403511" y="1753376"/>
                  </a:lnTo>
                  <a:lnTo>
                    <a:pt x="367504" y="1726214"/>
                  </a:lnTo>
                  <a:lnTo>
                    <a:pt x="332831" y="1697443"/>
                  </a:lnTo>
                  <a:lnTo>
                    <a:pt x="299548" y="1667116"/>
                  </a:lnTo>
                  <a:lnTo>
                    <a:pt x="267709" y="1635290"/>
                  </a:lnTo>
                  <a:lnTo>
                    <a:pt x="237370" y="1602019"/>
                  </a:lnTo>
                  <a:lnTo>
                    <a:pt x="208587" y="1567361"/>
                  </a:lnTo>
                  <a:lnTo>
                    <a:pt x="181415" y="1531368"/>
                  </a:lnTo>
                  <a:lnTo>
                    <a:pt x="155909" y="1494098"/>
                  </a:lnTo>
                  <a:lnTo>
                    <a:pt x="132125" y="1455606"/>
                  </a:lnTo>
                  <a:lnTo>
                    <a:pt x="110118" y="1415946"/>
                  </a:lnTo>
                  <a:lnTo>
                    <a:pt x="89944" y="1375175"/>
                  </a:lnTo>
                  <a:lnTo>
                    <a:pt x="71658" y="1333348"/>
                  </a:lnTo>
                  <a:lnTo>
                    <a:pt x="55316" y="1290520"/>
                  </a:lnTo>
                  <a:lnTo>
                    <a:pt x="40973" y="1246747"/>
                  </a:lnTo>
                  <a:lnTo>
                    <a:pt x="28684" y="1202084"/>
                  </a:lnTo>
                  <a:lnTo>
                    <a:pt x="18506" y="1156586"/>
                  </a:lnTo>
                  <a:lnTo>
                    <a:pt x="10492" y="1110309"/>
                  </a:lnTo>
                  <a:lnTo>
                    <a:pt x="4700" y="1063309"/>
                  </a:lnTo>
                  <a:lnTo>
                    <a:pt x="1184" y="1015640"/>
                  </a:lnTo>
                  <a:lnTo>
                    <a:pt x="0" y="967359"/>
                  </a:lnTo>
                  <a:close/>
                </a:path>
              </a:pathLst>
            </a:custGeom>
            <a:ln w="126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82186" y="4298060"/>
              <a:ext cx="8170545" cy="1548130"/>
            </a:xfrm>
            <a:custGeom>
              <a:avLst/>
              <a:gdLst/>
              <a:ahLst/>
              <a:cxnLst/>
              <a:rect l="l" t="t" r="r" b="b"/>
              <a:pathLst>
                <a:path w="8170545" h="1548129">
                  <a:moveTo>
                    <a:pt x="8170164" y="0"/>
                  </a:moveTo>
                  <a:lnTo>
                    <a:pt x="0" y="0"/>
                  </a:lnTo>
                  <a:lnTo>
                    <a:pt x="0" y="1547622"/>
                  </a:lnTo>
                  <a:lnTo>
                    <a:pt x="8170164" y="1547622"/>
                  </a:lnTo>
                  <a:lnTo>
                    <a:pt x="8170164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82186" y="4298060"/>
              <a:ext cx="8170545" cy="1548130"/>
            </a:xfrm>
            <a:custGeom>
              <a:avLst/>
              <a:gdLst/>
              <a:ahLst/>
              <a:cxnLst/>
              <a:rect l="l" t="t" r="r" b="b"/>
              <a:pathLst>
                <a:path w="8170545" h="1548129">
                  <a:moveTo>
                    <a:pt x="0" y="0"/>
                  </a:moveTo>
                  <a:lnTo>
                    <a:pt x="8170164" y="0"/>
                  </a:lnTo>
                  <a:lnTo>
                    <a:pt x="8170164" y="1547622"/>
                  </a:lnTo>
                  <a:lnTo>
                    <a:pt x="0" y="154762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997720" y="4139503"/>
            <a:ext cx="3382645" cy="1576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7200"/>
              </a:lnSpc>
              <a:spcBef>
                <a:spcPts val="100"/>
              </a:spcBef>
            </a:pPr>
            <a:r>
              <a:rPr sz="4000" dirty="0">
                <a:solidFill>
                  <a:srgbClr val="FFFFFF"/>
                </a:solidFill>
                <a:latin typeface="Calibri"/>
                <a:cs typeface="Calibri"/>
              </a:rPr>
              <a:t>Root Cause </a:t>
            </a:r>
            <a:r>
              <a:rPr sz="4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(Problemin</a:t>
            </a:r>
            <a:r>
              <a:rPr sz="40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Özü)</a:t>
            </a:r>
            <a:endParaRPr sz="4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808097" y="4098163"/>
            <a:ext cx="1948180" cy="1947545"/>
            <a:chOff x="2808097" y="4098163"/>
            <a:chExt cx="1948180" cy="1947545"/>
          </a:xfrm>
        </p:grpSpPr>
        <p:sp>
          <p:nvSpPr>
            <p:cNvPr id="16" name="object 16"/>
            <p:cNvSpPr/>
            <p:nvPr/>
          </p:nvSpPr>
          <p:spPr>
            <a:xfrm>
              <a:off x="2814447" y="4104513"/>
              <a:ext cx="1935480" cy="1934845"/>
            </a:xfrm>
            <a:custGeom>
              <a:avLst/>
              <a:gdLst/>
              <a:ahLst/>
              <a:cxnLst/>
              <a:rect l="l" t="t" r="r" b="b"/>
              <a:pathLst>
                <a:path w="1935479" h="1934845">
                  <a:moveTo>
                    <a:pt x="967740" y="0"/>
                  </a:moveTo>
                  <a:lnTo>
                    <a:pt x="919440" y="1183"/>
                  </a:lnTo>
                  <a:lnTo>
                    <a:pt x="871753" y="4698"/>
                  </a:lnTo>
                  <a:lnTo>
                    <a:pt x="824734" y="10488"/>
                  </a:lnTo>
                  <a:lnTo>
                    <a:pt x="778440" y="18498"/>
                  </a:lnTo>
                  <a:lnTo>
                    <a:pt x="732924" y="28672"/>
                  </a:lnTo>
                  <a:lnTo>
                    <a:pt x="688244" y="40956"/>
                  </a:lnTo>
                  <a:lnTo>
                    <a:pt x="644454" y="55293"/>
                  </a:lnTo>
                  <a:lnTo>
                    <a:pt x="601609" y="71629"/>
                  </a:lnTo>
                  <a:lnTo>
                    <a:pt x="559765" y="89907"/>
                  </a:lnTo>
                  <a:lnTo>
                    <a:pt x="518978" y="110073"/>
                  </a:lnTo>
                  <a:lnTo>
                    <a:pt x="479303" y="132071"/>
                  </a:lnTo>
                  <a:lnTo>
                    <a:pt x="440795" y="155846"/>
                  </a:lnTo>
                  <a:lnTo>
                    <a:pt x="403511" y="181341"/>
                  </a:lnTo>
                  <a:lnTo>
                    <a:pt x="367504" y="208503"/>
                  </a:lnTo>
                  <a:lnTo>
                    <a:pt x="332831" y="237274"/>
                  </a:lnTo>
                  <a:lnTo>
                    <a:pt x="299548" y="267601"/>
                  </a:lnTo>
                  <a:lnTo>
                    <a:pt x="267709" y="299427"/>
                  </a:lnTo>
                  <a:lnTo>
                    <a:pt x="237370" y="332698"/>
                  </a:lnTo>
                  <a:lnTo>
                    <a:pt x="208587" y="367356"/>
                  </a:lnTo>
                  <a:lnTo>
                    <a:pt x="181415" y="403349"/>
                  </a:lnTo>
                  <a:lnTo>
                    <a:pt x="155909" y="440619"/>
                  </a:lnTo>
                  <a:lnTo>
                    <a:pt x="132125" y="479111"/>
                  </a:lnTo>
                  <a:lnTo>
                    <a:pt x="110118" y="518771"/>
                  </a:lnTo>
                  <a:lnTo>
                    <a:pt x="89944" y="559542"/>
                  </a:lnTo>
                  <a:lnTo>
                    <a:pt x="71658" y="601369"/>
                  </a:lnTo>
                  <a:lnTo>
                    <a:pt x="55316" y="644197"/>
                  </a:lnTo>
                  <a:lnTo>
                    <a:pt x="40973" y="687970"/>
                  </a:lnTo>
                  <a:lnTo>
                    <a:pt x="28684" y="732633"/>
                  </a:lnTo>
                  <a:lnTo>
                    <a:pt x="18506" y="778131"/>
                  </a:lnTo>
                  <a:lnTo>
                    <a:pt x="10492" y="824408"/>
                  </a:lnTo>
                  <a:lnTo>
                    <a:pt x="4700" y="871408"/>
                  </a:lnTo>
                  <a:lnTo>
                    <a:pt x="1184" y="919077"/>
                  </a:lnTo>
                  <a:lnTo>
                    <a:pt x="0" y="967359"/>
                  </a:lnTo>
                  <a:lnTo>
                    <a:pt x="1184" y="1015640"/>
                  </a:lnTo>
                  <a:lnTo>
                    <a:pt x="4700" y="1063309"/>
                  </a:lnTo>
                  <a:lnTo>
                    <a:pt x="10492" y="1110309"/>
                  </a:lnTo>
                  <a:lnTo>
                    <a:pt x="18506" y="1156586"/>
                  </a:lnTo>
                  <a:lnTo>
                    <a:pt x="28684" y="1202084"/>
                  </a:lnTo>
                  <a:lnTo>
                    <a:pt x="40973" y="1246747"/>
                  </a:lnTo>
                  <a:lnTo>
                    <a:pt x="55316" y="1290520"/>
                  </a:lnTo>
                  <a:lnTo>
                    <a:pt x="71658" y="1333348"/>
                  </a:lnTo>
                  <a:lnTo>
                    <a:pt x="89944" y="1375175"/>
                  </a:lnTo>
                  <a:lnTo>
                    <a:pt x="110118" y="1415946"/>
                  </a:lnTo>
                  <a:lnTo>
                    <a:pt x="132125" y="1455606"/>
                  </a:lnTo>
                  <a:lnTo>
                    <a:pt x="155909" y="1494098"/>
                  </a:lnTo>
                  <a:lnTo>
                    <a:pt x="181415" y="1531368"/>
                  </a:lnTo>
                  <a:lnTo>
                    <a:pt x="208587" y="1567361"/>
                  </a:lnTo>
                  <a:lnTo>
                    <a:pt x="237370" y="1602019"/>
                  </a:lnTo>
                  <a:lnTo>
                    <a:pt x="267709" y="1635290"/>
                  </a:lnTo>
                  <a:lnTo>
                    <a:pt x="299548" y="1667116"/>
                  </a:lnTo>
                  <a:lnTo>
                    <a:pt x="332831" y="1697443"/>
                  </a:lnTo>
                  <a:lnTo>
                    <a:pt x="367504" y="1726214"/>
                  </a:lnTo>
                  <a:lnTo>
                    <a:pt x="403511" y="1753376"/>
                  </a:lnTo>
                  <a:lnTo>
                    <a:pt x="440795" y="1778871"/>
                  </a:lnTo>
                  <a:lnTo>
                    <a:pt x="479303" y="1802646"/>
                  </a:lnTo>
                  <a:lnTo>
                    <a:pt x="518978" y="1824644"/>
                  </a:lnTo>
                  <a:lnTo>
                    <a:pt x="559765" y="1844810"/>
                  </a:lnTo>
                  <a:lnTo>
                    <a:pt x="601609" y="1863088"/>
                  </a:lnTo>
                  <a:lnTo>
                    <a:pt x="644454" y="1879424"/>
                  </a:lnTo>
                  <a:lnTo>
                    <a:pt x="688244" y="1893761"/>
                  </a:lnTo>
                  <a:lnTo>
                    <a:pt x="732924" y="1906045"/>
                  </a:lnTo>
                  <a:lnTo>
                    <a:pt x="778440" y="1916219"/>
                  </a:lnTo>
                  <a:lnTo>
                    <a:pt x="824734" y="1924229"/>
                  </a:lnTo>
                  <a:lnTo>
                    <a:pt x="871753" y="1930019"/>
                  </a:lnTo>
                  <a:lnTo>
                    <a:pt x="919440" y="1933534"/>
                  </a:lnTo>
                  <a:lnTo>
                    <a:pt x="967740" y="1934718"/>
                  </a:lnTo>
                  <a:lnTo>
                    <a:pt x="1016039" y="1933534"/>
                  </a:lnTo>
                  <a:lnTo>
                    <a:pt x="1063726" y="1930019"/>
                  </a:lnTo>
                  <a:lnTo>
                    <a:pt x="1110745" y="1924229"/>
                  </a:lnTo>
                  <a:lnTo>
                    <a:pt x="1157039" y="1916219"/>
                  </a:lnTo>
                  <a:lnTo>
                    <a:pt x="1202555" y="1906045"/>
                  </a:lnTo>
                  <a:lnTo>
                    <a:pt x="1247235" y="1893761"/>
                  </a:lnTo>
                  <a:lnTo>
                    <a:pt x="1291025" y="1879424"/>
                  </a:lnTo>
                  <a:lnTo>
                    <a:pt x="1333870" y="1863088"/>
                  </a:lnTo>
                  <a:lnTo>
                    <a:pt x="1375714" y="1844810"/>
                  </a:lnTo>
                  <a:lnTo>
                    <a:pt x="1416501" y="1824644"/>
                  </a:lnTo>
                  <a:lnTo>
                    <a:pt x="1456176" y="1802646"/>
                  </a:lnTo>
                  <a:lnTo>
                    <a:pt x="1494684" y="1778871"/>
                  </a:lnTo>
                  <a:lnTo>
                    <a:pt x="1531968" y="1753376"/>
                  </a:lnTo>
                  <a:lnTo>
                    <a:pt x="1567975" y="1726214"/>
                  </a:lnTo>
                  <a:lnTo>
                    <a:pt x="1602648" y="1697443"/>
                  </a:lnTo>
                  <a:lnTo>
                    <a:pt x="1635931" y="1667116"/>
                  </a:lnTo>
                  <a:lnTo>
                    <a:pt x="1667770" y="1635290"/>
                  </a:lnTo>
                  <a:lnTo>
                    <a:pt x="1698109" y="1602019"/>
                  </a:lnTo>
                  <a:lnTo>
                    <a:pt x="1726892" y="1567361"/>
                  </a:lnTo>
                  <a:lnTo>
                    <a:pt x="1754064" y="1531368"/>
                  </a:lnTo>
                  <a:lnTo>
                    <a:pt x="1779570" y="1494098"/>
                  </a:lnTo>
                  <a:lnTo>
                    <a:pt x="1803354" y="1455606"/>
                  </a:lnTo>
                  <a:lnTo>
                    <a:pt x="1825361" y="1415946"/>
                  </a:lnTo>
                  <a:lnTo>
                    <a:pt x="1845535" y="1375175"/>
                  </a:lnTo>
                  <a:lnTo>
                    <a:pt x="1863821" y="1333348"/>
                  </a:lnTo>
                  <a:lnTo>
                    <a:pt x="1880163" y="1290520"/>
                  </a:lnTo>
                  <a:lnTo>
                    <a:pt x="1894506" y="1246747"/>
                  </a:lnTo>
                  <a:lnTo>
                    <a:pt x="1906795" y="1202084"/>
                  </a:lnTo>
                  <a:lnTo>
                    <a:pt x="1916973" y="1156586"/>
                  </a:lnTo>
                  <a:lnTo>
                    <a:pt x="1924987" y="1110309"/>
                  </a:lnTo>
                  <a:lnTo>
                    <a:pt x="1930779" y="1063309"/>
                  </a:lnTo>
                  <a:lnTo>
                    <a:pt x="1934295" y="1015640"/>
                  </a:lnTo>
                  <a:lnTo>
                    <a:pt x="1935480" y="967359"/>
                  </a:lnTo>
                  <a:lnTo>
                    <a:pt x="1934295" y="919077"/>
                  </a:lnTo>
                  <a:lnTo>
                    <a:pt x="1930779" y="871408"/>
                  </a:lnTo>
                  <a:lnTo>
                    <a:pt x="1924987" y="824408"/>
                  </a:lnTo>
                  <a:lnTo>
                    <a:pt x="1916973" y="778131"/>
                  </a:lnTo>
                  <a:lnTo>
                    <a:pt x="1906795" y="732633"/>
                  </a:lnTo>
                  <a:lnTo>
                    <a:pt x="1894506" y="687970"/>
                  </a:lnTo>
                  <a:lnTo>
                    <a:pt x="1880163" y="644197"/>
                  </a:lnTo>
                  <a:lnTo>
                    <a:pt x="1863821" y="601369"/>
                  </a:lnTo>
                  <a:lnTo>
                    <a:pt x="1845535" y="559542"/>
                  </a:lnTo>
                  <a:lnTo>
                    <a:pt x="1825361" y="518771"/>
                  </a:lnTo>
                  <a:lnTo>
                    <a:pt x="1803354" y="479111"/>
                  </a:lnTo>
                  <a:lnTo>
                    <a:pt x="1779570" y="440619"/>
                  </a:lnTo>
                  <a:lnTo>
                    <a:pt x="1754064" y="403349"/>
                  </a:lnTo>
                  <a:lnTo>
                    <a:pt x="1726892" y="367356"/>
                  </a:lnTo>
                  <a:lnTo>
                    <a:pt x="1698109" y="332698"/>
                  </a:lnTo>
                  <a:lnTo>
                    <a:pt x="1667770" y="299427"/>
                  </a:lnTo>
                  <a:lnTo>
                    <a:pt x="1635931" y="267601"/>
                  </a:lnTo>
                  <a:lnTo>
                    <a:pt x="1602648" y="237274"/>
                  </a:lnTo>
                  <a:lnTo>
                    <a:pt x="1567975" y="208503"/>
                  </a:lnTo>
                  <a:lnTo>
                    <a:pt x="1531968" y="181341"/>
                  </a:lnTo>
                  <a:lnTo>
                    <a:pt x="1494684" y="155846"/>
                  </a:lnTo>
                  <a:lnTo>
                    <a:pt x="1456176" y="132071"/>
                  </a:lnTo>
                  <a:lnTo>
                    <a:pt x="1416501" y="110073"/>
                  </a:lnTo>
                  <a:lnTo>
                    <a:pt x="1375714" y="89907"/>
                  </a:lnTo>
                  <a:lnTo>
                    <a:pt x="1333870" y="71629"/>
                  </a:lnTo>
                  <a:lnTo>
                    <a:pt x="1291025" y="55293"/>
                  </a:lnTo>
                  <a:lnTo>
                    <a:pt x="1247235" y="40956"/>
                  </a:lnTo>
                  <a:lnTo>
                    <a:pt x="1202555" y="28672"/>
                  </a:lnTo>
                  <a:lnTo>
                    <a:pt x="1157039" y="18498"/>
                  </a:lnTo>
                  <a:lnTo>
                    <a:pt x="1110745" y="10488"/>
                  </a:lnTo>
                  <a:lnTo>
                    <a:pt x="1063726" y="4698"/>
                  </a:lnTo>
                  <a:lnTo>
                    <a:pt x="1016039" y="1183"/>
                  </a:lnTo>
                  <a:lnTo>
                    <a:pt x="9677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14447" y="4104513"/>
              <a:ext cx="1935480" cy="1934845"/>
            </a:xfrm>
            <a:custGeom>
              <a:avLst/>
              <a:gdLst/>
              <a:ahLst/>
              <a:cxnLst/>
              <a:rect l="l" t="t" r="r" b="b"/>
              <a:pathLst>
                <a:path w="1935479" h="1934845">
                  <a:moveTo>
                    <a:pt x="0" y="967359"/>
                  </a:moveTo>
                  <a:lnTo>
                    <a:pt x="1184" y="919077"/>
                  </a:lnTo>
                  <a:lnTo>
                    <a:pt x="4700" y="871408"/>
                  </a:lnTo>
                  <a:lnTo>
                    <a:pt x="10492" y="824408"/>
                  </a:lnTo>
                  <a:lnTo>
                    <a:pt x="18506" y="778131"/>
                  </a:lnTo>
                  <a:lnTo>
                    <a:pt x="28684" y="732633"/>
                  </a:lnTo>
                  <a:lnTo>
                    <a:pt x="40973" y="687970"/>
                  </a:lnTo>
                  <a:lnTo>
                    <a:pt x="55316" y="644197"/>
                  </a:lnTo>
                  <a:lnTo>
                    <a:pt x="71658" y="601369"/>
                  </a:lnTo>
                  <a:lnTo>
                    <a:pt x="89944" y="559542"/>
                  </a:lnTo>
                  <a:lnTo>
                    <a:pt x="110118" y="518771"/>
                  </a:lnTo>
                  <a:lnTo>
                    <a:pt x="132125" y="479111"/>
                  </a:lnTo>
                  <a:lnTo>
                    <a:pt x="155909" y="440619"/>
                  </a:lnTo>
                  <a:lnTo>
                    <a:pt x="181415" y="403349"/>
                  </a:lnTo>
                  <a:lnTo>
                    <a:pt x="208587" y="367356"/>
                  </a:lnTo>
                  <a:lnTo>
                    <a:pt x="237370" y="332698"/>
                  </a:lnTo>
                  <a:lnTo>
                    <a:pt x="267709" y="299427"/>
                  </a:lnTo>
                  <a:lnTo>
                    <a:pt x="299548" y="267601"/>
                  </a:lnTo>
                  <a:lnTo>
                    <a:pt x="332831" y="237274"/>
                  </a:lnTo>
                  <a:lnTo>
                    <a:pt x="367504" y="208503"/>
                  </a:lnTo>
                  <a:lnTo>
                    <a:pt x="403511" y="181341"/>
                  </a:lnTo>
                  <a:lnTo>
                    <a:pt x="440795" y="155846"/>
                  </a:lnTo>
                  <a:lnTo>
                    <a:pt x="479303" y="132071"/>
                  </a:lnTo>
                  <a:lnTo>
                    <a:pt x="518978" y="110073"/>
                  </a:lnTo>
                  <a:lnTo>
                    <a:pt x="559765" y="89907"/>
                  </a:lnTo>
                  <a:lnTo>
                    <a:pt x="601609" y="71629"/>
                  </a:lnTo>
                  <a:lnTo>
                    <a:pt x="644454" y="55293"/>
                  </a:lnTo>
                  <a:lnTo>
                    <a:pt x="688244" y="40956"/>
                  </a:lnTo>
                  <a:lnTo>
                    <a:pt x="732924" y="28672"/>
                  </a:lnTo>
                  <a:lnTo>
                    <a:pt x="778440" y="18498"/>
                  </a:lnTo>
                  <a:lnTo>
                    <a:pt x="824734" y="10488"/>
                  </a:lnTo>
                  <a:lnTo>
                    <a:pt x="871753" y="4698"/>
                  </a:lnTo>
                  <a:lnTo>
                    <a:pt x="919440" y="1183"/>
                  </a:lnTo>
                  <a:lnTo>
                    <a:pt x="967740" y="0"/>
                  </a:lnTo>
                  <a:lnTo>
                    <a:pt x="1016039" y="1183"/>
                  </a:lnTo>
                  <a:lnTo>
                    <a:pt x="1063726" y="4698"/>
                  </a:lnTo>
                  <a:lnTo>
                    <a:pt x="1110745" y="10488"/>
                  </a:lnTo>
                  <a:lnTo>
                    <a:pt x="1157039" y="18498"/>
                  </a:lnTo>
                  <a:lnTo>
                    <a:pt x="1202555" y="28672"/>
                  </a:lnTo>
                  <a:lnTo>
                    <a:pt x="1247235" y="40956"/>
                  </a:lnTo>
                  <a:lnTo>
                    <a:pt x="1291025" y="55293"/>
                  </a:lnTo>
                  <a:lnTo>
                    <a:pt x="1333870" y="71629"/>
                  </a:lnTo>
                  <a:lnTo>
                    <a:pt x="1375714" y="89907"/>
                  </a:lnTo>
                  <a:lnTo>
                    <a:pt x="1416501" y="110073"/>
                  </a:lnTo>
                  <a:lnTo>
                    <a:pt x="1456176" y="132071"/>
                  </a:lnTo>
                  <a:lnTo>
                    <a:pt x="1494684" y="155846"/>
                  </a:lnTo>
                  <a:lnTo>
                    <a:pt x="1531968" y="181341"/>
                  </a:lnTo>
                  <a:lnTo>
                    <a:pt x="1567975" y="208503"/>
                  </a:lnTo>
                  <a:lnTo>
                    <a:pt x="1602648" y="237274"/>
                  </a:lnTo>
                  <a:lnTo>
                    <a:pt x="1635931" y="267601"/>
                  </a:lnTo>
                  <a:lnTo>
                    <a:pt x="1667770" y="299427"/>
                  </a:lnTo>
                  <a:lnTo>
                    <a:pt x="1698109" y="332698"/>
                  </a:lnTo>
                  <a:lnTo>
                    <a:pt x="1726892" y="367356"/>
                  </a:lnTo>
                  <a:lnTo>
                    <a:pt x="1754064" y="403349"/>
                  </a:lnTo>
                  <a:lnTo>
                    <a:pt x="1779570" y="440619"/>
                  </a:lnTo>
                  <a:lnTo>
                    <a:pt x="1803354" y="479111"/>
                  </a:lnTo>
                  <a:lnTo>
                    <a:pt x="1825361" y="518771"/>
                  </a:lnTo>
                  <a:lnTo>
                    <a:pt x="1845535" y="559542"/>
                  </a:lnTo>
                  <a:lnTo>
                    <a:pt x="1863821" y="601369"/>
                  </a:lnTo>
                  <a:lnTo>
                    <a:pt x="1880163" y="644197"/>
                  </a:lnTo>
                  <a:lnTo>
                    <a:pt x="1894506" y="687970"/>
                  </a:lnTo>
                  <a:lnTo>
                    <a:pt x="1906795" y="732633"/>
                  </a:lnTo>
                  <a:lnTo>
                    <a:pt x="1916973" y="778131"/>
                  </a:lnTo>
                  <a:lnTo>
                    <a:pt x="1924987" y="824408"/>
                  </a:lnTo>
                  <a:lnTo>
                    <a:pt x="1930779" y="871408"/>
                  </a:lnTo>
                  <a:lnTo>
                    <a:pt x="1934295" y="919077"/>
                  </a:lnTo>
                  <a:lnTo>
                    <a:pt x="1935480" y="967359"/>
                  </a:lnTo>
                  <a:lnTo>
                    <a:pt x="1934295" y="1015640"/>
                  </a:lnTo>
                  <a:lnTo>
                    <a:pt x="1930779" y="1063309"/>
                  </a:lnTo>
                  <a:lnTo>
                    <a:pt x="1924987" y="1110309"/>
                  </a:lnTo>
                  <a:lnTo>
                    <a:pt x="1916973" y="1156586"/>
                  </a:lnTo>
                  <a:lnTo>
                    <a:pt x="1906795" y="1202084"/>
                  </a:lnTo>
                  <a:lnTo>
                    <a:pt x="1894506" y="1246747"/>
                  </a:lnTo>
                  <a:lnTo>
                    <a:pt x="1880163" y="1290520"/>
                  </a:lnTo>
                  <a:lnTo>
                    <a:pt x="1863821" y="1333348"/>
                  </a:lnTo>
                  <a:lnTo>
                    <a:pt x="1845535" y="1375175"/>
                  </a:lnTo>
                  <a:lnTo>
                    <a:pt x="1825361" y="1415946"/>
                  </a:lnTo>
                  <a:lnTo>
                    <a:pt x="1803354" y="1455606"/>
                  </a:lnTo>
                  <a:lnTo>
                    <a:pt x="1779570" y="1494098"/>
                  </a:lnTo>
                  <a:lnTo>
                    <a:pt x="1754064" y="1531368"/>
                  </a:lnTo>
                  <a:lnTo>
                    <a:pt x="1726892" y="1567361"/>
                  </a:lnTo>
                  <a:lnTo>
                    <a:pt x="1698109" y="1602019"/>
                  </a:lnTo>
                  <a:lnTo>
                    <a:pt x="1667770" y="1635290"/>
                  </a:lnTo>
                  <a:lnTo>
                    <a:pt x="1635931" y="1667116"/>
                  </a:lnTo>
                  <a:lnTo>
                    <a:pt x="1602648" y="1697443"/>
                  </a:lnTo>
                  <a:lnTo>
                    <a:pt x="1567975" y="1726214"/>
                  </a:lnTo>
                  <a:lnTo>
                    <a:pt x="1531968" y="1753376"/>
                  </a:lnTo>
                  <a:lnTo>
                    <a:pt x="1494684" y="1778871"/>
                  </a:lnTo>
                  <a:lnTo>
                    <a:pt x="1456176" y="1802646"/>
                  </a:lnTo>
                  <a:lnTo>
                    <a:pt x="1416501" y="1824644"/>
                  </a:lnTo>
                  <a:lnTo>
                    <a:pt x="1375714" y="1844810"/>
                  </a:lnTo>
                  <a:lnTo>
                    <a:pt x="1333870" y="1863088"/>
                  </a:lnTo>
                  <a:lnTo>
                    <a:pt x="1291025" y="1879424"/>
                  </a:lnTo>
                  <a:lnTo>
                    <a:pt x="1247235" y="1893761"/>
                  </a:lnTo>
                  <a:lnTo>
                    <a:pt x="1202555" y="1906045"/>
                  </a:lnTo>
                  <a:lnTo>
                    <a:pt x="1157039" y="1916219"/>
                  </a:lnTo>
                  <a:lnTo>
                    <a:pt x="1110745" y="1924229"/>
                  </a:lnTo>
                  <a:lnTo>
                    <a:pt x="1063726" y="1930019"/>
                  </a:lnTo>
                  <a:lnTo>
                    <a:pt x="1016039" y="1933534"/>
                  </a:lnTo>
                  <a:lnTo>
                    <a:pt x="967740" y="1934718"/>
                  </a:lnTo>
                  <a:lnTo>
                    <a:pt x="919440" y="1933534"/>
                  </a:lnTo>
                  <a:lnTo>
                    <a:pt x="871753" y="1930019"/>
                  </a:lnTo>
                  <a:lnTo>
                    <a:pt x="824734" y="1924229"/>
                  </a:lnTo>
                  <a:lnTo>
                    <a:pt x="778440" y="1916219"/>
                  </a:lnTo>
                  <a:lnTo>
                    <a:pt x="732924" y="1906045"/>
                  </a:lnTo>
                  <a:lnTo>
                    <a:pt x="688244" y="1893761"/>
                  </a:lnTo>
                  <a:lnTo>
                    <a:pt x="644454" y="1879424"/>
                  </a:lnTo>
                  <a:lnTo>
                    <a:pt x="601609" y="1863088"/>
                  </a:lnTo>
                  <a:lnTo>
                    <a:pt x="559765" y="1844810"/>
                  </a:lnTo>
                  <a:lnTo>
                    <a:pt x="518978" y="1824644"/>
                  </a:lnTo>
                  <a:lnTo>
                    <a:pt x="479303" y="1802646"/>
                  </a:lnTo>
                  <a:lnTo>
                    <a:pt x="440795" y="1778871"/>
                  </a:lnTo>
                  <a:lnTo>
                    <a:pt x="403511" y="1753376"/>
                  </a:lnTo>
                  <a:lnTo>
                    <a:pt x="367504" y="1726214"/>
                  </a:lnTo>
                  <a:lnTo>
                    <a:pt x="332831" y="1697443"/>
                  </a:lnTo>
                  <a:lnTo>
                    <a:pt x="299548" y="1667116"/>
                  </a:lnTo>
                  <a:lnTo>
                    <a:pt x="267709" y="1635290"/>
                  </a:lnTo>
                  <a:lnTo>
                    <a:pt x="237370" y="1602019"/>
                  </a:lnTo>
                  <a:lnTo>
                    <a:pt x="208587" y="1567361"/>
                  </a:lnTo>
                  <a:lnTo>
                    <a:pt x="181415" y="1531368"/>
                  </a:lnTo>
                  <a:lnTo>
                    <a:pt x="155909" y="1494098"/>
                  </a:lnTo>
                  <a:lnTo>
                    <a:pt x="132125" y="1455606"/>
                  </a:lnTo>
                  <a:lnTo>
                    <a:pt x="110118" y="1415946"/>
                  </a:lnTo>
                  <a:lnTo>
                    <a:pt x="89944" y="1375175"/>
                  </a:lnTo>
                  <a:lnTo>
                    <a:pt x="71658" y="1333348"/>
                  </a:lnTo>
                  <a:lnTo>
                    <a:pt x="55316" y="1290520"/>
                  </a:lnTo>
                  <a:lnTo>
                    <a:pt x="40973" y="1246747"/>
                  </a:lnTo>
                  <a:lnTo>
                    <a:pt x="28684" y="1202084"/>
                  </a:lnTo>
                  <a:lnTo>
                    <a:pt x="18506" y="1156586"/>
                  </a:lnTo>
                  <a:lnTo>
                    <a:pt x="10492" y="1110309"/>
                  </a:lnTo>
                  <a:lnTo>
                    <a:pt x="4700" y="1063309"/>
                  </a:lnTo>
                  <a:lnTo>
                    <a:pt x="1184" y="1015640"/>
                  </a:lnTo>
                  <a:lnTo>
                    <a:pt x="0" y="967359"/>
                  </a:lnTo>
                  <a:close/>
                </a:path>
              </a:pathLst>
            </a:custGeom>
            <a:ln w="126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87014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22320" algn="l"/>
              </a:tabLst>
            </a:pPr>
            <a:r>
              <a:rPr spc="-100" dirty="0"/>
              <a:t>Test</a:t>
            </a:r>
            <a:r>
              <a:rPr spc="-10" dirty="0"/>
              <a:t> </a:t>
            </a:r>
            <a:r>
              <a:rPr spc="-45" dirty="0"/>
              <a:t>Yönetimi</a:t>
            </a:r>
            <a:r>
              <a:rPr spc="-15" dirty="0"/>
              <a:t> </a:t>
            </a:r>
            <a:r>
              <a:rPr dirty="0"/>
              <a:t>-	</a:t>
            </a:r>
            <a:r>
              <a:rPr spc="-35" dirty="0"/>
              <a:t>Olay/Vaka/Hata</a:t>
            </a:r>
            <a:r>
              <a:rPr spc="-40" dirty="0"/>
              <a:t> </a:t>
            </a:r>
            <a:r>
              <a:rPr spc="-45" dirty="0"/>
              <a:t>Yönetimi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2755" y="1498900"/>
            <a:ext cx="8976995" cy="4113529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760"/>
              </a:spcBef>
              <a:buClr>
                <a:srgbClr val="000000"/>
              </a:buClr>
              <a:buFont typeface="Wingdings"/>
              <a:buChar char=""/>
              <a:tabLst>
                <a:tab pos="419100" algn="l"/>
              </a:tabLst>
            </a:pPr>
            <a:r>
              <a:rPr sz="2800" b="1" spc="-50" dirty="0">
                <a:solidFill>
                  <a:srgbClr val="6F2F9F"/>
                </a:solidFill>
                <a:latin typeface="Calibri"/>
                <a:cs typeface="Calibri"/>
              </a:rPr>
              <a:t>Vaka</a:t>
            </a:r>
            <a:r>
              <a:rPr sz="2800" b="1" spc="-3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Nedir?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800" spc="-75" dirty="0">
                <a:latin typeface="Calibri"/>
                <a:cs typeface="Calibri"/>
              </a:rPr>
              <a:t>Test</a:t>
            </a:r>
            <a:r>
              <a:rPr sz="2800" spc="-10" dirty="0">
                <a:latin typeface="Calibri"/>
                <a:cs typeface="Calibri"/>
              </a:rPr>
              <a:t> sırasında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beklenen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sonuca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uymayan </a:t>
            </a:r>
            <a:r>
              <a:rPr sz="2800" spc="-5" dirty="0">
                <a:latin typeface="Calibri"/>
                <a:cs typeface="Calibri"/>
              </a:rPr>
              <a:t>her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şeydir.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Wingdings"/>
              <a:buChar char=""/>
              <a:tabLst>
                <a:tab pos="419100" algn="l"/>
              </a:tabLst>
            </a:pPr>
            <a:r>
              <a:rPr sz="2800" b="1" spc="-5" dirty="0">
                <a:solidFill>
                  <a:srgbClr val="6F2F9F"/>
                </a:solidFill>
                <a:latin typeface="Calibri"/>
                <a:cs typeface="Calibri"/>
              </a:rPr>
              <a:t>Sebepleri</a:t>
            </a:r>
            <a:r>
              <a:rPr sz="2800" b="1" spc="-1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6F2F9F"/>
                </a:solidFill>
                <a:latin typeface="Calibri"/>
                <a:cs typeface="Calibri"/>
              </a:rPr>
              <a:t>nelerdir?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EF3DF4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25" dirty="0">
                <a:latin typeface="Calibri"/>
                <a:cs typeface="Calibri"/>
              </a:rPr>
              <a:t>Yazılımda </a:t>
            </a:r>
            <a:r>
              <a:rPr sz="2800" spc="-20" dirty="0">
                <a:latin typeface="Calibri"/>
                <a:cs typeface="Calibri"/>
              </a:rPr>
              <a:t>hata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var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lr>
                <a:srgbClr val="EF3DF4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75" dirty="0">
                <a:latin typeface="Calibri"/>
                <a:cs typeface="Calibri"/>
              </a:rPr>
              <a:t>Test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doğru işletilmedi,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testte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hata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var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EF3DF4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Beklenen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sonuç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yanlış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verilmiş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70"/>
              </a:spcBef>
              <a:buClr>
                <a:srgbClr val="EF3DF4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75" dirty="0">
                <a:latin typeface="Calibri"/>
                <a:cs typeface="Calibri"/>
              </a:rPr>
              <a:t>Test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ortamında </a:t>
            </a:r>
            <a:r>
              <a:rPr sz="2800" spc="-5" dirty="0">
                <a:latin typeface="Calibri"/>
                <a:cs typeface="Calibri"/>
              </a:rPr>
              <a:t>sorun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vardır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800" b="1" spc="-15" dirty="0">
                <a:solidFill>
                  <a:srgbClr val="6F2F9F"/>
                </a:solidFill>
                <a:latin typeface="Calibri"/>
                <a:cs typeface="Calibri"/>
              </a:rPr>
              <a:t>Hata</a:t>
            </a:r>
            <a:r>
              <a:rPr sz="2800" b="1" spc="2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6F2F9F"/>
                </a:solidFill>
                <a:latin typeface="Calibri"/>
                <a:cs typeface="Calibri"/>
              </a:rPr>
              <a:t>yazılımda</a:t>
            </a:r>
            <a:r>
              <a:rPr sz="2800" b="1" spc="1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6F2F9F"/>
                </a:solidFill>
                <a:latin typeface="Calibri"/>
                <a:cs typeface="Calibri"/>
              </a:rPr>
              <a:t>olabileceği</a:t>
            </a:r>
            <a:r>
              <a:rPr sz="2800" b="1" spc="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6F2F9F"/>
                </a:solidFill>
                <a:latin typeface="Calibri"/>
                <a:cs typeface="Calibri"/>
              </a:rPr>
              <a:t>gibi</a:t>
            </a:r>
            <a:r>
              <a:rPr sz="2800" b="1" spc="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6F2F9F"/>
                </a:solidFill>
                <a:latin typeface="Calibri"/>
                <a:cs typeface="Calibri"/>
              </a:rPr>
              <a:t>dökümantasyonda</a:t>
            </a:r>
            <a:r>
              <a:rPr sz="2800" b="1" spc="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da</a:t>
            </a:r>
            <a:r>
              <a:rPr sz="2800" b="1" spc="2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6F2F9F"/>
                </a:solidFill>
                <a:latin typeface="Calibri"/>
                <a:cs typeface="Calibri"/>
              </a:rPr>
              <a:t>olabilir!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7156" y="2324100"/>
            <a:ext cx="3313937" cy="2814827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87014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22320" algn="l"/>
              </a:tabLst>
            </a:pPr>
            <a:r>
              <a:rPr spc="-100" dirty="0"/>
              <a:t>Test</a:t>
            </a:r>
            <a:r>
              <a:rPr spc="-10" dirty="0"/>
              <a:t> </a:t>
            </a:r>
            <a:r>
              <a:rPr spc="-45" dirty="0"/>
              <a:t>Yönetimi</a:t>
            </a:r>
            <a:r>
              <a:rPr spc="-15" dirty="0"/>
              <a:t> </a:t>
            </a:r>
            <a:r>
              <a:rPr dirty="0"/>
              <a:t>-	</a:t>
            </a:r>
            <a:r>
              <a:rPr spc="-35" dirty="0"/>
              <a:t>Olay/Vaka/Hata</a:t>
            </a:r>
            <a:r>
              <a:rPr spc="-40" dirty="0"/>
              <a:t> </a:t>
            </a:r>
            <a:r>
              <a:rPr spc="-45" dirty="0"/>
              <a:t>Yönetimi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2755" y="1527661"/>
            <a:ext cx="9831705" cy="448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0" dirty="0">
                <a:solidFill>
                  <a:srgbClr val="6F2F9F"/>
                </a:solidFill>
                <a:latin typeface="Calibri"/>
                <a:cs typeface="Calibri"/>
              </a:rPr>
              <a:t>Vakalar</a:t>
            </a:r>
            <a:r>
              <a:rPr sz="2800" b="1" spc="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ne</a:t>
            </a:r>
            <a:r>
              <a:rPr sz="2800" b="1" spc="-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aşamada</a:t>
            </a:r>
            <a:r>
              <a:rPr sz="2800" b="1" spc="-1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6F2F9F"/>
                </a:solidFill>
                <a:latin typeface="Calibri"/>
                <a:cs typeface="Calibri"/>
              </a:rPr>
              <a:t>ortaya</a:t>
            </a:r>
            <a:r>
              <a:rPr sz="2800" b="1" spc="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6F2F9F"/>
                </a:solidFill>
                <a:latin typeface="Calibri"/>
                <a:cs typeface="Calibri"/>
              </a:rPr>
              <a:t>çıkar</a:t>
            </a:r>
            <a:r>
              <a:rPr sz="2800" b="1" spc="1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85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buClr>
                <a:srgbClr val="EF3DF4"/>
              </a:buClr>
              <a:buSzPct val="118750"/>
              <a:buFont typeface="Wingdings"/>
              <a:buChar char=""/>
              <a:tabLst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yazılım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geliştirme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EF3DF4"/>
              </a:buClr>
              <a:buSzPct val="118750"/>
              <a:buFont typeface="Wingdings"/>
              <a:buChar char=""/>
              <a:tabLst>
                <a:tab pos="419100" algn="l"/>
              </a:tabLst>
            </a:pPr>
            <a:r>
              <a:rPr sz="2400" spc="-20" dirty="0">
                <a:latin typeface="Calibri"/>
                <a:cs typeface="Calibri"/>
              </a:rPr>
              <a:t>gözden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geçirme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EF3DF4"/>
              </a:buClr>
              <a:buSzPct val="118750"/>
              <a:buFont typeface="Wingdings"/>
              <a:buChar char=""/>
              <a:tabLst>
                <a:tab pos="419100" algn="l"/>
              </a:tabLst>
            </a:pPr>
            <a:r>
              <a:rPr sz="2400" spc="-20" dirty="0">
                <a:latin typeface="Calibri"/>
                <a:cs typeface="Calibri"/>
              </a:rPr>
              <a:t>test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yazılımın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kullanımı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sırasında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EF3DF4"/>
              </a:buClr>
              <a:buSzPct val="118750"/>
              <a:buFont typeface="Wingdings"/>
              <a:buChar char=""/>
              <a:tabLst>
                <a:tab pos="419100" algn="l"/>
              </a:tabLst>
            </a:pPr>
            <a:r>
              <a:rPr sz="2400" spc="-30" dirty="0">
                <a:latin typeface="Calibri"/>
                <a:cs typeface="Calibri"/>
              </a:rPr>
              <a:t>kod </a:t>
            </a:r>
            <a:r>
              <a:rPr sz="2400" spc="-25" dirty="0">
                <a:latin typeface="Calibri"/>
                <a:cs typeface="Calibri"/>
              </a:rPr>
              <a:t>veya</a:t>
            </a:r>
            <a:r>
              <a:rPr sz="2400" spc="-10" dirty="0">
                <a:latin typeface="Calibri"/>
                <a:cs typeface="Calibri"/>
              </a:rPr>
              <a:t> gereksinim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dokümanlarında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EF3DF4"/>
              </a:buClr>
              <a:buSzPct val="118750"/>
              <a:buFont typeface="Wingdings"/>
              <a:buChar char=""/>
              <a:tabLst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yazılım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geliştirme</a:t>
            </a:r>
            <a:r>
              <a:rPr sz="2400" spc="-5" dirty="0">
                <a:latin typeface="Calibri"/>
                <a:cs typeface="Calibri"/>
              </a:rPr>
              <a:t> dokümanlarında</a:t>
            </a:r>
            <a:endParaRPr sz="240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spcBef>
                <a:spcPts val="1045"/>
              </a:spcBef>
              <a:buClr>
                <a:srgbClr val="EF3DF4"/>
              </a:buClr>
              <a:buSzPct val="118750"/>
              <a:buFont typeface="Wingdings"/>
              <a:buChar char=""/>
              <a:tabLst>
                <a:tab pos="419100" algn="l"/>
              </a:tabLst>
            </a:pP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-5" dirty="0">
                <a:latin typeface="Calibri"/>
                <a:cs typeface="Calibri"/>
              </a:rPr>
              <a:t> dokümanları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kullanıcı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bilgileri </a:t>
            </a:r>
            <a:r>
              <a:rPr sz="2400" spc="-25" dirty="0">
                <a:latin typeface="Calibri"/>
                <a:cs typeface="Calibri"/>
              </a:rPr>
              <a:t>("Yardım"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veya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kurulum</a:t>
            </a:r>
            <a:r>
              <a:rPr sz="2400" spc="-5" dirty="0">
                <a:latin typeface="Calibri"/>
                <a:cs typeface="Calibri"/>
              </a:rPr>
              <a:t> kılavuzları)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gibi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dokümantasyon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türlerinde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400" spc="-20" dirty="0">
                <a:latin typeface="Calibri"/>
                <a:cs typeface="Calibri"/>
              </a:rPr>
              <a:t>ortaya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çıkabilir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1231" y="1496567"/>
            <a:ext cx="3208536" cy="2916935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889317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16935" algn="l"/>
              </a:tabLst>
            </a:pPr>
            <a:r>
              <a:rPr spc="-5" dirty="0"/>
              <a:t>Test </a:t>
            </a:r>
            <a:r>
              <a:rPr dirty="0"/>
              <a:t>Yönetimi</a:t>
            </a:r>
            <a:r>
              <a:rPr spc="-15" dirty="0"/>
              <a:t> </a:t>
            </a:r>
            <a:r>
              <a:rPr dirty="0"/>
              <a:t>-	</a:t>
            </a:r>
            <a:r>
              <a:rPr spc="-5" dirty="0"/>
              <a:t>Olay/Vaka/Hata</a:t>
            </a:r>
            <a:r>
              <a:rPr spc="-45" dirty="0"/>
              <a:t> </a:t>
            </a:r>
            <a:r>
              <a:rPr dirty="0"/>
              <a:t>Yönetimi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3970" y="1458541"/>
            <a:ext cx="10175875" cy="502793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18465" marR="13970" indent="-406400">
              <a:lnSpc>
                <a:spcPts val="2590"/>
              </a:lnSpc>
              <a:spcBef>
                <a:spcPts val="425"/>
              </a:spcBef>
              <a:buClr>
                <a:srgbClr val="BE9000"/>
              </a:buClr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spc="-45" dirty="0">
                <a:latin typeface="Calibri"/>
                <a:cs typeface="Calibri"/>
              </a:rPr>
              <a:t>Testin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hedeflerinden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hataları </a:t>
            </a:r>
            <a:r>
              <a:rPr sz="2400" spc="-5" dirty="0">
                <a:latin typeface="Calibri"/>
                <a:cs typeface="Calibri"/>
              </a:rPr>
              <a:t>bulmak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olduğundan,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gerçekleşen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beklenen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çıktılar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arasındaki</a:t>
            </a:r>
            <a:r>
              <a:rPr sz="2400" spc="-5" dirty="0">
                <a:latin typeface="Calibri"/>
                <a:cs typeface="Calibri"/>
              </a:rPr>
              <a:t> farklılıkların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ilk</a:t>
            </a:r>
            <a:r>
              <a:rPr sz="2400" spc="-15" dirty="0">
                <a:latin typeface="Calibri"/>
                <a:cs typeface="Calibri"/>
              </a:rPr>
              <a:t> başta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vaka-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olay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olarak </a:t>
            </a:r>
            <a:r>
              <a:rPr sz="2400" spc="-15" dirty="0">
                <a:latin typeface="Calibri"/>
                <a:cs typeface="Calibri"/>
              </a:rPr>
              <a:t>kaydedilmesi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gerekir.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BE9000"/>
              </a:buClr>
              <a:buFont typeface="Wingdings"/>
              <a:buChar char=""/>
            </a:pPr>
            <a:endParaRPr sz="345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buClr>
                <a:srgbClr val="BE9000"/>
              </a:buClr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dirty="0">
                <a:latin typeface="Calibri"/>
                <a:cs typeface="Calibri"/>
              </a:rPr>
              <a:t>Bir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vaka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araştırıldığında olayın </a:t>
            </a:r>
            <a:r>
              <a:rPr sz="2400" b="1" spc="-15" dirty="0">
                <a:latin typeface="Calibri"/>
                <a:cs typeface="Calibri"/>
              </a:rPr>
              <a:t>hata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olduğu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ortaya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30" dirty="0">
                <a:latin typeface="Calibri"/>
                <a:cs typeface="Calibri"/>
              </a:rPr>
              <a:t>çıkabilir.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BE9000"/>
              </a:buClr>
              <a:buFont typeface="Wingdings"/>
              <a:buChar char=""/>
            </a:pPr>
            <a:endParaRPr sz="35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buClr>
                <a:srgbClr val="BE9000"/>
              </a:buClr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spc="-25" dirty="0">
                <a:latin typeface="Calibri"/>
                <a:cs typeface="Calibri"/>
              </a:rPr>
              <a:t>Vakaları</a:t>
            </a:r>
            <a:r>
              <a:rPr sz="2400" spc="-15" dirty="0">
                <a:latin typeface="Calibri"/>
                <a:cs typeface="Calibri"/>
              </a:rPr>
              <a:t> 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hataları </a:t>
            </a:r>
            <a:r>
              <a:rPr sz="2400" spc="-5" dirty="0">
                <a:latin typeface="Calibri"/>
                <a:cs typeface="Calibri"/>
              </a:rPr>
              <a:t>ortadan</a:t>
            </a:r>
            <a:r>
              <a:rPr sz="2400" spc="-10" dirty="0">
                <a:latin typeface="Calibri"/>
                <a:cs typeface="Calibri"/>
              </a:rPr>
              <a:t> kaldırmak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 </a:t>
            </a:r>
            <a:r>
              <a:rPr sz="2400" spc="-10" dirty="0">
                <a:latin typeface="Calibri"/>
                <a:cs typeface="Calibri"/>
              </a:rPr>
              <a:t>uygun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eylemler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belirlenmelidir.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BE9000"/>
              </a:buClr>
              <a:buFont typeface="Wingdings"/>
              <a:buChar char=""/>
            </a:pPr>
            <a:endParaRPr sz="375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buClr>
                <a:srgbClr val="BE9000"/>
              </a:buClr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spc="-30" dirty="0">
                <a:latin typeface="Calibri"/>
                <a:cs typeface="Calibri"/>
              </a:rPr>
              <a:t>Vakalar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hatalar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bulunmasından,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sınıflandırılmasına,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düzeltilmesine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çözüm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onayına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kadar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izlenmelidir.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BE9000"/>
              </a:buClr>
              <a:buFont typeface="Wingdings"/>
              <a:buChar char=""/>
            </a:pPr>
            <a:endParaRPr sz="2400">
              <a:latin typeface="Calibri"/>
              <a:cs typeface="Calibri"/>
            </a:endParaRPr>
          </a:p>
          <a:p>
            <a:pPr marL="418465" marR="92710" indent="-406400">
              <a:lnSpc>
                <a:spcPts val="2590"/>
              </a:lnSpc>
              <a:spcBef>
                <a:spcPts val="1665"/>
              </a:spcBef>
              <a:buClr>
                <a:srgbClr val="BE9000"/>
              </a:buClr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spc="-55" dirty="0">
                <a:latin typeface="Calibri"/>
                <a:cs typeface="Calibri"/>
              </a:rPr>
              <a:t>Tüm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olayların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yönetilmesi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şirketlerin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vaka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yönetimi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süreci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sınıflandırma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kuralları </a:t>
            </a:r>
            <a:r>
              <a:rPr sz="2400" spc="-5" dirty="0">
                <a:latin typeface="Calibri"/>
                <a:cs typeface="Calibri"/>
              </a:rPr>
              <a:t>oluşturması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gerekir.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889317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16935" algn="l"/>
              </a:tabLst>
            </a:pPr>
            <a:r>
              <a:rPr spc="-5" dirty="0"/>
              <a:t>Test </a:t>
            </a:r>
            <a:r>
              <a:rPr dirty="0"/>
              <a:t>Yönetimi</a:t>
            </a:r>
            <a:r>
              <a:rPr spc="-15" dirty="0"/>
              <a:t> </a:t>
            </a:r>
            <a:r>
              <a:rPr dirty="0"/>
              <a:t>-	</a:t>
            </a:r>
            <a:r>
              <a:rPr spc="-5" dirty="0"/>
              <a:t>Olay/Vaka/Hata</a:t>
            </a:r>
            <a:r>
              <a:rPr spc="-45" dirty="0"/>
              <a:t> </a:t>
            </a:r>
            <a:r>
              <a:rPr dirty="0"/>
              <a:t>Yönetimi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838557"/>
            <a:ext cx="6092190" cy="3333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Vakaları </a:t>
            </a:r>
            <a:r>
              <a:rPr sz="2800" b="1" spc="-5" dirty="0">
                <a:solidFill>
                  <a:srgbClr val="6F2F9F"/>
                </a:solidFill>
                <a:latin typeface="Calibri"/>
                <a:cs typeface="Calibri"/>
              </a:rPr>
              <a:t>neden</a:t>
            </a:r>
            <a:r>
              <a:rPr sz="2800" b="1" spc="-1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6F2F9F"/>
                </a:solidFill>
                <a:latin typeface="Calibri"/>
                <a:cs typeface="Calibri"/>
              </a:rPr>
              <a:t>raporlarız?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15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buClr>
                <a:srgbClr val="EF3DF4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Yazılımcılara </a:t>
            </a:r>
            <a:r>
              <a:rPr sz="2400" dirty="0">
                <a:latin typeface="Calibri"/>
                <a:cs typeface="Calibri"/>
              </a:rPr>
              <a:t>ve </a:t>
            </a:r>
            <a:r>
              <a:rPr sz="2400" spc="-5" dirty="0">
                <a:latin typeface="Calibri"/>
                <a:cs typeface="Calibri"/>
              </a:rPr>
              <a:t>diğer paydaşlara problem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hakkında geri bildirim sağlayarak gerektiğinde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tanımlama,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izolasyon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ve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düzeltme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sağlama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ts val="2735"/>
              </a:lnSpc>
              <a:spcBef>
                <a:spcPts val="680"/>
              </a:spcBef>
              <a:buClr>
                <a:srgbClr val="EF3DF4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liderlerine,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 edilen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sistemin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kalitesini</a:t>
            </a:r>
            <a:endParaRPr sz="2400">
              <a:latin typeface="Calibri"/>
              <a:cs typeface="Calibri"/>
            </a:endParaRPr>
          </a:p>
          <a:p>
            <a:pPr marL="418465">
              <a:lnSpc>
                <a:spcPts val="2735"/>
              </a:lnSpc>
            </a:pPr>
            <a:r>
              <a:rPr sz="2400" dirty="0">
                <a:latin typeface="Calibri"/>
                <a:cs typeface="Calibri"/>
              </a:rPr>
              <a:t>ve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testin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ilerleyişini izleme yolu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sunma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EF3DF4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süreç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iyileştirmesi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fikirler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sunma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4438" y="2498598"/>
            <a:ext cx="3996689" cy="2634107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3994" y="1673849"/>
            <a:ext cx="9319895" cy="435102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800" b="1" spc="-50" dirty="0">
                <a:solidFill>
                  <a:srgbClr val="6F2F9F"/>
                </a:solidFill>
                <a:latin typeface="Calibri"/>
                <a:cs typeface="Calibri"/>
              </a:rPr>
              <a:t>Vaka</a:t>
            </a:r>
            <a:r>
              <a:rPr sz="2800" b="1" spc="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6F2F9F"/>
                </a:solidFill>
                <a:latin typeface="Calibri"/>
                <a:cs typeface="Calibri"/>
              </a:rPr>
              <a:t>raporunun</a:t>
            </a:r>
            <a:r>
              <a:rPr sz="2800" b="1" spc="-15" dirty="0">
                <a:solidFill>
                  <a:srgbClr val="6F2F9F"/>
                </a:solidFill>
                <a:latin typeface="Calibri"/>
                <a:cs typeface="Calibri"/>
              </a:rPr>
              <a:t> detayları</a:t>
            </a:r>
            <a:r>
              <a:rPr sz="2800" b="1" spc="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6F2F9F"/>
                </a:solidFill>
                <a:latin typeface="Calibri"/>
                <a:cs typeface="Calibri"/>
              </a:rPr>
              <a:t>nelerdir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 ?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35"/>
              </a:spcBef>
              <a:buClr>
                <a:srgbClr val="EF3DF4"/>
              </a:buClr>
              <a:buSzPct val="118750"/>
              <a:buFont typeface="Wingdings"/>
              <a:buChar char=""/>
              <a:tabLst>
                <a:tab pos="419100" algn="l"/>
              </a:tabLst>
            </a:pPr>
            <a:r>
              <a:rPr sz="2400" spc="-45" dirty="0">
                <a:latin typeface="Calibri"/>
                <a:cs typeface="Calibri"/>
              </a:rPr>
              <a:t>Yayın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tarihi, </a:t>
            </a:r>
            <a:r>
              <a:rPr sz="2400" spc="-20" dirty="0">
                <a:latin typeface="Calibri"/>
                <a:cs typeface="Calibri"/>
              </a:rPr>
              <a:t>yayınlayan</a:t>
            </a:r>
            <a:r>
              <a:rPr sz="2400" spc="-10" dirty="0">
                <a:latin typeface="Calibri"/>
                <a:cs typeface="Calibri"/>
              </a:rPr>
              <a:t> kuruluş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yazar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EF3DF4"/>
              </a:buClr>
              <a:buSzPct val="118750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Beklenen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-10" dirty="0">
                <a:latin typeface="Calibri"/>
                <a:cs typeface="Calibri"/>
              </a:rPr>
              <a:t> gerçekleşen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sonuçlar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EF3DF4"/>
              </a:buClr>
              <a:buSzPct val="118750"/>
              <a:buFont typeface="Wingdings"/>
              <a:buChar char=""/>
              <a:tabLst>
                <a:tab pos="419100" algn="l"/>
              </a:tabLst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spc="-5" dirty="0">
                <a:latin typeface="Calibri"/>
                <a:cs typeface="Calibri"/>
              </a:rPr>
              <a:t> öğesinin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(yapılandırma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öğesi)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ortamın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tanımlanması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EF3DF4"/>
              </a:buClr>
              <a:buSzPct val="118750"/>
              <a:buFont typeface="Wingdings"/>
              <a:buChar char=""/>
              <a:tabLst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Olayın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gözlemlendiği yazılım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yaşam </a:t>
            </a:r>
            <a:r>
              <a:rPr sz="2400" spc="-5" dirty="0">
                <a:latin typeface="Calibri"/>
                <a:cs typeface="Calibri"/>
              </a:rPr>
              <a:t>döngüsü </a:t>
            </a:r>
            <a:r>
              <a:rPr sz="2400" spc="-10" dirty="0">
                <a:latin typeface="Calibri"/>
                <a:cs typeface="Calibri"/>
              </a:rPr>
              <a:t>süreci</a:t>
            </a:r>
            <a:endParaRPr sz="240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spcBef>
                <a:spcPts val="1035"/>
              </a:spcBef>
              <a:buClr>
                <a:srgbClr val="EF3DF4"/>
              </a:buClr>
              <a:buSzPct val="118750"/>
              <a:buFont typeface="Wingdings"/>
              <a:buChar char=""/>
              <a:tabLst>
                <a:tab pos="419100" algn="l"/>
              </a:tabLst>
            </a:pPr>
            <a:r>
              <a:rPr sz="2400" spc="-35" dirty="0">
                <a:latin typeface="Calibri"/>
                <a:cs typeface="Calibri"/>
              </a:rPr>
              <a:t>Kayıtlar,</a:t>
            </a:r>
            <a:r>
              <a:rPr sz="2400" spc="-10" dirty="0">
                <a:latin typeface="Calibri"/>
                <a:cs typeface="Calibri"/>
              </a:rPr>
              <a:t> veri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tabanı</a:t>
            </a:r>
            <a:r>
              <a:rPr sz="2400" spc="-5" dirty="0">
                <a:latin typeface="Calibri"/>
                <a:cs typeface="Calibri"/>
              </a:rPr>
              <a:t> dökümleri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ekran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görüntüleri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dahil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olmak</a:t>
            </a:r>
            <a:r>
              <a:rPr sz="2400" spc="-20" dirty="0">
                <a:latin typeface="Calibri"/>
                <a:cs typeface="Calibri"/>
              </a:rPr>
              <a:t> üzere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gerçekleşen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olayın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yeniden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üretiminin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çözümün </a:t>
            </a:r>
            <a:r>
              <a:rPr sz="2400" spc="-5" dirty="0">
                <a:latin typeface="Calibri"/>
                <a:cs typeface="Calibri"/>
              </a:rPr>
              <a:t>sağlamak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olayın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detaylandırılması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80"/>
              </a:spcBef>
              <a:buClr>
                <a:srgbClr val="EF3DF4"/>
              </a:buClr>
              <a:buSzPct val="118750"/>
              <a:buFont typeface="Wingdings"/>
              <a:buChar char=""/>
              <a:tabLst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Etkinin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paydaşlar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çıkarları üzerindeki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etki </a:t>
            </a:r>
            <a:r>
              <a:rPr sz="2400" spc="-10" dirty="0">
                <a:latin typeface="Calibri"/>
                <a:cs typeface="Calibri"/>
              </a:rPr>
              <a:t>kapsamı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veya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derecesi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EF3DF4"/>
              </a:buClr>
              <a:buSzPct val="118750"/>
              <a:buFont typeface="Wingdings"/>
              <a:buChar char=""/>
              <a:tabLst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Etkinin yazılım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üzerindeki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önem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derecesi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46786" y="256259"/>
            <a:ext cx="87014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22320" algn="l"/>
              </a:tabLst>
            </a:pPr>
            <a:r>
              <a:rPr spc="-100" dirty="0"/>
              <a:t>Test</a:t>
            </a:r>
            <a:r>
              <a:rPr spc="-10" dirty="0"/>
              <a:t> </a:t>
            </a:r>
            <a:r>
              <a:rPr spc="-45" dirty="0"/>
              <a:t>Yönetimi</a:t>
            </a:r>
            <a:r>
              <a:rPr spc="-15" dirty="0"/>
              <a:t> </a:t>
            </a:r>
            <a:r>
              <a:rPr dirty="0"/>
              <a:t>-	</a:t>
            </a:r>
            <a:r>
              <a:rPr spc="-35" dirty="0"/>
              <a:t>Olay/Vaka/Hata</a:t>
            </a:r>
            <a:r>
              <a:rPr spc="-30" dirty="0"/>
              <a:t> </a:t>
            </a:r>
            <a:r>
              <a:rPr spc="-45" dirty="0"/>
              <a:t>Yönetimi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234" y="2007107"/>
            <a:ext cx="1415795" cy="3978401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6786" y="256259"/>
            <a:ext cx="87014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22320" algn="l"/>
              </a:tabLst>
            </a:pPr>
            <a:r>
              <a:rPr spc="-100" dirty="0"/>
              <a:t>Test</a:t>
            </a:r>
            <a:r>
              <a:rPr spc="-10" dirty="0"/>
              <a:t> </a:t>
            </a:r>
            <a:r>
              <a:rPr spc="-45" dirty="0"/>
              <a:t>Yönetimi</a:t>
            </a:r>
            <a:r>
              <a:rPr spc="-15" dirty="0"/>
              <a:t> </a:t>
            </a:r>
            <a:r>
              <a:rPr dirty="0"/>
              <a:t>-	</a:t>
            </a:r>
            <a:r>
              <a:rPr spc="-35" dirty="0"/>
              <a:t>Olay/Vaka/Hata</a:t>
            </a:r>
            <a:r>
              <a:rPr spc="-40" dirty="0"/>
              <a:t> </a:t>
            </a:r>
            <a:r>
              <a:rPr spc="-45" dirty="0"/>
              <a:t>Yönetimi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48662" y="2516136"/>
            <a:ext cx="3358121" cy="26045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3955" y="1677998"/>
            <a:ext cx="10497185" cy="4917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sz="2800" b="1" spc="-50" dirty="0">
                <a:solidFill>
                  <a:srgbClr val="6F2F9F"/>
                </a:solidFill>
                <a:latin typeface="Calibri"/>
                <a:cs typeface="Calibri"/>
              </a:rPr>
              <a:t>Vaka</a:t>
            </a:r>
            <a:r>
              <a:rPr sz="2800" b="1" spc="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6F2F9F"/>
                </a:solidFill>
                <a:latin typeface="Calibri"/>
                <a:cs typeface="Calibri"/>
              </a:rPr>
              <a:t>raporunun</a:t>
            </a:r>
            <a:r>
              <a:rPr sz="2800" b="1" spc="-2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6F2F9F"/>
                </a:solidFill>
                <a:latin typeface="Calibri"/>
                <a:cs typeface="Calibri"/>
              </a:rPr>
              <a:t>detayları</a:t>
            </a:r>
            <a:r>
              <a:rPr sz="2800" b="1" spc="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6F2F9F"/>
                </a:solidFill>
                <a:latin typeface="Calibri"/>
                <a:cs typeface="Calibri"/>
              </a:rPr>
              <a:t>nelerdir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 ?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850">
              <a:latin typeface="Calibri"/>
              <a:cs typeface="Calibri"/>
            </a:endParaRPr>
          </a:p>
          <a:p>
            <a:pPr marL="469265" indent="-406400">
              <a:lnSpc>
                <a:spcPct val="100000"/>
              </a:lnSpc>
              <a:buClr>
                <a:srgbClr val="EF3DF4"/>
              </a:buClr>
              <a:buSzPct val="118750"/>
              <a:buFont typeface="Wingdings"/>
              <a:buChar char=""/>
              <a:tabLst>
                <a:tab pos="469900" algn="l"/>
              </a:tabLst>
            </a:pPr>
            <a:r>
              <a:rPr sz="2400" spc="-10" dirty="0">
                <a:latin typeface="Calibri"/>
                <a:cs typeface="Calibri"/>
              </a:rPr>
              <a:t>Aciliyet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düzeltme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önceliği</a:t>
            </a:r>
            <a:endParaRPr sz="2400">
              <a:latin typeface="Calibri"/>
              <a:cs typeface="Calibri"/>
            </a:endParaRPr>
          </a:p>
          <a:p>
            <a:pPr marL="469265" indent="-406400">
              <a:lnSpc>
                <a:spcPct val="100000"/>
              </a:lnSpc>
              <a:spcBef>
                <a:spcPts val="715"/>
              </a:spcBef>
              <a:buClr>
                <a:srgbClr val="EF3DF4"/>
              </a:buClr>
              <a:buSzPct val="118750"/>
              <a:buFont typeface="Wingdings"/>
              <a:buChar char=""/>
              <a:tabLst>
                <a:tab pos="469900" algn="l"/>
              </a:tabLst>
            </a:pPr>
            <a:r>
              <a:rPr sz="2400" spc="-10" dirty="0">
                <a:latin typeface="Calibri"/>
                <a:cs typeface="Calibri"/>
              </a:rPr>
              <a:t>Olayın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durumu (açık,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ertelenmiş, </a:t>
            </a:r>
            <a:r>
              <a:rPr sz="2400" spc="-10" dirty="0">
                <a:latin typeface="Calibri"/>
                <a:cs typeface="Calibri"/>
              </a:rPr>
              <a:t>kapalı)</a:t>
            </a:r>
            <a:endParaRPr sz="2400">
              <a:latin typeface="Calibri"/>
              <a:cs typeface="Calibri"/>
            </a:endParaRPr>
          </a:p>
          <a:p>
            <a:pPr marL="469265" indent="-406400">
              <a:lnSpc>
                <a:spcPct val="100000"/>
              </a:lnSpc>
              <a:spcBef>
                <a:spcPts val="715"/>
              </a:spcBef>
              <a:buClr>
                <a:srgbClr val="EF3DF4"/>
              </a:buClr>
              <a:buSzPct val="118750"/>
              <a:buFont typeface="Wingdings"/>
              <a:buChar char=""/>
              <a:tabLst>
                <a:tab pos="469900" algn="l"/>
              </a:tabLst>
            </a:pPr>
            <a:r>
              <a:rPr sz="2400" spc="-30" dirty="0">
                <a:latin typeface="Calibri"/>
                <a:cs typeface="Calibri"/>
              </a:rPr>
              <a:t>Sonuçlar,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öneriler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-10" dirty="0">
                <a:latin typeface="Calibri"/>
                <a:cs typeface="Calibri"/>
              </a:rPr>
              <a:t> onaylar</a:t>
            </a:r>
            <a:endParaRPr sz="2400">
              <a:latin typeface="Calibri"/>
              <a:cs typeface="Calibri"/>
            </a:endParaRPr>
          </a:p>
          <a:p>
            <a:pPr marL="469265" marR="3475990" indent="-406400">
              <a:lnSpc>
                <a:spcPts val="2590"/>
              </a:lnSpc>
              <a:spcBef>
                <a:spcPts val="1035"/>
              </a:spcBef>
              <a:buClr>
                <a:srgbClr val="EF3DF4"/>
              </a:buClr>
              <a:buSzPct val="118750"/>
              <a:buFont typeface="Wingdings"/>
              <a:buChar char=""/>
              <a:tabLst>
                <a:tab pos="469900" algn="l"/>
              </a:tabLst>
            </a:pPr>
            <a:r>
              <a:rPr sz="2400" spc="-15" dirty="0">
                <a:latin typeface="Calibri"/>
                <a:cs typeface="Calibri"/>
              </a:rPr>
              <a:t>Olay</a:t>
            </a:r>
            <a:r>
              <a:rPr sz="2400" spc="-5" dirty="0">
                <a:latin typeface="Calibri"/>
                <a:cs typeface="Calibri"/>
              </a:rPr>
              <a:t> nedeniyle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yapılan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düzeltmeden/değişiklikten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etkilenebilen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diğer </a:t>
            </a:r>
            <a:r>
              <a:rPr sz="2400" spc="-5" dirty="0">
                <a:latin typeface="Calibri"/>
                <a:cs typeface="Calibri"/>
              </a:rPr>
              <a:t>alanlar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gibi</a:t>
            </a:r>
            <a:r>
              <a:rPr sz="2400" spc="-10" dirty="0">
                <a:latin typeface="Calibri"/>
                <a:cs typeface="Calibri"/>
              </a:rPr>
              <a:t> genel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sorunlar</a:t>
            </a:r>
            <a:endParaRPr sz="2400">
              <a:latin typeface="Calibri"/>
              <a:cs typeface="Calibri"/>
            </a:endParaRPr>
          </a:p>
          <a:p>
            <a:pPr marL="469265" indent="-406400">
              <a:lnSpc>
                <a:spcPct val="100000"/>
              </a:lnSpc>
              <a:spcBef>
                <a:spcPts val="680"/>
              </a:spcBef>
              <a:buClr>
                <a:srgbClr val="EF3DF4"/>
              </a:buClr>
              <a:buSzPct val="118750"/>
              <a:buFont typeface="Wingdings"/>
              <a:buChar char=""/>
              <a:tabLst>
                <a:tab pos="469900" algn="l"/>
              </a:tabLst>
            </a:pPr>
            <a:r>
              <a:rPr sz="2400" spc="-10" dirty="0">
                <a:latin typeface="Calibri"/>
                <a:cs typeface="Calibri"/>
              </a:rPr>
              <a:t>Olayın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izole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edilmesi</a:t>
            </a:r>
            <a:endParaRPr sz="2400">
              <a:latin typeface="Calibri"/>
              <a:cs typeface="Calibri"/>
            </a:endParaRPr>
          </a:p>
          <a:p>
            <a:pPr marL="469265" indent="-406400">
              <a:lnSpc>
                <a:spcPct val="100000"/>
              </a:lnSpc>
              <a:spcBef>
                <a:spcPts val="730"/>
              </a:spcBef>
              <a:buClr>
                <a:srgbClr val="EF3DF4"/>
              </a:buClr>
              <a:buSzPct val="118750"/>
              <a:buFont typeface="Wingdings"/>
              <a:buChar char=""/>
              <a:tabLst>
                <a:tab pos="469900" algn="l"/>
              </a:tabLst>
            </a:pPr>
            <a:r>
              <a:rPr sz="2400" spc="-10" dirty="0">
                <a:latin typeface="Calibri"/>
                <a:cs typeface="Calibri"/>
              </a:rPr>
              <a:t>Problemi</a:t>
            </a:r>
            <a:r>
              <a:rPr sz="2400" spc="-20" dirty="0">
                <a:latin typeface="Calibri"/>
                <a:cs typeface="Calibri"/>
              </a:rPr>
              <a:t> ortaya </a:t>
            </a:r>
            <a:r>
              <a:rPr sz="2400" spc="-15" dirty="0">
                <a:latin typeface="Calibri"/>
                <a:cs typeface="Calibri"/>
              </a:rPr>
              <a:t>çıkaran</a:t>
            </a:r>
            <a:r>
              <a:rPr sz="2400" spc="-20" dirty="0">
                <a:latin typeface="Calibri"/>
                <a:cs typeface="Calibri"/>
              </a:rPr>
              <a:t> test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senaryosu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150"/>
              </a:spcBef>
            </a:pPr>
            <a:r>
              <a:rPr sz="2000" b="1" spc="-5" dirty="0">
                <a:latin typeface="Calibri"/>
                <a:cs typeface="Calibri"/>
              </a:rPr>
              <a:t>Not : </a:t>
            </a:r>
            <a:r>
              <a:rPr sz="2000" spc="-5" dirty="0">
                <a:latin typeface="Calibri"/>
                <a:cs typeface="Calibri"/>
              </a:rPr>
              <a:t>Olay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raporu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yapısının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hatları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"Yazılım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Testi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Dokümantasyonu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Standardı"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(IEEE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Std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829-1998)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kapsamında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yer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almaktadır.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97457" y="1205374"/>
            <a:ext cx="5300724" cy="548274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41255" y="2197841"/>
            <a:ext cx="2901950" cy="1858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75" dirty="0">
                <a:solidFill>
                  <a:srgbClr val="6F2F9F"/>
                </a:solidFill>
                <a:latin typeface="Calibri"/>
                <a:cs typeface="Calibri"/>
              </a:rPr>
              <a:t>Test</a:t>
            </a:r>
            <a:r>
              <a:rPr sz="2800" b="1" spc="-3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6F2F9F"/>
                </a:solidFill>
                <a:latin typeface="Calibri"/>
                <a:cs typeface="Calibri"/>
              </a:rPr>
              <a:t>incident</a:t>
            </a:r>
            <a:r>
              <a:rPr sz="2800" b="1" spc="-3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6F2F9F"/>
                </a:solidFill>
                <a:latin typeface="Calibri"/>
                <a:cs typeface="Calibri"/>
              </a:rPr>
              <a:t>report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150">
              <a:latin typeface="Calibri"/>
              <a:cs typeface="Calibri"/>
            </a:endParaRPr>
          </a:p>
          <a:p>
            <a:pPr marL="12700" marR="100330">
              <a:lnSpc>
                <a:spcPts val="3000"/>
              </a:lnSpc>
              <a:tabLst>
                <a:tab pos="641350" algn="l"/>
              </a:tabLst>
            </a:pPr>
            <a:r>
              <a:rPr sz="2800" spc="-345" dirty="0">
                <a:latin typeface="Verdana"/>
                <a:cs typeface="Verdana"/>
              </a:rPr>
              <a:t>-</a:t>
            </a:r>
            <a:r>
              <a:rPr sz="2800" spc="-220" dirty="0">
                <a:latin typeface="Verdana"/>
                <a:cs typeface="Verdana"/>
              </a:rPr>
              <a:t> </a:t>
            </a:r>
            <a:r>
              <a:rPr sz="2800" spc="-595" dirty="0">
                <a:latin typeface="Verdana"/>
                <a:cs typeface="Verdana"/>
              </a:rPr>
              <a:t>&gt;	</a:t>
            </a:r>
            <a:r>
              <a:rPr sz="2800" spc="-55" dirty="0">
                <a:latin typeface="Calibri"/>
                <a:cs typeface="Calibri"/>
              </a:rPr>
              <a:t>Vaka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raporu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ile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ilgili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bir şablon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46786" y="256259"/>
            <a:ext cx="889317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16935" algn="l"/>
              </a:tabLst>
            </a:pPr>
            <a:r>
              <a:rPr spc="-5" dirty="0"/>
              <a:t>Test </a:t>
            </a:r>
            <a:r>
              <a:rPr dirty="0"/>
              <a:t>Yönetimi</a:t>
            </a:r>
            <a:r>
              <a:rPr spc="-15" dirty="0"/>
              <a:t> </a:t>
            </a:r>
            <a:r>
              <a:rPr dirty="0"/>
              <a:t>-	</a:t>
            </a:r>
            <a:r>
              <a:rPr spc="-5" dirty="0"/>
              <a:t>Olay/Vaka/Hata</a:t>
            </a:r>
            <a:r>
              <a:rPr spc="-40" dirty="0"/>
              <a:t> </a:t>
            </a:r>
            <a:r>
              <a:rPr dirty="0"/>
              <a:t>Yönetimi</a:t>
            </a: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25956" y="1305919"/>
            <a:ext cx="51314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25" dirty="0">
                <a:solidFill>
                  <a:srgbClr val="6F2F9F"/>
                </a:solidFill>
                <a:latin typeface="Verdana"/>
                <a:cs typeface="Verdana"/>
              </a:rPr>
              <a:t>Vaka</a:t>
            </a:r>
            <a:r>
              <a:rPr sz="2800" b="1" spc="-170" dirty="0">
                <a:solidFill>
                  <a:srgbClr val="6F2F9F"/>
                </a:solidFill>
                <a:latin typeface="Verdana"/>
                <a:cs typeface="Verdana"/>
              </a:rPr>
              <a:t> </a:t>
            </a:r>
            <a:r>
              <a:rPr sz="2800" b="1" spc="-280" dirty="0">
                <a:solidFill>
                  <a:srgbClr val="6F2F9F"/>
                </a:solidFill>
                <a:latin typeface="Verdana"/>
                <a:cs typeface="Verdana"/>
              </a:rPr>
              <a:t>Raporu</a:t>
            </a:r>
            <a:r>
              <a:rPr sz="2800" b="1" spc="-175" dirty="0">
                <a:solidFill>
                  <a:srgbClr val="6F2F9F"/>
                </a:solidFill>
                <a:latin typeface="Verdana"/>
                <a:cs typeface="Verdana"/>
              </a:rPr>
              <a:t> </a:t>
            </a:r>
            <a:r>
              <a:rPr sz="2800" b="1" spc="-215" dirty="0">
                <a:solidFill>
                  <a:srgbClr val="6F2F9F"/>
                </a:solidFill>
                <a:latin typeface="Verdana"/>
                <a:cs typeface="Verdana"/>
              </a:rPr>
              <a:t>ile</a:t>
            </a:r>
            <a:r>
              <a:rPr sz="2800" b="1" spc="-170" dirty="0">
                <a:solidFill>
                  <a:srgbClr val="6F2F9F"/>
                </a:solidFill>
                <a:latin typeface="Verdana"/>
                <a:cs typeface="Verdana"/>
              </a:rPr>
              <a:t> </a:t>
            </a:r>
            <a:r>
              <a:rPr sz="2800" b="1" spc="-260" dirty="0">
                <a:solidFill>
                  <a:srgbClr val="6F2F9F"/>
                </a:solidFill>
                <a:latin typeface="Verdana"/>
                <a:cs typeface="Verdana"/>
              </a:rPr>
              <a:t>ilgili</a:t>
            </a:r>
            <a:r>
              <a:rPr sz="2800" b="1" spc="-155" dirty="0">
                <a:solidFill>
                  <a:srgbClr val="6F2F9F"/>
                </a:solidFill>
                <a:latin typeface="Verdana"/>
                <a:cs typeface="Verdana"/>
              </a:rPr>
              <a:t> </a:t>
            </a:r>
            <a:r>
              <a:rPr sz="2800" b="1" spc="-260" dirty="0">
                <a:solidFill>
                  <a:srgbClr val="6F2F9F"/>
                </a:solidFill>
                <a:latin typeface="Verdana"/>
                <a:cs typeface="Verdana"/>
              </a:rPr>
              <a:t>Örnekler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46786" y="256259"/>
            <a:ext cx="87014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22320" algn="l"/>
              </a:tabLst>
            </a:pPr>
            <a:r>
              <a:rPr sz="4000" b="1" spc="-100" dirty="0">
                <a:solidFill>
                  <a:srgbClr val="1F3863"/>
                </a:solidFill>
                <a:latin typeface="Calibri"/>
                <a:cs typeface="Calibri"/>
              </a:rPr>
              <a:t>Test</a:t>
            </a:r>
            <a:r>
              <a:rPr sz="4000" b="1" spc="-1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4000" b="1" spc="-45" dirty="0">
                <a:solidFill>
                  <a:srgbClr val="1F3863"/>
                </a:solidFill>
                <a:latin typeface="Calibri"/>
                <a:cs typeface="Calibri"/>
              </a:rPr>
              <a:t>Yönetimi</a:t>
            </a:r>
            <a:r>
              <a:rPr sz="4000" b="1" spc="-1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1F3863"/>
                </a:solidFill>
                <a:latin typeface="Calibri"/>
                <a:cs typeface="Calibri"/>
              </a:rPr>
              <a:t>-	</a:t>
            </a:r>
            <a:r>
              <a:rPr sz="4000" b="1" spc="-35" dirty="0">
                <a:solidFill>
                  <a:srgbClr val="1F3863"/>
                </a:solidFill>
                <a:latin typeface="Calibri"/>
                <a:cs typeface="Calibri"/>
              </a:rPr>
              <a:t>Olay/Vaka/Hata</a:t>
            </a:r>
            <a:r>
              <a:rPr sz="4000" b="1" spc="-3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4000" b="1" spc="-45" dirty="0">
                <a:solidFill>
                  <a:srgbClr val="1F3863"/>
                </a:solidFill>
                <a:latin typeface="Calibri"/>
                <a:cs typeface="Calibri"/>
              </a:rPr>
              <a:t>Yönetimi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076" y="2200655"/>
            <a:ext cx="4501376" cy="403326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32926" y="2200656"/>
            <a:ext cx="4885009" cy="3851909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86564" y="1425149"/>
            <a:ext cx="42945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05" dirty="0">
                <a:solidFill>
                  <a:srgbClr val="6F2F9F"/>
                </a:solidFill>
                <a:latin typeface="Verdana"/>
                <a:cs typeface="Verdana"/>
              </a:rPr>
              <a:t>H</a:t>
            </a:r>
            <a:r>
              <a:rPr sz="3200" b="1" spc="-180" dirty="0">
                <a:solidFill>
                  <a:srgbClr val="6F2F9F"/>
                </a:solidFill>
                <a:latin typeface="Verdana"/>
                <a:cs typeface="Verdana"/>
              </a:rPr>
              <a:t>at</a:t>
            </a:r>
            <a:r>
              <a:rPr sz="3200" b="1" spc="-210" dirty="0">
                <a:solidFill>
                  <a:srgbClr val="6F2F9F"/>
                </a:solidFill>
                <a:latin typeface="Verdana"/>
                <a:cs typeface="Verdana"/>
              </a:rPr>
              <a:t>a</a:t>
            </a:r>
            <a:r>
              <a:rPr sz="3200" b="1" spc="-195" dirty="0">
                <a:solidFill>
                  <a:srgbClr val="6F2F9F"/>
                </a:solidFill>
                <a:latin typeface="Verdana"/>
                <a:cs typeface="Verdana"/>
              </a:rPr>
              <a:t> </a:t>
            </a:r>
            <a:r>
              <a:rPr sz="3200" b="1" spc="-215" dirty="0">
                <a:solidFill>
                  <a:srgbClr val="6F2F9F"/>
                </a:solidFill>
                <a:latin typeface="Verdana"/>
                <a:cs typeface="Verdana"/>
              </a:rPr>
              <a:t>Önem</a:t>
            </a:r>
            <a:r>
              <a:rPr sz="3200" b="1" spc="-175" dirty="0">
                <a:solidFill>
                  <a:srgbClr val="6F2F9F"/>
                </a:solidFill>
                <a:latin typeface="Verdana"/>
                <a:cs typeface="Verdana"/>
              </a:rPr>
              <a:t> </a:t>
            </a:r>
            <a:r>
              <a:rPr sz="3200" b="1" spc="-340" dirty="0">
                <a:solidFill>
                  <a:srgbClr val="6F2F9F"/>
                </a:solidFill>
                <a:latin typeface="Verdana"/>
                <a:cs typeface="Verdana"/>
              </a:rPr>
              <a:t>Se</a:t>
            </a:r>
            <a:r>
              <a:rPr sz="3200" b="1" spc="-315" dirty="0">
                <a:solidFill>
                  <a:srgbClr val="6F2F9F"/>
                </a:solidFill>
                <a:latin typeface="Verdana"/>
                <a:cs typeface="Verdana"/>
              </a:rPr>
              <a:t>v</a:t>
            </a:r>
            <a:r>
              <a:rPr sz="3200" b="1" spc="-275" dirty="0">
                <a:solidFill>
                  <a:srgbClr val="6F2F9F"/>
                </a:solidFill>
                <a:latin typeface="Verdana"/>
                <a:cs typeface="Verdana"/>
              </a:rPr>
              <a:t>iyele</a:t>
            </a:r>
            <a:r>
              <a:rPr sz="3200" b="1" spc="-260" dirty="0">
                <a:solidFill>
                  <a:srgbClr val="6F2F9F"/>
                </a:solidFill>
                <a:latin typeface="Verdana"/>
                <a:cs typeface="Verdana"/>
              </a:rPr>
              <a:t>r</a:t>
            </a:r>
            <a:r>
              <a:rPr sz="3200" b="1" spc="-330" dirty="0">
                <a:solidFill>
                  <a:srgbClr val="6F2F9F"/>
                </a:solidFill>
                <a:latin typeface="Verdana"/>
                <a:cs typeface="Verdana"/>
              </a:rPr>
              <a:t>i</a:t>
            </a:r>
            <a:endParaRPr sz="32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12673" y="2654426"/>
            <a:ext cx="1620520" cy="648970"/>
            <a:chOff x="812673" y="2654426"/>
            <a:chExt cx="1620520" cy="648970"/>
          </a:xfrm>
        </p:grpSpPr>
        <p:sp>
          <p:nvSpPr>
            <p:cNvPr id="4" name="object 4"/>
            <p:cNvSpPr/>
            <p:nvPr/>
          </p:nvSpPr>
          <p:spPr>
            <a:xfrm>
              <a:off x="812673" y="2654426"/>
              <a:ext cx="1620520" cy="648970"/>
            </a:xfrm>
            <a:custGeom>
              <a:avLst/>
              <a:gdLst/>
              <a:ahLst/>
              <a:cxnLst/>
              <a:rect l="l" t="t" r="r" b="b"/>
              <a:pathLst>
                <a:path w="1620520" h="648970">
                  <a:moveTo>
                    <a:pt x="1620012" y="0"/>
                  </a:moveTo>
                  <a:lnTo>
                    <a:pt x="0" y="0"/>
                  </a:lnTo>
                  <a:lnTo>
                    <a:pt x="0" y="648462"/>
                  </a:lnTo>
                  <a:lnTo>
                    <a:pt x="1620012" y="648462"/>
                  </a:lnTo>
                  <a:lnTo>
                    <a:pt x="162001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3094" y="2725673"/>
              <a:ext cx="1056131" cy="573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95147" y="2783498"/>
            <a:ext cx="16357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784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EF3DF4"/>
                </a:solidFill>
                <a:latin typeface="Calibri"/>
                <a:cs typeface="Calibri"/>
              </a:rPr>
              <a:t>Büyük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5147" y="3383660"/>
            <a:ext cx="1635760" cy="2649855"/>
          </a:xfrm>
          <a:prstGeom prst="rect">
            <a:avLst/>
          </a:prstGeom>
          <a:solidFill>
            <a:srgbClr val="FFE8CA">
              <a:alpha val="90194"/>
            </a:srgbClr>
          </a:solidFill>
        </p:spPr>
        <p:txBody>
          <a:bodyPr vert="horz" wrap="square" lIns="0" tIns="66040" rIns="0" bIns="0" rtlCol="0">
            <a:spAutoFit/>
          </a:bodyPr>
          <a:lstStyle/>
          <a:p>
            <a:pPr marL="188595" marR="434340" indent="-114935">
              <a:lnSpc>
                <a:spcPts val="1540"/>
              </a:lnSpc>
              <a:spcBef>
                <a:spcPts val="520"/>
              </a:spcBef>
              <a:buChar char="•"/>
              <a:tabLst>
                <a:tab pos="189230" algn="l"/>
              </a:tabLst>
            </a:pPr>
            <a:r>
              <a:rPr sz="1400" spc="-25" dirty="0">
                <a:latin typeface="Calibri"/>
                <a:cs typeface="Calibri"/>
              </a:rPr>
              <a:t>Testler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devam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edebilir.</a:t>
            </a:r>
            <a:endParaRPr sz="1400">
              <a:latin typeface="Calibri"/>
              <a:cs typeface="Calibri"/>
            </a:endParaRPr>
          </a:p>
          <a:p>
            <a:pPr marL="188595" marR="280035" indent="-114935">
              <a:lnSpc>
                <a:spcPts val="1540"/>
              </a:lnSpc>
              <a:spcBef>
                <a:spcPts val="250"/>
              </a:spcBef>
              <a:buChar char="•"/>
              <a:tabLst>
                <a:tab pos="189230" algn="l"/>
              </a:tabLst>
            </a:pPr>
            <a:r>
              <a:rPr sz="1400" spc="-5" dirty="0">
                <a:latin typeface="Calibri"/>
                <a:cs typeface="Calibri"/>
              </a:rPr>
              <a:t>Ürün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bu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hata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ile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teslim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edilebilir.</a:t>
            </a:r>
            <a:endParaRPr sz="1400">
              <a:latin typeface="Calibri"/>
              <a:cs typeface="Calibri"/>
            </a:endParaRPr>
          </a:p>
          <a:p>
            <a:pPr marL="188595" marR="398780" indent="-114935">
              <a:lnSpc>
                <a:spcPct val="91500"/>
              </a:lnSpc>
              <a:spcBef>
                <a:spcPts val="229"/>
              </a:spcBef>
              <a:buChar char="•"/>
              <a:tabLst>
                <a:tab pos="189230" algn="l"/>
              </a:tabLst>
            </a:pPr>
            <a:r>
              <a:rPr sz="1400" spc="-5" dirty="0">
                <a:latin typeface="Calibri"/>
                <a:cs typeface="Calibri"/>
              </a:rPr>
              <a:t>Ancak </a:t>
            </a:r>
            <a:r>
              <a:rPr sz="1400" spc="-10" dirty="0">
                <a:latin typeface="Calibri"/>
                <a:cs typeface="Calibri"/>
              </a:rPr>
              <a:t>yazılım 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k</a:t>
            </a:r>
            <a:r>
              <a:rPr sz="1400" spc="-10" dirty="0">
                <a:latin typeface="Calibri"/>
                <a:cs typeface="Calibri"/>
              </a:rPr>
              <a:t>ull</a:t>
            </a:r>
            <a:r>
              <a:rPr sz="1400" spc="-5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nıldı</a:t>
            </a:r>
            <a:r>
              <a:rPr sz="1400" spc="-5" dirty="0">
                <a:latin typeface="Calibri"/>
                <a:cs typeface="Calibri"/>
              </a:rPr>
              <a:t>ğı</a:t>
            </a:r>
            <a:r>
              <a:rPr sz="1400" spc="-10" dirty="0">
                <a:latin typeface="Calibri"/>
                <a:cs typeface="Calibri"/>
              </a:rPr>
              <a:t>nda  telafisi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zor 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sonuçlar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doğurabilir.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66619" y="2644520"/>
            <a:ext cx="1620520" cy="648970"/>
            <a:chOff x="2666619" y="2644520"/>
            <a:chExt cx="1620520" cy="648970"/>
          </a:xfrm>
        </p:grpSpPr>
        <p:sp>
          <p:nvSpPr>
            <p:cNvPr id="9" name="object 9"/>
            <p:cNvSpPr/>
            <p:nvPr/>
          </p:nvSpPr>
          <p:spPr>
            <a:xfrm>
              <a:off x="2666619" y="2644520"/>
              <a:ext cx="1620520" cy="648970"/>
            </a:xfrm>
            <a:custGeom>
              <a:avLst/>
              <a:gdLst/>
              <a:ahLst/>
              <a:cxnLst/>
              <a:rect l="l" t="t" r="r" b="b"/>
              <a:pathLst>
                <a:path w="1620520" h="648970">
                  <a:moveTo>
                    <a:pt x="1620011" y="0"/>
                  </a:moveTo>
                  <a:lnTo>
                    <a:pt x="0" y="0"/>
                  </a:lnTo>
                  <a:lnTo>
                    <a:pt x="0" y="648462"/>
                  </a:lnTo>
                  <a:lnTo>
                    <a:pt x="1620011" y="648462"/>
                  </a:lnTo>
                  <a:lnTo>
                    <a:pt x="1620011" y="0"/>
                  </a:lnTo>
                  <a:close/>
                </a:path>
              </a:pathLst>
            </a:custGeom>
            <a:solidFill>
              <a:srgbClr val="B1F5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5046" y="2715767"/>
              <a:ext cx="962405" cy="57302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666619" y="2644520"/>
            <a:ext cx="1620520" cy="64897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527685">
              <a:lnSpc>
                <a:spcPct val="100000"/>
              </a:lnSpc>
              <a:spcBef>
                <a:spcPts val="1110"/>
              </a:spcBef>
            </a:pPr>
            <a:r>
              <a:rPr sz="2000" b="1" spc="-5" dirty="0">
                <a:solidFill>
                  <a:srgbClr val="EF3DF4"/>
                </a:solidFill>
                <a:latin typeface="Calibri"/>
                <a:cs typeface="Calibri"/>
              </a:rPr>
              <a:t>Kritik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62047" y="3385184"/>
            <a:ext cx="1583690" cy="2673985"/>
          </a:xfrm>
          <a:prstGeom prst="rect">
            <a:avLst/>
          </a:prstGeom>
          <a:solidFill>
            <a:srgbClr val="F4FBCC">
              <a:alpha val="90194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187960" marR="383540" indent="-114935">
              <a:lnSpc>
                <a:spcPts val="1540"/>
              </a:lnSpc>
              <a:spcBef>
                <a:spcPts val="515"/>
              </a:spcBef>
              <a:buChar char="•"/>
              <a:tabLst>
                <a:tab pos="188595" algn="l"/>
              </a:tabLst>
            </a:pPr>
            <a:r>
              <a:rPr sz="1400" spc="-130" dirty="0">
                <a:latin typeface="Calibri"/>
                <a:cs typeface="Calibri"/>
              </a:rPr>
              <a:t>T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-25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l</a:t>
            </a:r>
            <a:r>
              <a:rPr sz="1400" spc="-5" dirty="0">
                <a:latin typeface="Calibri"/>
                <a:cs typeface="Calibri"/>
              </a:rPr>
              <a:t>er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25" dirty="0">
                <a:latin typeface="Calibri"/>
                <a:cs typeface="Calibri"/>
              </a:rPr>
              <a:t>v</a:t>
            </a:r>
            <a:r>
              <a:rPr sz="1400" spc="-5" dirty="0">
                <a:latin typeface="Calibri"/>
                <a:cs typeface="Calibri"/>
              </a:rPr>
              <a:t>am  </a:t>
            </a:r>
            <a:r>
              <a:rPr sz="1400" spc="-25" dirty="0">
                <a:latin typeface="Calibri"/>
                <a:cs typeface="Calibri"/>
              </a:rPr>
              <a:t>edebilir.</a:t>
            </a:r>
            <a:endParaRPr sz="1400">
              <a:latin typeface="Calibri"/>
              <a:cs typeface="Calibri"/>
            </a:endParaRPr>
          </a:p>
          <a:p>
            <a:pPr marL="187960" marR="365125" indent="-114935">
              <a:lnSpc>
                <a:spcPct val="91600"/>
              </a:lnSpc>
              <a:spcBef>
                <a:spcPts val="225"/>
              </a:spcBef>
              <a:buChar char="•"/>
              <a:tabLst>
                <a:tab pos="188595" algn="l"/>
              </a:tabLst>
            </a:pPr>
            <a:r>
              <a:rPr sz="1400" spc="-5" dirty="0">
                <a:latin typeface="Calibri"/>
                <a:cs typeface="Calibri"/>
              </a:rPr>
              <a:t>Ancak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bu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hata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derecesi </a:t>
            </a:r>
            <a:r>
              <a:rPr sz="1400" spc="-10" dirty="0">
                <a:latin typeface="Calibri"/>
                <a:cs typeface="Calibri"/>
              </a:rPr>
              <a:t>ile 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yazılım teslim </a:t>
            </a:r>
            <a:r>
              <a:rPr sz="1400" spc="-5" dirty="0">
                <a:latin typeface="Calibri"/>
                <a:cs typeface="Calibri"/>
              </a:rPr>
              <a:t> edilemez.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552569" y="2644520"/>
            <a:ext cx="1620520" cy="648970"/>
            <a:chOff x="4552569" y="2644520"/>
            <a:chExt cx="1620520" cy="648970"/>
          </a:xfrm>
        </p:grpSpPr>
        <p:sp>
          <p:nvSpPr>
            <p:cNvPr id="14" name="object 14"/>
            <p:cNvSpPr/>
            <p:nvPr/>
          </p:nvSpPr>
          <p:spPr>
            <a:xfrm>
              <a:off x="4552569" y="2644520"/>
              <a:ext cx="1620520" cy="648970"/>
            </a:xfrm>
            <a:custGeom>
              <a:avLst/>
              <a:gdLst/>
              <a:ahLst/>
              <a:cxnLst/>
              <a:rect l="l" t="t" r="r" b="b"/>
              <a:pathLst>
                <a:path w="1620520" h="648970">
                  <a:moveTo>
                    <a:pt x="1620012" y="0"/>
                  </a:moveTo>
                  <a:lnTo>
                    <a:pt x="0" y="0"/>
                  </a:lnTo>
                  <a:lnTo>
                    <a:pt x="0" y="648462"/>
                  </a:lnTo>
                  <a:lnTo>
                    <a:pt x="1620012" y="648462"/>
                  </a:lnTo>
                  <a:lnTo>
                    <a:pt x="1620012" y="0"/>
                  </a:lnTo>
                  <a:close/>
                </a:path>
              </a:pathLst>
            </a:custGeom>
            <a:solidFill>
              <a:srgbClr val="46EB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738" y="2715767"/>
              <a:ext cx="1223009" cy="57302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552569" y="2773464"/>
            <a:ext cx="162052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8935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EF3DF4"/>
                </a:solidFill>
                <a:latin typeface="Calibri"/>
                <a:cs typeface="Calibri"/>
              </a:rPr>
              <a:t>Ölümcül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52569" y="3352927"/>
            <a:ext cx="1690370" cy="2686685"/>
          </a:xfrm>
          <a:prstGeom prst="rect">
            <a:avLst/>
          </a:prstGeom>
          <a:solidFill>
            <a:srgbClr val="D6F8CD">
              <a:alpha val="90194"/>
            </a:srgbClr>
          </a:solidFill>
        </p:spPr>
        <p:txBody>
          <a:bodyPr vert="horz" wrap="square" lIns="0" tIns="68580" rIns="0" bIns="0" rtlCol="0">
            <a:spAutoFit/>
          </a:bodyPr>
          <a:lstStyle/>
          <a:p>
            <a:pPr marL="173990" marR="222885" indent="-114935">
              <a:lnSpc>
                <a:spcPct val="91500"/>
              </a:lnSpc>
              <a:spcBef>
                <a:spcPts val="540"/>
              </a:spcBef>
              <a:buChar char="•"/>
              <a:tabLst>
                <a:tab pos="174625" algn="l"/>
              </a:tabLst>
            </a:pPr>
            <a:r>
              <a:rPr sz="1400" spc="-5" dirty="0">
                <a:latin typeface="Calibri"/>
                <a:cs typeface="Calibri"/>
              </a:rPr>
              <a:t>Testlerin devam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etmesini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engelleyecek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hataları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belirtmek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için kullanılan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derecedir.</a:t>
            </a:r>
            <a:endParaRPr sz="1400">
              <a:latin typeface="Calibri"/>
              <a:cs typeface="Calibri"/>
            </a:endParaRPr>
          </a:p>
          <a:p>
            <a:pPr marL="173990" marR="118110" indent="-114935">
              <a:lnSpc>
                <a:spcPct val="91600"/>
              </a:lnSpc>
              <a:spcBef>
                <a:spcPts val="254"/>
              </a:spcBef>
              <a:buChar char="•"/>
              <a:tabLst>
                <a:tab pos="174625" algn="l"/>
              </a:tabLst>
            </a:pPr>
            <a:r>
              <a:rPr sz="1400" spc="-5" dirty="0">
                <a:latin typeface="Calibri"/>
                <a:cs typeface="Calibri"/>
              </a:rPr>
              <a:t>Eğer bu türden </a:t>
            </a:r>
            <a:r>
              <a:rPr sz="1400" spc="-10" dirty="0">
                <a:latin typeface="Calibri"/>
                <a:cs typeface="Calibri"/>
              </a:rPr>
              <a:t>bir </a:t>
            </a:r>
            <a:r>
              <a:rPr sz="1400" spc="-5" dirty="0">
                <a:latin typeface="Calibri"/>
                <a:cs typeface="Calibri"/>
              </a:rPr>
              <a:t> hata</a:t>
            </a:r>
            <a:r>
              <a:rPr sz="1400" spc="-10" dirty="0">
                <a:latin typeface="Calibri"/>
                <a:cs typeface="Calibri"/>
              </a:rPr>
              <a:t> bulunmuş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ile </a:t>
            </a:r>
            <a:r>
              <a:rPr sz="1400" spc="-5" dirty="0">
                <a:latin typeface="Calibri"/>
                <a:cs typeface="Calibri"/>
              </a:rPr>
              <a:t> testlerin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devam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etmesi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imkânsızdır.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445884" y="2655697"/>
            <a:ext cx="1633220" cy="660400"/>
            <a:chOff x="6445884" y="2655697"/>
            <a:chExt cx="1633220" cy="660400"/>
          </a:xfrm>
        </p:grpSpPr>
        <p:sp>
          <p:nvSpPr>
            <p:cNvPr id="19" name="object 19"/>
            <p:cNvSpPr/>
            <p:nvPr/>
          </p:nvSpPr>
          <p:spPr>
            <a:xfrm>
              <a:off x="6452234" y="2662047"/>
              <a:ext cx="1620520" cy="647700"/>
            </a:xfrm>
            <a:custGeom>
              <a:avLst/>
              <a:gdLst/>
              <a:ahLst/>
              <a:cxnLst/>
              <a:rect l="l" t="t" r="r" b="b"/>
              <a:pathLst>
                <a:path w="1620520" h="647700">
                  <a:moveTo>
                    <a:pt x="1620012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1620012" y="647700"/>
                  </a:lnTo>
                  <a:lnTo>
                    <a:pt x="1620012" y="0"/>
                  </a:lnTo>
                  <a:close/>
                </a:path>
              </a:pathLst>
            </a:custGeom>
            <a:solidFill>
              <a:srgbClr val="39E2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52234" y="2662047"/>
              <a:ext cx="1620520" cy="647700"/>
            </a:xfrm>
            <a:custGeom>
              <a:avLst/>
              <a:gdLst/>
              <a:ahLst/>
              <a:cxnLst/>
              <a:rect l="l" t="t" r="r" b="b"/>
              <a:pathLst>
                <a:path w="1620520" h="647700">
                  <a:moveTo>
                    <a:pt x="0" y="0"/>
                  </a:moveTo>
                  <a:lnTo>
                    <a:pt x="1620012" y="0"/>
                  </a:lnTo>
                  <a:lnTo>
                    <a:pt x="1620012" y="647700"/>
                  </a:lnTo>
                  <a:lnTo>
                    <a:pt x="0" y="6477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9E2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66381" y="2733294"/>
              <a:ext cx="813053" cy="573023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453759" y="2790738"/>
            <a:ext cx="16478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22860" algn="ctr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EF3DF4"/>
                </a:solidFill>
                <a:latin typeface="Calibri"/>
                <a:cs typeface="Calibri"/>
              </a:rPr>
              <a:t>Orta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53759" y="3379089"/>
            <a:ext cx="1647825" cy="2627630"/>
          </a:xfrm>
          <a:prstGeom prst="rect">
            <a:avLst/>
          </a:prstGeom>
          <a:solidFill>
            <a:srgbClr val="CFF6DD">
              <a:alpha val="90194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188595" marR="407034" indent="-114935">
              <a:lnSpc>
                <a:spcPts val="1540"/>
              </a:lnSpc>
              <a:spcBef>
                <a:spcPts val="515"/>
              </a:spcBef>
              <a:buFont typeface="Calibri"/>
              <a:buChar char="•"/>
              <a:tabLst>
                <a:tab pos="229235" algn="l"/>
              </a:tabLst>
            </a:pPr>
            <a:r>
              <a:rPr dirty="0"/>
              <a:t>	</a:t>
            </a:r>
            <a:r>
              <a:rPr sz="1400" spc="-130" dirty="0">
                <a:latin typeface="Calibri"/>
                <a:cs typeface="Calibri"/>
              </a:rPr>
              <a:t>T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-25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l</a:t>
            </a:r>
            <a:r>
              <a:rPr sz="1400" spc="-5" dirty="0">
                <a:latin typeface="Calibri"/>
                <a:cs typeface="Calibri"/>
              </a:rPr>
              <a:t>er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25" dirty="0">
                <a:latin typeface="Calibri"/>
                <a:cs typeface="Calibri"/>
              </a:rPr>
              <a:t>v</a:t>
            </a:r>
            <a:r>
              <a:rPr sz="1400" spc="-5" dirty="0">
                <a:latin typeface="Calibri"/>
                <a:cs typeface="Calibri"/>
              </a:rPr>
              <a:t>am  </a:t>
            </a:r>
            <a:r>
              <a:rPr sz="1400" spc="-25" dirty="0">
                <a:latin typeface="Calibri"/>
                <a:cs typeface="Calibri"/>
              </a:rPr>
              <a:t>edebilir.</a:t>
            </a:r>
            <a:endParaRPr sz="1400">
              <a:latin typeface="Calibri"/>
              <a:cs typeface="Calibri"/>
            </a:endParaRPr>
          </a:p>
          <a:p>
            <a:pPr marL="188595" marR="292100" indent="-114935">
              <a:lnSpc>
                <a:spcPts val="1540"/>
              </a:lnSpc>
              <a:spcBef>
                <a:spcPts val="250"/>
              </a:spcBef>
              <a:buChar char="•"/>
              <a:tabLst>
                <a:tab pos="189230" algn="l"/>
              </a:tabLst>
            </a:pPr>
            <a:r>
              <a:rPr sz="1400" spc="-5" dirty="0">
                <a:latin typeface="Calibri"/>
                <a:cs typeface="Calibri"/>
              </a:rPr>
              <a:t>Ürün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bu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hata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ile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teslim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edilebilir.</a:t>
            </a:r>
            <a:endParaRPr sz="1400">
              <a:latin typeface="Calibri"/>
              <a:cs typeface="Calibri"/>
            </a:endParaRPr>
          </a:p>
          <a:p>
            <a:pPr marL="188595" marR="290830" indent="-114935">
              <a:lnSpc>
                <a:spcPct val="91500"/>
              </a:lnSpc>
              <a:spcBef>
                <a:spcPts val="229"/>
              </a:spcBef>
              <a:buChar char="•"/>
              <a:tabLst>
                <a:tab pos="189230" algn="l"/>
              </a:tabLst>
            </a:pPr>
            <a:r>
              <a:rPr sz="1400" spc="-5" dirty="0">
                <a:latin typeface="Calibri"/>
                <a:cs typeface="Calibri"/>
              </a:rPr>
              <a:t>Ancak </a:t>
            </a:r>
            <a:r>
              <a:rPr sz="1400" spc="-10" dirty="0">
                <a:latin typeface="Calibri"/>
                <a:cs typeface="Calibri"/>
              </a:rPr>
              <a:t>yazılım 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kullanıldığında 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telafisi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mümkün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sorunlar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çıkartabilir.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313039" y="2644520"/>
            <a:ext cx="1620520" cy="648970"/>
            <a:chOff x="8313039" y="2644520"/>
            <a:chExt cx="1620520" cy="648970"/>
          </a:xfrm>
        </p:grpSpPr>
        <p:sp>
          <p:nvSpPr>
            <p:cNvPr id="25" name="object 25"/>
            <p:cNvSpPr/>
            <p:nvPr/>
          </p:nvSpPr>
          <p:spPr>
            <a:xfrm>
              <a:off x="8313039" y="2644520"/>
              <a:ext cx="1620520" cy="648970"/>
            </a:xfrm>
            <a:custGeom>
              <a:avLst/>
              <a:gdLst/>
              <a:ahLst/>
              <a:cxnLst/>
              <a:rect l="l" t="t" r="r" b="b"/>
              <a:pathLst>
                <a:path w="1620520" h="648970">
                  <a:moveTo>
                    <a:pt x="1620012" y="0"/>
                  </a:moveTo>
                  <a:lnTo>
                    <a:pt x="0" y="0"/>
                  </a:lnTo>
                  <a:lnTo>
                    <a:pt x="0" y="648462"/>
                  </a:lnTo>
                  <a:lnTo>
                    <a:pt x="1620012" y="648462"/>
                  </a:lnTo>
                  <a:lnTo>
                    <a:pt x="1620012" y="0"/>
                  </a:lnTo>
                  <a:close/>
                </a:path>
              </a:pathLst>
            </a:custGeom>
            <a:solidFill>
              <a:srgbClr val="49DC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44890" y="2715767"/>
              <a:ext cx="977645" cy="573023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8322182" y="2773464"/>
            <a:ext cx="161099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1965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EF3DF4"/>
                </a:solidFill>
                <a:latin typeface="Calibri"/>
                <a:cs typeface="Calibri"/>
              </a:rPr>
              <a:t>Küçük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322182" y="3356228"/>
            <a:ext cx="1620520" cy="2673985"/>
          </a:xfrm>
          <a:custGeom>
            <a:avLst/>
            <a:gdLst/>
            <a:ahLst/>
            <a:cxnLst/>
            <a:rect l="l" t="t" r="r" b="b"/>
            <a:pathLst>
              <a:path w="1620520" h="2673985">
                <a:moveTo>
                  <a:pt x="1620011" y="0"/>
                </a:moveTo>
                <a:lnTo>
                  <a:pt x="0" y="0"/>
                </a:lnTo>
                <a:lnTo>
                  <a:pt x="0" y="2673858"/>
                </a:lnTo>
                <a:lnTo>
                  <a:pt x="1620011" y="2673858"/>
                </a:lnTo>
                <a:lnTo>
                  <a:pt x="1620011" y="0"/>
                </a:lnTo>
                <a:close/>
              </a:path>
            </a:pathLst>
          </a:custGeom>
          <a:solidFill>
            <a:srgbClr val="D0F3F1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383416" y="3388272"/>
            <a:ext cx="1421765" cy="206184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0" marR="282575" indent="-114935">
              <a:lnSpc>
                <a:spcPts val="1540"/>
              </a:lnSpc>
              <a:spcBef>
                <a:spcPts val="265"/>
              </a:spcBef>
              <a:buChar char="•"/>
              <a:tabLst>
                <a:tab pos="127635" algn="l"/>
              </a:tabLst>
            </a:pPr>
            <a:r>
              <a:rPr sz="1400" spc="-130" dirty="0">
                <a:latin typeface="Calibri"/>
                <a:cs typeface="Calibri"/>
              </a:rPr>
              <a:t>T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-25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l</a:t>
            </a:r>
            <a:r>
              <a:rPr sz="1400" spc="-5" dirty="0">
                <a:latin typeface="Calibri"/>
                <a:cs typeface="Calibri"/>
              </a:rPr>
              <a:t>er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25" dirty="0">
                <a:latin typeface="Calibri"/>
                <a:cs typeface="Calibri"/>
              </a:rPr>
              <a:t>v</a:t>
            </a:r>
            <a:r>
              <a:rPr sz="1400" spc="-5" dirty="0">
                <a:latin typeface="Calibri"/>
                <a:cs typeface="Calibri"/>
              </a:rPr>
              <a:t>am  </a:t>
            </a:r>
            <a:r>
              <a:rPr sz="1400" spc="-25" dirty="0">
                <a:latin typeface="Calibri"/>
                <a:cs typeface="Calibri"/>
              </a:rPr>
              <a:t>edebilir.</a:t>
            </a:r>
            <a:endParaRPr sz="1400">
              <a:latin typeface="Calibri"/>
              <a:cs typeface="Calibri"/>
            </a:endParaRPr>
          </a:p>
          <a:p>
            <a:pPr marL="127000" marR="128270" indent="-114935">
              <a:lnSpc>
                <a:spcPct val="91600"/>
              </a:lnSpc>
              <a:spcBef>
                <a:spcPts val="225"/>
              </a:spcBef>
              <a:buChar char="•"/>
              <a:tabLst>
                <a:tab pos="127635" algn="l"/>
              </a:tabLst>
            </a:pPr>
            <a:r>
              <a:rPr sz="1400" spc="-5" dirty="0">
                <a:latin typeface="Calibri"/>
                <a:cs typeface="Calibri"/>
              </a:rPr>
              <a:t>Ürün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bu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hata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ile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teslim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edilebilir.</a:t>
            </a:r>
            <a:endParaRPr sz="1400">
              <a:latin typeface="Calibri"/>
              <a:cs typeface="Calibri"/>
            </a:endParaRPr>
          </a:p>
          <a:p>
            <a:pPr marL="127000" marR="5080" indent="-114935">
              <a:lnSpc>
                <a:spcPct val="91500"/>
              </a:lnSpc>
              <a:spcBef>
                <a:spcPts val="254"/>
              </a:spcBef>
              <a:buChar char="•"/>
              <a:tabLst>
                <a:tab pos="127635" algn="l"/>
              </a:tabLst>
            </a:pPr>
            <a:r>
              <a:rPr sz="1400" spc="-15" dirty="0">
                <a:latin typeface="Calibri"/>
                <a:cs typeface="Calibri"/>
              </a:rPr>
              <a:t>Yazılımın </a:t>
            </a:r>
            <a:r>
              <a:rPr sz="1400" spc="-10" dirty="0">
                <a:latin typeface="Calibri"/>
                <a:cs typeface="Calibri"/>
              </a:rPr>
              <a:t> işleyişinde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ortaya </a:t>
            </a:r>
            <a:r>
              <a:rPr sz="1400" spc="-10" dirty="0">
                <a:latin typeface="Calibri"/>
                <a:cs typeface="Calibri"/>
              </a:rPr>
              <a:t> çıkabilecek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olan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hatalar </a:t>
            </a:r>
            <a:r>
              <a:rPr sz="1400" spc="-5" dirty="0">
                <a:latin typeface="Calibri"/>
                <a:cs typeface="Calibri"/>
              </a:rPr>
              <a:t>önemli </a:t>
            </a:r>
            <a:r>
              <a:rPr sz="1400" spc="-10" dirty="0">
                <a:latin typeface="Calibri"/>
                <a:cs typeface="Calibri"/>
              </a:rPr>
              <a:t>bir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sonuç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doğurmaz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0022205" y="2609469"/>
            <a:ext cx="1620520" cy="648970"/>
            <a:chOff x="10022205" y="2609469"/>
            <a:chExt cx="1620520" cy="648970"/>
          </a:xfrm>
        </p:grpSpPr>
        <p:sp>
          <p:nvSpPr>
            <p:cNvPr id="31" name="object 31"/>
            <p:cNvSpPr/>
            <p:nvPr/>
          </p:nvSpPr>
          <p:spPr>
            <a:xfrm>
              <a:off x="10022205" y="2609469"/>
              <a:ext cx="1620520" cy="648970"/>
            </a:xfrm>
            <a:custGeom>
              <a:avLst/>
              <a:gdLst/>
              <a:ahLst/>
              <a:cxnLst/>
              <a:rect l="l" t="t" r="r" b="b"/>
              <a:pathLst>
                <a:path w="1620520" h="648970">
                  <a:moveTo>
                    <a:pt x="1620012" y="0"/>
                  </a:moveTo>
                  <a:lnTo>
                    <a:pt x="0" y="0"/>
                  </a:lnTo>
                  <a:lnTo>
                    <a:pt x="0" y="648462"/>
                  </a:lnTo>
                  <a:lnTo>
                    <a:pt x="1620012" y="648462"/>
                  </a:lnTo>
                  <a:lnTo>
                    <a:pt x="162001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81082" y="2680717"/>
              <a:ext cx="1323592" cy="573785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0022205" y="2609469"/>
            <a:ext cx="1620520" cy="648970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318770">
              <a:lnSpc>
                <a:spcPct val="100000"/>
              </a:lnSpc>
              <a:spcBef>
                <a:spcPts val="1115"/>
              </a:spcBef>
            </a:pPr>
            <a:r>
              <a:rPr sz="2000" b="1" spc="-5" dirty="0">
                <a:solidFill>
                  <a:srgbClr val="EF3DF4"/>
                </a:solidFill>
                <a:latin typeface="Calibri"/>
                <a:cs typeface="Calibri"/>
              </a:rPr>
              <a:t>Kozmetik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022205" y="3356990"/>
            <a:ext cx="1620520" cy="2673985"/>
          </a:xfrm>
          <a:prstGeom prst="rect">
            <a:avLst/>
          </a:prstGeom>
          <a:solidFill>
            <a:srgbClr val="D2DEEE">
              <a:alpha val="90194"/>
            </a:srgbClr>
          </a:solidFill>
        </p:spPr>
        <p:txBody>
          <a:bodyPr vert="horz" wrap="square" lIns="0" tIns="62229" rIns="0" bIns="0" rtlCol="0">
            <a:spAutoFit/>
          </a:bodyPr>
          <a:lstStyle/>
          <a:p>
            <a:pPr marL="188595" marR="142875" indent="-114935">
              <a:lnSpc>
                <a:spcPct val="91600"/>
              </a:lnSpc>
              <a:spcBef>
                <a:spcPts val="489"/>
              </a:spcBef>
              <a:buChar char="•"/>
              <a:tabLst>
                <a:tab pos="189230" algn="l"/>
              </a:tabLst>
            </a:pPr>
            <a:r>
              <a:rPr sz="1400" spc="-20" dirty="0">
                <a:latin typeface="Calibri"/>
                <a:cs typeface="Calibri"/>
              </a:rPr>
              <a:t>Yazılım </a:t>
            </a:r>
            <a:r>
              <a:rPr sz="1400" spc="-10" dirty="0">
                <a:latin typeface="Calibri"/>
                <a:cs typeface="Calibri"/>
              </a:rPr>
              <a:t>üzerindeki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renk,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font, 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büyüklük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gibi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görsel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hatalardır.</a:t>
            </a:r>
            <a:endParaRPr sz="1400">
              <a:latin typeface="Calibri"/>
              <a:cs typeface="Calibri"/>
            </a:endParaRPr>
          </a:p>
          <a:p>
            <a:pPr marL="188595" marR="186055" indent="-114935">
              <a:lnSpc>
                <a:spcPct val="91500"/>
              </a:lnSpc>
              <a:spcBef>
                <a:spcPts val="254"/>
              </a:spcBef>
              <a:buChar char="•"/>
              <a:tabLst>
                <a:tab pos="189230" algn="l"/>
              </a:tabLst>
            </a:pPr>
            <a:r>
              <a:rPr sz="1400" spc="-5" dirty="0">
                <a:latin typeface="Calibri"/>
                <a:cs typeface="Calibri"/>
              </a:rPr>
              <a:t>Olması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durumunda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ne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testi durdurur </a:t>
            </a:r>
            <a:r>
              <a:rPr sz="1400" spc="-5" dirty="0">
                <a:latin typeface="Calibri"/>
                <a:cs typeface="Calibri"/>
              </a:rPr>
              <a:t>ne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 </a:t>
            </a:r>
            <a:r>
              <a:rPr sz="1400" spc="-10" dirty="0">
                <a:latin typeface="Calibri"/>
                <a:cs typeface="Calibri"/>
              </a:rPr>
              <a:t>ürünün 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teslimini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engeller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2104374" y="304652"/>
            <a:ext cx="889317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16935" algn="l"/>
              </a:tabLst>
            </a:pPr>
            <a:r>
              <a:rPr spc="-5" dirty="0"/>
              <a:t>Test </a:t>
            </a:r>
            <a:r>
              <a:rPr dirty="0"/>
              <a:t>Yönetimi</a:t>
            </a:r>
            <a:r>
              <a:rPr spc="-15" dirty="0"/>
              <a:t> </a:t>
            </a:r>
            <a:r>
              <a:rPr dirty="0"/>
              <a:t>-	</a:t>
            </a:r>
            <a:r>
              <a:rPr spc="-5" dirty="0"/>
              <a:t>Olay/Vaka/Hata</a:t>
            </a:r>
            <a:r>
              <a:rPr spc="-40" dirty="0"/>
              <a:t> </a:t>
            </a:r>
            <a:r>
              <a:rPr dirty="0"/>
              <a:t>Yönetimi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168402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Örn</a:t>
            </a:r>
            <a:r>
              <a:rPr dirty="0"/>
              <a:t>ek…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981" y="2972980"/>
            <a:ext cx="8422640" cy="279082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3600" spc="-15" dirty="0">
                <a:solidFill>
                  <a:srgbClr val="FF0000"/>
                </a:solidFill>
                <a:latin typeface="Calibri"/>
                <a:cs typeface="Calibri"/>
              </a:rPr>
              <a:t>tek</a:t>
            </a:r>
            <a:r>
              <a:rPr sz="36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FF0000"/>
                </a:solidFill>
                <a:latin typeface="Calibri"/>
                <a:cs typeface="Calibri"/>
              </a:rPr>
              <a:t>bir</a:t>
            </a:r>
            <a:r>
              <a:rPr sz="36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FF0000"/>
                </a:solidFill>
                <a:latin typeface="Calibri"/>
                <a:cs typeface="Calibri"/>
              </a:rPr>
              <a:t>yanlış</a:t>
            </a:r>
            <a:r>
              <a:rPr sz="36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spc="-45" dirty="0">
                <a:solidFill>
                  <a:srgbClr val="FF0000"/>
                </a:solidFill>
                <a:latin typeface="Calibri"/>
                <a:cs typeface="Calibri"/>
              </a:rPr>
              <a:t>kod</a:t>
            </a:r>
            <a:r>
              <a:rPr sz="3600" spc="-10" dirty="0">
                <a:solidFill>
                  <a:srgbClr val="FF0000"/>
                </a:solidFill>
                <a:latin typeface="Calibri"/>
                <a:cs typeface="Calibri"/>
              </a:rPr>
              <a:t> satırı</a:t>
            </a:r>
            <a:endParaRPr sz="3600">
              <a:latin typeface="Calibri"/>
              <a:cs typeface="Calibri"/>
            </a:endParaRPr>
          </a:p>
          <a:p>
            <a:pPr marL="875665" indent="-381635">
              <a:lnSpc>
                <a:spcPct val="100000"/>
              </a:lnSpc>
              <a:spcBef>
                <a:spcPts val="220"/>
              </a:spcBef>
              <a:buSzPct val="85714"/>
              <a:buFont typeface="Arial MT"/>
              <a:buChar char="•"/>
              <a:tabLst>
                <a:tab pos="875665" algn="l"/>
                <a:tab pos="876300" algn="l"/>
              </a:tabLst>
            </a:pPr>
            <a:r>
              <a:rPr sz="2800" spc="-15" dirty="0">
                <a:latin typeface="Calibri"/>
                <a:cs typeface="Calibri"/>
              </a:rPr>
              <a:t>Müşteri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şikayetleri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etkileridir(effect)</a:t>
            </a:r>
            <a:endParaRPr sz="2800">
              <a:latin typeface="Calibri"/>
              <a:cs typeface="Calibri"/>
            </a:endParaRPr>
          </a:p>
          <a:p>
            <a:pPr marL="875665" indent="-381635">
              <a:lnSpc>
                <a:spcPct val="100000"/>
              </a:lnSpc>
              <a:spcBef>
                <a:spcPts val="160"/>
              </a:spcBef>
              <a:buSzPct val="85714"/>
              <a:buFont typeface="Arial MT"/>
              <a:buChar char="•"/>
              <a:tabLst>
                <a:tab pos="875665" algn="l"/>
                <a:tab pos="876300" algn="l"/>
              </a:tabLst>
            </a:pPr>
            <a:r>
              <a:rPr sz="2800" spc="-35" dirty="0">
                <a:latin typeface="Calibri"/>
                <a:cs typeface="Calibri"/>
              </a:rPr>
              <a:t>Yanlış</a:t>
            </a:r>
            <a:r>
              <a:rPr sz="2800" spc="-15" dirty="0">
                <a:latin typeface="Calibri"/>
                <a:cs typeface="Calibri"/>
              </a:rPr>
              <a:t> faiz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ödemeleri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başarısızlıktır(failure)</a:t>
            </a:r>
            <a:endParaRPr sz="2800">
              <a:latin typeface="Calibri"/>
              <a:cs typeface="Calibri"/>
            </a:endParaRPr>
          </a:p>
          <a:p>
            <a:pPr marL="875665" indent="-381635">
              <a:lnSpc>
                <a:spcPct val="100000"/>
              </a:lnSpc>
              <a:spcBef>
                <a:spcPts val="170"/>
              </a:spcBef>
              <a:buSzPct val="85714"/>
              <a:buFont typeface="Arial MT"/>
              <a:buChar char="•"/>
              <a:tabLst>
                <a:tab pos="875665" algn="l"/>
                <a:tab pos="876300" algn="l"/>
              </a:tabLst>
            </a:pPr>
            <a:r>
              <a:rPr sz="2800" spc="-10" dirty="0">
                <a:latin typeface="Calibri"/>
                <a:cs typeface="Calibri"/>
              </a:rPr>
              <a:t>Koddaki yanlış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hesaplama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kusurdur(defect)</a:t>
            </a:r>
            <a:endParaRPr sz="2800">
              <a:latin typeface="Calibri"/>
              <a:cs typeface="Calibri"/>
            </a:endParaRPr>
          </a:p>
          <a:p>
            <a:pPr marL="875665" marR="5080" indent="-381000">
              <a:lnSpc>
                <a:spcPts val="3020"/>
              </a:lnSpc>
              <a:spcBef>
                <a:spcPts val="545"/>
              </a:spcBef>
              <a:buSzPct val="85714"/>
              <a:buFont typeface="Arial MT"/>
              <a:buChar char="•"/>
              <a:tabLst>
                <a:tab pos="875665" algn="l"/>
                <a:tab pos="876300" algn="l"/>
              </a:tabLst>
            </a:pPr>
            <a:r>
              <a:rPr sz="2800" spc="-5" dirty="0">
                <a:latin typeface="Calibri"/>
                <a:cs typeface="Calibri"/>
              </a:rPr>
              <a:t>Orijinal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kusurun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temel</a:t>
            </a:r>
            <a:r>
              <a:rPr sz="2800" spc="-5" dirty="0">
                <a:latin typeface="Calibri"/>
                <a:cs typeface="Calibri"/>
              </a:rPr>
              <a:t> nedeni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ise,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product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15" dirty="0">
                <a:latin typeface="Calibri"/>
                <a:cs typeface="Calibri"/>
              </a:rPr>
              <a:t>owner’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story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yazarken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hata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yapması-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bilgi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eksikliği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0930" y="1517903"/>
            <a:ext cx="4360163" cy="2228849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889317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16935" algn="l"/>
              </a:tabLst>
            </a:pPr>
            <a:r>
              <a:rPr spc="-5" dirty="0"/>
              <a:t>Test </a:t>
            </a:r>
            <a:r>
              <a:rPr dirty="0"/>
              <a:t>Yönetimi</a:t>
            </a:r>
            <a:r>
              <a:rPr spc="-15" dirty="0"/>
              <a:t> </a:t>
            </a:r>
            <a:r>
              <a:rPr dirty="0"/>
              <a:t>-	</a:t>
            </a:r>
            <a:r>
              <a:rPr spc="-5" dirty="0"/>
              <a:t>Olay/Vaka/Hata</a:t>
            </a:r>
            <a:r>
              <a:rPr spc="-45" dirty="0"/>
              <a:t> </a:t>
            </a:r>
            <a:r>
              <a:rPr dirty="0"/>
              <a:t>Yönetimi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838557"/>
            <a:ext cx="88436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5" dirty="0">
                <a:latin typeface="Calibri"/>
                <a:cs typeface="Calibri"/>
              </a:rPr>
              <a:t>Türkçesi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vaka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yönetimi </a:t>
            </a:r>
            <a:r>
              <a:rPr sz="2800" spc="-15" dirty="0">
                <a:latin typeface="Calibri"/>
                <a:cs typeface="Calibri"/>
              </a:rPr>
              <a:t>olarak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çevrilen </a:t>
            </a:r>
            <a:r>
              <a:rPr sz="2800" b="1" spc="-5" dirty="0">
                <a:latin typeface="Calibri"/>
                <a:cs typeface="Calibri"/>
              </a:rPr>
              <a:t>incident </a:t>
            </a:r>
            <a:r>
              <a:rPr sz="2800" b="1" spc="-10" dirty="0">
                <a:latin typeface="Calibri"/>
                <a:cs typeface="Calibri"/>
              </a:rPr>
              <a:t>manegement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9526" y="2950464"/>
            <a:ext cx="3991355" cy="6461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8152" y="2954549"/>
            <a:ext cx="3061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>
                <a:solidFill>
                  <a:srgbClr val="385622"/>
                </a:solidFill>
                <a:latin typeface="Calibri"/>
                <a:cs typeface="Calibri"/>
              </a:rPr>
              <a:t>Defect</a:t>
            </a:r>
            <a:r>
              <a:rPr sz="3600" spc="-50" dirty="0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85622"/>
                </a:solidFill>
                <a:latin typeface="Calibri"/>
                <a:cs typeface="Calibri"/>
              </a:rPr>
              <a:t>-</a:t>
            </a:r>
            <a:r>
              <a:rPr sz="3600" spc="-30" dirty="0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85622"/>
                </a:solidFill>
                <a:latin typeface="Calibri"/>
                <a:cs typeface="Calibri"/>
              </a:rPr>
              <a:t>tracking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9526" y="4744211"/>
            <a:ext cx="3991355" cy="64617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8152" y="4748214"/>
            <a:ext cx="25603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385622"/>
                </a:solidFill>
                <a:latin typeface="Calibri"/>
                <a:cs typeface="Calibri"/>
              </a:rPr>
              <a:t>Bug</a:t>
            </a:r>
            <a:r>
              <a:rPr sz="3600" spc="-25" dirty="0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D0D0D"/>
                </a:solidFill>
                <a:latin typeface="Calibri"/>
                <a:cs typeface="Calibri"/>
              </a:rPr>
              <a:t>-</a:t>
            </a:r>
            <a:r>
              <a:rPr sz="3600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85622"/>
                </a:solidFill>
                <a:latin typeface="Calibri"/>
                <a:cs typeface="Calibri"/>
              </a:rPr>
              <a:t>tracking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29300" y="2974085"/>
            <a:ext cx="4759452" cy="64617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908254" y="2978090"/>
            <a:ext cx="40405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>
                <a:solidFill>
                  <a:srgbClr val="385622"/>
                </a:solidFill>
                <a:latin typeface="Calibri"/>
                <a:cs typeface="Calibri"/>
              </a:rPr>
              <a:t>Defect</a:t>
            </a:r>
            <a:r>
              <a:rPr sz="3600" spc="-60" dirty="0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85622"/>
                </a:solidFill>
                <a:latin typeface="Calibri"/>
                <a:cs typeface="Calibri"/>
              </a:rPr>
              <a:t>-</a:t>
            </a:r>
            <a:r>
              <a:rPr sz="3600" spc="-40" dirty="0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385622"/>
                </a:solidFill>
                <a:latin typeface="Calibri"/>
                <a:cs typeface="Calibri"/>
              </a:rPr>
              <a:t>management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29300" y="4744211"/>
            <a:ext cx="4759452" cy="64617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908254" y="4748214"/>
            <a:ext cx="4476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385622"/>
                </a:solidFill>
                <a:latin typeface="Calibri"/>
                <a:cs typeface="Calibri"/>
              </a:rPr>
              <a:t>Bug</a:t>
            </a:r>
            <a:r>
              <a:rPr sz="3600" spc="-15" dirty="0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85622"/>
                </a:solidFill>
                <a:latin typeface="Calibri"/>
                <a:cs typeface="Calibri"/>
              </a:rPr>
              <a:t>–</a:t>
            </a:r>
            <a:r>
              <a:rPr sz="3600" spc="-25" dirty="0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85622"/>
                </a:solidFill>
                <a:latin typeface="Calibri"/>
                <a:cs typeface="Calibri"/>
              </a:rPr>
              <a:t>management</a:t>
            </a:r>
            <a:r>
              <a:rPr sz="3600" spc="-35" dirty="0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385622"/>
                </a:solidFill>
                <a:latin typeface="Calibri"/>
                <a:cs typeface="Calibri"/>
              </a:rPr>
              <a:t>tool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5210" y="1571511"/>
            <a:ext cx="34302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60" dirty="0">
                <a:solidFill>
                  <a:srgbClr val="6F2F9F"/>
                </a:solidFill>
                <a:latin typeface="Calibri"/>
                <a:cs typeface="Calibri"/>
              </a:rPr>
              <a:t>Vaka</a:t>
            </a:r>
            <a:r>
              <a:rPr sz="3200" b="1" spc="-3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3200" b="1" spc="-45" dirty="0">
                <a:solidFill>
                  <a:srgbClr val="6F2F9F"/>
                </a:solidFill>
                <a:latin typeface="Calibri"/>
                <a:cs typeface="Calibri"/>
              </a:rPr>
              <a:t>Yönetim</a:t>
            </a:r>
            <a:r>
              <a:rPr sz="3200" b="1" spc="-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6F2F9F"/>
                </a:solidFill>
                <a:latin typeface="Calibri"/>
                <a:cs typeface="Calibri"/>
              </a:rPr>
              <a:t>Süreci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4374" y="304652"/>
            <a:ext cx="889317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16935" algn="l"/>
              </a:tabLst>
            </a:pPr>
            <a:r>
              <a:rPr spc="-5" dirty="0"/>
              <a:t>Test </a:t>
            </a:r>
            <a:r>
              <a:rPr dirty="0"/>
              <a:t>Yönetimi</a:t>
            </a:r>
            <a:r>
              <a:rPr spc="-15" dirty="0"/>
              <a:t> </a:t>
            </a:r>
            <a:r>
              <a:rPr dirty="0"/>
              <a:t>-	</a:t>
            </a:r>
            <a:r>
              <a:rPr spc="-5" dirty="0"/>
              <a:t>Olay/Vaka/Hata</a:t>
            </a:r>
            <a:r>
              <a:rPr spc="-40" dirty="0"/>
              <a:t> </a:t>
            </a:r>
            <a:r>
              <a:rPr dirty="0"/>
              <a:t>Yönetimi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7483" y="3999738"/>
            <a:ext cx="9553949" cy="24864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945" y="2852927"/>
            <a:ext cx="1716786" cy="70789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1700" y="2869679"/>
            <a:ext cx="14325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4471C4"/>
                </a:solidFill>
                <a:latin typeface="Calibri"/>
                <a:cs typeface="Calibri"/>
              </a:rPr>
              <a:t>Vaka</a:t>
            </a:r>
            <a:r>
              <a:rPr sz="200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471C4"/>
                </a:solidFill>
                <a:latin typeface="Calibri"/>
                <a:cs typeface="Calibri"/>
              </a:rPr>
              <a:t>tespit </a:t>
            </a:r>
            <a:r>
              <a:rPr sz="200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471C4"/>
                </a:solidFill>
                <a:latin typeface="Calibri"/>
                <a:cs typeface="Calibri"/>
              </a:rPr>
              <a:t>edilip</a:t>
            </a:r>
            <a:r>
              <a:rPr sz="2000" spc="-4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471C4"/>
                </a:solidFill>
                <a:latin typeface="Calibri"/>
                <a:cs typeface="Calibri"/>
              </a:rPr>
              <a:t>bildirilir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79320" y="2852927"/>
            <a:ext cx="2459735" cy="70789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271011" y="2869679"/>
            <a:ext cx="2141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4471C4"/>
                </a:solidFill>
                <a:latin typeface="Calibri"/>
                <a:cs typeface="Calibri"/>
              </a:rPr>
              <a:t>Düzeltme faaliyetleri </a:t>
            </a:r>
            <a:r>
              <a:rPr sz="2000" spc="-44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71C4"/>
                </a:solidFill>
                <a:latin typeface="Calibri"/>
                <a:cs typeface="Calibri"/>
              </a:rPr>
              <a:t>gerçekleştirilir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71644" y="2852927"/>
            <a:ext cx="1716786" cy="70789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863462" y="2869679"/>
            <a:ext cx="15278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sz="2000" spc="-40" dirty="0">
                <a:solidFill>
                  <a:srgbClr val="4471C4"/>
                </a:solidFill>
                <a:latin typeface="Calibri"/>
                <a:cs typeface="Calibri"/>
              </a:rPr>
              <a:t>Yeni</a:t>
            </a:r>
            <a:r>
              <a:rPr sz="2000" spc="-10" dirty="0">
                <a:solidFill>
                  <a:srgbClr val="4471C4"/>
                </a:solidFill>
                <a:latin typeface="Calibri"/>
                <a:cs typeface="Calibri"/>
              </a:rPr>
              <a:t> yazılım </a:t>
            </a:r>
            <a:r>
              <a:rPr sz="2000" spc="-5" dirty="0">
                <a:solidFill>
                  <a:srgbClr val="4471C4"/>
                </a:solidFill>
                <a:latin typeface="Calibri"/>
                <a:cs typeface="Calibri"/>
              </a:rPr>
              <a:t> yükü</a:t>
            </a:r>
            <a:r>
              <a:rPr sz="2000" spc="-7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471C4"/>
                </a:solidFill>
                <a:latin typeface="Calibri"/>
                <a:cs typeface="Calibri"/>
              </a:rPr>
              <a:t>hazırlanır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21018" y="2833116"/>
            <a:ext cx="2459735" cy="70789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712773" y="2849961"/>
            <a:ext cx="17475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4471C4"/>
                </a:solidFill>
                <a:latin typeface="Calibri"/>
                <a:cs typeface="Calibri"/>
              </a:rPr>
              <a:t>Yineleme testleri </a:t>
            </a:r>
            <a:r>
              <a:rPr sz="2000" spc="-44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71C4"/>
                </a:solidFill>
                <a:latin typeface="Calibri"/>
                <a:cs typeface="Calibri"/>
              </a:rPr>
              <a:t>gerçekleştirilir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14104" y="2852927"/>
            <a:ext cx="2458974" cy="70789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305221" y="2869679"/>
            <a:ext cx="21545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sz="2000" spc="-40" dirty="0">
                <a:solidFill>
                  <a:srgbClr val="4471C4"/>
                </a:solidFill>
                <a:latin typeface="Calibri"/>
                <a:cs typeface="Calibri"/>
              </a:rPr>
              <a:t>Vaka</a:t>
            </a:r>
            <a:r>
              <a:rPr sz="2000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71C4"/>
                </a:solidFill>
                <a:latin typeface="Calibri"/>
                <a:cs typeface="Calibri"/>
              </a:rPr>
              <a:t>yeni yükte </a:t>
            </a:r>
            <a:r>
              <a:rPr sz="2000" spc="-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71C4"/>
                </a:solidFill>
                <a:latin typeface="Calibri"/>
                <a:cs typeface="Calibri"/>
              </a:rPr>
              <a:t>düzelmiş</a:t>
            </a:r>
            <a:r>
              <a:rPr sz="2000" spc="-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471C4"/>
                </a:solidFill>
                <a:latin typeface="Calibri"/>
                <a:cs typeface="Calibri"/>
              </a:rPr>
              <a:t>ise</a:t>
            </a:r>
            <a:r>
              <a:rPr sz="2000" spc="-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71C4"/>
                </a:solidFill>
                <a:latin typeface="Calibri"/>
                <a:cs typeface="Calibri"/>
              </a:rPr>
              <a:t>kapatılır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8125" y="2473070"/>
            <a:ext cx="11783695" cy="1316990"/>
          </a:xfrm>
          <a:custGeom>
            <a:avLst/>
            <a:gdLst/>
            <a:ahLst/>
            <a:cxnLst/>
            <a:rect l="l" t="t" r="r" b="b"/>
            <a:pathLst>
              <a:path w="11783695" h="1316989">
                <a:moveTo>
                  <a:pt x="0" y="0"/>
                </a:moveTo>
                <a:lnTo>
                  <a:pt x="11783568" y="0"/>
                </a:lnTo>
                <a:lnTo>
                  <a:pt x="11783568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05934" y="1277806"/>
            <a:ext cx="36302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6F2F9F"/>
                </a:solidFill>
                <a:latin typeface="Calibri"/>
                <a:cs typeface="Calibri"/>
              </a:rPr>
              <a:t>Vaka</a:t>
            </a:r>
            <a:r>
              <a:rPr sz="3200" b="1" spc="-5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6F2F9F"/>
                </a:solidFill>
                <a:latin typeface="Calibri"/>
                <a:cs typeface="Calibri"/>
              </a:rPr>
              <a:t>Yaşam</a:t>
            </a:r>
            <a:r>
              <a:rPr sz="3200" b="1" spc="-5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6F2F9F"/>
                </a:solidFill>
                <a:latin typeface="Calibri"/>
                <a:cs typeface="Calibri"/>
              </a:rPr>
              <a:t>Döngüsü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4374" y="304652"/>
            <a:ext cx="87014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22320" algn="l"/>
              </a:tabLst>
            </a:pPr>
            <a:r>
              <a:rPr spc="-100" dirty="0"/>
              <a:t>Test</a:t>
            </a:r>
            <a:r>
              <a:rPr spc="-10" dirty="0"/>
              <a:t> </a:t>
            </a:r>
            <a:r>
              <a:rPr spc="-45" dirty="0"/>
              <a:t>Yönetimi</a:t>
            </a:r>
            <a:r>
              <a:rPr spc="-15" dirty="0"/>
              <a:t> </a:t>
            </a:r>
            <a:r>
              <a:rPr dirty="0"/>
              <a:t>-	</a:t>
            </a:r>
            <a:r>
              <a:rPr spc="-35" dirty="0"/>
              <a:t>Olay/Vaka/Hata</a:t>
            </a:r>
            <a:r>
              <a:rPr spc="-30" dirty="0"/>
              <a:t> </a:t>
            </a:r>
            <a:r>
              <a:rPr spc="-45" dirty="0"/>
              <a:t>Yönetimi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855" y="2146554"/>
            <a:ext cx="8661099" cy="404545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862819" y="2086329"/>
            <a:ext cx="2044064" cy="3381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sz="2800" b="1" dirty="0">
                <a:solidFill>
                  <a:srgbClr val="4471C4"/>
                </a:solidFill>
                <a:latin typeface="Calibri"/>
                <a:cs typeface="Calibri"/>
              </a:rPr>
              <a:t>Hata</a:t>
            </a:r>
            <a:r>
              <a:rPr sz="2800" b="1" spc="-5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4471C4"/>
                </a:solidFill>
                <a:latin typeface="Calibri"/>
                <a:cs typeface="Calibri"/>
              </a:rPr>
              <a:t>statüleri </a:t>
            </a:r>
            <a:r>
              <a:rPr sz="2800" b="1" spc="-6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580F8"/>
                </a:solidFill>
                <a:latin typeface="Calibri"/>
                <a:cs typeface="Calibri"/>
              </a:rPr>
              <a:t>Reported </a:t>
            </a:r>
            <a:r>
              <a:rPr sz="2400" b="1" dirty="0">
                <a:solidFill>
                  <a:srgbClr val="F580F8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580F8"/>
                </a:solidFill>
                <a:latin typeface="Calibri"/>
                <a:cs typeface="Calibri"/>
              </a:rPr>
              <a:t>Opened </a:t>
            </a:r>
            <a:r>
              <a:rPr sz="2400" b="1" dirty="0">
                <a:solidFill>
                  <a:srgbClr val="F580F8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580F8"/>
                </a:solidFill>
                <a:latin typeface="Calibri"/>
                <a:cs typeface="Calibri"/>
              </a:rPr>
              <a:t>Assigned</a:t>
            </a:r>
            <a:endParaRPr sz="2400">
              <a:latin typeface="Calibri"/>
              <a:cs typeface="Calibri"/>
            </a:endParaRPr>
          </a:p>
          <a:p>
            <a:pPr marL="12700" marR="737870">
              <a:lnSpc>
                <a:spcPct val="100000"/>
              </a:lnSpc>
            </a:pPr>
            <a:r>
              <a:rPr sz="2400" b="1" spc="-5" dirty="0">
                <a:solidFill>
                  <a:srgbClr val="F580F8"/>
                </a:solidFill>
                <a:latin typeface="Calibri"/>
                <a:cs typeface="Calibri"/>
              </a:rPr>
              <a:t>Fixed </a:t>
            </a:r>
            <a:r>
              <a:rPr sz="2400" b="1" dirty="0">
                <a:solidFill>
                  <a:srgbClr val="F580F8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580F8"/>
                </a:solidFill>
                <a:latin typeface="Calibri"/>
                <a:cs typeface="Calibri"/>
              </a:rPr>
              <a:t>Closed </a:t>
            </a:r>
            <a:r>
              <a:rPr sz="2400" b="1" dirty="0">
                <a:solidFill>
                  <a:srgbClr val="F580F8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580F8"/>
                </a:solidFill>
                <a:latin typeface="Calibri"/>
                <a:cs typeface="Calibri"/>
              </a:rPr>
              <a:t>Reo</a:t>
            </a:r>
            <a:r>
              <a:rPr sz="2400" b="1" dirty="0">
                <a:solidFill>
                  <a:srgbClr val="F580F8"/>
                </a:solidFill>
                <a:latin typeface="Calibri"/>
                <a:cs typeface="Calibri"/>
              </a:rPr>
              <a:t>p</a:t>
            </a:r>
            <a:r>
              <a:rPr sz="2400" b="1" spc="-5" dirty="0">
                <a:solidFill>
                  <a:srgbClr val="F580F8"/>
                </a:solidFill>
                <a:latin typeface="Calibri"/>
                <a:cs typeface="Calibri"/>
              </a:rPr>
              <a:t>e</a:t>
            </a:r>
            <a:r>
              <a:rPr sz="2400" b="1" dirty="0">
                <a:solidFill>
                  <a:srgbClr val="F580F8"/>
                </a:solidFill>
                <a:latin typeface="Calibri"/>
                <a:cs typeface="Calibri"/>
              </a:rPr>
              <a:t>n</a:t>
            </a:r>
            <a:r>
              <a:rPr sz="2400" b="1" spc="-5" dirty="0">
                <a:solidFill>
                  <a:srgbClr val="F580F8"/>
                </a:solidFill>
                <a:latin typeface="Calibri"/>
                <a:cs typeface="Calibri"/>
              </a:rPr>
              <a:t>e</a:t>
            </a:r>
            <a:r>
              <a:rPr sz="2400" b="1" dirty="0">
                <a:solidFill>
                  <a:srgbClr val="F580F8"/>
                </a:solidFill>
                <a:latin typeface="Calibri"/>
                <a:cs typeface="Calibri"/>
              </a:rPr>
              <a:t>d  </a:t>
            </a:r>
            <a:r>
              <a:rPr sz="2400" b="1" spc="-5" dirty="0">
                <a:solidFill>
                  <a:srgbClr val="F580F8"/>
                </a:solidFill>
                <a:latin typeface="Calibri"/>
                <a:cs typeface="Calibri"/>
              </a:rPr>
              <a:t>Deffered </a:t>
            </a:r>
            <a:r>
              <a:rPr sz="2400" b="1" dirty="0">
                <a:solidFill>
                  <a:srgbClr val="F580F8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580F8"/>
                </a:solidFill>
                <a:latin typeface="Calibri"/>
                <a:cs typeface="Calibri"/>
              </a:rPr>
              <a:t>Rejected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2019">
              <a:lnSpc>
                <a:spcPct val="100000"/>
              </a:lnSpc>
              <a:spcBef>
                <a:spcPts val="100"/>
              </a:spcBef>
              <a:tabLst>
                <a:tab pos="4326255" algn="l"/>
              </a:tabLst>
            </a:pPr>
            <a:r>
              <a:rPr spc="-5" dirty="0"/>
              <a:t>Test </a:t>
            </a:r>
            <a:r>
              <a:rPr dirty="0"/>
              <a:t>Yönetimi</a:t>
            </a:r>
            <a:r>
              <a:rPr spc="-15" dirty="0"/>
              <a:t> </a:t>
            </a:r>
            <a:r>
              <a:rPr dirty="0"/>
              <a:t>-	</a:t>
            </a:r>
            <a:r>
              <a:rPr spc="-5" dirty="0"/>
              <a:t>Olay/Vaka/Hata</a:t>
            </a:r>
            <a:r>
              <a:rPr spc="-45" dirty="0"/>
              <a:t> </a:t>
            </a:r>
            <a:r>
              <a:rPr dirty="0"/>
              <a:t>Yönetimi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5816" y="1170432"/>
            <a:ext cx="8418575" cy="50863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618628" y="4610073"/>
            <a:ext cx="218122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4471C4"/>
                </a:solidFill>
                <a:latin typeface="Calibri"/>
                <a:cs typeface="Calibri"/>
              </a:rPr>
              <a:t>Örnek</a:t>
            </a:r>
            <a:r>
              <a:rPr sz="2800" b="1" spc="-4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4471C4"/>
                </a:solidFill>
                <a:latin typeface="Calibri"/>
                <a:cs typeface="Calibri"/>
              </a:rPr>
              <a:t>bir</a:t>
            </a:r>
            <a:r>
              <a:rPr sz="2800" b="1" spc="-4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4471C4"/>
                </a:solidFill>
                <a:latin typeface="Calibri"/>
                <a:cs typeface="Calibri"/>
              </a:rPr>
              <a:t>vaka </a:t>
            </a:r>
            <a:r>
              <a:rPr sz="2800" b="1" spc="-6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4471C4"/>
                </a:solidFill>
                <a:latin typeface="Calibri"/>
                <a:cs typeface="Calibri"/>
              </a:rPr>
              <a:t>takip</a:t>
            </a:r>
            <a:r>
              <a:rPr sz="2800" b="1" dirty="0">
                <a:solidFill>
                  <a:srgbClr val="4471C4"/>
                </a:solidFill>
                <a:latin typeface="Calibri"/>
                <a:cs typeface="Calibri"/>
              </a:rPr>
              <a:t> akış </a:t>
            </a:r>
            <a:r>
              <a:rPr sz="2800" b="1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4471C4"/>
                </a:solidFill>
                <a:latin typeface="Calibri"/>
                <a:cs typeface="Calibri"/>
              </a:rPr>
              <a:t>şeması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3955" y="6276673"/>
            <a:ext cx="46996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https://</a:t>
            </a:r>
            <a:r>
              <a:rPr sz="1600" spc="-10" dirty="0">
                <a:latin typeface="Calibri"/>
                <a:cs typeface="Calibri"/>
                <a:hlinkClick r:id="rId3"/>
              </a:rPr>
              <a:t>www.emo.org.tr/ekler/ec563ab2a2c9be4_ek.pdf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2755" y="1496078"/>
            <a:ext cx="7606030" cy="141160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800" b="1" spc="-15" dirty="0">
                <a:solidFill>
                  <a:srgbClr val="6F2F9F"/>
                </a:solidFill>
                <a:latin typeface="Calibri"/>
                <a:cs typeface="Calibri"/>
              </a:rPr>
              <a:t>Hata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30" dirty="0">
                <a:solidFill>
                  <a:srgbClr val="6F2F9F"/>
                </a:solidFill>
                <a:latin typeface="Calibri"/>
                <a:cs typeface="Calibri"/>
              </a:rPr>
              <a:t>Yakalama</a:t>
            </a:r>
            <a:r>
              <a:rPr sz="2800" b="1" spc="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6F2F9F"/>
                </a:solidFill>
                <a:latin typeface="Calibri"/>
                <a:cs typeface="Calibri"/>
              </a:rPr>
              <a:t>Oranı</a:t>
            </a:r>
            <a:r>
              <a:rPr sz="2800" b="1" spc="-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6F2F9F"/>
                </a:solidFill>
                <a:latin typeface="Calibri"/>
                <a:cs typeface="Calibri"/>
              </a:rPr>
              <a:t>(Defect</a:t>
            </a:r>
            <a:r>
              <a:rPr sz="2800" b="1" spc="2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6F2F9F"/>
                </a:solidFill>
                <a:latin typeface="Calibri"/>
                <a:cs typeface="Calibri"/>
              </a:rPr>
              <a:t>Detection</a:t>
            </a:r>
            <a:r>
              <a:rPr sz="2800" b="1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6F2F9F"/>
                </a:solidFill>
                <a:latin typeface="Calibri"/>
                <a:cs typeface="Calibri"/>
              </a:rPr>
              <a:t>Percentage)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35"/>
              </a:spcBef>
              <a:buClr>
                <a:srgbClr val="EF3DF4"/>
              </a:buClr>
              <a:buSzPct val="118750"/>
              <a:buFont typeface="Wingdings"/>
              <a:buChar char=""/>
              <a:tabLst>
                <a:tab pos="419100" algn="l"/>
              </a:tabLst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sırasında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yakalanana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hatanın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tüm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hatalara </a:t>
            </a:r>
            <a:r>
              <a:rPr sz="2400" spc="-35" dirty="0">
                <a:latin typeface="Calibri"/>
                <a:cs typeface="Calibri"/>
              </a:rPr>
              <a:t>oranıdır..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EF3DF4"/>
              </a:buClr>
              <a:buSzPct val="118750"/>
              <a:buFont typeface="Wingdings"/>
              <a:buChar char=""/>
              <a:tabLst>
                <a:tab pos="419100" algn="l"/>
              </a:tabLst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ortamında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gözden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kaçan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hataları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spc="-15" dirty="0">
                <a:latin typeface="Calibri"/>
                <a:cs typeface="Calibri"/>
              </a:rPr>
              <a:t>gösterir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4374" y="304652"/>
            <a:ext cx="87014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22320" algn="l"/>
              </a:tabLst>
            </a:pPr>
            <a:r>
              <a:rPr spc="-100" dirty="0"/>
              <a:t>Test</a:t>
            </a:r>
            <a:r>
              <a:rPr spc="-10" dirty="0"/>
              <a:t> </a:t>
            </a:r>
            <a:r>
              <a:rPr spc="-45" dirty="0"/>
              <a:t>Yönetimi</a:t>
            </a:r>
            <a:r>
              <a:rPr spc="-15" dirty="0"/>
              <a:t> </a:t>
            </a:r>
            <a:r>
              <a:rPr dirty="0"/>
              <a:t>-	</a:t>
            </a:r>
            <a:r>
              <a:rPr spc="-35" dirty="0"/>
              <a:t>Olay/Vaka/Hata</a:t>
            </a:r>
            <a:r>
              <a:rPr spc="-30" dirty="0"/>
              <a:t> </a:t>
            </a:r>
            <a:r>
              <a:rPr spc="-45" dirty="0"/>
              <a:t>Yönetimi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44068" y="3080766"/>
            <a:ext cx="7919084" cy="3434079"/>
            <a:chOff x="544068" y="3080766"/>
            <a:chExt cx="7919084" cy="343407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68" y="3389376"/>
              <a:ext cx="7918703" cy="31249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96381" y="3109341"/>
              <a:ext cx="147320" cy="1849755"/>
            </a:xfrm>
            <a:custGeom>
              <a:avLst/>
              <a:gdLst/>
              <a:ahLst/>
              <a:cxnLst/>
              <a:rect l="l" t="t" r="r" b="b"/>
              <a:pathLst>
                <a:path w="147320" h="1849754">
                  <a:moveTo>
                    <a:pt x="0" y="0"/>
                  </a:moveTo>
                  <a:lnTo>
                    <a:pt x="147167" y="1849221"/>
                  </a:lnTo>
                </a:path>
              </a:pathLst>
            </a:custGeom>
            <a:ln w="57150">
              <a:solidFill>
                <a:srgbClr val="06A7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55821" y="4923279"/>
              <a:ext cx="171450" cy="177800"/>
            </a:xfrm>
            <a:custGeom>
              <a:avLst/>
              <a:gdLst/>
              <a:ahLst/>
              <a:cxnLst/>
              <a:rect l="l" t="t" r="r" b="b"/>
              <a:pathLst>
                <a:path w="171450" h="177800">
                  <a:moveTo>
                    <a:pt x="170916" y="0"/>
                  </a:moveTo>
                  <a:lnTo>
                    <a:pt x="0" y="13588"/>
                  </a:lnTo>
                  <a:lnTo>
                    <a:pt x="99060" y="177711"/>
                  </a:lnTo>
                  <a:lnTo>
                    <a:pt x="170916" y="0"/>
                  </a:lnTo>
                  <a:close/>
                </a:path>
              </a:pathLst>
            </a:custGeom>
            <a:solidFill>
              <a:srgbClr val="06A7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45473" y="4129278"/>
            <a:ext cx="3306316" cy="194309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3461384" y="2963036"/>
            <a:ext cx="3338195" cy="0"/>
          </a:xfrm>
          <a:custGeom>
            <a:avLst/>
            <a:gdLst/>
            <a:ahLst/>
            <a:cxnLst/>
            <a:rect l="l" t="t" r="r" b="b"/>
            <a:pathLst>
              <a:path w="3338195">
                <a:moveTo>
                  <a:pt x="0" y="0"/>
                </a:moveTo>
                <a:lnTo>
                  <a:pt x="3338042" y="0"/>
                </a:lnTo>
              </a:path>
            </a:pathLst>
          </a:custGeom>
          <a:ln w="571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32103" y="4526297"/>
            <a:ext cx="51314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20" dirty="0">
                <a:solidFill>
                  <a:srgbClr val="6F2F9F"/>
                </a:solidFill>
              </a:rPr>
              <a:t>Test</a:t>
            </a:r>
            <a:r>
              <a:rPr sz="4800" spc="-50" dirty="0">
                <a:solidFill>
                  <a:srgbClr val="6F2F9F"/>
                </a:solidFill>
              </a:rPr>
              <a:t> </a:t>
            </a:r>
            <a:r>
              <a:rPr sz="4800" spc="-15" dirty="0">
                <a:solidFill>
                  <a:srgbClr val="6F2F9F"/>
                </a:solidFill>
              </a:rPr>
              <a:t>Araçları</a:t>
            </a:r>
            <a:r>
              <a:rPr sz="4800" spc="-5" dirty="0">
                <a:solidFill>
                  <a:srgbClr val="6F2F9F"/>
                </a:solidFill>
              </a:rPr>
              <a:t> </a:t>
            </a:r>
            <a:r>
              <a:rPr sz="4800" spc="-20" dirty="0">
                <a:solidFill>
                  <a:srgbClr val="6F2F9F"/>
                </a:solidFill>
              </a:rPr>
              <a:t>Desteği</a:t>
            </a:r>
            <a:endParaRPr sz="4800"/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32103" y="4526297"/>
            <a:ext cx="47136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6F2F9F"/>
                </a:solidFill>
              </a:rPr>
              <a:t>Test</a:t>
            </a:r>
            <a:r>
              <a:rPr sz="4800" spc="-45" dirty="0">
                <a:solidFill>
                  <a:srgbClr val="6F2F9F"/>
                </a:solidFill>
              </a:rPr>
              <a:t> </a:t>
            </a:r>
            <a:r>
              <a:rPr sz="4800" dirty="0">
                <a:solidFill>
                  <a:srgbClr val="6F2F9F"/>
                </a:solidFill>
              </a:rPr>
              <a:t>Aracı</a:t>
            </a:r>
            <a:r>
              <a:rPr sz="4800" spc="-20" dirty="0">
                <a:solidFill>
                  <a:srgbClr val="6F2F9F"/>
                </a:solidFill>
              </a:rPr>
              <a:t> </a:t>
            </a:r>
            <a:r>
              <a:rPr sz="4800" spc="-5" dirty="0">
                <a:solidFill>
                  <a:srgbClr val="6F2F9F"/>
                </a:solidFill>
              </a:rPr>
              <a:t>Çeşitleri</a:t>
            </a:r>
            <a:endParaRPr sz="4800"/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4520"/>
            <a:ext cx="12192000" cy="6391275"/>
            <a:chOff x="0" y="104520"/>
            <a:chExt cx="12192000" cy="6391275"/>
          </a:xfrm>
        </p:grpSpPr>
        <p:sp>
          <p:nvSpPr>
            <p:cNvPr id="3" name="object 3"/>
            <p:cNvSpPr/>
            <p:nvPr/>
          </p:nvSpPr>
          <p:spPr>
            <a:xfrm>
              <a:off x="2869310" y="1331949"/>
              <a:ext cx="1083945" cy="5157470"/>
            </a:xfrm>
            <a:custGeom>
              <a:avLst/>
              <a:gdLst/>
              <a:ahLst/>
              <a:cxnLst/>
              <a:rect l="l" t="t" r="r" b="b"/>
              <a:pathLst>
                <a:path w="1083945" h="5157470">
                  <a:moveTo>
                    <a:pt x="15265" y="0"/>
                  </a:moveTo>
                  <a:lnTo>
                    <a:pt x="49174" y="34344"/>
                  </a:lnTo>
                  <a:lnTo>
                    <a:pt x="82537" y="69023"/>
                  </a:lnTo>
                  <a:lnTo>
                    <a:pt x="115353" y="104031"/>
                  </a:lnTo>
                  <a:lnTo>
                    <a:pt x="147622" y="139363"/>
                  </a:lnTo>
                  <a:lnTo>
                    <a:pt x="179344" y="175012"/>
                  </a:lnTo>
                  <a:lnTo>
                    <a:pt x="210519" y="210974"/>
                  </a:lnTo>
                  <a:lnTo>
                    <a:pt x="241147" y="247244"/>
                  </a:lnTo>
                  <a:lnTo>
                    <a:pt x="271229" y="283815"/>
                  </a:lnTo>
                  <a:lnTo>
                    <a:pt x="300763" y="320682"/>
                  </a:lnTo>
                  <a:lnTo>
                    <a:pt x="329751" y="357840"/>
                  </a:lnTo>
                  <a:lnTo>
                    <a:pt x="358192" y="395284"/>
                  </a:lnTo>
                  <a:lnTo>
                    <a:pt x="386085" y="433008"/>
                  </a:lnTo>
                  <a:lnTo>
                    <a:pt x="413432" y="471006"/>
                  </a:lnTo>
                  <a:lnTo>
                    <a:pt x="440232" y="509273"/>
                  </a:lnTo>
                  <a:lnTo>
                    <a:pt x="466486" y="547804"/>
                  </a:lnTo>
                  <a:lnTo>
                    <a:pt x="492192" y="586593"/>
                  </a:lnTo>
                  <a:lnTo>
                    <a:pt x="517351" y="625636"/>
                  </a:lnTo>
                  <a:lnTo>
                    <a:pt x="541964" y="664925"/>
                  </a:lnTo>
                  <a:lnTo>
                    <a:pt x="566029" y="704456"/>
                  </a:lnTo>
                  <a:lnTo>
                    <a:pt x="589548" y="744224"/>
                  </a:lnTo>
                  <a:lnTo>
                    <a:pt x="612520" y="784223"/>
                  </a:lnTo>
                  <a:lnTo>
                    <a:pt x="634945" y="824448"/>
                  </a:lnTo>
                  <a:lnTo>
                    <a:pt x="656823" y="864893"/>
                  </a:lnTo>
                  <a:lnTo>
                    <a:pt x="678154" y="905552"/>
                  </a:lnTo>
                  <a:lnTo>
                    <a:pt x="698938" y="946421"/>
                  </a:lnTo>
                  <a:lnTo>
                    <a:pt x="719176" y="987494"/>
                  </a:lnTo>
                  <a:lnTo>
                    <a:pt x="738866" y="1028765"/>
                  </a:lnTo>
                  <a:lnTo>
                    <a:pt x="758010" y="1070230"/>
                  </a:lnTo>
                  <a:lnTo>
                    <a:pt x="776607" y="1111881"/>
                  </a:lnTo>
                  <a:lnTo>
                    <a:pt x="794656" y="1153715"/>
                  </a:lnTo>
                  <a:lnTo>
                    <a:pt x="812159" y="1195726"/>
                  </a:lnTo>
                  <a:lnTo>
                    <a:pt x="829115" y="1237908"/>
                  </a:lnTo>
                  <a:lnTo>
                    <a:pt x="845524" y="1280256"/>
                  </a:lnTo>
                  <a:lnTo>
                    <a:pt x="861387" y="1322764"/>
                  </a:lnTo>
                  <a:lnTo>
                    <a:pt x="876702" y="1365427"/>
                  </a:lnTo>
                  <a:lnTo>
                    <a:pt x="891471" y="1408240"/>
                  </a:lnTo>
                  <a:lnTo>
                    <a:pt x="905692" y="1451197"/>
                  </a:lnTo>
                  <a:lnTo>
                    <a:pt x="919367" y="1494292"/>
                  </a:lnTo>
                  <a:lnTo>
                    <a:pt x="932495" y="1537521"/>
                  </a:lnTo>
                  <a:lnTo>
                    <a:pt x="945076" y="1580877"/>
                  </a:lnTo>
                  <a:lnTo>
                    <a:pt x="957110" y="1624356"/>
                  </a:lnTo>
                  <a:lnTo>
                    <a:pt x="968597" y="1667952"/>
                  </a:lnTo>
                  <a:lnTo>
                    <a:pt x="979537" y="1711659"/>
                  </a:lnTo>
                  <a:lnTo>
                    <a:pt x="989930" y="1755472"/>
                  </a:lnTo>
                  <a:lnTo>
                    <a:pt x="999777" y="1799386"/>
                  </a:lnTo>
                  <a:lnTo>
                    <a:pt x="1009076" y="1843395"/>
                  </a:lnTo>
                  <a:lnTo>
                    <a:pt x="1017829" y="1887494"/>
                  </a:lnTo>
                  <a:lnTo>
                    <a:pt x="1026035" y="1931677"/>
                  </a:lnTo>
                  <a:lnTo>
                    <a:pt x="1033693" y="1975939"/>
                  </a:lnTo>
                  <a:lnTo>
                    <a:pt x="1040805" y="2020274"/>
                  </a:lnTo>
                  <a:lnTo>
                    <a:pt x="1047370" y="2064677"/>
                  </a:lnTo>
                  <a:lnTo>
                    <a:pt x="1053389" y="2109143"/>
                  </a:lnTo>
                  <a:lnTo>
                    <a:pt x="1058860" y="2153666"/>
                  </a:lnTo>
                  <a:lnTo>
                    <a:pt x="1063784" y="2198240"/>
                  </a:lnTo>
                  <a:lnTo>
                    <a:pt x="1068162" y="2242861"/>
                  </a:lnTo>
                  <a:lnTo>
                    <a:pt x="1071992" y="2287523"/>
                  </a:lnTo>
                  <a:lnTo>
                    <a:pt x="1075276" y="2332220"/>
                  </a:lnTo>
                  <a:lnTo>
                    <a:pt x="1078013" y="2376947"/>
                  </a:lnTo>
                  <a:lnTo>
                    <a:pt x="1080203" y="2421698"/>
                  </a:lnTo>
                  <a:lnTo>
                    <a:pt x="1081846" y="2466469"/>
                  </a:lnTo>
                  <a:lnTo>
                    <a:pt x="1082942" y="2511253"/>
                  </a:lnTo>
                  <a:lnTo>
                    <a:pt x="1083491" y="2556045"/>
                  </a:lnTo>
                  <a:lnTo>
                    <a:pt x="1083493" y="2600840"/>
                  </a:lnTo>
                  <a:lnTo>
                    <a:pt x="1082948" y="2645632"/>
                  </a:lnTo>
                  <a:lnTo>
                    <a:pt x="1081857" y="2690416"/>
                  </a:lnTo>
                  <a:lnTo>
                    <a:pt x="1080219" y="2735187"/>
                  </a:lnTo>
                  <a:lnTo>
                    <a:pt x="1078033" y="2779939"/>
                  </a:lnTo>
                  <a:lnTo>
                    <a:pt x="1075301" y="2824666"/>
                  </a:lnTo>
                  <a:lnTo>
                    <a:pt x="1072022" y="2869363"/>
                  </a:lnTo>
                  <a:lnTo>
                    <a:pt x="1068196" y="2914025"/>
                  </a:lnTo>
                  <a:lnTo>
                    <a:pt x="1063823" y="2958647"/>
                  </a:lnTo>
                  <a:lnTo>
                    <a:pt x="1058903" y="3003222"/>
                  </a:lnTo>
                  <a:lnTo>
                    <a:pt x="1053436" y="3047745"/>
                  </a:lnTo>
                  <a:lnTo>
                    <a:pt x="1047423" y="3092212"/>
                  </a:lnTo>
                  <a:lnTo>
                    <a:pt x="1040862" y="3136616"/>
                  </a:lnTo>
                  <a:lnTo>
                    <a:pt x="1033755" y="3180952"/>
                  </a:lnTo>
                  <a:lnTo>
                    <a:pt x="1026101" y="3225214"/>
                  </a:lnTo>
                  <a:lnTo>
                    <a:pt x="1017899" y="3269398"/>
                  </a:lnTo>
                  <a:lnTo>
                    <a:pt x="1009151" y="3313498"/>
                  </a:lnTo>
                  <a:lnTo>
                    <a:pt x="999856" y="3357508"/>
                  </a:lnTo>
                  <a:lnTo>
                    <a:pt x="990014" y="3401423"/>
                  </a:lnTo>
                  <a:lnTo>
                    <a:pt x="979625" y="3445237"/>
                  </a:lnTo>
                  <a:lnTo>
                    <a:pt x="968690" y="3488945"/>
                  </a:lnTo>
                  <a:lnTo>
                    <a:pt x="957207" y="3532542"/>
                  </a:lnTo>
                  <a:lnTo>
                    <a:pt x="945178" y="3576022"/>
                  </a:lnTo>
                  <a:lnTo>
                    <a:pt x="932601" y="3619380"/>
                  </a:lnTo>
                  <a:lnTo>
                    <a:pt x="919478" y="3662610"/>
                  </a:lnTo>
                  <a:lnTo>
                    <a:pt x="905807" y="3705707"/>
                  </a:lnTo>
                  <a:lnTo>
                    <a:pt x="891590" y="3748665"/>
                  </a:lnTo>
                  <a:lnTo>
                    <a:pt x="876826" y="3791480"/>
                  </a:lnTo>
                  <a:lnTo>
                    <a:pt x="861515" y="3834144"/>
                  </a:lnTo>
                  <a:lnTo>
                    <a:pt x="845657" y="3876654"/>
                  </a:lnTo>
                  <a:lnTo>
                    <a:pt x="829253" y="3919004"/>
                  </a:lnTo>
                  <a:lnTo>
                    <a:pt x="812301" y="3961188"/>
                  </a:lnTo>
                  <a:lnTo>
                    <a:pt x="794802" y="4003200"/>
                  </a:lnTo>
                  <a:lnTo>
                    <a:pt x="776757" y="4045036"/>
                  </a:lnTo>
                  <a:lnTo>
                    <a:pt x="758164" y="4086690"/>
                  </a:lnTo>
                  <a:lnTo>
                    <a:pt x="739025" y="4128156"/>
                  </a:lnTo>
                  <a:lnTo>
                    <a:pt x="719339" y="4169430"/>
                  </a:lnTo>
                  <a:lnTo>
                    <a:pt x="699106" y="4210505"/>
                  </a:lnTo>
                  <a:lnTo>
                    <a:pt x="678326" y="4251376"/>
                  </a:lnTo>
                  <a:lnTo>
                    <a:pt x="656999" y="4292038"/>
                  </a:lnTo>
                  <a:lnTo>
                    <a:pt x="635125" y="4332485"/>
                  </a:lnTo>
                  <a:lnTo>
                    <a:pt x="612704" y="4372712"/>
                  </a:lnTo>
                  <a:lnTo>
                    <a:pt x="589736" y="4412713"/>
                  </a:lnTo>
                  <a:lnTo>
                    <a:pt x="566222" y="4452484"/>
                  </a:lnTo>
                  <a:lnTo>
                    <a:pt x="542160" y="4492018"/>
                  </a:lnTo>
                  <a:lnTo>
                    <a:pt x="517552" y="4531310"/>
                  </a:lnTo>
                  <a:lnTo>
                    <a:pt x="492397" y="4570355"/>
                  </a:lnTo>
                  <a:lnTo>
                    <a:pt x="466694" y="4609147"/>
                  </a:lnTo>
                  <a:lnTo>
                    <a:pt x="440445" y="4647681"/>
                  </a:lnTo>
                  <a:lnTo>
                    <a:pt x="413649" y="4685951"/>
                  </a:lnTo>
                  <a:lnTo>
                    <a:pt x="386306" y="4723952"/>
                  </a:lnTo>
                  <a:lnTo>
                    <a:pt x="358416" y="4761678"/>
                  </a:lnTo>
                  <a:lnTo>
                    <a:pt x="329980" y="4799125"/>
                  </a:lnTo>
                  <a:lnTo>
                    <a:pt x="300996" y="4836287"/>
                  </a:lnTo>
                  <a:lnTo>
                    <a:pt x="271465" y="4873157"/>
                  </a:lnTo>
                  <a:lnTo>
                    <a:pt x="241388" y="4909731"/>
                  </a:lnTo>
                  <a:lnTo>
                    <a:pt x="210763" y="4946004"/>
                  </a:lnTo>
                  <a:lnTo>
                    <a:pt x="179592" y="4981969"/>
                  </a:lnTo>
                  <a:lnTo>
                    <a:pt x="147874" y="5017622"/>
                  </a:lnTo>
                  <a:lnTo>
                    <a:pt x="115609" y="5052957"/>
                  </a:lnTo>
                  <a:lnTo>
                    <a:pt x="82796" y="5087969"/>
                  </a:lnTo>
                  <a:lnTo>
                    <a:pt x="49438" y="5122651"/>
                  </a:lnTo>
                  <a:lnTo>
                    <a:pt x="15532" y="5157000"/>
                  </a:lnTo>
                  <a:lnTo>
                    <a:pt x="15354" y="5157177"/>
                  </a:lnTo>
                  <a:lnTo>
                    <a:pt x="0" y="5142014"/>
                  </a:lnTo>
                  <a:lnTo>
                    <a:pt x="33978" y="5107595"/>
                  </a:lnTo>
                  <a:lnTo>
                    <a:pt x="67405" y="5072839"/>
                  </a:lnTo>
                  <a:lnTo>
                    <a:pt x="100278" y="5037751"/>
                  </a:lnTo>
                  <a:lnTo>
                    <a:pt x="132600" y="5002336"/>
                  </a:lnTo>
                  <a:lnTo>
                    <a:pt x="164369" y="4966600"/>
                  </a:lnTo>
                  <a:lnTo>
                    <a:pt x="195585" y="4930549"/>
                  </a:lnTo>
                  <a:lnTo>
                    <a:pt x="226249" y="4894187"/>
                  </a:lnTo>
                  <a:lnTo>
                    <a:pt x="256361" y="4857521"/>
                  </a:lnTo>
                  <a:lnTo>
                    <a:pt x="285920" y="4820556"/>
                  </a:lnTo>
                  <a:lnTo>
                    <a:pt x="314926" y="4783298"/>
                  </a:lnTo>
                  <a:lnTo>
                    <a:pt x="343381" y="4745751"/>
                  </a:lnTo>
                  <a:lnTo>
                    <a:pt x="371282" y="4707923"/>
                  </a:lnTo>
                  <a:lnTo>
                    <a:pt x="398632" y="4669817"/>
                  </a:lnTo>
                  <a:lnTo>
                    <a:pt x="425428" y="4631440"/>
                  </a:lnTo>
                  <a:lnTo>
                    <a:pt x="451673" y="4592798"/>
                  </a:lnTo>
                  <a:lnTo>
                    <a:pt x="477365" y="4553895"/>
                  </a:lnTo>
                  <a:lnTo>
                    <a:pt x="502504" y="4514737"/>
                  </a:lnTo>
                  <a:lnTo>
                    <a:pt x="527091" y="4475331"/>
                  </a:lnTo>
                  <a:lnTo>
                    <a:pt x="551126" y="4435681"/>
                  </a:lnTo>
                  <a:lnTo>
                    <a:pt x="574608" y="4395792"/>
                  </a:lnTo>
                  <a:lnTo>
                    <a:pt x="597537" y="4355672"/>
                  </a:lnTo>
                  <a:lnTo>
                    <a:pt x="619914" y="4315324"/>
                  </a:lnTo>
                  <a:lnTo>
                    <a:pt x="641739" y="4274755"/>
                  </a:lnTo>
                  <a:lnTo>
                    <a:pt x="663011" y="4233969"/>
                  </a:lnTo>
                  <a:lnTo>
                    <a:pt x="683731" y="4192974"/>
                  </a:lnTo>
                  <a:lnTo>
                    <a:pt x="703898" y="4151773"/>
                  </a:lnTo>
                  <a:lnTo>
                    <a:pt x="723513" y="4110374"/>
                  </a:lnTo>
                  <a:lnTo>
                    <a:pt x="742576" y="4068780"/>
                  </a:lnTo>
                  <a:lnTo>
                    <a:pt x="761086" y="4026998"/>
                  </a:lnTo>
                  <a:lnTo>
                    <a:pt x="779043" y="3985034"/>
                  </a:lnTo>
                  <a:lnTo>
                    <a:pt x="796448" y="3942892"/>
                  </a:lnTo>
                  <a:lnTo>
                    <a:pt x="813301" y="3900579"/>
                  </a:lnTo>
                  <a:lnTo>
                    <a:pt x="829601" y="3858099"/>
                  </a:lnTo>
                  <a:lnTo>
                    <a:pt x="845348" y="3815459"/>
                  </a:lnTo>
                  <a:lnTo>
                    <a:pt x="860543" y="3772664"/>
                  </a:lnTo>
                  <a:lnTo>
                    <a:pt x="875186" y="3729720"/>
                  </a:lnTo>
                  <a:lnTo>
                    <a:pt x="889276" y="3686631"/>
                  </a:lnTo>
                  <a:lnTo>
                    <a:pt x="902814" y="3643404"/>
                  </a:lnTo>
                  <a:lnTo>
                    <a:pt x="915799" y="3600045"/>
                  </a:lnTo>
                  <a:lnTo>
                    <a:pt x="928232" y="3556558"/>
                  </a:lnTo>
                  <a:lnTo>
                    <a:pt x="940113" y="3512949"/>
                  </a:lnTo>
                  <a:lnTo>
                    <a:pt x="951441" y="3469223"/>
                  </a:lnTo>
                  <a:lnTo>
                    <a:pt x="962216" y="3425387"/>
                  </a:lnTo>
                  <a:lnTo>
                    <a:pt x="972439" y="3381446"/>
                  </a:lnTo>
                  <a:lnTo>
                    <a:pt x="982110" y="3337405"/>
                  </a:lnTo>
                  <a:lnTo>
                    <a:pt x="991228" y="3293270"/>
                  </a:lnTo>
                  <a:lnTo>
                    <a:pt x="999793" y="3249047"/>
                  </a:lnTo>
                  <a:lnTo>
                    <a:pt x="1007806" y="3204740"/>
                  </a:lnTo>
                  <a:lnTo>
                    <a:pt x="1015267" y="3160356"/>
                  </a:lnTo>
                  <a:lnTo>
                    <a:pt x="1022175" y="3115900"/>
                  </a:lnTo>
                  <a:lnTo>
                    <a:pt x="1028531" y="3071377"/>
                  </a:lnTo>
                  <a:lnTo>
                    <a:pt x="1034334" y="3026793"/>
                  </a:lnTo>
                  <a:lnTo>
                    <a:pt x="1039585" y="2982155"/>
                  </a:lnTo>
                  <a:lnTo>
                    <a:pt x="1044283" y="2937466"/>
                  </a:lnTo>
                  <a:lnTo>
                    <a:pt x="1048429" y="2892733"/>
                  </a:lnTo>
                  <a:lnTo>
                    <a:pt x="1052023" y="2847961"/>
                  </a:lnTo>
                  <a:lnTo>
                    <a:pt x="1055064" y="2803156"/>
                  </a:lnTo>
                  <a:lnTo>
                    <a:pt x="1057552" y="2758323"/>
                  </a:lnTo>
                  <a:lnTo>
                    <a:pt x="1059488" y="2713468"/>
                  </a:lnTo>
                  <a:lnTo>
                    <a:pt x="1060872" y="2668596"/>
                  </a:lnTo>
                  <a:lnTo>
                    <a:pt x="1061703" y="2623713"/>
                  </a:lnTo>
                  <a:lnTo>
                    <a:pt x="1061981" y="2578825"/>
                  </a:lnTo>
                  <a:lnTo>
                    <a:pt x="1061708" y="2533937"/>
                  </a:lnTo>
                  <a:lnTo>
                    <a:pt x="1060881" y="2489054"/>
                  </a:lnTo>
                  <a:lnTo>
                    <a:pt x="1059502" y="2444182"/>
                  </a:lnTo>
                  <a:lnTo>
                    <a:pt x="1057571" y="2399327"/>
                  </a:lnTo>
                  <a:lnTo>
                    <a:pt x="1055087" y="2354494"/>
                  </a:lnTo>
                  <a:lnTo>
                    <a:pt x="1052051" y="2309688"/>
                  </a:lnTo>
                  <a:lnTo>
                    <a:pt x="1048463" y="2264916"/>
                  </a:lnTo>
                  <a:lnTo>
                    <a:pt x="1044322" y="2220183"/>
                  </a:lnTo>
                  <a:lnTo>
                    <a:pt x="1039628" y="2175493"/>
                  </a:lnTo>
                  <a:lnTo>
                    <a:pt x="1034382" y="2130854"/>
                  </a:lnTo>
                  <a:lnTo>
                    <a:pt x="1028583" y="2086270"/>
                  </a:lnTo>
                  <a:lnTo>
                    <a:pt x="1022232" y="2041746"/>
                  </a:lnTo>
                  <a:lnTo>
                    <a:pt x="1015329" y="1997289"/>
                  </a:lnTo>
                  <a:lnTo>
                    <a:pt x="1007873" y="1952905"/>
                  </a:lnTo>
                  <a:lnTo>
                    <a:pt x="999864" y="1908597"/>
                  </a:lnTo>
                  <a:lnTo>
                    <a:pt x="991304" y="1864373"/>
                  </a:lnTo>
                  <a:lnTo>
                    <a:pt x="982190" y="1820237"/>
                  </a:lnTo>
                  <a:lnTo>
                    <a:pt x="972524" y="1776195"/>
                  </a:lnTo>
                  <a:lnTo>
                    <a:pt x="962306" y="1732253"/>
                  </a:lnTo>
                  <a:lnTo>
                    <a:pt x="951535" y="1688416"/>
                  </a:lnTo>
                  <a:lnTo>
                    <a:pt x="940212" y="1644689"/>
                  </a:lnTo>
                  <a:lnTo>
                    <a:pt x="928336" y="1601079"/>
                  </a:lnTo>
                  <a:lnTo>
                    <a:pt x="915908" y="1557591"/>
                  </a:lnTo>
                  <a:lnTo>
                    <a:pt x="902928" y="1514230"/>
                  </a:lnTo>
                  <a:lnTo>
                    <a:pt x="889394" y="1471002"/>
                  </a:lnTo>
                  <a:lnTo>
                    <a:pt x="875309" y="1427912"/>
                  </a:lnTo>
                  <a:lnTo>
                    <a:pt x="860671" y="1384966"/>
                  </a:lnTo>
                  <a:lnTo>
                    <a:pt x="845480" y="1342169"/>
                  </a:lnTo>
                  <a:lnTo>
                    <a:pt x="829737" y="1299528"/>
                  </a:lnTo>
                  <a:lnTo>
                    <a:pt x="813442" y="1257047"/>
                  </a:lnTo>
                  <a:lnTo>
                    <a:pt x="796594" y="1214732"/>
                  </a:lnTo>
                  <a:lnTo>
                    <a:pt x="779193" y="1172588"/>
                  </a:lnTo>
                  <a:lnTo>
                    <a:pt x="761240" y="1130622"/>
                  </a:lnTo>
                  <a:lnTo>
                    <a:pt x="742735" y="1088838"/>
                  </a:lnTo>
                  <a:lnTo>
                    <a:pt x="723677" y="1047243"/>
                  </a:lnTo>
                  <a:lnTo>
                    <a:pt x="704067" y="1005841"/>
                  </a:lnTo>
                  <a:lnTo>
                    <a:pt x="683904" y="964639"/>
                  </a:lnTo>
                  <a:lnTo>
                    <a:pt x="663189" y="923641"/>
                  </a:lnTo>
                  <a:lnTo>
                    <a:pt x="641921" y="882854"/>
                  </a:lnTo>
                  <a:lnTo>
                    <a:pt x="620101" y="842283"/>
                  </a:lnTo>
                  <a:lnTo>
                    <a:pt x="597728" y="801933"/>
                  </a:lnTo>
                  <a:lnTo>
                    <a:pt x="574803" y="761809"/>
                  </a:lnTo>
                  <a:lnTo>
                    <a:pt x="551325" y="721919"/>
                  </a:lnTo>
                  <a:lnTo>
                    <a:pt x="527295" y="682266"/>
                  </a:lnTo>
                  <a:lnTo>
                    <a:pt x="502712" y="642857"/>
                  </a:lnTo>
                  <a:lnTo>
                    <a:pt x="477577" y="603697"/>
                  </a:lnTo>
                  <a:lnTo>
                    <a:pt x="451890" y="564792"/>
                  </a:lnTo>
                  <a:lnTo>
                    <a:pt x="425650" y="526147"/>
                  </a:lnTo>
                  <a:lnTo>
                    <a:pt x="398857" y="487767"/>
                  </a:lnTo>
                  <a:lnTo>
                    <a:pt x="371512" y="449659"/>
                  </a:lnTo>
                  <a:lnTo>
                    <a:pt x="343615" y="411828"/>
                  </a:lnTo>
                  <a:lnTo>
                    <a:pt x="315165" y="374279"/>
                  </a:lnTo>
                  <a:lnTo>
                    <a:pt x="286162" y="337017"/>
                  </a:lnTo>
                  <a:lnTo>
                    <a:pt x="256607" y="300049"/>
                  </a:lnTo>
                  <a:lnTo>
                    <a:pt x="226500" y="263380"/>
                  </a:lnTo>
                  <a:lnTo>
                    <a:pt x="195840" y="227016"/>
                  </a:lnTo>
                  <a:lnTo>
                    <a:pt x="164628" y="190961"/>
                  </a:lnTo>
                  <a:lnTo>
                    <a:pt x="132863" y="155222"/>
                  </a:lnTo>
                  <a:lnTo>
                    <a:pt x="100546" y="119804"/>
                  </a:lnTo>
                  <a:lnTo>
                    <a:pt x="67676" y="84713"/>
                  </a:lnTo>
                  <a:lnTo>
                    <a:pt x="34254" y="49953"/>
                  </a:lnTo>
                  <a:lnTo>
                    <a:pt x="279" y="15532"/>
                  </a:lnTo>
                  <a:lnTo>
                    <a:pt x="101" y="15354"/>
                  </a:lnTo>
                  <a:lnTo>
                    <a:pt x="15265" y="0"/>
                  </a:lnTo>
                  <a:close/>
                </a:path>
              </a:pathLst>
            </a:custGeom>
            <a:ln w="12700">
              <a:solidFill>
                <a:srgbClr val="3458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49954" y="1618106"/>
              <a:ext cx="8507730" cy="833755"/>
            </a:xfrm>
            <a:custGeom>
              <a:avLst/>
              <a:gdLst/>
              <a:ahLst/>
              <a:cxnLst/>
              <a:rect l="l" t="t" r="r" b="b"/>
              <a:pathLst>
                <a:path w="8507730" h="833755">
                  <a:moveTo>
                    <a:pt x="8507730" y="0"/>
                  </a:moveTo>
                  <a:lnTo>
                    <a:pt x="0" y="0"/>
                  </a:lnTo>
                  <a:lnTo>
                    <a:pt x="0" y="833627"/>
                  </a:lnTo>
                  <a:lnTo>
                    <a:pt x="8507730" y="833627"/>
                  </a:lnTo>
                  <a:lnTo>
                    <a:pt x="8507730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49954" y="1618106"/>
              <a:ext cx="8507730" cy="833755"/>
            </a:xfrm>
            <a:custGeom>
              <a:avLst/>
              <a:gdLst/>
              <a:ahLst/>
              <a:cxnLst/>
              <a:rect l="l" t="t" r="r" b="b"/>
              <a:pathLst>
                <a:path w="8507730" h="833755">
                  <a:moveTo>
                    <a:pt x="0" y="0"/>
                  </a:moveTo>
                  <a:lnTo>
                    <a:pt x="8507730" y="0"/>
                  </a:lnTo>
                  <a:lnTo>
                    <a:pt x="8507730" y="833627"/>
                  </a:lnTo>
                  <a:lnTo>
                    <a:pt x="0" y="83362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75407" y="1513712"/>
              <a:ext cx="1042669" cy="1042035"/>
            </a:xfrm>
            <a:custGeom>
              <a:avLst/>
              <a:gdLst/>
              <a:ahLst/>
              <a:cxnLst/>
              <a:rect l="l" t="t" r="r" b="b"/>
              <a:pathLst>
                <a:path w="1042670" h="1042035">
                  <a:moveTo>
                    <a:pt x="521208" y="0"/>
                  </a:moveTo>
                  <a:lnTo>
                    <a:pt x="473767" y="2128"/>
                  </a:lnTo>
                  <a:lnTo>
                    <a:pt x="427519" y="8391"/>
                  </a:lnTo>
                  <a:lnTo>
                    <a:pt x="382649" y="18604"/>
                  </a:lnTo>
                  <a:lnTo>
                    <a:pt x="339340" y="32584"/>
                  </a:lnTo>
                  <a:lnTo>
                    <a:pt x="297777" y="50147"/>
                  </a:lnTo>
                  <a:lnTo>
                    <a:pt x="258143" y="71108"/>
                  </a:lnTo>
                  <a:lnTo>
                    <a:pt x="220622" y="95285"/>
                  </a:lnTo>
                  <a:lnTo>
                    <a:pt x="185399" y="122492"/>
                  </a:lnTo>
                  <a:lnTo>
                    <a:pt x="152657" y="152547"/>
                  </a:lnTo>
                  <a:lnTo>
                    <a:pt x="122580" y="185265"/>
                  </a:lnTo>
                  <a:lnTo>
                    <a:pt x="95353" y="220463"/>
                  </a:lnTo>
                  <a:lnTo>
                    <a:pt x="71159" y="257956"/>
                  </a:lnTo>
                  <a:lnTo>
                    <a:pt x="50182" y="297561"/>
                  </a:lnTo>
                  <a:lnTo>
                    <a:pt x="32607" y="339094"/>
                  </a:lnTo>
                  <a:lnTo>
                    <a:pt x="18617" y="382371"/>
                  </a:lnTo>
                  <a:lnTo>
                    <a:pt x="8397" y="427208"/>
                  </a:lnTo>
                  <a:lnTo>
                    <a:pt x="2129" y="473421"/>
                  </a:lnTo>
                  <a:lnTo>
                    <a:pt x="0" y="520826"/>
                  </a:lnTo>
                  <a:lnTo>
                    <a:pt x="2129" y="568232"/>
                  </a:lnTo>
                  <a:lnTo>
                    <a:pt x="8397" y="614445"/>
                  </a:lnTo>
                  <a:lnTo>
                    <a:pt x="18617" y="659282"/>
                  </a:lnTo>
                  <a:lnTo>
                    <a:pt x="32607" y="702559"/>
                  </a:lnTo>
                  <a:lnTo>
                    <a:pt x="50182" y="744092"/>
                  </a:lnTo>
                  <a:lnTo>
                    <a:pt x="71159" y="783697"/>
                  </a:lnTo>
                  <a:lnTo>
                    <a:pt x="95353" y="821190"/>
                  </a:lnTo>
                  <a:lnTo>
                    <a:pt x="122580" y="856388"/>
                  </a:lnTo>
                  <a:lnTo>
                    <a:pt x="152657" y="889106"/>
                  </a:lnTo>
                  <a:lnTo>
                    <a:pt x="185399" y="919161"/>
                  </a:lnTo>
                  <a:lnTo>
                    <a:pt x="220622" y="946368"/>
                  </a:lnTo>
                  <a:lnTo>
                    <a:pt x="258143" y="970545"/>
                  </a:lnTo>
                  <a:lnTo>
                    <a:pt x="297777" y="991506"/>
                  </a:lnTo>
                  <a:lnTo>
                    <a:pt x="339340" y="1009069"/>
                  </a:lnTo>
                  <a:lnTo>
                    <a:pt x="382649" y="1023049"/>
                  </a:lnTo>
                  <a:lnTo>
                    <a:pt x="427519" y="1033262"/>
                  </a:lnTo>
                  <a:lnTo>
                    <a:pt x="473767" y="1039525"/>
                  </a:lnTo>
                  <a:lnTo>
                    <a:pt x="521208" y="1041653"/>
                  </a:lnTo>
                  <a:lnTo>
                    <a:pt x="568648" y="1039525"/>
                  </a:lnTo>
                  <a:lnTo>
                    <a:pt x="614896" y="1033262"/>
                  </a:lnTo>
                  <a:lnTo>
                    <a:pt x="659766" y="1023049"/>
                  </a:lnTo>
                  <a:lnTo>
                    <a:pt x="703075" y="1009069"/>
                  </a:lnTo>
                  <a:lnTo>
                    <a:pt x="744638" y="991506"/>
                  </a:lnTo>
                  <a:lnTo>
                    <a:pt x="784272" y="970545"/>
                  </a:lnTo>
                  <a:lnTo>
                    <a:pt x="821793" y="946368"/>
                  </a:lnTo>
                  <a:lnTo>
                    <a:pt x="857016" y="919161"/>
                  </a:lnTo>
                  <a:lnTo>
                    <a:pt x="889758" y="889106"/>
                  </a:lnTo>
                  <a:lnTo>
                    <a:pt x="919835" y="856388"/>
                  </a:lnTo>
                  <a:lnTo>
                    <a:pt x="947062" y="821190"/>
                  </a:lnTo>
                  <a:lnTo>
                    <a:pt x="971256" y="783697"/>
                  </a:lnTo>
                  <a:lnTo>
                    <a:pt x="992233" y="744092"/>
                  </a:lnTo>
                  <a:lnTo>
                    <a:pt x="1009808" y="702559"/>
                  </a:lnTo>
                  <a:lnTo>
                    <a:pt x="1023798" y="659282"/>
                  </a:lnTo>
                  <a:lnTo>
                    <a:pt x="1034018" y="614445"/>
                  </a:lnTo>
                  <a:lnTo>
                    <a:pt x="1040286" y="568232"/>
                  </a:lnTo>
                  <a:lnTo>
                    <a:pt x="1042416" y="520826"/>
                  </a:lnTo>
                  <a:lnTo>
                    <a:pt x="1040286" y="473421"/>
                  </a:lnTo>
                  <a:lnTo>
                    <a:pt x="1034018" y="427208"/>
                  </a:lnTo>
                  <a:lnTo>
                    <a:pt x="1023798" y="382371"/>
                  </a:lnTo>
                  <a:lnTo>
                    <a:pt x="1009808" y="339094"/>
                  </a:lnTo>
                  <a:lnTo>
                    <a:pt x="992233" y="297561"/>
                  </a:lnTo>
                  <a:lnTo>
                    <a:pt x="971256" y="257956"/>
                  </a:lnTo>
                  <a:lnTo>
                    <a:pt x="947062" y="220463"/>
                  </a:lnTo>
                  <a:lnTo>
                    <a:pt x="919835" y="185265"/>
                  </a:lnTo>
                  <a:lnTo>
                    <a:pt x="889758" y="152547"/>
                  </a:lnTo>
                  <a:lnTo>
                    <a:pt x="857016" y="122492"/>
                  </a:lnTo>
                  <a:lnTo>
                    <a:pt x="821793" y="95285"/>
                  </a:lnTo>
                  <a:lnTo>
                    <a:pt x="784272" y="71108"/>
                  </a:lnTo>
                  <a:lnTo>
                    <a:pt x="744638" y="50147"/>
                  </a:lnTo>
                  <a:lnTo>
                    <a:pt x="703075" y="32584"/>
                  </a:lnTo>
                  <a:lnTo>
                    <a:pt x="659766" y="18604"/>
                  </a:lnTo>
                  <a:lnTo>
                    <a:pt x="614896" y="8391"/>
                  </a:lnTo>
                  <a:lnTo>
                    <a:pt x="568648" y="2128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75407" y="1513712"/>
              <a:ext cx="1042669" cy="1042035"/>
            </a:xfrm>
            <a:custGeom>
              <a:avLst/>
              <a:gdLst/>
              <a:ahLst/>
              <a:cxnLst/>
              <a:rect l="l" t="t" r="r" b="b"/>
              <a:pathLst>
                <a:path w="1042670" h="1042035">
                  <a:moveTo>
                    <a:pt x="0" y="520826"/>
                  </a:moveTo>
                  <a:lnTo>
                    <a:pt x="2129" y="473421"/>
                  </a:lnTo>
                  <a:lnTo>
                    <a:pt x="8397" y="427208"/>
                  </a:lnTo>
                  <a:lnTo>
                    <a:pt x="18617" y="382371"/>
                  </a:lnTo>
                  <a:lnTo>
                    <a:pt x="32607" y="339094"/>
                  </a:lnTo>
                  <a:lnTo>
                    <a:pt x="50182" y="297561"/>
                  </a:lnTo>
                  <a:lnTo>
                    <a:pt x="71159" y="257956"/>
                  </a:lnTo>
                  <a:lnTo>
                    <a:pt x="95353" y="220463"/>
                  </a:lnTo>
                  <a:lnTo>
                    <a:pt x="122580" y="185265"/>
                  </a:lnTo>
                  <a:lnTo>
                    <a:pt x="152657" y="152547"/>
                  </a:lnTo>
                  <a:lnTo>
                    <a:pt x="185399" y="122492"/>
                  </a:lnTo>
                  <a:lnTo>
                    <a:pt x="220622" y="95285"/>
                  </a:lnTo>
                  <a:lnTo>
                    <a:pt x="258143" y="71108"/>
                  </a:lnTo>
                  <a:lnTo>
                    <a:pt x="297777" y="50147"/>
                  </a:lnTo>
                  <a:lnTo>
                    <a:pt x="339340" y="32584"/>
                  </a:lnTo>
                  <a:lnTo>
                    <a:pt x="382649" y="18604"/>
                  </a:lnTo>
                  <a:lnTo>
                    <a:pt x="427519" y="8391"/>
                  </a:lnTo>
                  <a:lnTo>
                    <a:pt x="473767" y="2128"/>
                  </a:lnTo>
                  <a:lnTo>
                    <a:pt x="521208" y="0"/>
                  </a:lnTo>
                  <a:lnTo>
                    <a:pt x="568648" y="2128"/>
                  </a:lnTo>
                  <a:lnTo>
                    <a:pt x="614896" y="8391"/>
                  </a:lnTo>
                  <a:lnTo>
                    <a:pt x="659766" y="18604"/>
                  </a:lnTo>
                  <a:lnTo>
                    <a:pt x="703075" y="32584"/>
                  </a:lnTo>
                  <a:lnTo>
                    <a:pt x="744638" y="50147"/>
                  </a:lnTo>
                  <a:lnTo>
                    <a:pt x="784272" y="71108"/>
                  </a:lnTo>
                  <a:lnTo>
                    <a:pt x="821793" y="95285"/>
                  </a:lnTo>
                  <a:lnTo>
                    <a:pt x="857016" y="122492"/>
                  </a:lnTo>
                  <a:lnTo>
                    <a:pt x="889758" y="152547"/>
                  </a:lnTo>
                  <a:lnTo>
                    <a:pt x="919835" y="185265"/>
                  </a:lnTo>
                  <a:lnTo>
                    <a:pt x="947062" y="220463"/>
                  </a:lnTo>
                  <a:lnTo>
                    <a:pt x="971256" y="257956"/>
                  </a:lnTo>
                  <a:lnTo>
                    <a:pt x="992233" y="297561"/>
                  </a:lnTo>
                  <a:lnTo>
                    <a:pt x="1009808" y="339094"/>
                  </a:lnTo>
                  <a:lnTo>
                    <a:pt x="1023798" y="382371"/>
                  </a:lnTo>
                  <a:lnTo>
                    <a:pt x="1034018" y="427208"/>
                  </a:lnTo>
                  <a:lnTo>
                    <a:pt x="1040286" y="473421"/>
                  </a:lnTo>
                  <a:lnTo>
                    <a:pt x="1042416" y="520826"/>
                  </a:lnTo>
                  <a:lnTo>
                    <a:pt x="1040286" y="568232"/>
                  </a:lnTo>
                  <a:lnTo>
                    <a:pt x="1034018" y="614445"/>
                  </a:lnTo>
                  <a:lnTo>
                    <a:pt x="1023798" y="659282"/>
                  </a:lnTo>
                  <a:lnTo>
                    <a:pt x="1009808" y="702559"/>
                  </a:lnTo>
                  <a:lnTo>
                    <a:pt x="992233" y="744092"/>
                  </a:lnTo>
                  <a:lnTo>
                    <a:pt x="971256" y="783697"/>
                  </a:lnTo>
                  <a:lnTo>
                    <a:pt x="947062" y="821190"/>
                  </a:lnTo>
                  <a:lnTo>
                    <a:pt x="919835" y="856388"/>
                  </a:lnTo>
                  <a:lnTo>
                    <a:pt x="889758" y="889106"/>
                  </a:lnTo>
                  <a:lnTo>
                    <a:pt x="857016" y="919161"/>
                  </a:lnTo>
                  <a:lnTo>
                    <a:pt x="821793" y="946368"/>
                  </a:lnTo>
                  <a:lnTo>
                    <a:pt x="784272" y="970545"/>
                  </a:lnTo>
                  <a:lnTo>
                    <a:pt x="744638" y="991506"/>
                  </a:lnTo>
                  <a:lnTo>
                    <a:pt x="703075" y="1009069"/>
                  </a:lnTo>
                  <a:lnTo>
                    <a:pt x="659766" y="1023049"/>
                  </a:lnTo>
                  <a:lnTo>
                    <a:pt x="614896" y="1033262"/>
                  </a:lnTo>
                  <a:lnTo>
                    <a:pt x="568648" y="1039525"/>
                  </a:lnTo>
                  <a:lnTo>
                    <a:pt x="521208" y="1041653"/>
                  </a:lnTo>
                  <a:lnTo>
                    <a:pt x="473767" y="1039525"/>
                  </a:lnTo>
                  <a:lnTo>
                    <a:pt x="427519" y="1033262"/>
                  </a:lnTo>
                  <a:lnTo>
                    <a:pt x="382649" y="1023049"/>
                  </a:lnTo>
                  <a:lnTo>
                    <a:pt x="339340" y="1009069"/>
                  </a:lnTo>
                  <a:lnTo>
                    <a:pt x="297777" y="991506"/>
                  </a:lnTo>
                  <a:lnTo>
                    <a:pt x="258143" y="970545"/>
                  </a:lnTo>
                  <a:lnTo>
                    <a:pt x="220622" y="946368"/>
                  </a:lnTo>
                  <a:lnTo>
                    <a:pt x="185399" y="919161"/>
                  </a:lnTo>
                  <a:lnTo>
                    <a:pt x="152657" y="889106"/>
                  </a:lnTo>
                  <a:lnTo>
                    <a:pt x="122580" y="856388"/>
                  </a:lnTo>
                  <a:lnTo>
                    <a:pt x="95353" y="821190"/>
                  </a:lnTo>
                  <a:lnTo>
                    <a:pt x="71159" y="783697"/>
                  </a:lnTo>
                  <a:lnTo>
                    <a:pt x="50182" y="744092"/>
                  </a:lnTo>
                  <a:lnTo>
                    <a:pt x="32607" y="702559"/>
                  </a:lnTo>
                  <a:lnTo>
                    <a:pt x="18617" y="659282"/>
                  </a:lnTo>
                  <a:lnTo>
                    <a:pt x="8397" y="614445"/>
                  </a:lnTo>
                  <a:lnTo>
                    <a:pt x="2129" y="568232"/>
                  </a:lnTo>
                  <a:lnTo>
                    <a:pt x="0" y="520826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74389" y="2868548"/>
              <a:ext cx="8030209" cy="833755"/>
            </a:xfrm>
            <a:custGeom>
              <a:avLst/>
              <a:gdLst/>
              <a:ahLst/>
              <a:cxnLst/>
              <a:rect l="l" t="t" r="r" b="b"/>
              <a:pathLst>
                <a:path w="8030209" h="833754">
                  <a:moveTo>
                    <a:pt x="8029956" y="0"/>
                  </a:moveTo>
                  <a:lnTo>
                    <a:pt x="0" y="0"/>
                  </a:lnTo>
                  <a:lnTo>
                    <a:pt x="0" y="833627"/>
                  </a:lnTo>
                  <a:lnTo>
                    <a:pt x="8029956" y="833627"/>
                  </a:lnTo>
                  <a:lnTo>
                    <a:pt x="8029956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74389" y="2868548"/>
              <a:ext cx="8030209" cy="833755"/>
            </a:xfrm>
            <a:custGeom>
              <a:avLst/>
              <a:gdLst/>
              <a:ahLst/>
              <a:cxnLst/>
              <a:rect l="l" t="t" r="r" b="b"/>
              <a:pathLst>
                <a:path w="8030209" h="833754">
                  <a:moveTo>
                    <a:pt x="0" y="0"/>
                  </a:moveTo>
                  <a:lnTo>
                    <a:pt x="8029956" y="0"/>
                  </a:lnTo>
                  <a:lnTo>
                    <a:pt x="8029956" y="833627"/>
                  </a:lnTo>
                  <a:lnTo>
                    <a:pt x="0" y="83362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53180" y="2764154"/>
              <a:ext cx="1042669" cy="1042669"/>
            </a:xfrm>
            <a:custGeom>
              <a:avLst/>
              <a:gdLst/>
              <a:ahLst/>
              <a:cxnLst/>
              <a:rect l="l" t="t" r="r" b="b"/>
              <a:pathLst>
                <a:path w="1042670" h="1042670">
                  <a:moveTo>
                    <a:pt x="521208" y="0"/>
                  </a:moveTo>
                  <a:lnTo>
                    <a:pt x="473767" y="2129"/>
                  </a:lnTo>
                  <a:lnTo>
                    <a:pt x="427519" y="8397"/>
                  </a:lnTo>
                  <a:lnTo>
                    <a:pt x="382649" y="18617"/>
                  </a:lnTo>
                  <a:lnTo>
                    <a:pt x="339340" y="32607"/>
                  </a:lnTo>
                  <a:lnTo>
                    <a:pt x="297777" y="50182"/>
                  </a:lnTo>
                  <a:lnTo>
                    <a:pt x="258143" y="71159"/>
                  </a:lnTo>
                  <a:lnTo>
                    <a:pt x="220622" y="95353"/>
                  </a:lnTo>
                  <a:lnTo>
                    <a:pt x="185399" y="122580"/>
                  </a:lnTo>
                  <a:lnTo>
                    <a:pt x="152657" y="152657"/>
                  </a:lnTo>
                  <a:lnTo>
                    <a:pt x="122580" y="185399"/>
                  </a:lnTo>
                  <a:lnTo>
                    <a:pt x="95353" y="220622"/>
                  </a:lnTo>
                  <a:lnTo>
                    <a:pt x="71159" y="258143"/>
                  </a:lnTo>
                  <a:lnTo>
                    <a:pt x="50182" y="297777"/>
                  </a:lnTo>
                  <a:lnTo>
                    <a:pt x="32607" y="339340"/>
                  </a:lnTo>
                  <a:lnTo>
                    <a:pt x="18617" y="382649"/>
                  </a:lnTo>
                  <a:lnTo>
                    <a:pt x="8397" y="427519"/>
                  </a:lnTo>
                  <a:lnTo>
                    <a:pt x="2129" y="473767"/>
                  </a:lnTo>
                  <a:lnTo>
                    <a:pt x="0" y="521208"/>
                  </a:lnTo>
                  <a:lnTo>
                    <a:pt x="2129" y="568648"/>
                  </a:lnTo>
                  <a:lnTo>
                    <a:pt x="8397" y="614896"/>
                  </a:lnTo>
                  <a:lnTo>
                    <a:pt x="18617" y="659766"/>
                  </a:lnTo>
                  <a:lnTo>
                    <a:pt x="32607" y="703075"/>
                  </a:lnTo>
                  <a:lnTo>
                    <a:pt x="50182" y="744638"/>
                  </a:lnTo>
                  <a:lnTo>
                    <a:pt x="71159" y="784272"/>
                  </a:lnTo>
                  <a:lnTo>
                    <a:pt x="95353" y="821793"/>
                  </a:lnTo>
                  <a:lnTo>
                    <a:pt x="122580" y="857016"/>
                  </a:lnTo>
                  <a:lnTo>
                    <a:pt x="152657" y="889758"/>
                  </a:lnTo>
                  <a:lnTo>
                    <a:pt x="185399" y="919835"/>
                  </a:lnTo>
                  <a:lnTo>
                    <a:pt x="220622" y="947062"/>
                  </a:lnTo>
                  <a:lnTo>
                    <a:pt x="258143" y="971256"/>
                  </a:lnTo>
                  <a:lnTo>
                    <a:pt x="297777" y="992233"/>
                  </a:lnTo>
                  <a:lnTo>
                    <a:pt x="339340" y="1009808"/>
                  </a:lnTo>
                  <a:lnTo>
                    <a:pt x="382649" y="1023798"/>
                  </a:lnTo>
                  <a:lnTo>
                    <a:pt x="427519" y="1034018"/>
                  </a:lnTo>
                  <a:lnTo>
                    <a:pt x="473767" y="1040286"/>
                  </a:lnTo>
                  <a:lnTo>
                    <a:pt x="521208" y="1042416"/>
                  </a:lnTo>
                  <a:lnTo>
                    <a:pt x="568648" y="1040286"/>
                  </a:lnTo>
                  <a:lnTo>
                    <a:pt x="614896" y="1034018"/>
                  </a:lnTo>
                  <a:lnTo>
                    <a:pt x="659766" y="1023798"/>
                  </a:lnTo>
                  <a:lnTo>
                    <a:pt x="703075" y="1009808"/>
                  </a:lnTo>
                  <a:lnTo>
                    <a:pt x="744638" y="992233"/>
                  </a:lnTo>
                  <a:lnTo>
                    <a:pt x="784272" y="971256"/>
                  </a:lnTo>
                  <a:lnTo>
                    <a:pt x="821793" y="947062"/>
                  </a:lnTo>
                  <a:lnTo>
                    <a:pt x="857016" y="919835"/>
                  </a:lnTo>
                  <a:lnTo>
                    <a:pt x="889758" y="889758"/>
                  </a:lnTo>
                  <a:lnTo>
                    <a:pt x="919835" y="857016"/>
                  </a:lnTo>
                  <a:lnTo>
                    <a:pt x="947062" y="821793"/>
                  </a:lnTo>
                  <a:lnTo>
                    <a:pt x="971256" y="784272"/>
                  </a:lnTo>
                  <a:lnTo>
                    <a:pt x="992233" y="744638"/>
                  </a:lnTo>
                  <a:lnTo>
                    <a:pt x="1009808" y="703075"/>
                  </a:lnTo>
                  <a:lnTo>
                    <a:pt x="1023798" y="659766"/>
                  </a:lnTo>
                  <a:lnTo>
                    <a:pt x="1034018" y="614896"/>
                  </a:lnTo>
                  <a:lnTo>
                    <a:pt x="1040286" y="568648"/>
                  </a:lnTo>
                  <a:lnTo>
                    <a:pt x="1042416" y="521208"/>
                  </a:lnTo>
                  <a:lnTo>
                    <a:pt x="1040286" y="473767"/>
                  </a:lnTo>
                  <a:lnTo>
                    <a:pt x="1034018" y="427519"/>
                  </a:lnTo>
                  <a:lnTo>
                    <a:pt x="1023798" y="382649"/>
                  </a:lnTo>
                  <a:lnTo>
                    <a:pt x="1009808" y="339340"/>
                  </a:lnTo>
                  <a:lnTo>
                    <a:pt x="992233" y="297777"/>
                  </a:lnTo>
                  <a:lnTo>
                    <a:pt x="971256" y="258143"/>
                  </a:lnTo>
                  <a:lnTo>
                    <a:pt x="947062" y="220622"/>
                  </a:lnTo>
                  <a:lnTo>
                    <a:pt x="919835" y="185399"/>
                  </a:lnTo>
                  <a:lnTo>
                    <a:pt x="889758" y="152657"/>
                  </a:lnTo>
                  <a:lnTo>
                    <a:pt x="857016" y="122580"/>
                  </a:lnTo>
                  <a:lnTo>
                    <a:pt x="821793" y="95353"/>
                  </a:lnTo>
                  <a:lnTo>
                    <a:pt x="784272" y="71159"/>
                  </a:lnTo>
                  <a:lnTo>
                    <a:pt x="744638" y="50182"/>
                  </a:lnTo>
                  <a:lnTo>
                    <a:pt x="703075" y="32607"/>
                  </a:lnTo>
                  <a:lnTo>
                    <a:pt x="659766" y="18617"/>
                  </a:lnTo>
                  <a:lnTo>
                    <a:pt x="614896" y="8397"/>
                  </a:lnTo>
                  <a:lnTo>
                    <a:pt x="568648" y="2129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53180" y="2764154"/>
              <a:ext cx="1042669" cy="1042669"/>
            </a:xfrm>
            <a:custGeom>
              <a:avLst/>
              <a:gdLst/>
              <a:ahLst/>
              <a:cxnLst/>
              <a:rect l="l" t="t" r="r" b="b"/>
              <a:pathLst>
                <a:path w="1042670" h="1042670">
                  <a:moveTo>
                    <a:pt x="0" y="521208"/>
                  </a:moveTo>
                  <a:lnTo>
                    <a:pt x="2129" y="473767"/>
                  </a:lnTo>
                  <a:lnTo>
                    <a:pt x="8397" y="427519"/>
                  </a:lnTo>
                  <a:lnTo>
                    <a:pt x="18617" y="382649"/>
                  </a:lnTo>
                  <a:lnTo>
                    <a:pt x="32607" y="339340"/>
                  </a:lnTo>
                  <a:lnTo>
                    <a:pt x="50182" y="297777"/>
                  </a:lnTo>
                  <a:lnTo>
                    <a:pt x="71159" y="258143"/>
                  </a:lnTo>
                  <a:lnTo>
                    <a:pt x="95353" y="220622"/>
                  </a:lnTo>
                  <a:lnTo>
                    <a:pt x="122580" y="185399"/>
                  </a:lnTo>
                  <a:lnTo>
                    <a:pt x="152657" y="152657"/>
                  </a:lnTo>
                  <a:lnTo>
                    <a:pt x="185399" y="122580"/>
                  </a:lnTo>
                  <a:lnTo>
                    <a:pt x="220622" y="95353"/>
                  </a:lnTo>
                  <a:lnTo>
                    <a:pt x="258143" y="71159"/>
                  </a:lnTo>
                  <a:lnTo>
                    <a:pt x="297777" y="50182"/>
                  </a:lnTo>
                  <a:lnTo>
                    <a:pt x="339340" y="32607"/>
                  </a:lnTo>
                  <a:lnTo>
                    <a:pt x="382649" y="18617"/>
                  </a:lnTo>
                  <a:lnTo>
                    <a:pt x="427519" y="8397"/>
                  </a:lnTo>
                  <a:lnTo>
                    <a:pt x="473767" y="2129"/>
                  </a:lnTo>
                  <a:lnTo>
                    <a:pt x="521208" y="0"/>
                  </a:lnTo>
                  <a:lnTo>
                    <a:pt x="568648" y="2129"/>
                  </a:lnTo>
                  <a:lnTo>
                    <a:pt x="614896" y="8397"/>
                  </a:lnTo>
                  <a:lnTo>
                    <a:pt x="659766" y="18617"/>
                  </a:lnTo>
                  <a:lnTo>
                    <a:pt x="703075" y="32607"/>
                  </a:lnTo>
                  <a:lnTo>
                    <a:pt x="744638" y="50182"/>
                  </a:lnTo>
                  <a:lnTo>
                    <a:pt x="784272" y="71159"/>
                  </a:lnTo>
                  <a:lnTo>
                    <a:pt x="821793" y="95353"/>
                  </a:lnTo>
                  <a:lnTo>
                    <a:pt x="857016" y="122580"/>
                  </a:lnTo>
                  <a:lnTo>
                    <a:pt x="889758" y="152657"/>
                  </a:lnTo>
                  <a:lnTo>
                    <a:pt x="919835" y="185399"/>
                  </a:lnTo>
                  <a:lnTo>
                    <a:pt x="947062" y="220622"/>
                  </a:lnTo>
                  <a:lnTo>
                    <a:pt x="971256" y="258143"/>
                  </a:lnTo>
                  <a:lnTo>
                    <a:pt x="992233" y="297777"/>
                  </a:lnTo>
                  <a:lnTo>
                    <a:pt x="1009808" y="339340"/>
                  </a:lnTo>
                  <a:lnTo>
                    <a:pt x="1023798" y="382649"/>
                  </a:lnTo>
                  <a:lnTo>
                    <a:pt x="1034018" y="427519"/>
                  </a:lnTo>
                  <a:lnTo>
                    <a:pt x="1040286" y="473767"/>
                  </a:lnTo>
                  <a:lnTo>
                    <a:pt x="1042416" y="521208"/>
                  </a:lnTo>
                  <a:lnTo>
                    <a:pt x="1040286" y="568648"/>
                  </a:lnTo>
                  <a:lnTo>
                    <a:pt x="1034018" y="614896"/>
                  </a:lnTo>
                  <a:lnTo>
                    <a:pt x="1023798" y="659766"/>
                  </a:lnTo>
                  <a:lnTo>
                    <a:pt x="1009808" y="703075"/>
                  </a:lnTo>
                  <a:lnTo>
                    <a:pt x="992233" y="744638"/>
                  </a:lnTo>
                  <a:lnTo>
                    <a:pt x="971256" y="784272"/>
                  </a:lnTo>
                  <a:lnTo>
                    <a:pt x="947062" y="821793"/>
                  </a:lnTo>
                  <a:lnTo>
                    <a:pt x="919835" y="857016"/>
                  </a:lnTo>
                  <a:lnTo>
                    <a:pt x="889758" y="889758"/>
                  </a:lnTo>
                  <a:lnTo>
                    <a:pt x="857016" y="919835"/>
                  </a:lnTo>
                  <a:lnTo>
                    <a:pt x="821793" y="947062"/>
                  </a:lnTo>
                  <a:lnTo>
                    <a:pt x="784272" y="971256"/>
                  </a:lnTo>
                  <a:lnTo>
                    <a:pt x="744638" y="992233"/>
                  </a:lnTo>
                  <a:lnTo>
                    <a:pt x="703075" y="1009808"/>
                  </a:lnTo>
                  <a:lnTo>
                    <a:pt x="659766" y="1023798"/>
                  </a:lnTo>
                  <a:lnTo>
                    <a:pt x="614896" y="1034018"/>
                  </a:lnTo>
                  <a:lnTo>
                    <a:pt x="568648" y="1040286"/>
                  </a:lnTo>
                  <a:lnTo>
                    <a:pt x="521208" y="1042416"/>
                  </a:lnTo>
                  <a:lnTo>
                    <a:pt x="473767" y="1040286"/>
                  </a:lnTo>
                  <a:lnTo>
                    <a:pt x="427519" y="1034018"/>
                  </a:lnTo>
                  <a:lnTo>
                    <a:pt x="382649" y="1023798"/>
                  </a:lnTo>
                  <a:lnTo>
                    <a:pt x="339340" y="1009808"/>
                  </a:lnTo>
                  <a:lnTo>
                    <a:pt x="297777" y="992233"/>
                  </a:lnTo>
                  <a:lnTo>
                    <a:pt x="258143" y="971256"/>
                  </a:lnTo>
                  <a:lnTo>
                    <a:pt x="220622" y="947062"/>
                  </a:lnTo>
                  <a:lnTo>
                    <a:pt x="185399" y="919835"/>
                  </a:lnTo>
                  <a:lnTo>
                    <a:pt x="152657" y="889758"/>
                  </a:lnTo>
                  <a:lnTo>
                    <a:pt x="122580" y="857016"/>
                  </a:lnTo>
                  <a:lnTo>
                    <a:pt x="95353" y="821793"/>
                  </a:lnTo>
                  <a:lnTo>
                    <a:pt x="71159" y="784272"/>
                  </a:lnTo>
                  <a:lnTo>
                    <a:pt x="50182" y="744638"/>
                  </a:lnTo>
                  <a:lnTo>
                    <a:pt x="32607" y="703075"/>
                  </a:lnTo>
                  <a:lnTo>
                    <a:pt x="18617" y="659766"/>
                  </a:lnTo>
                  <a:lnTo>
                    <a:pt x="8397" y="614896"/>
                  </a:lnTo>
                  <a:lnTo>
                    <a:pt x="2129" y="568648"/>
                  </a:lnTo>
                  <a:lnTo>
                    <a:pt x="0" y="52120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74389" y="4118991"/>
              <a:ext cx="8030209" cy="833755"/>
            </a:xfrm>
            <a:custGeom>
              <a:avLst/>
              <a:gdLst/>
              <a:ahLst/>
              <a:cxnLst/>
              <a:rect l="l" t="t" r="r" b="b"/>
              <a:pathLst>
                <a:path w="8030209" h="833754">
                  <a:moveTo>
                    <a:pt x="8029956" y="0"/>
                  </a:moveTo>
                  <a:lnTo>
                    <a:pt x="0" y="0"/>
                  </a:lnTo>
                  <a:lnTo>
                    <a:pt x="0" y="833627"/>
                  </a:lnTo>
                  <a:lnTo>
                    <a:pt x="8029956" y="833627"/>
                  </a:lnTo>
                  <a:lnTo>
                    <a:pt x="8029956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74389" y="4118991"/>
              <a:ext cx="8030209" cy="833755"/>
            </a:xfrm>
            <a:custGeom>
              <a:avLst/>
              <a:gdLst/>
              <a:ahLst/>
              <a:cxnLst/>
              <a:rect l="l" t="t" r="r" b="b"/>
              <a:pathLst>
                <a:path w="8030209" h="833754">
                  <a:moveTo>
                    <a:pt x="0" y="0"/>
                  </a:moveTo>
                  <a:lnTo>
                    <a:pt x="8029956" y="0"/>
                  </a:lnTo>
                  <a:lnTo>
                    <a:pt x="8029956" y="833627"/>
                  </a:lnTo>
                  <a:lnTo>
                    <a:pt x="0" y="83362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53180" y="4014597"/>
              <a:ext cx="1042669" cy="1042669"/>
            </a:xfrm>
            <a:custGeom>
              <a:avLst/>
              <a:gdLst/>
              <a:ahLst/>
              <a:cxnLst/>
              <a:rect l="l" t="t" r="r" b="b"/>
              <a:pathLst>
                <a:path w="1042670" h="1042670">
                  <a:moveTo>
                    <a:pt x="521208" y="0"/>
                  </a:moveTo>
                  <a:lnTo>
                    <a:pt x="473767" y="2129"/>
                  </a:lnTo>
                  <a:lnTo>
                    <a:pt x="427519" y="8397"/>
                  </a:lnTo>
                  <a:lnTo>
                    <a:pt x="382649" y="18617"/>
                  </a:lnTo>
                  <a:lnTo>
                    <a:pt x="339340" y="32607"/>
                  </a:lnTo>
                  <a:lnTo>
                    <a:pt x="297777" y="50182"/>
                  </a:lnTo>
                  <a:lnTo>
                    <a:pt x="258143" y="71159"/>
                  </a:lnTo>
                  <a:lnTo>
                    <a:pt x="220622" y="95353"/>
                  </a:lnTo>
                  <a:lnTo>
                    <a:pt x="185399" y="122580"/>
                  </a:lnTo>
                  <a:lnTo>
                    <a:pt x="152657" y="152657"/>
                  </a:lnTo>
                  <a:lnTo>
                    <a:pt x="122580" y="185399"/>
                  </a:lnTo>
                  <a:lnTo>
                    <a:pt x="95353" y="220622"/>
                  </a:lnTo>
                  <a:lnTo>
                    <a:pt x="71159" y="258143"/>
                  </a:lnTo>
                  <a:lnTo>
                    <a:pt x="50182" y="297777"/>
                  </a:lnTo>
                  <a:lnTo>
                    <a:pt x="32607" y="339340"/>
                  </a:lnTo>
                  <a:lnTo>
                    <a:pt x="18617" y="382649"/>
                  </a:lnTo>
                  <a:lnTo>
                    <a:pt x="8397" y="427519"/>
                  </a:lnTo>
                  <a:lnTo>
                    <a:pt x="2129" y="473767"/>
                  </a:lnTo>
                  <a:lnTo>
                    <a:pt x="0" y="521207"/>
                  </a:lnTo>
                  <a:lnTo>
                    <a:pt x="2129" y="568648"/>
                  </a:lnTo>
                  <a:lnTo>
                    <a:pt x="8397" y="614896"/>
                  </a:lnTo>
                  <a:lnTo>
                    <a:pt x="18617" y="659766"/>
                  </a:lnTo>
                  <a:lnTo>
                    <a:pt x="32607" y="703075"/>
                  </a:lnTo>
                  <a:lnTo>
                    <a:pt x="50182" y="744638"/>
                  </a:lnTo>
                  <a:lnTo>
                    <a:pt x="71159" y="784272"/>
                  </a:lnTo>
                  <a:lnTo>
                    <a:pt x="95353" y="821793"/>
                  </a:lnTo>
                  <a:lnTo>
                    <a:pt x="122580" y="857016"/>
                  </a:lnTo>
                  <a:lnTo>
                    <a:pt x="152657" y="889758"/>
                  </a:lnTo>
                  <a:lnTo>
                    <a:pt x="185399" y="919835"/>
                  </a:lnTo>
                  <a:lnTo>
                    <a:pt x="220622" y="947062"/>
                  </a:lnTo>
                  <a:lnTo>
                    <a:pt x="258143" y="971256"/>
                  </a:lnTo>
                  <a:lnTo>
                    <a:pt x="297777" y="992233"/>
                  </a:lnTo>
                  <a:lnTo>
                    <a:pt x="339340" y="1009808"/>
                  </a:lnTo>
                  <a:lnTo>
                    <a:pt x="382649" y="1023798"/>
                  </a:lnTo>
                  <a:lnTo>
                    <a:pt x="427519" y="1034018"/>
                  </a:lnTo>
                  <a:lnTo>
                    <a:pt x="473767" y="1040286"/>
                  </a:lnTo>
                  <a:lnTo>
                    <a:pt x="521208" y="1042415"/>
                  </a:lnTo>
                  <a:lnTo>
                    <a:pt x="568648" y="1040286"/>
                  </a:lnTo>
                  <a:lnTo>
                    <a:pt x="614896" y="1034018"/>
                  </a:lnTo>
                  <a:lnTo>
                    <a:pt x="659766" y="1023798"/>
                  </a:lnTo>
                  <a:lnTo>
                    <a:pt x="703075" y="1009808"/>
                  </a:lnTo>
                  <a:lnTo>
                    <a:pt x="744638" y="992233"/>
                  </a:lnTo>
                  <a:lnTo>
                    <a:pt x="784272" y="971256"/>
                  </a:lnTo>
                  <a:lnTo>
                    <a:pt x="821793" y="947062"/>
                  </a:lnTo>
                  <a:lnTo>
                    <a:pt x="857016" y="919835"/>
                  </a:lnTo>
                  <a:lnTo>
                    <a:pt x="889758" y="889758"/>
                  </a:lnTo>
                  <a:lnTo>
                    <a:pt x="919835" y="857016"/>
                  </a:lnTo>
                  <a:lnTo>
                    <a:pt x="947062" y="821793"/>
                  </a:lnTo>
                  <a:lnTo>
                    <a:pt x="971256" y="784272"/>
                  </a:lnTo>
                  <a:lnTo>
                    <a:pt x="992233" y="744638"/>
                  </a:lnTo>
                  <a:lnTo>
                    <a:pt x="1009808" y="703075"/>
                  </a:lnTo>
                  <a:lnTo>
                    <a:pt x="1023798" y="659766"/>
                  </a:lnTo>
                  <a:lnTo>
                    <a:pt x="1034018" y="614896"/>
                  </a:lnTo>
                  <a:lnTo>
                    <a:pt x="1040286" y="568648"/>
                  </a:lnTo>
                  <a:lnTo>
                    <a:pt x="1042416" y="521207"/>
                  </a:lnTo>
                  <a:lnTo>
                    <a:pt x="1040286" y="473767"/>
                  </a:lnTo>
                  <a:lnTo>
                    <a:pt x="1034018" y="427519"/>
                  </a:lnTo>
                  <a:lnTo>
                    <a:pt x="1023798" y="382649"/>
                  </a:lnTo>
                  <a:lnTo>
                    <a:pt x="1009808" y="339340"/>
                  </a:lnTo>
                  <a:lnTo>
                    <a:pt x="992233" y="297777"/>
                  </a:lnTo>
                  <a:lnTo>
                    <a:pt x="971256" y="258143"/>
                  </a:lnTo>
                  <a:lnTo>
                    <a:pt x="947062" y="220622"/>
                  </a:lnTo>
                  <a:lnTo>
                    <a:pt x="919835" y="185399"/>
                  </a:lnTo>
                  <a:lnTo>
                    <a:pt x="889758" y="152657"/>
                  </a:lnTo>
                  <a:lnTo>
                    <a:pt x="857016" y="122580"/>
                  </a:lnTo>
                  <a:lnTo>
                    <a:pt x="821793" y="95353"/>
                  </a:lnTo>
                  <a:lnTo>
                    <a:pt x="784272" y="71159"/>
                  </a:lnTo>
                  <a:lnTo>
                    <a:pt x="744638" y="50182"/>
                  </a:lnTo>
                  <a:lnTo>
                    <a:pt x="703075" y="32607"/>
                  </a:lnTo>
                  <a:lnTo>
                    <a:pt x="659766" y="18617"/>
                  </a:lnTo>
                  <a:lnTo>
                    <a:pt x="614896" y="8397"/>
                  </a:lnTo>
                  <a:lnTo>
                    <a:pt x="568648" y="2129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53180" y="4014597"/>
              <a:ext cx="1042669" cy="1042669"/>
            </a:xfrm>
            <a:custGeom>
              <a:avLst/>
              <a:gdLst/>
              <a:ahLst/>
              <a:cxnLst/>
              <a:rect l="l" t="t" r="r" b="b"/>
              <a:pathLst>
                <a:path w="1042670" h="1042670">
                  <a:moveTo>
                    <a:pt x="0" y="521207"/>
                  </a:moveTo>
                  <a:lnTo>
                    <a:pt x="2129" y="473767"/>
                  </a:lnTo>
                  <a:lnTo>
                    <a:pt x="8397" y="427519"/>
                  </a:lnTo>
                  <a:lnTo>
                    <a:pt x="18617" y="382649"/>
                  </a:lnTo>
                  <a:lnTo>
                    <a:pt x="32607" y="339340"/>
                  </a:lnTo>
                  <a:lnTo>
                    <a:pt x="50182" y="297777"/>
                  </a:lnTo>
                  <a:lnTo>
                    <a:pt x="71159" y="258143"/>
                  </a:lnTo>
                  <a:lnTo>
                    <a:pt x="95353" y="220622"/>
                  </a:lnTo>
                  <a:lnTo>
                    <a:pt x="122580" y="185399"/>
                  </a:lnTo>
                  <a:lnTo>
                    <a:pt x="152657" y="152657"/>
                  </a:lnTo>
                  <a:lnTo>
                    <a:pt x="185399" y="122580"/>
                  </a:lnTo>
                  <a:lnTo>
                    <a:pt x="220622" y="95353"/>
                  </a:lnTo>
                  <a:lnTo>
                    <a:pt x="258143" y="71159"/>
                  </a:lnTo>
                  <a:lnTo>
                    <a:pt x="297777" y="50182"/>
                  </a:lnTo>
                  <a:lnTo>
                    <a:pt x="339340" y="32607"/>
                  </a:lnTo>
                  <a:lnTo>
                    <a:pt x="382649" y="18617"/>
                  </a:lnTo>
                  <a:lnTo>
                    <a:pt x="427519" y="8397"/>
                  </a:lnTo>
                  <a:lnTo>
                    <a:pt x="473767" y="2129"/>
                  </a:lnTo>
                  <a:lnTo>
                    <a:pt x="521208" y="0"/>
                  </a:lnTo>
                  <a:lnTo>
                    <a:pt x="568648" y="2129"/>
                  </a:lnTo>
                  <a:lnTo>
                    <a:pt x="614896" y="8397"/>
                  </a:lnTo>
                  <a:lnTo>
                    <a:pt x="659766" y="18617"/>
                  </a:lnTo>
                  <a:lnTo>
                    <a:pt x="703075" y="32607"/>
                  </a:lnTo>
                  <a:lnTo>
                    <a:pt x="744638" y="50182"/>
                  </a:lnTo>
                  <a:lnTo>
                    <a:pt x="784272" y="71159"/>
                  </a:lnTo>
                  <a:lnTo>
                    <a:pt x="821793" y="95353"/>
                  </a:lnTo>
                  <a:lnTo>
                    <a:pt x="857016" y="122580"/>
                  </a:lnTo>
                  <a:lnTo>
                    <a:pt x="889758" y="152657"/>
                  </a:lnTo>
                  <a:lnTo>
                    <a:pt x="919835" y="185399"/>
                  </a:lnTo>
                  <a:lnTo>
                    <a:pt x="947062" y="220622"/>
                  </a:lnTo>
                  <a:lnTo>
                    <a:pt x="971256" y="258143"/>
                  </a:lnTo>
                  <a:lnTo>
                    <a:pt x="992233" y="297777"/>
                  </a:lnTo>
                  <a:lnTo>
                    <a:pt x="1009808" y="339340"/>
                  </a:lnTo>
                  <a:lnTo>
                    <a:pt x="1023798" y="382649"/>
                  </a:lnTo>
                  <a:lnTo>
                    <a:pt x="1034018" y="427519"/>
                  </a:lnTo>
                  <a:lnTo>
                    <a:pt x="1040286" y="473767"/>
                  </a:lnTo>
                  <a:lnTo>
                    <a:pt x="1042416" y="521207"/>
                  </a:lnTo>
                  <a:lnTo>
                    <a:pt x="1040286" y="568648"/>
                  </a:lnTo>
                  <a:lnTo>
                    <a:pt x="1034018" y="614896"/>
                  </a:lnTo>
                  <a:lnTo>
                    <a:pt x="1023798" y="659766"/>
                  </a:lnTo>
                  <a:lnTo>
                    <a:pt x="1009808" y="703075"/>
                  </a:lnTo>
                  <a:lnTo>
                    <a:pt x="992233" y="744638"/>
                  </a:lnTo>
                  <a:lnTo>
                    <a:pt x="971256" y="784272"/>
                  </a:lnTo>
                  <a:lnTo>
                    <a:pt x="947062" y="821793"/>
                  </a:lnTo>
                  <a:lnTo>
                    <a:pt x="919835" y="857016"/>
                  </a:lnTo>
                  <a:lnTo>
                    <a:pt x="889758" y="889758"/>
                  </a:lnTo>
                  <a:lnTo>
                    <a:pt x="857016" y="919835"/>
                  </a:lnTo>
                  <a:lnTo>
                    <a:pt x="821793" y="947062"/>
                  </a:lnTo>
                  <a:lnTo>
                    <a:pt x="784272" y="971256"/>
                  </a:lnTo>
                  <a:lnTo>
                    <a:pt x="744638" y="992233"/>
                  </a:lnTo>
                  <a:lnTo>
                    <a:pt x="703075" y="1009808"/>
                  </a:lnTo>
                  <a:lnTo>
                    <a:pt x="659766" y="1023798"/>
                  </a:lnTo>
                  <a:lnTo>
                    <a:pt x="614896" y="1034018"/>
                  </a:lnTo>
                  <a:lnTo>
                    <a:pt x="568648" y="1040286"/>
                  </a:lnTo>
                  <a:lnTo>
                    <a:pt x="521208" y="1042415"/>
                  </a:lnTo>
                  <a:lnTo>
                    <a:pt x="473767" y="1040286"/>
                  </a:lnTo>
                  <a:lnTo>
                    <a:pt x="427519" y="1034018"/>
                  </a:lnTo>
                  <a:lnTo>
                    <a:pt x="382649" y="1023798"/>
                  </a:lnTo>
                  <a:lnTo>
                    <a:pt x="339340" y="1009808"/>
                  </a:lnTo>
                  <a:lnTo>
                    <a:pt x="297777" y="992233"/>
                  </a:lnTo>
                  <a:lnTo>
                    <a:pt x="258143" y="971256"/>
                  </a:lnTo>
                  <a:lnTo>
                    <a:pt x="220622" y="947062"/>
                  </a:lnTo>
                  <a:lnTo>
                    <a:pt x="185399" y="919835"/>
                  </a:lnTo>
                  <a:lnTo>
                    <a:pt x="152657" y="889758"/>
                  </a:lnTo>
                  <a:lnTo>
                    <a:pt x="122580" y="857016"/>
                  </a:lnTo>
                  <a:lnTo>
                    <a:pt x="95353" y="821793"/>
                  </a:lnTo>
                  <a:lnTo>
                    <a:pt x="71159" y="784272"/>
                  </a:lnTo>
                  <a:lnTo>
                    <a:pt x="50182" y="744638"/>
                  </a:lnTo>
                  <a:lnTo>
                    <a:pt x="32607" y="703075"/>
                  </a:lnTo>
                  <a:lnTo>
                    <a:pt x="18617" y="659766"/>
                  </a:lnTo>
                  <a:lnTo>
                    <a:pt x="8397" y="614896"/>
                  </a:lnTo>
                  <a:lnTo>
                    <a:pt x="2129" y="568648"/>
                  </a:lnTo>
                  <a:lnTo>
                    <a:pt x="0" y="521207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96615" y="5369432"/>
              <a:ext cx="8507730" cy="833755"/>
            </a:xfrm>
            <a:custGeom>
              <a:avLst/>
              <a:gdLst/>
              <a:ahLst/>
              <a:cxnLst/>
              <a:rect l="l" t="t" r="r" b="b"/>
              <a:pathLst>
                <a:path w="8507730" h="833754">
                  <a:moveTo>
                    <a:pt x="8507729" y="0"/>
                  </a:moveTo>
                  <a:lnTo>
                    <a:pt x="0" y="0"/>
                  </a:lnTo>
                  <a:lnTo>
                    <a:pt x="0" y="833627"/>
                  </a:lnTo>
                  <a:lnTo>
                    <a:pt x="8507729" y="833627"/>
                  </a:lnTo>
                  <a:lnTo>
                    <a:pt x="8507729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96615" y="5369432"/>
              <a:ext cx="8507730" cy="833755"/>
            </a:xfrm>
            <a:custGeom>
              <a:avLst/>
              <a:gdLst/>
              <a:ahLst/>
              <a:cxnLst/>
              <a:rect l="l" t="t" r="r" b="b"/>
              <a:pathLst>
                <a:path w="8507730" h="833754">
                  <a:moveTo>
                    <a:pt x="0" y="0"/>
                  </a:moveTo>
                  <a:lnTo>
                    <a:pt x="8507729" y="0"/>
                  </a:lnTo>
                  <a:lnTo>
                    <a:pt x="8507729" y="833627"/>
                  </a:lnTo>
                  <a:lnTo>
                    <a:pt x="0" y="83362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964396" y="199009"/>
            <a:ext cx="38715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45" dirty="0"/>
              <a:t> </a:t>
            </a:r>
            <a:r>
              <a:rPr spc="-20" dirty="0"/>
              <a:t>Aracı</a:t>
            </a:r>
            <a:r>
              <a:rPr spc="-30" dirty="0"/>
              <a:t> </a:t>
            </a:r>
            <a:r>
              <a:rPr spc="-5" dirty="0"/>
              <a:t>Çeşitleri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91447" y="1618552"/>
            <a:ext cx="9003665" cy="4333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19145">
              <a:lnSpc>
                <a:spcPts val="2875"/>
              </a:lnSpc>
              <a:spcBef>
                <a:spcPts val="100"/>
              </a:spcBef>
            </a:pP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Debugging</a:t>
            </a:r>
            <a:r>
              <a:rPr sz="25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60" dirty="0">
                <a:solidFill>
                  <a:srgbClr val="FFFFFF"/>
                </a:solidFill>
                <a:latin typeface="Calibri"/>
                <a:cs typeface="Calibri"/>
              </a:rPr>
              <a:t>Tool</a:t>
            </a:r>
            <a:endParaRPr sz="2500">
              <a:latin typeface="Calibri"/>
              <a:cs typeface="Calibri"/>
            </a:endParaRPr>
          </a:p>
          <a:p>
            <a:pPr marL="3319145">
              <a:lnSpc>
                <a:spcPts val="2875"/>
              </a:lnSpc>
            </a:pP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(Hata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Ayıklama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Araçları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–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Debuging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Araçları)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Calibri"/>
              <a:cs typeface="Calibri"/>
            </a:endParaRPr>
          </a:p>
          <a:p>
            <a:pPr marL="3743960">
              <a:lnSpc>
                <a:spcPct val="100000"/>
              </a:lnSpc>
            </a:pP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Driver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50">
              <a:latin typeface="Calibri"/>
              <a:cs typeface="Calibri"/>
            </a:endParaRPr>
          </a:p>
          <a:p>
            <a:pPr marL="12700">
              <a:lnSpc>
                <a:spcPts val="3300"/>
              </a:lnSpc>
            </a:pPr>
            <a:r>
              <a:rPr sz="2800" b="1" spc="-20" dirty="0">
                <a:solidFill>
                  <a:srgbClr val="6F2F9F"/>
                </a:solidFill>
                <a:latin typeface="Calibri"/>
                <a:cs typeface="Calibri"/>
              </a:rPr>
              <a:t>Keywords</a:t>
            </a:r>
            <a:endParaRPr sz="2800">
              <a:latin typeface="Calibri"/>
              <a:cs typeface="Calibri"/>
            </a:endParaRPr>
          </a:p>
          <a:p>
            <a:pPr marL="3743960">
              <a:lnSpc>
                <a:spcPts val="2940"/>
              </a:lnSpc>
            </a:pP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Probe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Effect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(Ölçücü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Etkisi)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00">
              <a:latin typeface="Calibri"/>
              <a:cs typeface="Calibri"/>
            </a:endParaRPr>
          </a:p>
          <a:p>
            <a:pPr marL="3265804">
              <a:lnSpc>
                <a:spcPct val="100000"/>
              </a:lnSpc>
            </a:pP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Stub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869057" y="5259451"/>
            <a:ext cx="1055370" cy="1054735"/>
            <a:chOff x="2869057" y="5259451"/>
            <a:chExt cx="1055370" cy="1054735"/>
          </a:xfrm>
        </p:grpSpPr>
        <p:sp>
          <p:nvSpPr>
            <p:cNvPr id="21" name="object 21"/>
            <p:cNvSpPr/>
            <p:nvPr/>
          </p:nvSpPr>
          <p:spPr>
            <a:xfrm>
              <a:off x="2875407" y="5265801"/>
              <a:ext cx="1042669" cy="1042035"/>
            </a:xfrm>
            <a:custGeom>
              <a:avLst/>
              <a:gdLst/>
              <a:ahLst/>
              <a:cxnLst/>
              <a:rect l="l" t="t" r="r" b="b"/>
              <a:pathLst>
                <a:path w="1042670" h="1042035">
                  <a:moveTo>
                    <a:pt x="521208" y="0"/>
                  </a:moveTo>
                  <a:lnTo>
                    <a:pt x="473767" y="2128"/>
                  </a:lnTo>
                  <a:lnTo>
                    <a:pt x="427519" y="8391"/>
                  </a:lnTo>
                  <a:lnTo>
                    <a:pt x="382649" y="18604"/>
                  </a:lnTo>
                  <a:lnTo>
                    <a:pt x="339340" y="32584"/>
                  </a:lnTo>
                  <a:lnTo>
                    <a:pt x="297777" y="50147"/>
                  </a:lnTo>
                  <a:lnTo>
                    <a:pt x="258143" y="71108"/>
                  </a:lnTo>
                  <a:lnTo>
                    <a:pt x="220622" y="95285"/>
                  </a:lnTo>
                  <a:lnTo>
                    <a:pt x="185399" y="122492"/>
                  </a:lnTo>
                  <a:lnTo>
                    <a:pt x="152657" y="152547"/>
                  </a:lnTo>
                  <a:lnTo>
                    <a:pt x="122580" y="185265"/>
                  </a:lnTo>
                  <a:lnTo>
                    <a:pt x="95353" y="220463"/>
                  </a:lnTo>
                  <a:lnTo>
                    <a:pt x="71159" y="257956"/>
                  </a:lnTo>
                  <a:lnTo>
                    <a:pt x="50182" y="297561"/>
                  </a:lnTo>
                  <a:lnTo>
                    <a:pt x="32607" y="339094"/>
                  </a:lnTo>
                  <a:lnTo>
                    <a:pt x="18617" y="382371"/>
                  </a:lnTo>
                  <a:lnTo>
                    <a:pt x="8397" y="427208"/>
                  </a:lnTo>
                  <a:lnTo>
                    <a:pt x="2129" y="473421"/>
                  </a:lnTo>
                  <a:lnTo>
                    <a:pt x="0" y="520827"/>
                  </a:lnTo>
                  <a:lnTo>
                    <a:pt x="2129" y="568232"/>
                  </a:lnTo>
                  <a:lnTo>
                    <a:pt x="8397" y="614445"/>
                  </a:lnTo>
                  <a:lnTo>
                    <a:pt x="18617" y="659282"/>
                  </a:lnTo>
                  <a:lnTo>
                    <a:pt x="32607" y="702559"/>
                  </a:lnTo>
                  <a:lnTo>
                    <a:pt x="50182" y="744092"/>
                  </a:lnTo>
                  <a:lnTo>
                    <a:pt x="71159" y="783697"/>
                  </a:lnTo>
                  <a:lnTo>
                    <a:pt x="95353" y="821190"/>
                  </a:lnTo>
                  <a:lnTo>
                    <a:pt x="122580" y="856388"/>
                  </a:lnTo>
                  <a:lnTo>
                    <a:pt x="152657" y="889106"/>
                  </a:lnTo>
                  <a:lnTo>
                    <a:pt x="185399" y="919161"/>
                  </a:lnTo>
                  <a:lnTo>
                    <a:pt x="220622" y="946368"/>
                  </a:lnTo>
                  <a:lnTo>
                    <a:pt x="258143" y="970545"/>
                  </a:lnTo>
                  <a:lnTo>
                    <a:pt x="297777" y="991506"/>
                  </a:lnTo>
                  <a:lnTo>
                    <a:pt x="339340" y="1009069"/>
                  </a:lnTo>
                  <a:lnTo>
                    <a:pt x="382649" y="1023049"/>
                  </a:lnTo>
                  <a:lnTo>
                    <a:pt x="427519" y="1033262"/>
                  </a:lnTo>
                  <a:lnTo>
                    <a:pt x="473767" y="1039525"/>
                  </a:lnTo>
                  <a:lnTo>
                    <a:pt x="521208" y="1041654"/>
                  </a:lnTo>
                  <a:lnTo>
                    <a:pt x="568648" y="1039525"/>
                  </a:lnTo>
                  <a:lnTo>
                    <a:pt x="614896" y="1033262"/>
                  </a:lnTo>
                  <a:lnTo>
                    <a:pt x="659766" y="1023049"/>
                  </a:lnTo>
                  <a:lnTo>
                    <a:pt x="703075" y="1009069"/>
                  </a:lnTo>
                  <a:lnTo>
                    <a:pt x="744638" y="991506"/>
                  </a:lnTo>
                  <a:lnTo>
                    <a:pt x="784272" y="970545"/>
                  </a:lnTo>
                  <a:lnTo>
                    <a:pt x="821793" y="946368"/>
                  </a:lnTo>
                  <a:lnTo>
                    <a:pt x="857016" y="919161"/>
                  </a:lnTo>
                  <a:lnTo>
                    <a:pt x="889758" y="889106"/>
                  </a:lnTo>
                  <a:lnTo>
                    <a:pt x="919835" y="856388"/>
                  </a:lnTo>
                  <a:lnTo>
                    <a:pt x="947062" y="821190"/>
                  </a:lnTo>
                  <a:lnTo>
                    <a:pt x="971256" y="783697"/>
                  </a:lnTo>
                  <a:lnTo>
                    <a:pt x="992233" y="744092"/>
                  </a:lnTo>
                  <a:lnTo>
                    <a:pt x="1009808" y="702559"/>
                  </a:lnTo>
                  <a:lnTo>
                    <a:pt x="1023798" y="659282"/>
                  </a:lnTo>
                  <a:lnTo>
                    <a:pt x="1034018" y="614445"/>
                  </a:lnTo>
                  <a:lnTo>
                    <a:pt x="1040286" y="568232"/>
                  </a:lnTo>
                  <a:lnTo>
                    <a:pt x="1042416" y="520827"/>
                  </a:lnTo>
                  <a:lnTo>
                    <a:pt x="1040286" y="473421"/>
                  </a:lnTo>
                  <a:lnTo>
                    <a:pt x="1034018" y="427208"/>
                  </a:lnTo>
                  <a:lnTo>
                    <a:pt x="1023798" y="382371"/>
                  </a:lnTo>
                  <a:lnTo>
                    <a:pt x="1009808" y="339094"/>
                  </a:lnTo>
                  <a:lnTo>
                    <a:pt x="992233" y="297561"/>
                  </a:lnTo>
                  <a:lnTo>
                    <a:pt x="971256" y="257956"/>
                  </a:lnTo>
                  <a:lnTo>
                    <a:pt x="947062" y="220463"/>
                  </a:lnTo>
                  <a:lnTo>
                    <a:pt x="919835" y="185265"/>
                  </a:lnTo>
                  <a:lnTo>
                    <a:pt x="889758" y="152547"/>
                  </a:lnTo>
                  <a:lnTo>
                    <a:pt x="857016" y="122492"/>
                  </a:lnTo>
                  <a:lnTo>
                    <a:pt x="821793" y="95285"/>
                  </a:lnTo>
                  <a:lnTo>
                    <a:pt x="784272" y="71108"/>
                  </a:lnTo>
                  <a:lnTo>
                    <a:pt x="744638" y="50147"/>
                  </a:lnTo>
                  <a:lnTo>
                    <a:pt x="703075" y="32584"/>
                  </a:lnTo>
                  <a:lnTo>
                    <a:pt x="659766" y="18604"/>
                  </a:lnTo>
                  <a:lnTo>
                    <a:pt x="614896" y="8391"/>
                  </a:lnTo>
                  <a:lnTo>
                    <a:pt x="568648" y="2128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75407" y="5265801"/>
              <a:ext cx="1042669" cy="1042035"/>
            </a:xfrm>
            <a:custGeom>
              <a:avLst/>
              <a:gdLst/>
              <a:ahLst/>
              <a:cxnLst/>
              <a:rect l="l" t="t" r="r" b="b"/>
              <a:pathLst>
                <a:path w="1042670" h="1042035">
                  <a:moveTo>
                    <a:pt x="0" y="520827"/>
                  </a:moveTo>
                  <a:lnTo>
                    <a:pt x="2129" y="473421"/>
                  </a:lnTo>
                  <a:lnTo>
                    <a:pt x="8397" y="427208"/>
                  </a:lnTo>
                  <a:lnTo>
                    <a:pt x="18617" y="382371"/>
                  </a:lnTo>
                  <a:lnTo>
                    <a:pt x="32607" y="339094"/>
                  </a:lnTo>
                  <a:lnTo>
                    <a:pt x="50182" y="297561"/>
                  </a:lnTo>
                  <a:lnTo>
                    <a:pt x="71159" y="257956"/>
                  </a:lnTo>
                  <a:lnTo>
                    <a:pt x="95353" y="220463"/>
                  </a:lnTo>
                  <a:lnTo>
                    <a:pt x="122580" y="185265"/>
                  </a:lnTo>
                  <a:lnTo>
                    <a:pt x="152657" y="152547"/>
                  </a:lnTo>
                  <a:lnTo>
                    <a:pt x="185399" y="122492"/>
                  </a:lnTo>
                  <a:lnTo>
                    <a:pt x="220622" y="95285"/>
                  </a:lnTo>
                  <a:lnTo>
                    <a:pt x="258143" y="71108"/>
                  </a:lnTo>
                  <a:lnTo>
                    <a:pt x="297777" y="50147"/>
                  </a:lnTo>
                  <a:lnTo>
                    <a:pt x="339340" y="32584"/>
                  </a:lnTo>
                  <a:lnTo>
                    <a:pt x="382649" y="18604"/>
                  </a:lnTo>
                  <a:lnTo>
                    <a:pt x="427519" y="8391"/>
                  </a:lnTo>
                  <a:lnTo>
                    <a:pt x="473767" y="2128"/>
                  </a:lnTo>
                  <a:lnTo>
                    <a:pt x="521208" y="0"/>
                  </a:lnTo>
                  <a:lnTo>
                    <a:pt x="568648" y="2128"/>
                  </a:lnTo>
                  <a:lnTo>
                    <a:pt x="614896" y="8391"/>
                  </a:lnTo>
                  <a:lnTo>
                    <a:pt x="659766" y="18604"/>
                  </a:lnTo>
                  <a:lnTo>
                    <a:pt x="703075" y="32584"/>
                  </a:lnTo>
                  <a:lnTo>
                    <a:pt x="744638" y="50147"/>
                  </a:lnTo>
                  <a:lnTo>
                    <a:pt x="784272" y="71108"/>
                  </a:lnTo>
                  <a:lnTo>
                    <a:pt x="821793" y="95285"/>
                  </a:lnTo>
                  <a:lnTo>
                    <a:pt x="857016" y="122492"/>
                  </a:lnTo>
                  <a:lnTo>
                    <a:pt x="889758" y="152547"/>
                  </a:lnTo>
                  <a:lnTo>
                    <a:pt x="919835" y="185265"/>
                  </a:lnTo>
                  <a:lnTo>
                    <a:pt x="947062" y="220463"/>
                  </a:lnTo>
                  <a:lnTo>
                    <a:pt x="971256" y="257956"/>
                  </a:lnTo>
                  <a:lnTo>
                    <a:pt x="992233" y="297561"/>
                  </a:lnTo>
                  <a:lnTo>
                    <a:pt x="1009808" y="339094"/>
                  </a:lnTo>
                  <a:lnTo>
                    <a:pt x="1023798" y="382371"/>
                  </a:lnTo>
                  <a:lnTo>
                    <a:pt x="1034018" y="427208"/>
                  </a:lnTo>
                  <a:lnTo>
                    <a:pt x="1040286" y="473421"/>
                  </a:lnTo>
                  <a:lnTo>
                    <a:pt x="1042416" y="520827"/>
                  </a:lnTo>
                  <a:lnTo>
                    <a:pt x="1040286" y="568232"/>
                  </a:lnTo>
                  <a:lnTo>
                    <a:pt x="1034018" y="614445"/>
                  </a:lnTo>
                  <a:lnTo>
                    <a:pt x="1023798" y="659282"/>
                  </a:lnTo>
                  <a:lnTo>
                    <a:pt x="1009808" y="702559"/>
                  </a:lnTo>
                  <a:lnTo>
                    <a:pt x="992233" y="744092"/>
                  </a:lnTo>
                  <a:lnTo>
                    <a:pt x="971256" y="783697"/>
                  </a:lnTo>
                  <a:lnTo>
                    <a:pt x="947062" y="821190"/>
                  </a:lnTo>
                  <a:lnTo>
                    <a:pt x="919835" y="856388"/>
                  </a:lnTo>
                  <a:lnTo>
                    <a:pt x="889758" y="889106"/>
                  </a:lnTo>
                  <a:lnTo>
                    <a:pt x="857016" y="919161"/>
                  </a:lnTo>
                  <a:lnTo>
                    <a:pt x="821793" y="946368"/>
                  </a:lnTo>
                  <a:lnTo>
                    <a:pt x="784272" y="970545"/>
                  </a:lnTo>
                  <a:lnTo>
                    <a:pt x="744638" y="991506"/>
                  </a:lnTo>
                  <a:lnTo>
                    <a:pt x="703075" y="1009069"/>
                  </a:lnTo>
                  <a:lnTo>
                    <a:pt x="659766" y="1023049"/>
                  </a:lnTo>
                  <a:lnTo>
                    <a:pt x="614896" y="1033262"/>
                  </a:lnTo>
                  <a:lnTo>
                    <a:pt x="568648" y="1039525"/>
                  </a:lnTo>
                  <a:lnTo>
                    <a:pt x="521208" y="1041654"/>
                  </a:lnTo>
                  <a:lnTo>
                    <a:pt x="473767" y="1039525"/>
                  </a:lnTo>
                  <a:lnTo>
                    <a:pt x="427519" y="1033262"/>
                  </a:lnTo>
                  <a:lnTo>
                    <a:pt x="382649" y="1023049"/>
                  </a:lnTo>
                  <a:lnTo>
                    <a:pt x="339340" y="1009069"/>
                  </a:lnTo>
                  <a:lnTo>
                    <a:pt x="297777" y="991506"/>
                  </a:lnTo>
                  <a:lnTo>
                    <a:pt x="258143" y="970545"/>
                  </a:lnTo>
                  <a:lnTo>
                    <a:pt x="220622" y="946368"/>
                  </a:lnTo>
                  <a:lnTo>
                    <a:pt x="185399" y="919161"/>
                  </a:lnTo>
                  <a:lnTo>
                    <a:pt x="152657" y="889106"/>
                  </a:lnTo>
                  <a:lnTo>
                    <a:pt x="122580" y="856388"/>
                  </a:lnTo>
                  <a:lnTo>
                    <a:pt x="95353" y="821190"/>
                  </a:lnTo>
                  <a:lnTo>
                    <a:pt x="71159" y="783697"/>
                  </a:lnTo>
                  <a:lnTo>
                    <a:pt x="50182" y="744092"/>
                  </a:lnTo>
                  <a:lnTo>
                    <a:pt x="32607" y="702559"/>
                  </a:lnTo>
                  <a:lnTo>
                    <a:pt x="18617" y="659282"/>
                  </a:lnTo>
                  <a:lnTo>
                    <a:pt x="8397" y="614445"/>
                  </a:lnTo>
                  <a:lnTo>
                    <a:pt x="2129" y="568232"/>
                  </a:lnTo>
                  <a:lnTo>
                    <a:pt x="0" y="520827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4396" y="199009"/>
            <a:ext cx="393192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Test</a:t>
            </a:r>
            <a:r>
              <a:rPr spc="-30" dirty="0"/>
              <a:t> </a:t>
            </a:r>
            <a:r>
              <a:rPr spc="-5" dirty="0"/>
              <a:t>Aracı</a:t>
            </a:r>
            <a:r>
              <a:rPr spc="-20" dirty="0"/>
              <a:t> </a:t>
            </a:r>
            <a:r>
              <a:rPr spc="-5" dirty="0"/>
              <a:t>Çeşitleri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806974"/>
            <a:ext cx="10660380" cy="362902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Test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için Araç</a:t>
            </a:r>
            <a:r>
              <a:rPr sz="2800" b="1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Desteği</a:t>
            </a:r>
            <a:r>
              <a:rPr sz="2800" b="1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Nerelerde</a:t>
            </a:r>
            <a:r>
              <a:rPr sz="2800" b="1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Kullanılır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  <a:p>
            <a:pPr marL="418465" marR="855980" indent="-406400">
              <a:lnSpc>
                <a:spcPts val="2590"/>
              </a:lnSpc>
              <a:spcBef>
                <a:spcPts val="1065"/>
              </a:spcBef>
              <a:buClr>
                <a:srgbClr val="BE9000"/>
              </a:buClr>
              <a:buSzPct val="118750"/>
              <a:buFont typeface="Wingdings"/>
              <a:buChar char="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planlama,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tasarımı,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raporlama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gözlemleme gibi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manuel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işlemlerini destekleyerek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 işlemlerinin verimliliğini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artırma</a:t>
            </a:r>
            <a:endParaRPr sz="240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spcBef>
                <a:spcPts val="1000"/>
              </a:spcBef>
              <a:buClr>
                <a:srgbClr val="BE9000"/>
              </a:buClr>
              <a:buSzPct val="118750"/>
              <a:buFont typeface="Wingdings"/>
              <a:buChar char="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Manuel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olarak yapıldığında önemli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oranda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kaynak gerektiren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işlemleri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otomasyona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geçirme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(örnek: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statik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test)</a:t>
            </a:r>
            <a:endParaRPr sz="2400">
              <a:latin typeface="Calibri"/>
              <a:cs typeface="Calibri"/>
            </a:endParaRPr>
          </a:p>
          <a:p>
            <a:pPr marL="418465" marR="691515" indent="-406400">
              <a:lnSpc>
                <a:spcPts val="2590"/>
              </a:lnSpc>
              <a:spcBef>
                <a:spcPts val="1005"/>
              </a:spcBef>
              <a:buClr>
                <a:srgbClr val="BE9000"/>
              </a:buClr>
              <a:buSzPct val="118750"/>
              <a:buFont typeface="Wingdings"/>
              <a:buChar char="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Manuel olarak yürütülemeyen işlemleri otomasyona geçirme (örnek: </a:t>
            </a:r>
            <a:r>
              <a:rPr sz="2400" dirty="0">
                <a:latin typeface="Calibri"/>
                <a:cs typeface="Calibri"/>
              </a:rPr>
              <a:t>istemci-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sunucu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uygulamalarının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geniş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ölçekli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performans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testleri)</a:t>
            </a:r>
            <a:endParaRPr sz="2400">
              <a:latin typeface="Calibri"/>
              <a:cs typeface="Calibri"/>
            </a:endParaRPr>
          </a:p>
          <a:p>
            <a:pPr marL="418465" marR="1242060" indent="-406400">
              <a:lnSpc>
                <a:spcPts val="2590"/>
              </a:lnSpc>
              <a:spcBef>
                <a:spcPts val="1005"/>
              </a:spcBef>
              <a:buClr>
                <a:srgbClr val="BE9000"/>
              </a:buClr>
              <a:buSzPct val="118750"/>
              <a:buFont typeface="Wingdings"/>
              <a:buChar char="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Testin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güvenilirliğini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artırma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(örnek: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veri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karşılaştırmalarının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otomasyona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geçirilmesi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veya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davranışın simülasyonu)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4396" y="199009"/>
            <a:ext cx="38715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45" dirty="0"/>
              <a:t> </a:t>
            </a:r>
            <a:r>
              <a:rPr spc="-20" dirty="0"/>
              <a:t>Aracı</a:t>
            </a:r>
            <a:r>
              <a:rPr spc="-30" dirty="0"/>
              <a:t> </a:t>
            </a:r>
            <a:r>
              <a:rPr spc="-5" dirty="0"/>
              <a:t>Çeşitleri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729486"/>
            <a:ext cx="5653405" cy="3818254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800" b="1" spc="-75" dirty="0">
                <a:solidFill>
                  <a:srgbClr val="FF0000"/>
                </a:solidFill>
                <a:latin typeface="Calibri"/>
                <a:cs typeface="Calibri"/>
              </a:rPr>
              <a:t>Test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FF0000"/>
                </a:solidFill>
                <a:latin typeface="Calibri"/>
                <a:cs typeface="Calibri"/>
              </a:rPr>
              <a:t>Aracı</a:t>
            </a:r>
            <a:r>
              <a:rPr sz="2800" b="1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Sınıflandırılması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400" spc="-10" dirty="0">
                <a:latin typeface="Calibri"/>
                <a:cs typeface="Calibri"/>
              </a:rPr>
              <a:t>Araçlar </a:t>
            </a:r>
            <a:r>
              <a:rPr sz="2400" spc="-5" dirty="0">
                <a:latin typeface="Calibri"/>
                <a:cs typeface="Calibri"/>
              </a:rPr>
              <a:t>çeşitli</a:t>
            </a:r>
            <a:r>
              <a:rPr sz="2400" spc="-10" dirty="0">
                <a:latin typeface="Calibri"/>
                <a:cs typeface="Calibri"/>
              </a:rPr>
              <a:t> kriterlere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göre</a:t>
            </a:r>
            <a:r>
              <a:rPr sz="2400" spc="-5" dirty="0">
                <a:latin typeface="Calibri"/>
                <a:cs typeface="Calibri"/>
              </a:rPr>
              <a:t> sınıflandırılabilir: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1805"/>
              </a:spcBef>
              <a:buClr>
                <a:srgbClr val="538235"/>
              </a:buClr>
              <a:buSzPct val="108333"/>
              <a:buFont typeface="Wingdings"/>
              <a:buChar char=""/>
              <a:tabLst>
                <a:tab pos="418465" algn="l"/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amaç,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lisanslı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538235"/>
              </a:buClr>
              <a:buSzPct val="108333"/>
              <a:buFont typeface="Wingdings"/>
              <a:buChar char=""/>
              <a:tabLst>
                <a:tab pos="418465" algn="l"/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ücretsiz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05"/>
              </a:spcBef>
              <a:buClr>
                <a:srgbClr val="538235"/>
              </a:buClr>
              <a:buSzPct val="108333"/>
              <a:buFont typeface="Wingdings"/>
              <a:buChar char=""/>
              <a:tabLst>
                <a:tab pos="418465" algn="l"/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açık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kaynak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kodlu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538235"/>
              </a:buClr>
              <a:buSzPct val="108333"/>
              <a:buFont typeface="Wingdings"/>
              <a:buChar char=""/>
              <a:tabLst>
                <a:tab pos="418465" algn="l"/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paylaşımlı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538235"/>
              </a:buClr>
              <a:buSzPct val="108333"/>
              <a:buFont typeface="Wingdings"/>
              <a:buChar char=""/>
              <a:tabLst>
                <a:tab pos="418465" algn="l"/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kullanılan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teknoloji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196913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Hata-Bug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47734" y="1520139"/>
            <a:ext cx="5439410" cy="269557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6985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383838"/>
                </a:solidFill>
                <a:latin typeface="Calibri"/>
                <a:cs typeface="Calibri"/>
              </a:rPr>
              <a:t>1947 </a:t>
            </a:r>
            <a:r>
              <a:rPr sz="2400" spc="-5" dirty="0">
                <a:solidFill>
                  <a:srgbClr val="383838"/>
                </a:solidFill>
                <a:latin typeface="Calibri"/>
                <a:cs typeface="Calibri"/>
              </a:rPr>
              <a:t>yılında </a:t>
            </a:r>
            <a:r>
              <a:rPr sz="2400" spc="-25" dirty="0">
                <a:solidFill>
                  <a:srgbClr val="383838"/>
                </a:solidFill>
                <a:latin typeface="Calibri"/>
                <a:cs typeface="Calibri"/>
              </a:rPr>
              <a:t>Harvard’da </a:t>
            </a:r>
            <a:r>
              <a:rPr sz="2400" spc="-5" dirty="0">
                <a:solidFill>
                  <a:srgbClr val="383838"/>
                </a:solidFill>
                <a:latin typeface="Calibri"/>
                <a:cs typeface="Calibri"/>
              </a:rPr>
              <a:t>Hesaplama </a:t>
            </a:r>
            <a:r>
              <a:rPr sz="2400" dirty="0">
                <a:solidFill>
                  <a:srgbClr val="383838"/>
                </a:solidFill>
                <a:latin typeface="Calibri"/>
                <a:cs typeface="Calibri"/>
              </a:rPr>
              <a:t> Laboratuar’ </a:t>
            </a:r>
            <a:r>
              <a:rPr sz="2400" spc="-5" dirty="0">
                <a:solidFill>
                  <a:srgbClr val="383838"/>
                </a:solidFill>
                <a:latin typeface="Calibri"/>
                <a:cs typeface="Calibri"/>
              </a:rPr>
              <a:t>ında Mark </a:t>
            </a:r>
            <a:r>
              <a:rPr sz="2400" dirty="0">
                <a:solidFill>
                  <a:srgbClr val="383838"/>
                </a:solidFill>
                <a:latin typeface="Calibri"/>
                <a:cs typeface="Calibri"/>
              </a:rPr>
              <a:t>II </a:t>
            </a:r>
            <a:r>
              <a:rPr sz="2400" spc="-5" dirty="0">
                <a:solidFill>
                  <a:srgbClr val="383838"/>
                </a:solidFill>
                <a:latin typeface="Calibri"/>
                <a:cs typeface="Calibri"/>
              </a:rPr>
              <a:t>isimli </a:t>
            </a:r>
            <a:r>
              <a:rPr sz="2400" spc="-15" dirty="0">
                <a:solidFill>
                  <a:srgbClr val="383838"/>
                </a:solidFill>
                <a:latin typeface="Calibri"/>
                <a:cs typeface="Calibri"/>
              </a:rPr>
              <a:t>bilgisayarda </a:t>
            </a:r>
            <a:r>
              <a:rPr sz="2400" spc="-10" dirty="0">
                <a:solidFill>
                  <a:srgbClr val="38383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83838"/>
                </a:solidFill>
                <a:latin typeface="Calibri"/>
                <a:cs typeface="Calibri"/>
              </a:rPr>
              <a:t>iki</a:t>
            </a:r>
            <a:r>
              <a:rPr sz="2400" spc="-20" dirty="0">
                <a:solidFill>
                  <a:srgbClr val="383838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83838"/>
                </a:solidFill>
                <a:latin typeface="Calibri"/>
                <a:cs typeface="Calibri"/>
              </a:rPr>
              <a:t>elektrikli</a:t>
            </a:r>
            <a:r>
              <a:rPr sz="2400" spc="-15" dirty="0">
                <a:solidFill>
                  <a:srgbClr val="383838"/>
                </a:solidFill>
                <a:latin typeface="Calibri"/>
                <a:cs typeface="Calibri"/>
              </a:rPr>
              <a:t> röle</a:t>
            </a:r>
            <a:r>
              <a:rPr sz="2400" spc="-5" dirty="0">
                <a:solidFill>
                  <a:srgbClr val="383838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83838"/>
                </a:solidFill>
                <a:latin typeface="Calibri"/>
                <a:cs typeface="Calibri"/>
              </a:rPr>
              <a:t>arasında </a:t>
            </a:r>
            <a:r>
              <a:rPr sz="2400" spc="-15" dirty="0">
                <a:solidFill>
                  <a:srgbClr val="383838"/>
                </a:solidFill>
                <a:latin typeface="Calibri"/>
                <a:cs typeface="Calibri"/>
              </a:rPr>
              <a:t>gerçek</a:t>
            </a:r>
            <a:r>
              <a:rPr sz="2400" spc="-10" dirty="0">
                <a:solidFill>
                  <a:srgbClr val="383838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83838"/>
                </a:solidFill>
                <a:latin typeface="Calibri"/>
                <a:cs typeface="Calibri"/>
              </a:rPr>
              <a:t>bir</a:t>
            </a:r>
            <a:r>
              <a:rPr sz="2400" spc="-10" dirty="0">
                <a:solidFill>
                  <a:srgbClr val="383838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83838"/>
                </a:solidFill>
                <a:latin typeface="Calibri"/>
                <a:cs typeface="Calibri"/>
              </a:rPr>
              <a:t>böceğin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2590"/>
              </a:lnSpc>
              <a:spcBef>
                <a:spcPts val="5"/>
              </a:spcBef>
            </a:pPr>
            <a:r>
              <a:rPr sz="2400" spc="-5" dirty="0">
                <a:solidFill>
                  <a:srgbClr val="383838"/>
                </a:solidFill>
                <a:latin typeface="Calibri"/>
                <a:cs typeface="Calibri"/>
              </a:rPr>
              <a:t>-bir </a:t>
            </a:r>
            <a:r>
              <a:rPr sz="2400" spc="-10" dirty="0">
                <a:solidFill>
                  <a:srgbClr val="383838"/>
                </a:solidFill>
                <a:latin typeface="Calibri"/>
                <a:cs typeface="Calibri"/>
              </a:rPr>
              <a:t>güve</a:t>
            </a:r>
            <a:r>
              <a:rPr sz="2400" dirty="0">
                <a:solidFill>
                  <a:srgbClr val="383838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83838"/>
                </a:solidFill>
                <a:latin typeface="Calibri"/>
                <a:cs typeface="Calibri"/>
              </a:rPr>
              <a:t>olduğu</a:t>
            </a:r>
            <a:r>
              <a:rPr sz="2400" spc="-15" dirty="0">
                <a:solidFill>
                  <a:srgbClr val="383838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83838"/>
                </a:solidFill>
                <a:latin typeface="Calibri"/>
                <a:cs typeface="Calibri"/>
              </a:rPr>
              <a:t>söylenmektedir-</a:t>
            </a:r>
            <a:r>
              <a:rPr sz="2400" spc="5" dirty="0">
                <a:solidFill>
                  <a:srgbClr val="383838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383838"/>
                </a:solidFill>
                <a:latin typeface="Calibri"/>
                <a:cs typeface="Calibri"/>
              </a:rPr>
              <a:t>hataya</a:t>
            </a:r>
            <a:r>
              <a:rPr sz="2400" spc="-15" dirty="0">
                <a:solidFill>
                  <a:srgbClr val="383838"/>
                </a:solidFill>
                <a:latin typeface="Calibri"/>
                <a:cs typeface="Calibri"/>
              </a:rPr>
              <a:t> yol </a:t>
            </a:r>
            <a:r>
              <a:rPr sz="2400" spc="-530" dirty="0">
                <a:solidFill>
                  <a:srgbClr val="383838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83838"/>
                </a:solidFill>
                <a:latin typeface="Calibri"/>
                <a:cs typeface="Calibri"/>
              </a:rPr>
              <a:t>açmasından </a:t>
            </a:r>
            <a:r>
              <a:rPr sz="2400" spc="-15" dirty="0">
                <a:solidFill>
                  <a:srgbClr val="383838"/>
                </a:solidFill>
                <a:latin typeface="Calibri"/>
                <a:cs typeface="Calibri"/>
              </a:rPr>
              <a:t>sonra </a:t>
            </a:r>
            <a:r>
              <a:rPr sz="2400" spc="-10" dirty="0">
                <a:solidFill>
                  <a:srgbClr val="383838"/>
                </a:solidFill>
                <a:latin typeface="Calibri"/>
                <a:cs typeface="Calibri"/>
              </a:rPr>
              <a:t>bilgisayar </a:t>
            </a:r>
            <a:r>
              <a:rPr sz="2400" spc="-15" dirty="0">
                <a:solidFill>
                  <a:srgbClr val="383838"/>
                </a:solidFill>
                <a:latin typeface="Calibri"/>
                <a:cs typeface="Calibri"/>
              </a:rPr>
              <a:t>dünyasında </a:t>
            </a:r>
            <a:r>
              <a:rPr sz="2400" b="1" spc="-5" dirty="0">
                <a:solidFill>
                  <a:srgbClr val="383838"/>
                </a:solidFill>
                <a:latin typeface="Calibri"/>
                <a:cs typeface="Calibri"/>
              </a:rPr>
              <a:t>ilk </a:t>
            </a:r>
            <a:r>
              <a:rPr sz="2400" b="1" dirty="0">
                <a:solidFill>
                  <a:srgbClr val="383838"/>
                </a:solidFill>
                <a:latin typeface="Calibri"/>
                <a:cs typeface="Calibri"/>
              </a:rPr>
              <a:t> </a:t>
            </a:r>
            <a:r>
              <a:rPr sz="2400" b="1" spc="15" dirty="0">
                <a:solidFill>
                  <a:srgbClr val="383838"/>
                </a:solidFill>
                <a:latin typeface="Calibri"/>
                <a:cs typeface="Calibri"/>
              </a:rPr>
              <a:t>“bug” </a:t>
            </a:r>
            <a:r>
              <a:rPr sz="2400" dirty="0">
                <a:solidFill>
                  <a:srgbClr val="383838"/>
                </a:solidFill>
                <a:latin typeface="Calibri"/>
                <a:cs typeface="Calibri"/>
              </a:rPr>
              <a:t>ın </a:t>
            </a:r>
            <a:r>
              <a:rPr sz="2400" spc="-15" dirty="0">
                <a:solidFill>
                  <a:srgbClr val="383838"/>
                </a:solidFill>
                <a:latin typeface="Calibri"/>
                <a:cs typeface="Calibri"/>
              </a:rPr>
              <a:t>gerçek </a:t>
            </a:r>
            <a:r>
              <a:rPr sz="2400" spc="-5" dirty="0">
                <a:solidFill>
                  <a:srgbClr val="383838"/>
                </a:solidFill>
                <a:latin typeface="Calibri"/>
                <a:cs typeface="Calibri"/>
              </a:rPr>
              <a:t>bir böcek </a:t>
            </a:r>
            <a:r>
              <a:rPr sz="2400" spc="-15" dirty="0">
                <a:solidFill>
                  <a:srgbClr val="383838"/>
                </a:solidFill>
                <a:latin typeface="Calibri"/>
                <a:cs typeface="Calibri"/>
              </a:rPr>
              <a:t>tarafından </a:t>
            </a:r>
            <a:r>
              <a:rPr sz="2400" spc="-10" dirty="0">
                <a:solidFill>
                  <a:srgbClr val="383838"/>
                </a:solidFill>
                <a:latin typeface="Calibri"/>
                <a:cs typeface="Calibri"/>
              </a:rPr>
              <a:t> kaynaklanmasından</a:t>
            </a:r>
            <a:r>
              <a:rPr sz="2400" spc="-15" dirty="0">
                <a:solidFill>
                  <a:srgbClr val="383838"/>
                </a:solidFill>
                <a:latin typeface="Calibri"/>
                <a:cs typeface="Calibri"/>
              </a:rPr>
              <a:t> sonra</a:t>
            </a:r>
            <a:r>
              <a:rPr sz="2400" spc="-5" dirty="0">
                <a:solidFill>
                  <a:srgbClr val="383838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83838"/>
                </a:solidFill>
                <a:latin typeface="Calibri"/>
                <a:cs typeface="Calibri"/>
              </a:rPr>
              <a:t>kullanılmaya </a:t>
            </a:r>
            <a:r>
              <a:rPr sz="2400" spc="-10" dirty="0">
                <a:solidFill>
                  <a:srgbClr val="383838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383838"/>
                </a:solidFill>
                <a:latin typeface="Calibri"/>
                <a:cs typeface="Calibri"/>
              </a:rPr>
              <a:t>başlanmıştır.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92830" y="1416558"/>
            <a:ext cx="8208645" cy="4757420"/>
            <a:chOff x="3592830" y="1416558"/>
            <a:chExt cx="8208645" cy="47574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0043" y="1416558"/>
              <a:ext cx="4591049" cy="3790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2830" y="4320539"/>
              <a:ext cx="2781299" cy="18533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4396" y="199009"/>
            <a:ext cx="38715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45" dirty="0"/>
              <a:t> </a:t>
            </a:r>
            <a:r>
              <a:rPr spc="-20" dirty="0"/>
              <a:t>Aracı</a:t>
            </a:r>
            <a:r>
              <a:rPr spc="-30" dirty="0"/>
              <a:t> </a:t>
            </a:r>
            <a:r>
              <a:rPr spc="-5" dirty="0"/>
              <a:t>Çeşitleri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796188"/>
            <a:ext cx="10690225" cy="466153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800" b="1" spc="-75" dirty="0">
                <a:solidFill>
                  <a:srgbClr val="FF0000"/>
                </a:solidFill>
                <a:latin typeface="Calibri"/>
                <a:cs typeface="Calibri"/>
              </a:rPr>
              <a:t>Test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FF0000"/>
                </a:solidFill>
                <a:latin typeface="Calibri"/>
                <a:cs typeface="Calibri"/>
              </a:rPr>
              <a:t>Aracı</a:t>
            </a:r>
            <a:r>
              <a:rPr sz="2800" b="1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Sınıflandırılması</a:t>
            </a:r>
            <a:endParaRPr sz="280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spcBef>
                <a:spcPts val="1065"/>
              </a:spcBef>
              <a:buClr>
                <a:srgbClr val="FFE699"/>
              </a:buClr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dirty="0">
                <a:latin typeface="Calibri"/>
                <a:cs typeface="Calibri"/>
              </a:rPr>
              <a:t>Bazı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araçlar</a:t>
            </a:r>
            <a:r>
              <a:rPr sz="2400" spc="-15" dirty="0">
                <a:latin typeface="Calibri"/>
                <a:cs typeface="Calibri"/>
              </a:rPr>
              <a:t> yalnızca</a:t>
            </a:r>
            <a:r>
              <a:rPr sz="2400" spc="-5" dirty="0">
                <a:latin typeface="Calibri"/>
                <a:cs typeface="Calibri"/>
              </a:rPr>
              <a:t> bir</a:t>
            </a:r>
            <a:r>
              <a:rPr sz="2400" spc="-10" dirty="0">
                <a:latin typeface="Calibri"/>
                <a:cs typeface="Calibri"/>
              </a:rPr>
              <a:t> aktiviteyi</a:t>
            </a:r>
            <a:r>
              <a:rPr sz="2400" spc="-15" dirty="0">
                <a:latin typeface="Calibri"/>
                <a:cs typeface="Calibri"/>
              </a:rPr>
              <a:t> desteklerken,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diğerleri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birden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fazla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aktiviteyi 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destekleyebilir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ancak </a:t>
            </a:r>
            <a:r>
              <a:rPr sz="2400" b="1" spc="-5" dirty="0">
                <a:latin typeface="Calibri"/>
                <a:cs typeface="Calibri"/>
              </a:rPr>
              <a:t>en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yakından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ilişkili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oldukları</a:t>
            </a:r>
            <a:r>
              <a:rPr sz="2400" b="1" spc="-10" dirty="0">
                <a:latin typeface="Calibri"/>
                <a:cs typeface="Calibri"/>
              </a:rPr>
              <a:t> aktiviteler</a:t>
            </a:r>
            <a:r>
              <a:rPr sz="2400" b="1" spc="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altında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sınıflandırılır.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E699"/>
              </a:buClr>
              <a:buFont typeface="Wingdings"/>
              <a:buChar char=""/>
            </a:pPr>
            <a:endParaRPr sz="2400">
              <a:latin typeface="Calibri"/>
              <a:cs typeface="Calibri"/>
            </a:endParaRPr>
          </a:p>
          <a:p>
            <a:pPr marL="418465" marR="507365" indent="-406400">
              <a:lnSpc>
                <a:spcPts val="2590"/>
              </a:lnSpc>
              <a:spcBef>
                <a:spcPts val="1660"/>
              </a:spcBef>
              <a:buClr>
                <a:srgbClr val="FFE699"/>
              </a:buClr>
              <a:buSzPct val="116666"/>
              <a:buFont typeface="Wingdings"/>
              <a:buChar char=""/>
              <a:tabLst>
                <a:tab pos="487045" algn="l"/>
                <a:tab pos="487680" algn="l"/>
              </a:tabLst>
            </a:pPr>
            <a:r>
              <a:rPr dirty="0"/>
              <a:t>	</a:t>
            </a:r>
            <a:r>
              <a:rPr sz="2400" spc="-75" dirty="0">
                <a:latin typeface="Calibri"/>
                <a:cs typeface="Calibri"/>
              </a:rPr>
              <a:t>Tek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sağlayıcıdan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gelen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araçlar,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özellikle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birlikte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çalışmak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için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tasarlanmış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olanlar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tek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bir</a:t>
            </a:r>
            <a:r>
              <a:rPr sz="2400" b="1" spc="-10" dirty="0">
                <a:latin typeface="Calibri"/>
                <a:cs typeface="Calibri"/>
              </a:rPr>
              <a:t> grupta </a:t>
            </a:r>
            <a:r>
              <a:rPr sz="2400" spc="-25" dirty="0">
                <a:latin typeface="Calibri"/>
                <a:cs typeface="Calibri"/>
              </a:rPr>
              <a:t>toplanabilir.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Calibri"/>
              <a:cs typeface="Calibri"/>
            </a:endParaRPr>
          </a:p>
          <a:p>
            <a:pPr marL="183515" marR="3740150">
              <a:lnSpc>
                <a:spcPct val="100000"/>
              </a:lnSpc>
            </a:pPr>
            <a:r>
              <a:rPr sz="2400" spc="-5" dirty="0">
                <a:solidFill>
                  <a:srgbClr val="538235"/>
                </a:solidFill>
                <a:latin typeface="Calibri"/>
                <a:cs typeface="Calibri"/>
              </a:rPr>
              <a:t>Probe</a:t>
            </a:r>
            <a:r>
              <a:rPr sz="2400" spc="3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38235"/>
                </a:solidFill>
                <a:latin typeface="Calibri"/>
                <a:cs typeface="Calibri"/>
              </a:rPr>
              <a:t>Effect</a:t>
            </a:r>
            <a:r>
              <a:rPr sz="2400" spc="5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38235"/>
                </a:solidFill>
                <a:latin typeface="Calibri"/>
                <a:cs typeface="Calibri"/>
              </a:rPr>
              <a:t>(Ölçücü</a:t>
            </a:r>
            <a:r>
              <a:rPr sz="2400" spc="2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38235"/>
                </a:solidFill>
                <a:latin typeface="Calibri"/>
                <a:cs typeface="Calibri"/>
              </a:rPr>
              <a:t>Etkisi):</a:t>
            </a:r>
            <a:r>
              <a:rPr sz="2400" spc="2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amacıyla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kullanılan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araç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edilen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biriminin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üzerine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etki bırakır.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Gerçek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davranış</a:t>
            </a:r>
            <a:r>
              <a:rPr sz="2400" dirty="0">
                <a:latin typeface="Calibri"/>
                <a:cs typeface="Calibri"/>
              </a:rPr>
              <a:t> ile </a:t>
            </a: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davranışı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arasında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fark yaratan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 duruma, test sonuçlarına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yansıyan bu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etkiye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843B0B"/>
                </a:solidFill>
                <a:latin typeface="Calibri"/>
                <a:cs typeface="Calibri"/>
              </a:rPr>
              <a:t>ölçücü </a:t>
            </a:r>
            <a:r>
              <a:rPr sz="2400" spc="-52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843B0B"/>
                </a:solidFill>
                <a:latin typeface="Calibri"/>
                <a:cs typeface="Calibri"/>
              </a:rPr>
              <a:t>(probe)</a:t>
            </a:r>
            <a:r>
              <a:rPr sz="2400" b="1" spc="-1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843B0B"/>
                </a:solidFill>
                <a:latin typeface="Calibri"/>
                <a:cs typeface="Calibri"/>
              </a:rPr>
              <a:t>etkisi</a:t>
            </a:r>
            <a:r>
              <a:rPr sz="2400" b="1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denir.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49640" y="4443984"/>
            <a:ext cx="2590799" cy="1876805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4396" y="199009"/>
            <a:ext cx="38715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45" dirty="0"/>
              <a:t> </a:t>
            </a:r>
            <a:r>
              <a:rPr spc="-20" dirty="0"/>
              <a:t>Aracı</a:t>
            </a:r>
            <a:r>
              <a:rPr spc="-30" dirty="0"/>
              <a:t> </a:t>
            </a:r>
            <a:r>
              <a:rPr spc="-5" dirty="0"/>
              <a:t>Çeşitleri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729486"/>
            <a:ext cx="10697210" cy="331216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Test</a:t>
            </a:r>
            <a:r>
              <a:rPr sz="2800" b="1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Yönetimi</a:t>
            </a:r>
            <a:r>
              <a:rPr sz="28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ve</a:t>
            </a:r>
            <a:r>
              <a:rPr sz="28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Testler</a:t>
            </a:r>
            <a:r>
              <a:rPr sz="2800" b="1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için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Araç</a:t>
            </a:r>
            <a:r>
              <a:rPr sz="2800" b="1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Desteği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400" spc="-5" dirty="0">
                <a:latin typeface="Calibri"/>
                <a:cs typeface="Calibri"/>
              </a:rPr>
              <a:t>Yönetim araçları </a:t>
            </a:r>
            <a:r>
              <a:rPr sz="2400" dirty="0">
                <a:latin typeface="Calibri"/>
                <a:cs typeface="Calibri"/>
              </a:rPr>
              <a:t>tüm</a:t>
            </a:r>
            <a:r>
              <a:rPr sz="2400" spc="-5" dirty="0">
                <a:latin typeface="Calibri"/>
                <a:cs typeface="Calibri"/>
              </a:rPr>
              <a:t> yazılım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yaşam döngüsü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boyunca</a:t>
            </a:r>
            <a:r>
              <a:rPr sz="2400" dirty="0">
                <a:latin typeface="Calibri"/>
                <a:cs typeface="Calibri"/>
              </a:rPr>
              <a:t> tüm</a:t>
            </a:r>
            <a:r>
              <a:rPr sz="2400" spc="-5" dirty="0">
                <a:latin typeface="Calibri"/>
                <a:cs typeface="Calibri"/>
              </a:rPr>
              <a:t> 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aktivitelerine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uygulanır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buClr>
                <a:srgbClr val="FFD966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Yönetim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Araçları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FFD966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Gereksinim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Yönetim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Araçları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05"/>
              </a:spcBef>
              <a:buClr>
                <a:srgbClr val="FFD966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Vaka-Olay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Yönetim Araçları (Hata </a:t>
            </a:r>
            <a:r>
              <a:rPr sz="2400" dirty="0">
                <a:latin typeface="Calibri"/>
                <a:cs typeface="Calibri"/>
              </a:rPr>
              <a:t>Takip</a:t>
            </a:r>
            <a:r>
              <a:rPr sz="2400" spc="-5" dirty="0">
                <a:latin typeface="Calibri"/>
                <a:cs typeface="Calibri"/>
              </a:rPr>
              <a:t> Araçları)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FFD966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Yapılandırma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Yönetim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Araçları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28609" y="3456432"/>
            <a:ext cx="3534916" cy="2231135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2348" y="356152"/>
            <a:ext cx="104152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Test</a:t>
            </a:r>
            <a:r>
              <a:rPr sz="3200" spc="15" dirty="0"/>
              <a:t> </a:t>
            </a:r>
            <a:r>
              <a:rPr sz="3200" spc="-5" dirty="0"/>
              <a:t>Aracı</a:t>
            </a:r>
            <a:r>
              <a:rPr sz="3200" dirty="0"/>
              <a:t> </a:t>
            </a:r>
            <a:r>
              <a:rPr sz="3200" spc="-5" dirty="0"/>
              <a:t>Çeşitleri</a:t>
            </a:r>
            <a:r>
              <a:rPr sz="3200" spc="20" dirty="0"/>
              <a:t> </a:t>
            </a:r>
            <a:r>
              <a:rPr sz="3200" spc="-5" dirty="0"/>
              <a:t>-</a:t>
            </a:r>
            <a:r>
              <a:rPr sz="3200" spc="5" dirty="0"/>
              <a:t> </a:t>
            </a:r>
            <a:r>
              <a:rPr sz="3200" spc="-5" dirty="0"/>
              <a:t>Test</a:t>
            </a:r>
            <a:r>
              <a:rPr sz="3200" spc="15" dirty="0"/>
              <a:t> </a:t>
            </a:r>
            <a:r>
              <a:rPr sz="3200" spc="-5" dirty="0"/>
              <a:t>Yönetimi</a:t>
            </a:r>
            <a:r>
              <a:rPr sz="3200" spc="15" dirty="0"/>
              <a:t> </a:t>
            </a:r>
            <a:r>
              <a:rPr sz="3200" spc="-5" dirty="0"/>
              <a:t>ve</a:t>
            </a:r>
            <a:r>
              <a:rPr sz="3200" spc="15" dirty="0"/>
              <a:t> </a:t>
            </a:r>
            <a:r>
              <a:rPr sz="3200" spc="-5" dirty="0"/>
              <a:t>Testler</a:t>
            </a:r>
            <a:r>
              <a:rPr sz="3200" spc="25" dirty="0"/>
              <a:t> </a:t>
            </a:r>
            <a:r>
              <a:rPr sz="3200" spc="-5" dirty="0"/>
              <a:t>için</a:t>
            </a:r>
            <a:r>
              <a:rPr sz="3200" dirty="0"/>
              <a:t> </a:t>
            </a:r>
            <a:r>
              <a:rPr sz="3200" spc="-5" dirty="0"/>
              <a:t>Araç</a:t>
            </a:r>
            <a:r>
              <a:rPr sz="3200" dirty="0"/>
              <a:t> </a:t>
            </a:r>
            <a:r>
              <a:rPr sz="3200" spc="-5" dirty="0"/>
              <a:t>Desteği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791447" y="1729486"/>
            <a:ext cx="5142865" cy="1932939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800" b="1" spc="-75" dirty="0">
                <a:solidFill>
                  <a:srgbClr val="538235"/>
                </a:solidFill>
                <a:latin typeface="Calibri"/>
                <a:cs typeface="Calibri"/>
              </a:rPr>
              <a:t>Test</a:t>
            </a:r>
            <a:r>
              <a:rPr sz="2800" b="1" spc="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800" b="1" spc="-40" dirty="0">
                <a:solidFill>
                  <a:srgbClr val="538235"/>
                </a:solidFill>
                <a:latin typeface="Calibri"/>
                <a:cs typeface="Calibri"/>
              </a:rPr>
              <a:t>Yönetim</a:t>
            </a:r>
            <a:r>
              <a:rPr sz="2800" b="1" spc="-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538235"/>
                </a:solidFill>
                <a:latin typeface="Calibri"/>
                <a:cs typeface="Calibri"/>
              </a:rPr>
              <a:t>Araçlarının</a:t>
            </a:r>
            <a:r>
              <a:rPr sz="2800" b="1" spc="1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538235"/>
                </a:solidFill>
                <a:latin typeface="Calibri"/>
                <a:cs typeface="Calibri"/>
              </a:rPr>
              <a:t>Özellikleri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400" spc="-65" dirty="0">
                <a:solidFill>
                  <a:srgbClr val="ED216B"/>
                </a:solidFill>
                <a:latin typeface="Calibri"/>
                <a:cs typeface="Calibri"/>
              </a:rPr>
              <a:t>Test</a:t>
            </a:r>
            <a:r>
              <a:rPr sz="2400" spc="-25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ED216B"/>
                </a:solidFill>
                <a:latin typeface="Calibri"/>
                <a:cs typeface="Calibri"/>
              </a:rPr>
              <a:t>Yönetimi</a:t>
            </a:r>
            <a:endParaRPr sz="2400">
              <a:latin typeface="Calibri"/>
              <a:cs typeface="Calibri"/>
            </a:endParaRPr>
          </a:p>
          <a:p>
            <a:pPr marL="1096645" indent="-221615">
              <a:lnSpc>
                <a:spcPct val="100000"/>
              </a:lnSpc>
              <a:spcBef>
                <a:spcPts val="710"/>
              </a:spcBef>
              <a:buClr>
                <a:srgbClr val="ED216B"/>
              </a:buClr>
              <a:buChar char="*"/>
              <a:tabLst>
                <a:tab pos="1097280" algn="l"/>
              </a:tabLst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Verisi </a:t>
            </a:r>
            <a:r>
              <a:rPr sz="2400" spc="-35" dirty="0">
                <a:latin typeface="Calibri"/>
                <a:cs typeface="Calibri"/>
              </a:rPr>
              <a:t>Takibi</a:t>
            </a:r>
            <a:endParaRPr sz="2400">
              <a:latin typeface="Calibri"/>
              <a:cs typeface="Calibri"/>
            </a:endParaRPr>
          </a:p>
          <a:p>
            <a:pPr marL="1096645" indent="-221615">
              <a:lnSpc>
                <a:spcPct val="100000"/>
              </a:lnSpc>
              <a:spcBef>
                <a:spcPts val="715"/>
              </a:spcBef>
              <a:buClr>
                <a:srgbClr val="ED216B"/>
              </a:buClr>
              <a:buChar char="*"/>
              <a:tabLst>
                <a:tab pos="1097280" algn="l"/>
              </a:tabLst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Koşturulacağı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Ortamlar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1752" y="3637945"/>
            <a:ext cx="8986520" cy="2305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645" marR="5080" indent="794385">
              <a:lnSpc>
                <a:spcPct val="124600"/>
              </a:lnSpc>
              <a:spcBef>
                <a:spcPts val="100"/>
              </a:spcBef>
            </a:pPr>
            <a:r>
              <a:rPr sz="2400" dirty="0">
                <a:solidFill>
                  <a:srgbClr val="ED216B"/>
                </a:solidFill>
                <a:latin typeface="Calibri"/>
                <a:cs typeface="Calibri"/>
              </a:rPr>
              <a:t>*</a:t>
            </a:r>
            <a:r>
              <a:rPr sz="2400" spc="5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Planlanan, </a:t>
            </a:r>
            <a:r>
              <a:rPr sz="2400" spc="-25" dirty="0">
                <a:latin typeface="Calibri"/>
                <a:cs typeface="Calibri"/>
              </a:rPr>
              <a:t>Yazılan,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Koşturulan,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Başarılı,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Başarısız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Sayısı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Çalıştırılacak</a:t>
            </a:r>
            <a:r>
              <a:rPr sz="2400" spc="-40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ED216B"/>
                </a:solidFill>
                <a:latin typeface="Calibri"/>
                <a:cs typeface="Calibri"/>
              </a:rPr>
              <a:t>Testlerin</a:t>
            </a:r>
            <a:r>
              <a:rPr sz="2400" spc="20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Planlanması</a:t>
            </a:r>
            <a:endParaRPr sz="2400">
              <a:latin typeface="Calibri"/>
              <a:cs typeface="Calibri"/>
            </a:endParaRPr>
          </a:p>
          <a:p>
            <a:pPr marL="80645" marR="4719320" indent="794385">
              <a:lnSpc>
                <a:spcPct val="124800"/>
              </a:lnSpc>
              <a:tabLst>
                <a:tab pos="2182495" algn="l"/>
              </a:tabLst>
            </a:pP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*</a:t>
            </a:r>
            <a:r>
              <a:rPr sz="2400" spc="-5" dirty="0">
                <a:latin typeface="Calibri"/>
                <a:cs typeface="Calibri"/>
              </a:rPr>
              <a:t>Manuel	</a:t>
            </a:r>
            <a:r>
              <a:rPr sz="2400" dirty="0">
                <a:solidFill>
                  <a:srgbClr val="ED216B"/>
                </a:solidFill>
                <a:latin typeface="Calibri"/>
                <a:cs typeface="Calibri"/>
              </a:rPr>
              <a:t>* </a:t>
            </a:r>
            <a:r>
              <a:rPr sz="2400" spc="-65" dirty="0">
                <a:latin typeface="Calibri"/>
                <a:cs typeface="Calibri"/>
              </a:rPr>
              <a:t>Test </a:t>
            </a:r>
            <a:r>
              <a:rPr sz="2400" spc="-10" dirty="0">
                <a:latin typeface="Calibri"/>
                <a:cs typeface="Calibri"/>
              </a:rPr>
              <a:t>Araçlarıyla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65" dirty="0">
                <a:solidFill>
                  <a:srgbClr val="ED216B"/>
                </a:solidFill>
                <a:latin typeface="Calibri"/>
                <a:cs typeface="Calibri"/>
              </a:rPr>
              <a:t>Test</a:t>
            </a:r>
            <a:r>
              <a:rPr sz="2400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Aktivitelerinin</a:t>
            </a:r>
            <a:r>
              <a:rPr sz="2400" spc="-20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ED216B"/>
                </a:solidFill>
                <a:latin typeface="Calibri"/>
                <a:cs typeface="Calibri"/>
              </a:rPr>
              <a:t>Yönetimi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  <a:tabLst>
                <a:tab pos="2588260" algn="l"/>
              </a:tabLst>
            </a:pPr>
            <a:r>
              <a:rPr sz="2400" dirty="0">
                <a:solidFill>
                  <a:srgbClr val="ED216B"/>
                </a:solidFill>
                <a:latin typeface="Calibri"/>
                <a:cs typeface="Calibri"/>
              </a:rPr>
              <a:t>*</a:t>
            </a:r>
            <a:r>
              <a:rPr sz="2400" spc="5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Harcanan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Zaman	</a:t>
            </a:r>
            <a:r>
              <a:rPr sz="2400" dirty="0">
                <a:solidFill>
                  <a:srgbClr val="ED216B"/>
                </a:solidFill>
                <a:latin typeface="Calibri"/>
                <a:cs typeface="Calibri"/>
              </a:rPr>
              <a:t>*</a:t>
            </a:r>
            <a:r>
              <a:rPr sz="2400" spc="-25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Plana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Uyumluluk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053198" y="1737493"/>
            <a:ext cx="3131185" cy="1604010"/>
            <a:chOff x="7053198" y="1737493"/>
            <a:chExt cx="3131185" cy="1604010"/>
          </a:xfrm>
        </p:grpSpPr>
        <p:sp>
          <p:nvSpPr>
            <p:cNvPr id="6" name="object 6"/>
            <p:cNvSpPr/>
            <p:nvPr/>
          </p:nvSpPr>
          <p:spPr>
            <a:xfrm>
              <a:off x="7059548" y="1743843"/>
              <a:ext cx="3118485" cy="1591310"/>
            </a:xfrm>
            <a:custGeom>
              <a:avLst/>
              <a:gdLst/>
              <a:ahLst/>
              <a:cxnLst/>
              <a:rect l="l" t="t" r="r" b="b"/>
              <a:pathLst>
                <a:path w="3118484" h="1591310">
                  <a:moveTo>
                    <a:pt x="2852928" y="0"/>
                  </a:moveTo>
                  <a:lnTo>
                    <a:pt x="265176" y="0"/>
                  </a:lnTo>
                  <a:lnTo>
                    <a:pt x="217512" y="4272"/>
                  </a:lnTo>
                  <a:lnTo>
                    <a:pt x="172651" y="16589"/>
                  </a:lnTo>
                  <a:lnTo>
                    <a:pt x="131340" y="36203"/>
                  </a:lnTo>
                  <a:lnTo>
                    <a:pt x="94330" y="62364"/>
                  </a:lnTo>
                  <a:lnTo>
                    <a:pt x="62369" y="94324"/>
                  </a:lnTo>
                  <a:lnTo>
                    <a:pt x="36206" y="131334"/>
                  </a:lnTo>
                  <a:lnTo>
                    <a:pt x="16591" y="172645"/>
                  </a:lnTo>
                  <a:lnTo>
                    <a:pt x="4272" y="217509"/>
                  </a:lnTo>
                  <a:lnTo>
                    <a:pt x="0" y="265175"/>
                  </a:lnTo>
                  <a:lnTo>
                    <a:pt x="0" y="1325867"/>
                  </a:lnTo>
                  <a:lnTo>
                    <a:pt x="4272" y="1373534"/>
                  </a:lnTo>
                  <a:lnTo>
                    <a:pt x="16591" y="1418398"/>
                  </a:lnTo>
                  <a:lnTo>
                    <a:pt x="36206" y="1459711"/>
                  </a:lnTo>
                  <a:lnTo>
                    <a:pt x="62369" y="1496723"/>
                  </a:lnTo>
                  <a:lnTo>
                    <a:pt x="94330" y="1528685"/>
                  </a:lnTo>
                  <a:lnTo>
                    <a:pt x="131340" y="1554849"/>
                  </a:lnTo>
                  <a:lnTo>
                    <a:pt x="172651" y="1574464"/>
                  </a:lnTo>
                  <a:lnTo>
                    <a:pt x="217512" y="1586783"/>
                  </a:lnTo>
                  <a:lnTo>
                    <a:pt x="265176" y="1591056"/>
                  </a:lnTo>
                  <a:lnTo>
                    <a:pt x="2852928" y="1591056"/>
                  </a:lnTo>
                  <a:lnTo>
                    <a:pt x="2900594" y="1586783"/>
                  </a:lnTo>
                  <a:lnTo>
                    <a:pt x="2945458" y="1574464"/>
                  </a:lnTo>
                  <a:lnTo>
                    <a:pt x="2986769" y="1554849"/>
                  </a:lnTo>
                  <a:lnTo>
                    <a:pt x="3023779" y="1528685"/>
                  </a:lnTo>
                  <a:lnTo>
                    <a:pt x="3055739" y="1496723"/>
                  </a:lnTo>
                  <a:lnTo>
                    <a:pt x="3081900" y="1459711"/>
                  </a:lnTo>
                  <a:lnTo>
                    <a:pt x="3101514" y="1418398"/>
                  </a:lnTo>
                  <a:lnTo>
                    <a:pt x="3113831" y="1373534"/>
                  </a:lnTo>
                  <a:lnTo>
                    <a:pt x="3118104" y="1325867"/>
                  </a:lnTo>
                  <a:lnTo>
                    <a:pt x="3118104" y="265175"/>
                  </a:lnTo>
                  <a:lnTo>
                    <a:pt x="3113831" y="217509"/>
                  </a:lnTo>
                  <a:lnTo>
                    <a:pt x="3101514" y="172645"/>
                  </a:lnTo>
                  <a:lnTo>
                    <a:pt x="3081900" y="131334"/>
                  </a:lnTo>
                  <a:lnTo>
                    <a:pt x="3055739" y="94324"/>
                  </a:lnTo>
                  <a:lnTo>
                    <a:pt x="3023779" y="62364"/>
                  </a:lnTo>
                  <a:lnTo>
                    <a:pt x="2986769" y="36203"/>
                  </a:lnTo>
                  <a:lnTo>
                    <a:pt x="2945458" y="16589"/>
                  </a:lnTo>
                  <a:lnTo>
                    <a:pt x="2900594" y="4272"/>
                  </a:lnTo>
                  <a:lnTo>
                    <a:pt x="2852928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59548" y="1743843"/>
              <a:ext cx="3118485" cy="1591310"/>
            </a:xfrm>
            <a:custGeom>
              <a:avLst/>
              <a:gdLst/>
              <a:ahLst/>
              <a:cxnLst/>
              <a:rect l="l" t="t" r="r" b="b"/>
              <a:pathLst>
                <a:path w="3118484" h="1591310">
                  <a:moveTo>
                    <a:pt x="0" y="265175"/>
                  </a:moveTo>
                  <a:lnTo>
                    <a:pt x="4272" y="217509"/>
                  </a:lnTo>
                  <a:lnTo>
                    <a:pt x="16591" y="172645"/>
                  </a:lnTo>
                  <a:lnTo>
                    <a:pt x="36206" y="131334"/>
                  </a:lnTo>
                  <a:lnTo>
                    <a:pt x="62369" y="94324"/>
                  </a:lnTo>
                  <a:lnTo>
                    <a:pt x="94330" y="62364"/>
                  </a:lnTo>
                  <a:lnTo>
                    <a:pt x="131340" y="36203"/>
                  </a:lnTo>
                  <a:lnTo>
                    <a:pt x="172651" y="16589"/>
                  </a:lnTo>
                  <a:lnTo>
                    <a:pt x="217512" y="4272"/>
                  </a:lnTo>
                  <a:lnTo>
                    <a:pt x="265176" y="0"/>
                  </a:lnTo>
                  <a:lnTo>
                    <a:pt x="2852928" y="0"/>
                  </a:lnTo>
                  <a:lnTo>
                    <a:pt x="2900594" y="4272"/>
                  </a:lnTo>
                  <a:lnTo>
                    <a:pt x="2945458" y="16589"/>
                  </a:lnTo>
                  <a:lnTo>
                    <a:pt x="2986769" y="36203"/>
                  </a:lnTo>
                  <a:lnTo>
                    <a:pt x="3023779" y="62364"/>
                  </a:lnTo>
                  <a:lnTo>
                    <a:pt x="3055739" y="94324"/>
                  </a:lnTo>
                  <a:lnTo>
                    <a:pt x="3081900" y="131334"/>
                  </a:lnTo>
                  <a:lnTo>
                    <a:pt x="3101514" y="172645"/>
                  </a:lnTo>
                  <a:lnTo>
                    <a:pt x="3113831" y="217509"/>
                  </a:lnTo>
                  <a:lnTo>
                    <a:pt x="3118104" y="265175"/>
                  </a:lnTo>
                  <a:lnTo>
                    <a:pt x="3118104" y="1325867"/>
                  </a:lnTo>
                  <a:lnTo>
                    <a:pt x="3113831" y="1373534"/>
                  </a:lnTo>
                  <a:lnTo>
                    <a:pt x="3101514" y="1418398"/>
                  </a:lnTo>
                  <a:lnTo>
                    <a:pt x="3081900" y="1459711"/>
                  </a:lnTo>
                  <a:lnTo>
                    <a:pt x="3055739" y="1496723"/>
                  </a:lnTo>
                  <a:lnTo>
                    <a:pt x="3023779" y="1528685"/>
                  </a:lnTo>
                  <a:lnTo>
                    <a:pt x="2986769" y="1554849"/>
                  </a:lnTo>
                  <a:lnTo>
                    <a:pt x="2945458" y="1574464"/>
                  </a:lnTo>
                  <a:lnTo>
                    <a:pt x="2900594" y="1586783"/>
                  </a:lnTo>
                  <a:lnTo>
                    <a:pt x="2852928" y="1591056"/>
                  </a:lnTo>
                  <a:lnTo>
                    <a:pt x="265176" y="1591056"/>
                  </a:lnTo>
                  <a:lnTo>
                    <a:pt x="217512" y="1586783"/>
                  </a:lnTo>
                  <a:lnTo>
                    <a:pt x="172651" y="1574464"/>
                  </a:lnTo>
                  <a:lnTo>
                    <a:pt x="131340" y="1554849"/>
                  </a:lnTo>
                  <a:lnTo>
                    <a:pt x="94330" y="1528685"/>
                  </a:lnTo>
                  <a:lnTo>
                    <a:pt x="62369" y="1496723"/>
                  </a:lnTo>
                  <a:lnTo>
                    <a:pt x="36206" y="1459711"/>
                  </a:lnTo>
                  <a:lnTo>
                    <a:pt x="16591" y="1418398"/>
                  </a:lnTo>
                  <a:lnTo>
                    <a:pt x="4272" y="1373534"/>
                  </a:lnTo>
                  <a:lnTo>
                    <a:pt x="0" y="1325867"/>
                  </a:lnTo>
                  <a:lnTo>
                    <a:pt x="0" y="2651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266655" y="2100705"/>
            <a:ext cx="27012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1F3863"/>
                </a:solidFill>
                <a:latin typeface="Calibri"/>
                <a:cs typeface="Calibri"/>
              </a:rPr>
              <a:t>testlerin</a:t>
            </a:r>
            <a:r>
              <a:rPr sz="1800" spc="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işleyişi</a:t>
            </a:r>
            <a:r>
              <a:rPr sz="1800" spc="-1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ile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ilgili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F3863"/>
                </a:solidFill>
                <a:latin typeface="Calibri"/>
                <a:cs typeface="Calibri"/>
              </a:rPr>
              <a:t>genel </a:t>
            </a:r>
            <a:r>
              <a:rPr sz="1800" spc="-39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F3863"/>
                </a:solidFill>
                <a:latin typeface="Calibri"/>
                <a:cs typeface="Calibri"/>
              </a:rPr>
              <a:t>ve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F3863"/>
                </a:solidFill>
                <a:latin typeface="Calibri"/>
                <a:cs typeface="Calibri"/>
              </a:rPr>
              <a:t>detay</a:t>
            </a:r>
            <a:r>
              <a:rPr sz="1800" spc="2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F3863"/>
                </a:solidFill>
                <a:latin typeface="Calibri"/>
                <a:cs typeface="Calibri"/>
              </a:rPr>
              <a:t>seviyede</a:t>
            </a:r>
            <a:r>
              <a:rPr sz="1800" spc="1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bilgiler 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F3863"/>
                </a:solidFill>
                <a:latin typeface="Calibri"/>
                <a:cs typeface="Calibri"/>
              </a:rPr>
              <a:t>veren</a:t>
            </a:r>
            <a:r>
              <a:rPr sz="1800" spc="1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F3863"/>
                </a:solidFill>
                <a:latin typeface="Calibri"/>
                <a:cs typeface="Calibri"/>
              </a:rPr>
              <a:t>araçlardır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522050" y="4493630"/>
            <a:ext cx="2299335" cy="1311275"/>
            <a:chOff x="8522050" y="4493630"/>
            <a:chExt cx="2299335" cy="1311275"/>
          </a:xfrm>
        </p:grpSpPr>
        <p:sp>
          <p:nvSpPr>
            <p:cNvPr id="10" name="object 10"/>
            <p:cNvSpPr/>
            <p:nvPr/>
          </p:nvSpPr>
          <p:spPr>
            <a:xfrm>
              <a:off x="8522050" y="5296534"/>
              <a:ext cx="777240" cy="508000"/>
            </a:xfrm>
            <a:custGeom>
              <a:avLst/>
              <a:gdLst/>
              <a:ahLst/>
              <a:cxnLst/>
              <a:rect l="l" t="t" r="r" b="b"/>
              <a:pathLst>
                <a:path w="777240" h="508000">
                  <a:moveTo>
                    <a:pt x="156064" y="298449"/>
                  </a:moveTo>
                  <a:lnTo>
                    <a:pt x="89839" y="298449"/>
                  </a:lnTo>
                  <a:lnTo>
                    <a:pt x="198043" y="506729"/>
                  </a:lnTo>
                  <a:lnTo>
                    <a:pt x="199085" y="506729"/>
                  </a:lnTo>
                  <a:lnTo>
                    <a:pt x="201904" y="507999"/>
                  </a:lnTo>
                  <a:lnTo>
                    <a:pt x="208419" y="507999"/>
                  </a:lnTo>
                  <a:lnTo>
                    <a:pt x="211366" y="506729"/>
                  </a:lnTo>
                  <a:lnTo>
                    <a:pt x="218516" y="504189"/>
                  </a:lnTo>
                  <a:lnTo>
                    <a:pt x="222808" y="502919"/>
                  </a:lnTo>
                  <a:lnTo>
                    <a:pt x="232841" y="496569"/>
                  </a:lnTo>
                  <a:lnTo>
                    <a:pt x="236931" y="495299"/>
                  </a:lnTo>
                  <a:lnTo>
                    <a:pt x="243243" y="490219"/>
                  </a:lnTo>
                  <a:lnTo>
                    <a:pt x="245643" y="488949"/>
                  </a:lnTo>
                  <a:lnTo>
                    <a:pt x="248919" y="485139"/>
                  </a:lnTo>
                  <a:lnTo>
                    <a:pt x="249897" y="483869"/>
                  </a:lnTo>
                  <a:lnTo>
                    <a:pt x="250507" y="480059"/>
                  </a:lnTo>
                  <a:lnTo>
                    <a:pt x="250316" y="478789"/>
                  </a:lnTo>
                  <a:lnTo>
                    <a:pt x="156064" y="298449"/>
                  </a:lnTo>
                  <a:close/>
                </a:path>
                <a:path w="777240" h="508000">
                  <a:moveTo>
                    <a:pt x="355539" y="201929"/>
                  </a:moveTo>
                  <a:lnTo>
                    <a:pt x="337146" y="201929"/>
                  </a:lnTo>
                  <a:lnTo>
                    <a:pt x="327391" y="203199"/>
                  </a:lnTo>
                  <a:lnTo>
                    <a:pt x="317252" y="205739"/>
                  </a:lnTo>
                  <a:lnTo>
                    <a:pt x="306732" y="210819"/>
                  </a:lnTo>
                  <a:lnTo>
                    <a:pt x="295833" y="215899"/>
                  </a:lnTo>
                  <a:lnTo>
                    <a:pt x="261721" y="242569"/>
                  </a:lnTo>
                  <a:lnTo>
                    <a:pt x="243763" y="276859"/>
                  </a:lnTo>
                  <a:lnTo>
                    <a:pt x="241191" y="302259"/>
                  </a:lnTo>
                  <a:lnTo>
                    <a:pt x="241317" y="307339"/>
                  </a:lnTo>
                  <a:lnTo>
                    <a:pt x="253011" y="351789"/>
                  </a:lnTo>
                  <a:lnTo>
                    <a:pt x="272132" y="386079"/>
                  </a:lnTo>
                  <a:lnTo>
                    <a:pt x="303036" y="416559"/>
                  </a:lnTo>
                  <a:lnTo>
                    <a:pt x="339355" y="429259"/>
                  </a:lnTo>
                  <a:lnTo>
                    <a:pt x="349267" y="429259"/>
                  </a:lnTo>
                  <a:lnTo>
                    <a:pt x="359511" y="427989"/>
                  </a:lnTo>
                  <a:lnTo>
                    <a:pt x="381007" y="422909"/>
                  </a:lnTo>
                  <a:lnTo>
                    <a:pt x="392274" y="417829"/>
                  </a:lnTo>
                  <a:lnTo>
                    <a:pt x="403885" y="412749"/>
                  </a:lnTo>
                  <a:lnTo>
                    <a:pt x="440753" y="387349"/>
                  </a:lnTo>
                  <a:lnTo>
                    <a:pt x="448110" y="380999"/>
                  </a:lnTo>
                  <a:lnTo>
                    <a:pt x="351002" y="380999"/>
                  </a:lnTo>
                  <a:lnTo>
                    <a:pt x="338747" y="375919"/>
                  </a:lnTo>
                  <a:lnTo>
                    <a:pt x="333184" y="372109"/>
                  </a:lnTo>
                  <a:lnTo>
                    <a:pt x="323240" y="361949"/>
                  </a:lnTo>
                  <a:lnTo>
                    <a:pt x="318782" y="355599"/>
                  </a:lnTo>
                  <a:lnTo>
                    <a:pt x="314871" y="347979"/>
                  </a:lnTo>
                  <a:lnTo>
                    <a:pt x="375960" y="316229"/>
                  </a:lnTo>
                  <a:lnTo>
                    <a:pt x="298170" y="316229"/>
                  </a:lnTo>
                  <a:lnTo>
                    <a:pt x="295211" y="309879"/>
                  </a:lnTo>
                  <a:lnTo>
                    <a:pt x="293128" y="303529"/>
                  </a:lnTo>
                  <a:lnTo>
                    <a:pt x="290715" y="290829"/>
                  </a:lnTo>
                  <a:lnTo>
                    <a:pt x="290626" y="284479"/>
                  </a:lnTo>
                  <a:lnTo>
                    <a:pt x="292633" y="273049"/>
                  </a:lnTo>
                  <a:lnTo>
                    <a:pt x="294855" y="267969"/>
                  </a:lnTo>
                  <a:lnTo>
                    <a:pt x="301764" y="259079"/>
                  </a:lnTo>
                  <a:lnTo>
                    <a:pt x="306654" y="253999"/>
                  </a:lnTo>
                  <a:lnTo>
                    <a:pt x="312991" y="251459"/>
                  </a:lnTo>
                  <a:lnTo>
                    <a:pt x="322171" y="247649"/>
                  </a:lnTo>
                  <a:lnTo>
                    <a:pt x="330908" y="246379"/>
                  </a:lnTo>
                  <a:lnTo>
                    <a:pt x="416847" y="246379"/>
                  </a:lnTo>
                  <a:lnTo>
                    <a:pt x="413724" y="241299"/>
                  </a:lnTo>
                  <a:lnTo>
                    <a:pt x="380297" y="210819"/>
                  </a:lnTo>
                  <a:lnTo>
                    <a:pt x="364171" y="204469"/>
                  </a:lnTo>
                  <a:lnTo>
                    <a:pt x="355539" y="201929"/>
                  </a:lnTo>
                  <a:close/>
                </a:path>
                <a:path w="777240" h="508000">
                  <a:moveTo>
                    <a:pt x="444665" y="327659"/>
                  </a:moveTo>
                  <a:lnTo>
                    <a:pt x="443560" y="328929"/>
                  </a:lnTo>
                  <a:lnTo>
                    <a:pt x="440385" y="330199"/>
                  </a:lnTo>
                  <a:lnTo>
                    <a:pt x="438137" y="332739"/>
                  </a:lnTo>
                  <a:lnTo>
                    <a:pt x="433108" y="337819"/>
                  </a:lnTo>
                  <a:lnTo>
                    <a:pt x="429844" y="341629"/>
                  </a:lnTo>
                  <a:lnTo>
                    <a:pt x="421779" y="349249"/>
                  </a:lnTo>
                  <a:lnTo>
                    <a:pt x="416788" y="354329"/>
                  </a:lnTo>
                  <a:lnTo>
                    <a:pt x="410844" y="358139"/>
                  </a:lnTo>
                  <a:lnTo>
                    <a:pt x="406127" y="361949"/>
                  </a:lnTo>
                  <a:lnTo>
                    <a:pt x="400889" y="365759"/>
                  </a:lnTo>
                  <a:lnTo>
                    <a:pt x="395130" y="369569"/>
                  </a:lnTo>
                  <a:lnTo>
                    <a:pt x="388848" y="372109"/>
                  </a:lnTo>
                  <a:lnTo>
                    <a:pt x="380276" y="377189"/>
                  </a:lnTo>
                  <a:lnTo>
                    <a:pt x="372325" y="379729"/>
                  </a:lnTo>
                  <a:lnTo>
                    <a:pt x="357720" y="380999"/>
                  </a:lnTo>
                  <a:lnTo>
                    <a:pt x="448110" y="380999"/>
                  </a:lnTo>
                  <a:lnTo>
                    <a:pt x="463791" y="358139"/>
                  </a:lnTo>
                  <a:lnTo>
                    <a:pt x="463562" y="356869"/>
                  </a:lnTo>
                  <a:lnTo>
                    <a:pt x="462572" y="354329"/>
                  </a:lnTo>
                  <a:lnTo>
                    <a:pt x="461860" y="351789"/>
                  </a:lnTo>
                  <a:lnTo>
                    <a:pt x="459993" y="347979"/>
                  </a:lnTo>
                  <a:lnTo>
                    <a:pt x="458774" y="345439"/>
                  </a:lnTo>
                  <a:lnTo>
                    <a:pt x="455548" y="339089"/>
                  </a:lnTo>
                  <a:lnTo>
                    <a:pt x="454012" y="336549"/>
                  </a:lnTo>
                  <a:lnTo>
                    <a:pt x="451357" y="332739"/>
                  </a:lnTo>
                  <a:lnTo>
                    <a:pt x="450113" y="330199"/>
                  </a:lnTo>
                  <a:lnTo>
                    <a:pt x="447827" y="328929"/>
                  </a:lnTo>
                  <a:lnTo>
                    <a:pt x="446735" y="328929"/>
                  </a:lnTo>
                  <a:lnTo>
                    <a:pt x="444665" y="327659"/>
                  </a:lnTo>
                  <a:close/>
                </a:path>
                <a:path w="777240" h="508000">
                  <a:moveTo>
                    <a:pt x="623102" y="242569"/>
                  </a:moveTo>
                  <a:lnTo>
                    <a:pt x="552488" y="242569"/>
                  </a:lnTo>
                  <a:lnTo>
                    <a:pt x="557009" y="243839"/>
                  </a:lnTo>
                  <a:lnTo>
                    <a:pt x="564845" y="246379"/>
                  </a:lnTo>
                  <a:lnTo>
                    <a:pt x="567842" y="248919"/>
                  </a:lnTo>
                  <a:lnTo>
                    <a:pt x="571690" y="256539"/>
                  </a:lnTo>
                  <a:lnTo>
                    <a:pt x="572604" y="260349"/>
                  </a:lnTo>
                  <a:lnTo>
                    <a:pt x="572719" y="266699"/>
                  </a:lnTo>
                  <a:lnTo>
                    <a:pt x="571906" y="269239"/>
                  </a:lnTo>
                  <a:lnTo>
                    <a:pt x="537971" y="295909"/>
                  </a:lnTo>
                  <a:lnTo>
                    <a:pt x="524967" y="297179"/>
                  </a:lnTo>
                  <a:lnTo>
                    <a:pt x="519087" y="298449"/>
                  </a:lnTo>
                  <a:lnTo>
                    <a:pt x="494131" y="298449"/>
                  </a:lnTo>
                  <a:lnTo>
                    <a:pt x="491489" y="299719"/>
                  </a:lnTo>
                  <a:lnTo>
                    <a:pt x="490613" y="300989"/>
                  </a:lnTo>
                  <a:lnTo>
                    <a:pt x="489521" y="302259"/>
                  </a:lnTo>
                  <a:lnTo>
                    <a:pt x="493636" y="317499"/>
                  </a:lnTo>
                  <a:lnTo>
                    <a:pt x="498652" y="327659"/>
                  </a:lnTo>
                  <a:lnTo>
                    <a:pt x="501332" y="331469"/>
                  </a:lnTo>
                  <a:lnTo>
                    <a:pt x="506006" y="336549"/>
                  </a:lnTo>
                  <a:lnTo>
                    <a:pt x="508266" y="337819"/>
                  </a:lnTo>
                  <a:lnTo>
                    <a:pt x="512610" y="339089"/>
                  </a:lnTo>
                  <a:lnTo>
                    <a:pt x="528446" y="339089"/>
                  </a:lnTo>
                  <a:lnTo>
                    <a:pt x="539534" y="336549"/>
                  </a:lnTo>
                  <a:lnTo>
                    <a:pt x="545566" y="335279"/>
                  </a:lnTo>
                  <a:lnTo>
                    <a:pt x="558609" y="331469"/>
                  </a:lnTo>
                  <a:lnTo>
                    <a:pt x="565175" y="328929"/>
                  </a:lnTo>
                  <a:lnTo>
                    <a:pt x="571766" y="325119"/>
                  </a:lnTo>
                  <a:lnTo>
                    <a:pt x="579712" y="320039"/>
                  </a:lnTo>
                  <a:lnTo>
                    <a:pt x="587109" y="316229"/>
                  </a:lnTo>
                  <a:lnTo>
                    <a:pt x="593956" y="311149"/>
                  </a:lnTo>
                  <a:lnTo>
                    <a:pt x="600252" y="304799"/>
                  </a:lnTo>
                  <a:lnTo>
                    <a:pt x="605920" y="299719"/>
                  </a:lnTo>
                  <a:lnTo>
                    <a:pt x="624279" y="260349"/>
                  </a:lnTo>
                  <a:lnTo>
                    <a:pt x="624425" y="256539"/>
                  </a:lnTo>
                  <a:lnTo>
                    <a:pt x="624311" y="251459"/>
                  </a:lnTo>
                  <a:lnTo>
                    <a:pt x="623889" y="246379"/>
                  </a:lnTo>
                  <a:lnTo>
                    <a:pt x="623102" y="242569"/>
                  </a:lnTo>
                  <a:close/>
                </a:path>
                <a:path w="777240" h="508000">
                  <a:moveTo>
                    <a:pt x="189318" y="194309"/>
                  </a:moveTo>
                  <a:lnTo>
                    <a:pt x="185305" y="194309"/>
                  </a:lnTo>
                  <a:lnTo>
                    <a:pt x="2197" y="289559"/>
                  </a:lnTo>
                  <a:lnTo>
                    <a:pt x="1269" y="290829"/>
                  </a:lnTo>
                  <a:lnTo>
                    <a:pt x="177" y="293369"/>
                  </a:lnTo>
                  <a:lnTo>
                    <a:pt x="0" y="294639"/>
                  </a:lnTo>
                  <a:lnTo>
                    <a:pt x="406" y="298449"/>
                  </a:lnTo>
                  <a:lnTo>
                    <a:pt x="10794" y="321309"/>
                  </a:lnTo>
                  <a:lnTo>
                    <a:pt x="14274" y="326389"/>
                  </a:lnTo>
                  <a:lnTo>
                    <a:pt x="15900" y="328929"/>
                  </a:lnTo>
                  <a:lnTo>
                    <a:pt x="18935" y="331469"/>
                  </a:lnTo>
                  <a:lnTo>
                    <a:pt x="20358" y="332739"/>
                  </a:lnTo>
                  <a:lnTo>
                    <a:pt x="24358" y="332739"/>
                  </a:lnTo>
                  <a:lnTo>
                    <a:pt x="89839" y="298449"/>
                  </a:lnTo>
                  <a:lnTo>
                    <a:pt x="156064" y="298449"/>
                  </a:lnTo>
                  <a:lnTo>
                    <a:pt x="142125" y="271779"/>
                  </a:lnTo>
                  <a:lnTo>
                    <a:pt x="207467" y="237489"/>
                  </a:lnTo>
                  <a:lnTo>
                    <a:pt x="208343" y="236219"/>
                  </a:lnTo>
                  <a:lnTo>
                    <a:pt x="209499" y="233679"/>
                  </a:lnTo>
                  <a:lnTo>
                    <a:pt x="209689" y="232409"/>
                  </a:lnTo>
                  <a:lnTo>
                    <a:pt x="209295" y="228599"/>
                  </a:lnTo>
                  <a:lnTo>
                    <a:pt x="198996" y="205739"/>
                  </a:lnTo>
                  <a:lnTo>
                    <a:pt x="195440" y="200659"/>
                  </a:lnTo>
                  <a:lnTo>
                    <a:pt x="193801" y="198119"/>
                  </a:lnTo>
                  <a:lnTo>
                    <a:pt x="190766" y="195579"/>
                  </a:lnTo>
                  <a:lnTo>
                    <a:pt x="189318" y="194309"/>
                  </a:lnTo>
                  <a:close/>
                </a:path>
                <a:path w="777240" h="508000">
                  <a:moveTo>
                    <a:pt x="416847" y="246379"/>
                  </a:moveTo>
                  <a:lnTo>
                    <a:pt x="339201" y="246379"/>
                  </a:lnTo>
                  <a:lnTo>
                    <a:pt x="347052" y="248919"/>
                  </a:lnTo>
                  <a:lnTo>
                    <a:pt x="354365" y="252729"/>
                  </a:lnTo>
                  <a:lnTo>
                    <a:pt x="361065" y="259079"/>
                  </a:lnTo>
                  <a:lnTo>
                    <a:pt x="367153" y="267969"/>
                  </a:lnTo>
                  <a:lnTo>
                    <a:pt x="372630" y="276859"/>
                  </a:lnTo>
                  <a:lnTo>
                    <a:pt x="298170" y="316229"/>
                  </a:lnTo>
                  <a:lnTo>
                    <a:pt x="375960" y="316229"/>
                  </a:lnTo>
                  <a:lnTo>
                    <a:pt x="422389" y="292099"/>
                  </a:lnTo>
                  <a:lnTo>
                    <a:pt x="427151" y="289559"/>
                  </a:lnTo>
                  <a:lnTo>
                    <a:pt x="430123" y="285749"/>
                  </a:lnTo>
                  <a:lnTo>
                    <a:pt x="432511" y="278129"/>
                  </a:lnTo>
                  <a:lnTo>
                    <a:pt x="431533" y="273049"/>
                  </a:lnTo>
                  <a:lnTo>
                    <a:pt x="428370" y="266699"/>
                  </a:lnTo>
                  <a:lnTo>
                    <a:pt x="424243" y="259079"/>
                  </a:lnTo>
                  <a:lnTo>
                    <a:pt x="419190" y="250189"/>
                  </a:lnTo>
                  <a:lnTo>
                    <a:pt x="416847" y="246379"/>
                  </a:lnTo>
                  <a:close/>
                </a:path>
                <a:path w="777240" h="508000">
                  <a:moveTo>
                    <a:pt x="537552" y="105409"/>
                  </a:moveTo>
                  <a:lnTo>
                    <a:pt x="519836" y="105409"/>
                  </a:lnTo>
                  <a:lnTo>
                    <a:pt x="510146" y="107949"/>
                  </a:lnTo>
                  <a:lnTo>
                    <a:pt x="504913" y="109219"/>
                  </a:lnTo>
                  <a:lnTo>
                    <a:pt x="493661" y="113029"/>
                  </a:lnTo>
                  <a:lnTo>
                    <a:pt x="482523" y="118109"/>
                  </a:lnTo>
                  <a:lnTo>
                    <a:pt x="474548" y="123189"/>
                  </a:lnTo>
                  <a:lnTo>
                    <a:pt x="467253" y="126999"/>
                  </a:lnTo>
                  <a:lnTo>
                    <a:pt x="460637" y="132079"/>
                  </a:lnTo>
                  <a:lnTo>
                    <a:pt x="454698" y="138429"/>
                  </a:lnTo>
                  <a:lnTo>
                    <a:pt x="449459" y="143509"/>
                  </a:lnTo>
                  <a:lnTo>
                    <a:pt x="444946" y="149859"/>
                  </a:lnTo>
                  <a:lnTo>
                    <a:pt x="441158" y="154939"/>
                  </a:lnTo>
                  <a:lnTo>
                    <a:pt x="438099" y="161289"/>
                  </a:lnTo>
                  <a:lnTo>
                    <a:pt x="435777" y="167639"/>
                  </a:lnTo>
                  <a:lnTo>
                    <a:pt x="434200" y="173989"/>
                  </a:lnTo>
                  <a:lnTo>
                    <a:pt x="433366" y="180339"/>
                  </a:lnTo>
                  <a:lnTo>
                    <a:pt x="433273" y="186689"/>
                  </a:lnTo>
                  <a:lnTo>
                    <a:pt x="433935" y="193039"/>
                  </a:lnTo>
                  <a:lnTo>
                    <a:pt x="460768" y="237489"/>
                  </a:lnTo>
                  <a:lnTo>
                    <a:pt x="485508" y="246379"/>
                  </a:lnTo>
                  <a:lnTo>
                    <a:pt x="505256" y="246379"/>
                  </a:lnTo>
                  <a:lnTo>
                    <a:pt x="518286" y="245109"/>
                  </a:lnTo>
                  <a:lnTo>
                    <a:pt x="524560" y="245109"/>
                  </a:lnTo>
                  <a:lnTo>
                    <a:pt x="536651" y="242569"/>
                  </a:lnTo>
                  <a:lnTo>
                    <a:pt x="623102" y="242569"/>
                  </a:lnTo>
                  <a:lnTo>
                    <a:pt x="622315" y="238759"/>
                  </a:lnTo>
                  <a:lnTo>
                    <a:pt x="596150" y="200659"/>
                  </a:lnTo>
                  <a:lnTo>
                    <a:pt x="586024" y="195579"/>
                  </a:lnTo>
                  <a:lnTo>
                    <a:pt x="498792" y="195579"/>
                  </a:lnTo>
                  <a:lnTo>
                    <a:pt x="490893" y="191769"/>
                  </a:lnTo>
                  <a:lnTo>
                    <a:pt x="487845" y="189229"/>
                  </a:lnTo>
                  <a:lnTo>
                    <a:pt x="484339" y="182879"/>
                  </a:lnTo>
                  <a:lnTo>
                    <a:pt x="483577" y="180339"/>
                  </a:lnTo>
                  <a:lnTo>
                    <a:pt x="483285" y="173989"/>
                  </a:lnTo>
                  <a:lnTo>
                    <a:pt x="483831" y="171449"/>
                  </a:lnTo>
                  <a:lnTo>
                    <a:pt x="514400" y="147319"/>
                  </a:lnTo>
                  <a:lnTo>
                    <a:pt x="525754" y="144779"/>
                  </a:lnTo>
                  <a:lnTo>
                    <a:pt x="530885" y="143509"/>
                  </a:lnTo>
                  <a:lnTo>
                    <a:pt x="552627" y="143509"/>
                  </a:lnTo>
                  <a:lnTo>
                    <a:pt x="554875" y="142239"/>
                  </a:lnTo>
                  <a:lnTo>
                    <a:pt x="555675" y="140969"/>
                  </a:lnTo>
                  <a:lnTo>
                    <a:pt x="556780" y="139699"/>
                  </a:lnTo>
                  <a:lnTo>
                    <a:pt x="556945" y="138429"/>
                  </a:lnTo>
                  <a:lnTo>
                    <a:pt x="556488" y="134619"/>
                  </a:lnTo>
                  <a:lnTo>
                    <a:pt x="555891" y="133349"/>
                  </a:lnTo>
                  <a:lnTo>
                    <a:pt x="553961" y="128269"/>
                  </a:lnTo>
                  <a:lnTo>
                    <a:pt x="552538" y="125729"/>
                  </a:lnTo>
                  <a:lnTo>
                    <a:pt x="549109" y="119379"/>
                  </a:lnTo>
                  <a:lnTo>
                    <a:pt x="547687" y="116839"/>
                  </a:lnTo>
                  <a:lnTo>
                    <a:pt x="545160" y="113029"/>
                  </a:lnTo>
                  <a:lnTo>
                    <a:pt x="544029" y="110489"/>
                  </a:lnTo>
                  <a:lnTo>
                    <a:pt x="542061" y="107949"/>
                  </a:lnTo>
                  <a:lnTo>
                    <a:pt x="541045" y="107949"/>
                  </a:lnTo>
                  <a:lnTo>
                    <a:pt x="538962" y="106679"/>
                  </a:lnTo>
                  <a:lnTo>
                    <a:pt x="537552" y="105409"/>
                  </a:lnTo>
                  <a:close/>
                </a:path>
                <a:path w="777240" h="508000">
                  <a:moveTo>
                    <a:pt x="671788" y="109219"/>
                  </a:moveTo>
                  <a:lnTo>
                    <a:pt x="608876" y="109219"/>
                  </a:lnTo>
                  <a:lnTo>
                    <a:pt x="655980" y="200659"/>
                  </a:lnTo>
                  <a:lnTo>
                    <a:pt x="660276" y="208279"/>
                  </a:lnTo>
                  <a:lnTo>
                    <a:pt x="664708" y="214629"/>
                  </a:lnTo>
                  <a:lnTo>
                    <a:pt x="669278" y="220979"/>
                  </a:lnTo>
                  <a:lnTo>
                    <a:pt x="673988" y="226059"/>
                  </a:lnTo>
                  <a:lnTo>
                    <a:pt x="680351" y="233679"/>
                  </a:lnTo>
                  <a:lnTo>
                    <a:pt x="687273" y="237489"/>
                  </a:lnTo>
                  <a:lnTo>
                    <a:pt x="702208" y="243839"/>
                  </a:lnTo>
                  <a:lnTo>
                    <a:pt x="710222" y="243839"/>
                  </a:lnTo>
                  <a:lnTo>
                    <a:pt x="718794" y="242569"/>
                  </a:lnTo>
                  <a:lnTo>
                    <a:pt x="732139" y="240029"/>
                  </a:lnTo>
                  <a:lnTo>
                    <a:pt x="739190" y="236219"/>
                  </a:lnTo>
                  <a:lnTo>
                    <a:pt x="746493" y="233679"/>
                  </a:lnTo>
                  <a:lnTo>
                    <a:pt x="750188" y="231139"/>
                  </a:lnTo>
                  <a:lnTo>
                    <a:pt x="753744" y="228599"/>
                  </a:lnTo>
                  <a:lnTo>
                    <a:pt x="760590" y="224789"/>
                  </a:lnTo>
                  <a:lnTo>
                    <a:pt x="763663" y="222249"/>
                  </a:lnTo>
                  <a:lnTo>
                    <a:pt x="769111" y="217169"/>
                  </a:lnTo>
                  <a:lnTo>
                    <a:pt x="771372" y="215899"/>
                  </a:lnTo>
                  <a:lnTo>
                    <a:pt x="774966" y="210819"/>
                  </a:lnTo>
                  <a:lnTo>
                    <a:pt x="776135" y="209549"/>
                  </a:lnTo>
                  <a:lnTo>
                    <a:pt x="777201" y="205739"/>
                  </a:lnTo>
                  <a:lnTo>
                    <a:pt x="777024" y="201929"/>
                  </a:lnTo>
                  <a:lnTo>
                    <a:pt x="775246" y="195579"/>
                  </a:lnTo>
                  <a:lnTo>
                    <a:pt x="773290" y="190499"/>
                  </a:lnTo>
                  <a:lnTo>
                    <a:pt x="772534" y="189229"/>
                  </a:lnTo>
                  <a:lnTo>
                    <a:pt x="723150" y="189229"/>
                  </a:lnTo>
                  <a:lnTo>
                    <a:pt x="712063" y="182879"/>
                  </a:lnTo>
                  <a:lnTo>
                    <a:pt x="706780" y="176529"/>
                  </a:lnTo>
                  <a:lnTo>
                    <a:pt x="671788" y="109219"/>
                  </a:lnTo>
                  <a:close/>
                </a:path>
                <a:path w="777240" h="508000">
                  <a:moveTo>
                    <a:pt x="571131" y="191769"/>
                  </a:moveTo>
                  <a:lnTo>
                    <a:pt x="551078" y="191769"/>
                  </a:lnTo>
                  <a:lnTo>
                    <a:pt x="538111" y="193039"/>
                  </a:lnTo>
                  <a:lnTo>
                    <a:pt x="531787" y="193039"/>
                  </a:lnTo>
                  <a:lnTo>
                    <a:pt x="519429" y="195579"/>
                  </a:lnTo>
                  <a:lnTo>
                    <a:pt x="586024" y="195579"/>
                  </a:lnTo>
                  <a:lnTo>
                    <a:pt x="577634" y="193039"/>
                  </a:lnTo>
                  <a:lnTo>
                    <a:pt x="571131" y="191769"/>
                  </a:lnTo>
                  <a:close/>
                </a:path>
                <a:path w="777240" h="508000">
                  <a:moveTo>
                    <a:pt x="758850" y="168909"/>
                  </a:moveTo>
                  <a:lnTo>
                    <a:pt x="756030" y="168909"/>
                  </a:lnTo>
                  <a:lnTo>
                    <a:pt x="754316" y="170179"/>
                  </a:lnTo>
                  <a:lnTo>
                    <a:pt x="753414" y="171449"/>
                  </a:lnTo>
                  <a:lnTo>
                    <a:pt x="751649" y="172719"/>
                  </a:lnTo>
                  <a:lnTo>
                    <a:pt x="750544" y="173989"/>
                  </a:lnTo>
                  <a:lnTo>
                    <a:pt x="747852" y="177799"/>
                  </a:lnTo>
                  <a:lnTo>
                    <a:pt x="746251" y="179069"/>
                  </a:lnTo>
                  <a:lnTo>
                    <a:pt x="742505" y="181609"/>
                  </a:lnTo>
                  <a:lnTo>
                    <a:pt x="740257" y="182879"/>
                  </a:lnTo>
                  <a:lnTo>
                    <a:pt x="729818" y="189229"/>
                  </a:lnTo>
                  <a:lnTo>
                    <a:pt x="772534" y="189229"/>
                  </a:lnTo>
                  <a:lnTo>
                    <a:pt x="770267" y="185419"/>
                  </a:lnTo>
                  <a:lnTo>
                    <a:pt x="768349" y="181609"/>
                  </a:lnTo>
                  <a:lnTo>
                    <a:pt x="766597" y="179069"/>
                  </a:lnTo>
                  <a:lnTo>
                    <a:pt x="763460" y="173989"/>
                  </a:lnTo>
                  <a:lnTo>
                    <a:pt x="762126" y="172719"/>
                  </a:lnTo>
                  <a:lnTo>
                    <a:pt x="759891" y="170179"/>
                  </a:lnTo>
                  <a:lnTo>
                    <a:pt x="758850" y="168909"/>
                  </a:lnTo>
                  <a:close/>
                </a:path>
                <a:path w="777240" h="508000">
                  <a:moveTo>
                    <a:pt x="612647" y="0"/>
                  </a:moveTo>
                  <a:lnTo>
                    <a:pt x="606412" y="0"/>
                  </a:lnTo>
                  <a:lnTo>
                    <a:pt x="603605" y="1269"/>
                  </a:lnTo>
                  <a:lnTo>
                    <a:pt x="596785" y="3809"/>
                  </a:lnTo>
                  <a:lnTo>
                    <a:pt x="592645" y="6349"/>
                  </a:lnTo>
                  <a:lnTo>
                    <a:pt x="583006" y="11429"/>
                  </a:lnTo>
                  <a:lnTo>
                    <a:pt x="579094" y="12699"/>
                  </a:lnTo>
                  <a:lnTo>
                    <a:pt x="572973" y="17779"/>
                  </a:lnTo>
                  <a:lnTo>
                    <a:pt x="570674" y="19049"/>
                  </a:lnTo>
                  <a:lnTo>
                    <a:pt x="567601" y="22859"/>
                  </a:lnTo>
                  <a:lnTo>
                    <a:pt x="566750" y="24129"/>
                  </a:lnTo>
                  <a:lnTo>
                    <a:pt x="566394" y="26669"/>
                  </a:lnTo>
                  <a:lnTo>
                    <a:pt x="566648" y="27939"/>
                  </a:lnTo>
                  <a:lnTo>
                    <a:pt x="587844" y="68579"/>
                  </a:lnTo>
                  <a:lnTo>
                    <a:pt x="566851" y="80009"/>
                  </a:lnTo>
                  <a:lnTo>
                    <a:pt x="565543" y="81279"/>
                  </a:lnTo>
                  <a:lnTo>
                    <a:pt x="564553" y="81279"/>
                  </a:lnTo>
                  <a:lnTo>
                    <a:pt x="563257" y="83819"/>
                  </a:lnTo>
                  <a:lnTo>
                    <a:pt x="563003" y="85089"/>
                  </a:lnTo>
                  <a:lnTo>
                    <a:pt x="563257" y="88899"/>
                  </a:lnTo>
                  <a:lnTo>
                    <a:pt x="563854" y="91439"/>
                  </a:lnTo>
                  <a:lnTo>
                    <a:pt x="565937" y="97789"/>
                  </a:lnTo>
                  <a:lnTo>
                    <a:pt x="567461" y="100329"/>
                  </a:lnTo>
                  <a:lnTo>
                    <a:pt x="573227" y="111759"/>
                  </a:lnTo>
                  <a:lnTo>
                    <a:pt x="576592" y="116839"/>
                  </a:lnTo>
                  <a:lnTo>
                    <a:pt x="582460" y="121919"/>
                  </a:lnTo>
                  <a:lnTo>
                    <a:pt x="585177" y="121919"/>
                  </a:lnTo>
                  <a:lnTo>
                    <a:pt x="608876" y="109219"/>
                  </a:lnTo>
                  <a:lnTo>
                    <a:pt x="671788" y="109219"/>
                  </a:lnTo>
                  <a:lnTo>
                    <a:pt x="658583" y="83819"/>
                  </a:lnTo>
                  <a:lnTo>
                    <a:pt x="699706" y="62229"/>
                  </a:lnTo>
                  <a:lnTo>
                    <a:pt x="700811" y="59689"/>
                  </a:lnTo>
                  <a:lnTo>
                    <a:pt x="700214" y="52069"/>
                  </a:lnTo>
                  <a:lnTo>
                    <a:pt x="698182" y="46989"/>
                  </a:lnTo>
                  <a:lnTo>
                    <a:pt x="696256" y="43179"/>
                  </a:lnTo>
                  <a:lnTo>
                    <a:pt x="637552" y="43179"/>
                  </a:lnTo>
                  <a:lnTo>
                    <a:pt x="616356" y="2539"/>
                  </a:lnTo>
                  <a:lnTo>
                    <a:pt x="615340" y="1269"/>
                  </a:lnTo>
                  <a:lnTo>
                    <a:pt x="612647" y="0"/>
                  </a:lnTo>
                  <a:close/>
                </a:path>
                <a:path w="777240" h="508000">
                  <a:moveTo>
                    <a:pt x="682675" y="22859"/>
                  </a:moveTo>
                  <a:lnTo>
                    <a:pt x="677290" y="22859"/>
                  </a:lnTo>
                  <a:lnTo>
                    <a:pt x="637552" y="43179"/>
                  </a:lnTo>
                  <a:lnTo>
                    <a:pt x="696256" y="43179"/>
                  </a:lnTo>
                  <a:lnTo>
                    <a:pt x="692403" y="35559"/>
                  </a:lnTo>
                  <a:lnTo>
                    <a:pt x="690562" y="33019"/>
                  </a:lnTo>
                  <a:lnTo>
                    <a:pt x="687146" y="27939"/>
                  </a:lnTo>
                  <a:lnTo>
                    <a:pt x="685571" y="25399"/>
                  </a:lnTo>
                  <a:lnTo>
                    <a:pt x="682675" y="22859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37787" y="4493630"/>
              <a:ext cx="1483347" cy="9410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2348" y="356152"/>
            <a:ext cx="102266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85" dirty="0"/>
              <a:t>Test</a:t>
            </a:r>
            <a:r>
              <a:rPr sz="3200" spc="15" dirty="0"/>
              <a:t> </a:t>
            </a:r>
            <a:r>
              <a:rPr sz="3200" spc="-20" dirty="0"/>
              <a:t>Aracı</a:t>
            </a:r>
            <a:r>
              <a:rPr sz="3200" spc="5" dirty="0"/>
              <a:t> </a:t>
            </a:r>
            <a:r>
              <a:rPr sz="3200" spc="-5" dirty="0"/>
              <a:t>Çeşitleri</a:t>
            </a:r>
            <a:r>
              <a:rPr sz="3200" spc="20" dirty="0"/>
              <a:t> </a:t>
            </a:r>
            <a:r>
              <a:rPr sz="3200" spc="-5" dirty="0"/>
              <a:t>-</a:t>
            </a:r>
            <a:r>
              <a:rPr sz="3200" spc="10" dirty="0"/>
              <a:t> </a:t>
            </a:r>
            <a:r>
              <a:rPr sz="3200" spc="-85" dirty="0"/>
              <a:t>Test</a:t>
            </a:r>
            <a:r>
              <a:rPr sz="3200" spc="20" dirty="0"/>
              <a:t> </a:t>
            </a:r>
            <a:r>
              <a:rPr sz="3200" spc="-40" dirty="0"/>
              <a:t>Yönetimi</a:t>
            </a:r>
            <a:r>
              <a:rPr sz="3200" spc="15" dirty="0"/>
              <a:t> </a:t>
            </a:r>
            <a:r>
              <a:rPr sz="3200" spc="-20" dirty="0"/>
              <a:t>ve</a:t>
            </a:r>
            <a:r>
              <a:rPr sz="3200" spc="5" dirty="0"/>
              <a:t> </a:t>
            </a:r>
            <a:r>
              <a:rPr sz="3200" spc="-50" dirty="0"/>
              <a:t>Testler</a:t>
            </a:r>
            <a:r>
              <a:rPr sz="3200" spc="25" dirty="0"/>
              <a:t> </a:t>
            </a:r>
            <a:r>
              <a:rPr sz="3200" spc="-5" dirty="0"/>
              <a:t>için</a:t>
            </a:r>
            <a:r>
              <a:rPr sz="3200" spc="10" dirty="0"/>
              <a:t> </a:t>
            </a:r>
            <a:r>
              <a:rPr sz="3200" spc="-25" dirty="0"/>
              <a:t>Araç</a:t>
            </a:r>
            <a:r>
              <a:rPr sz="3200" dirty="0"/>
              <a:t> </a:t>
            </a:r>
            <a:r>
              <a:rPr sz="3200" spc="-20" dirty="0"/>
              <a:t>Desteği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603380" y="1365739"/>
            <a:ext cx="5224780" cy="330200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800" b="1" spc="-5" dirty="0">
                <a:solidFill>
                  <a:srgbClr val="538235"/>
                </a:solidFill>
                <a:latin typeface="Calibri"/>
                <a:cs typeface="Calibri"/>
              </a:rPr>
              <a:t>Test</a:t>
            </a:r>
            <a:r>
              <a:rPr sz="2800" b="1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538235"/>
                </a:solidFill>
                <a:latin typeface="Calibri"/>
                <a:cs typeface="Calibri"/>
              </a:rPr>
              <a:t>Yönetim</a:t>
            </a:r>
            <a:r>
              <a:rPr sz="2800" b="1" spc="-3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538235"/>
                </a:solidFill>
                <a:latin typeface="Calibri"/>
                <a:cs typeface="Calibri"/>
              </a:rPr>
              <a:t>Araçlarının </a:t>
            </a:r>
            <a:r>
              <a:rPr sz="2800" b="1" spc="-5" dirty="0">
                <a:solidFill>
                  <a:srgbClr val="538235"/>
                </a:solidFill>
                <a:latin typeface="Calibri"/>
                <a:cs typeface="Calibri"/>
              </a:rPr>
              <a:t>Özellikleri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Diğer</a:t>
            </a:r>
            <a:r>
              <a:rPr sz="2400" spc="-20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Test Araçlarına</a:t>
            </a:r>
            <a:r>
              <a:rPr sz="2400" spc="-10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Bağlantı</a:t>
            </a:r>
            <a:endParaRPr sz="2400">
              <a:latin typeface="Calibri"/>
              <a:cs typeface="Calibri"/>
            </a:endParaRPr>
          </a:p>
          <a:p>
            <a:pPr marL="1097280" indent="-221615">
              <a:lnSpc>
                <a:spcPct val="100000"/>
              </a:lnSpc>
              <a:spcBef>
                <a:spcPts val="710"/>
              </a:spcBef>
              <a:buClr>
                <a:srgbClr val="ED216B"/>
              </a:buClr>
              <a:buChar char="*"/>
              <a:tabLst>
                <a:tab pos="1097915" algn="l"/>
              </a:tabLst>
            </a:pP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Execution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Araçları</a:t>
            </a:r>
            <a:endParaRPr sz="2400">
              <a:latin typeface="Calibri"/>
              <a:cs typeface="Calibri"/>
            </a:endParaRPr>
          </a:p>
          <a:p>
            <a:pPr marL="1096645" indent="-221615">
              <a:lnSpc>
                <a:spcPct val="100000"/>
              </a:lnSpc>
              <a:spcBef>
                <a:spcPts val="715"/>
              </a:spcBef>
              <a:buClr>
                <a:srgbClr val="ED216B"/>
              </a:buClr>
              <a:buChar char="*"/>
              <a:tabLst>
                <a:tab pos="1097280" algn="l"/>
              </a:tabLst>
            </a:pPr>
            <a:r>
              <a:rPr sz="2400" spc="-5" dirty="0">
                <a:latin typeface="Calibri"/>
                <a:cs typeface="Calibri"/>
              </a:rPr>
              <a:t>Vaka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Yönetimi</a:t>
            </a:r>
            <a:endParaRPr sz="2400">
              <a:latin typeface="Calibri"/>
              <a:cs typeface="Calibri"/>
            </a:endParaRPr>
          </a:p>
          <a:p>
            <a:pPr marL="1096645" indent="-221615">
              <a:lnSpc>
                <a:spcPct val="100000"/>
              </a:lnSpc>
              <a:spcBef>
                <a:spcPts val="715"/>
              </a:spcBef>
              <a:buClr>
                <a:srgbClr val="ED216B"/>
              </a:buClr>
              <a:buChar char="*"/>
              <a:tabLst>
                <a:tab pos="1097280" algn="l"/>
              </a:tabLst>
            </a:pPr>
            <a:r>
              <a:rPr sz="2400" spc="-5" dirty="0">
                <a:latin typeface="Calibri"/>
                <a:cs typeface="Calibri"/>
              </a:rPr>
              <a:t>Gereksinim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Yönetimi</a:t>
            </a:r>
            <a:endParaRPr sz="2400">
              <a:latin typeface="Calibri"/>
              <a:cs typeface="Calibri"/>
            </a:endParaRPr>
          </a:p>
          <a:p>
            <a:pPr marL="12700" marR="1168400" indent="862965">
              <a:lnSpc>
                <a:spcPts val="3600"/>
              </a:lnSpc>
              <a:spcBef>
                <a:spcPts val="80"/>
              </a:spcBef>
              <a:buClr>
                <a:srgbClr val="ED216B"/>
              </a:buClr>
              <a:buChar char="*"/>
              <a:tabLst>
                <a:tab pos="1097280" algn="l"/>
              </a:tabLst>
            </a:pPr>
            <a:r>
              <a:rPr sz="2400" spc="-5" dirty="0">
                <a:latin typeface="Calibri"/>
                <a:cs typeface="Calibri"/>
              </a:rPr>
              <a:t>Konfigürasyon Yönetimi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İzlenebilirlik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56283" y="4732968"/>
            <a:ext cx="1153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D216B"/>
                </a:solidFill>
                <a:latin typeface="Calibri"/>
                <a:cs typeface="Calibri"/>
              </a:rPr>
              <a:t>*</a:t>
            </a:r>
            <a:r>
              <a:rPr sz="2400" spc="-70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Hatalar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1960" y="4643052"/>
            <a:ext cx="2887980" cy="1393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94385">
              <a:lnSpc>
                <a:spcPct val="124700"/>
              </a:lnSpc>
              <a:spcBef>
                <a:spcPts val="95"/>
              </a:spcBef>
            </a:pP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*</a:t>
            </a:r>
            <a:r>
              <a:rPr sz="2400" spc="-5" dirty="0">
                <a:latin typeface="Calibri"/>
                <a:cs typeface="Calibri"/>
              </a:rPr>
              <a:t>Test Sonuçları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Test</a:t>
            </a:r>
            <a:r>
              <a:rPr sz="2400" spc="-30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Sonuçlarına</a:t>
            </a:r>
            <a:r>
              <a:rPr sz="2400" spc="-40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Erişim </a:t>
            </a:r>
            <a:r>
              <a:rPr sz="2400" spc="-525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Raporlama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3380" y="6101825"/>
            <a:ext cx="3597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D216B"/>
                </a:solidFill>
                <a:latin typeface="Calibri"/>
                <a:cs typeface="Calibri"/>
              </a:rPr>
              <a:t>*</a:t>
            </a: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Başarılı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Başarısız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 Run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81376" y="6101825"/>
            <a:ext cx="6193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D216B"/>
                </a:solidFill>
                <a:latin typeface="Calibri"/>
                <a:cs typeface="Calibri"/>
              </a:rPr>
              <a:t>* </a:t>
            </a:r>
            <a:r>
              <a:rPr sz="2400" spc="-5" dirty="0">
                <a:latin typeface="Calibri"/>
                <a:cs typeface="Calibri"/>
              </a:rPr>
              <a:t>Çözülmüş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Bekleyen</a:t>
            </a:r>
            <a:r>
              <a:rPr sz="2400" dirty="0">
                <a:latin typeface="Calibri"/>
                <a:cs typeface="Calibri"/>
              </a:rPr>
              <a:t> /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Kapatılan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Hataların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Oranı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2269998"/>
            <a:ext cx="4490465" cy="2832353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2348" y="356152"/>
            <a:ext cx="102266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85" dirty="0"/>
              <a:t>Test</a:t>
            </a:r>
            <a:r>
              <a:rPr sz="3200" spc="15" dirty="0"/>
              <a:t> </a:t>
            </a:r>
            <a:r>
              <a:rPr sz="3200" spc="-20" dirty="0"/>
              <a:t>Aracı</a:t>
            </a:r>
            <a:r>
              <a:rPr sz="3200" spc="5" dirty="0"/>
              <a:t> </a:t>
            </a:r>
            <a:r>
              <a:rPr sz="3200" spc="-5" dirty="0"/>
              <a:t>Çeşitleri</a:t>
            </a:r>
            <a:r>
              <a:rPr sz="3200" spc="20" dirty="0"/>
              <a:t> </a:t>
            </a:r>
            <a:r>
              <a:rPr sz="3200" spc="-5" dirty="0"/>
              <a:t>-</a:t>
            </a:r>
            <a:r>
              <a:rPr sz="3200" spc="10" dirty="0"/>
              <a:t> </a:t>
            </a:r>
            <a:r>
              <a:rPr sz="3200" spc="-85" dirty="0"/>
              <a:t>Test</a:t>
            </a:r>
            <a:r>
              <a:rPr sz="3200" spc="20" dirty="0"/>
              <a:t> </a:t>
            </a:r>
            <a:r>
              <a:rPr sz="3200" spc="-40" dirty="0"/>
              <a:t>Yönetimi</a:t>
            </a:r>
            <a:r>
              <a:rPr sz="3200" spc="15" dirty="0"/>
              <a:t> </a:t>
            </a:r>
            <a:r>
              <a:rPr sz="3200" spc="-20" dirty="0"/>
              <a:t>ve</a:t>
            </a:r>
            <a:r>
              <a:rPr sz="3200" spc="5" dirty="0"/>
              <a:t> </a:t>
            </a:r>
            <a:r>
              <a:rPr sz="3200" spc="-50" dirty="0"/>
              <a:t>Testler</a:t>
            </a:r>
            <a:r>
              <a:rPr sz="3200" spc="25" dirty="0"/>
              <a:t> </a:t>
            </a:r>
            <a:r>
              <a:rPr sz="3200" spc="-5" dirty="0"/>
              <a:t>için</a:t>
            </a:r>
            <a:r>
              <a:rPr sz="3200" spc="10" dirty="0"/>
              <a:t> </a:t>
            </a:r>
            <a:r>
              <a:rPr sz="3200" spc="-25" dirty="0"/>
              <a:t>Araç</a:t>
            </a:r>
            <a:r>
              <a:rPr sz="3200" dirty="0"/>
              <a:t> </a:t>
            </a:r>
            <a:r>
              <a:rPr sz="3200" spc="-20" dirty="0"/>
              <a:t>Desteği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603685" y="1798236"/>
            <a:ext cx="6371590" cy="457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538235"/>
                </a:solidFill>
                <a:latin typeface="Calibri"/>
                <a:cs typeface="Calibri"/>
              </a:rPr>
              <a:t>Gereksinim</a:t>
            </a:r>
            <a:r>
              <a:rPr sz="2800" b="1" spc="2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538235"/>
                </a:solidFill>
                <a:latin typeface="Calibri"/>
                <a:cs typeface="Calibri"/>
              </a:rPr>
              <a:t>Yönetimi</a:t>
            </a:r>
            <a:r>
              <a:rPr sz="2800" b="1" spc="2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538235"/>
                </a:solidFill>
                <a:latin typeface="Calibri"/>
                <a:cs typeface="Calibri"/>
              </a:rPr>
              <a:t>Araçlarının</a:t>
            </a:r>
            <a:r>
              <a:rPr sz="2800" b="1" spc="1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538235"/>
                </a:solidFill>
                <a:latin typeface="Calibri"/>
                <a:cs typeface="Calibri"/>
              </a:rPr>
              <a:t>Özellikleri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buClr>
                <a:srgbClr val="FF0000"/>
              </a:buClr>
              <a:buSzPct val="120833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Gereksinimleri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depolar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FF0000"/>
              </a:buClr>
              <a:buSzPct val="120833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Gereksinimlerin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özellikleri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ile</a:t>
            </a:r>
            <a:r>
              <a:rPr sz="2400" spc="-5" dirty="0">
                <a:latin typeface="Calibri"/>
                <a:cs typeface="Calibri"/>
              </a:rPr>
              <a:t> bilgiler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FF0000"/>
              </a:buClr>
              <a:buSzPct val="120833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Gereksinimlerin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tutarlılığını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kontrol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eder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FF0000"/>
              </a:buClr>
              <a:buSzPct val="120833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Önceliklendirme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FF0000"/>
              </a:buClr>
              <a:buSzPct val="120833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Durumlarını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gösterme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FF0000"/>
              </a:buClr>
              <a:buSzPct val="120833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İzleneme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FF0000"/>
              </a:buClr>
              <a:buSzPct val="120833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yönetim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araçlarıyla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entegrasyon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FF0000"/>
              </a:buClr>
              <a:buSzPct val="120833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Gereksinimlerin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kapsamını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(coverage) gösterme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78039" y="1700908"/>
            <a:ext cx="3788410" cy="3006090"/>
            <a:chOff x="7678039" y="1700908"/>
            <a:chExt cx="3788410" cy="3006090"/>
          </a:xfrm>
        </p:grpSpPr>
        <p:sp>
          <p:nvSpPr>
            <p:cNvPr id="5" name="object 5"/>
            <p:cNvSpPr/>
            <p:nvPr/>
          </p:nvSpPr>
          <p:spPr>
            <a:xfrm>
              <a:off x="7684389" y="1707258"/>
              <a:ext cx="3775710" cy="2993390"/>
            </a:xfrm>
            <a:custGeom>
              <a:avLst/>
              <a:gdLst/>
              <a:ahLst/>
              <a:cxnLst/>
              <a:rect l="l" t="t" r="r" b="b"/>
              <a:pathLst>
                <a:path w="3775709" h="2993390">
                  <a:moveTo>
                    <a:pt x="3276841" y="0"/>
                  </a:moveTo>
                  <a:lnTo>
                    <a:pt x="498868" y="0"/>
                  </a:lnTo>
                  <a:lnTo>
                    <a:pt x="450824" y="2283"/>
                  </a:lnTo>
                  <a:lnTo>
                    <a:pt x="404073" y="8995"/>
                  </a:lnTo>
                  <a:lnTo>
                    <a:pt x="358822" y="19926"/>
                  </a:lnTo>
                  <a:lnTo>
                    <a:pt x="315281" y="34866"/>
                  </a:lnTo>
                  <a:lnTo>
                    <a:pt x="273660" y="53608"/>
                  </a:lnTo>
                  <a:lnTo>
                    <a:pt x="234166" y="75941"/>
                  </a:lnTo>
                  <a:lnTo>
                    <a:pt x="197010" y="101657"/>
                  </a:lnTo>
                  <a:lnTo>
                    <a:pt x="162401" y="130547"/>
                  </a:lnTo>
                  <a:lnTo>
                    <a:pt x="130547" y="162401"/>
                  </a:lnTo>
                  <a:lnTo>
                    <a:pt x="101657" y="197010"/>
                  </a:lnTo>
                  <a:lnTo>
                    <a:pt x="75941" y="234166"/>
                  </a:lnTo>
                  <a:lnTo>
                    <a:pt x="53608" y="273660"/>
                  </a:lnTo>
                  <a:lnTo>
                    <a:pt x="34866" y="315281"/>
                  </a:lnTo>
                  <a:lnTo>
                    <a:pt x="19926" y="358822"/>
                  </a:lnTo>
                  <a:lnTo>
                    <a:pt x="8995" y="404073"/>
                  </a:lnTo>
                  <a:lnTo>
                    <a:pt x="2283" y="450824"/>
                  </a:lnTo>
                  <a:lnTo>
                    <a:pt x="0" y="498868"/>
                  </a:lnTo>
                  <a:lnTo>
                    <a:pt x="0" y="2494267"/>
                  </a:lnTo>
                  <a:lnTo>
                    <a:pt x="2283" y="2542313"/>
                  </a:lnTo>
                  <a:lnTo>
                    <a:pt x="8995" y="2589066"/>
                  </a:lnTo>
                  <a:lnTo>
                    <a:pt x="19926" y="2634318"/>
                  </a:lnTo>
                  <a:lnTo>
                    <a:pt x="34866" y="2677859"/>
                  </a:lnTo>
                  <a:lnTo>
                    <a:pt x="53608" y="2719481"/>
                  </a:lnTo>
                  <a:lnTo>
                    <a:pt x="75941" y="2758974"/>
                  </a:lnTo>
                  <a:lnTo>
                    <a:pt x="101657" y="2796130"/>
                  </a:lnTo>
                  <a:lnTo>
                    <a:pt x="130547" y="2830739"/>
                  </a:lnTo>
                  <a:lnTo>
                    <a:pt x="162401" y="2862593"/>
                  </a:lnTo>
                  <a:lnTo>
                    <a:pt x="197010" y="2891482"/>
                  </a:lnTo>
                  <a:lnTo>
                    <a:pt x="234166" y="2917197"/>
                  </a:lnTo>
                  <a:lnTo>
                    <a:pt x="273660" y="2939529"/>
                  </a:lnTo>
                  <a:lnTo>
                    <a:pt x="315281" y="2958270"/>
                  </a:lnTo>
                  <a:lnTo>
                    <a:pt x="358822" y="2973210"/>
                  </a:lnTo>
                  <a:lnTo>
                    <a:pt x="404073" y="2984140"/>
                  </a:lnTo>
                  <a:lnTo>
                    <a:pt x="450824" y="2990852"/>
                  </a:lnTo>
                  <a:lnTo>
                    <a:pt x="498868" y="2993136"/>
                  </a:lnTo>
                  <a:lnTo>
                    <a:pt x="3276841" y="2993136"/>
                  </a:lnTo>
                  <a:lnTo>
                    <a:pt x="3324885" y="2990852"/>
                  </a:lnTo>
                  <a:lnTo>
                    <a:pt x="3371636" y="2984140"/>
                  </a:lnTo>
                  <a:lnTo>
                    <a:pt x="3416887" y="2973210"/>
                  </a:lnTo>
                  <a:lnTo>
                    <a:pt x="3460428" y="2958270"/>
                  </a:lnTo>
                  <a:lnTo>
                    <a:pt x="3502049" y="2939529"/>
                  </a:lnTo>
                  <a:lnTo>
                    <a:pt x="3541543" y="2917197"/>
                  </a:lnTo>
                  <a:lnTo>
                    <a:pt x="3578699" y="2891482"/>
                  </a:lnTo>
                  <a:lnTo>
                    <a:pt x="3613308" y="2862593"/>
                  </a:lnTo>
                  <a:lnTo>
                    <a:pt x="3645162" y="2830739"/>
                  </a:lnTo>
                  <a:lnTo>
                    <a:pt x="3674052" y="2796130"/>
                  </a:lnTo>
                  <a:lnTo>
                    <a:pt x="3699768" y="2758974"/>
                  </a:lnTo>
                  <a:lnTo>
                    <a:pt x="3722101" y="2719481"/>
                  </a:lnTo>
                  <a:lnTo>
                    <a:pt x="3740843" y="2677859"/>
                  </a:lnTo>
                  <a:lnTo>
                    <a:pt x="3755783" y="2634318"/>
                  </a:lnTo>
                  <a:lnTo>
                    <a:pt x="3766714" y="2589066"/>
                  </a:lnTo>
                  <a:lnTo>
                    <a:pt x="3773426" y="2542313"/>
                  </a:lnTo>
                  <a:lnTo>
                    <a:pt x="3775710" y="2494267"/>
                  </a:lnTo>
                  <a:lnTo>
                    <a:pt x="3775710" y="498868"/>
                  </a:lnTo>
                  <a:lnTo>
                    <a:pt x="3773426" y="450824"/>
                  </a:lnTo>
                  <a:lnTo>
                    <a:pt x="3766714" y="404073"/>
                  </a:lnTo>
                  <a:lnTo>
                    <a:pt x="3755783" y="358822"/>
                  </a:lnTo>
                  <a:lnTo>
                    <a:pt x="3740843" y="315281"/>
                  </a:lnTo>
                  <a:lnTo>
                    <a:pt x="3722101" y="273660"/>
                  </a:lnTo>
                  <a:lnTo>
                    <a:pt x="3699768" y="234166"/>
                  </a:lnTo>
                  <a:lnTo>
                    <a:pt x="3674052" y="197010"/>
                  </a:lnTo>
                  <a:lnTo>
                    <a:pt x="3645162" y="162401"/>
                  </a:lnTo>
                  <a:lnTo>
                    <a:pt x="3613308" y="130547"/>
                  </a:lnTo>
                  <a:lnTo>
                    <a:pt x="3578699" y="101657"/>
                  </a:lnTo>
                  <a:lnTo>
                    <a:pt x="3541543" y="75941"/>
                  </a:lnTo>
                  <a:lnTo>
                    <a:pt x="3502049" y="53608"/>
                  </a:lnTo>
                  <a:lnTo>
                    <a:pt x="3460428" y="34866"/>
                  </a:lnTo>
                  <a:lnTo>
                    <a:pt x="3416887" y="19926"/>
                  </a:lnTo>
                  <a:lnTo>
                    <a:pt x="3371636" y="8995"/>
                  </a:lnTo>
                  <a:lnTo>
                    <a:pt x="3324885" y="2283"/>
                  </a:lnTo>
                  <a:lnTo>
                    <a:pt x="3276841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84389" y="1707258"/>
              <a:ext cx="3775710" cy="2993390"/>
            </a:xfrm>
            <a:custGeom>
              <a:avLst/>
              <a:gdLst/>
              <a:ahLst/>
              <a:cxnLst/>
              <a:rect l="l" t="t" r="r" b="b"/>
              <a:pathLst>
                <a:path w="3775709" h="2993390">
                  <a:moveTo>
                    <a:pt x="0" y="498868"/>
                  </a:moveTo>
                  <a:lnTo>
                    <a:pt x="2283" y="450824"/>
                  </a:lnTo>
                  <a:lnTo>
                    <a:pt x="8995" y="404073"/>
                  </a:lnTo>
                  <a:lnTo>
                    <a:pt x="19926" y="358822"/>
                  </a:lnTo>
                  <a:lnTo>
                    <a:pt x="34866" y="315281"/>
                  </a:lnTo>
                  <a:lnTo>
                    <a:pt x="53608" y="273660"/>
                  </a:lnTo>
                  <a:lnTo>
                    <a:pt x="75941" y="234166"/>
                  </a:lnTo>
                  <a:lnTo>
                    <a:pt x="101657" y="197010"/>
                  </a:lnTo>
                  <a:lnTo>
                    <a:pt x="130547" y="162401"/>
                  </a:lnTo>
                  <a:lnTo>
                    <a:pt x="162401" y="130547"/>
                  </a:lnTo>
                  <a:lnTo>
                    <a:pt x="197010" y="101657"/>
                  </a:lnTo>
                  <a:lnTo>
                    <a:pt x="234166" y="75941"/>
                  </a:lnTo>
                  <a:lnTo>
                    <a:pt x="273660" y="53608"/>
                  </a:lnTo>
                  <a:lnTo>
                    <a:pt x="315281" y="34866"/>
                  </a:lnTo>
                  <a:lnTo>
                    <a:pt x="358822" y="19926"/>
                  </a:lnTo>
                  <a:lnTo>
                    <a:pt x="404073" y="8995"/>
                  </a:lnTo>
                  <a:lnTo>
                    <a:pt x="450824" y="2283"/>
                  </a:lnTo>
                  <a:lnTo>
                    <a:pt x="498868" y="0"/>
                  </a:lnTo>
                  <a:lnTo>
                    <a:pt x="3276841" y="0"/>
                  </a:lnTo>
                  <a:lnTo>
                    <a:pt x="3324885" y="2283"/>
                  </a:lnTo>
                  <a:lnTo>
                    <a:pt x="3371636" y="8995"/>
                  </a:lnTo>
                  <a:lnTo>
                    <a:pt x="3416887" y="19926"/>
                  </a:lnTo>
                  <a:lnTo>
                    <a:pt x="3460428" y="34866"/>
                  </a:lnTo>
                  <a:lnTo>
                    <a:pt x="3502049" y="53608"/>
                  </a:lnTo>
                  <a:lnTo>
                    <a:pt x="3541543" y="75941"/>
                  </a:lnTo>
                  <a:lnTo>
                    <a:pt x="3578699" y="101657"/>
                  </a:lnTo>
                  <a:lnTo>
                    <a:pt x="3613308" y="130547"/>
                  </a:lnTo>
                  <a:lnTo>
                    <a:pt x="3645162" y="162401"/>
                  </a:lnTo>
                  <a:lnTo>
                    <a:pt x="3674052" y="197010"/>
                  </a:lnTo>
                  <a:lnTo>
                    <a:pt x="3699768" y="234166"/>
                  </a:lnTo>
                  <a:lnTo>
                    <a:pt x="3722101" y="273660"/>
                  </a:lnTo>
                  <a:lnTo>
                    <a:pt x="3740843" y="315281"/>
                  </a:lnTo>
                  <a:lnTo>
                    <a:pt x="3755783" y="358822"/>
                  </a:lnTo>
                  <a:lnTo>
                    <a:pt x="3766714" y="404073"/>
                  </a:lnTo>
                  <a:lnTo>
                    <a:pt x="3773426" y="450824"/>
                  </a:lnTo>
                  <a:lnTo>
                    <a:pt x="3775710" y="498868"/>
                  </a:lnTo>
                  <a:lnTo>
                    <a:pt x="3775710" y="2494267"/>
                  </a:lnTo>
                  <a:lnTo>
                    <a:pt x="3773426" y="2542313"/>
                  </a:lnTo>
                  <a:lnTo>
                    <a:pt x="3766714" y="2589066"/>
                  </a:lnTo>
                  <a:lnTo>
                    <a:pt x="3755783" y="2634318"/>
                  </a:lnTo>
                  <a:lnTo>
                    <a:pt x="3740843" y="2677859"/>
                  </a:lnTo>
                  <a:lnTo>
                    <a:pt x="3722101" y="2719481"/>
                  </a:lnTo>
                  <a:lnTo>
                    <a:pt x="3699768" y="2758974"/>
                  </a:lnTo>
                  <a:lnTo>
                    <a:pt x="3674052" y="2796130"/>
                  </a:lnTo>
                  <a:lnTo>
                    <a:pt x="3645162" y="2830739"/>
                  </a:lnTo>
                  <a:lnTo>
                    <a:pt x="3613308" y="2862593"/>
                  </a:lnTo>
                  <a:lnTo>
                    <a:pt x="3578699" y="2891482"/>
                  </a:lnTo>
                  <a:lnTo>
                    <a:pt x="3541543" y="2917197"/>
                  </a:lnTo>
                  <a:lnTo>
                    <a:pt x="3502049" y="2939529"/>
                  </a:lnTo>
                  <a:lnTo>
                    <a:pt x="3460428" y="2958270"/>
                  </a:lnTo>
                  <a:lnTo>
                    <a:pt x="3416887" y="2973210"/>
                  </a:lnTo>
                  <a:lnTo>
                    <a:pt x="3371636" y="2984140"/>
                  </a:lnTo>
                  <a:lnTo>
                    <a:pt x="3324885" y="2990852"/>
                  </a:lnTo>
                  <a:lnTo>
                    <a:pt x="3276841" y="2993136"/>
                  </a:lnTo>
                  <a:lnTo>
                    <a:pt x="498868" y="2993136"/>
                  </a:lnTo>
                  <a:lnTo>
                    <a:pt x="450824" y="2990852"/>
                  </a:lnTo>
                  <a:lnTo>
                    <a:pt x="404073" y="2984140"/>
                  </a:lnTo>
                  <a:lnTo>
                    <a:pt x="358822" y="2973210"/>
                  </a:lnTo>
                  <a:lnTo>
                    <a:pt x="315281" y="2958270"/>
                  </a:lnTo>
                  <a:lnTo>
                    <a:pt x="273660" y="2939529"/>
                  </a:lnTo>
                  <a:lnTo>
                    <a:pt x="234166" y="2917197"/>
                  </a:lnTo>
                  <a:lnTo>
                    <a:pt x="197010" y="2891482"/>
                  </a:lnTo>
                  <a:lnTo>
                    <a:pt x="162401" y="2862593"/>
                  </a:lnTo>
                  <a:lnTo>
                    <a:pt x="130547" y="2830739"/>
                  </a:lnTo>
                  <a:lnTo>
                    <a:pt x="101657" y="2796130"/>
                  </a:lnTo>
                  <a:lnTo>
                    <a:pt x="75941" y="2758974"/>
                  </a:lnTo>
                  <a:lnTo>
                    <a:pt x="53608" y="2719481"/>
                  </a:lnTo>
                  <a:lnTo>
                    <a:pt x="34866" y="2677859"/>
                  </a:lnTo>
                  <a:lnTo>
                    <a:pt x="19926" y="2634318"/>
                  </a:lnTo>
                  <a:lnTo>
                    <a:pt x="8995" y="2589066"/>
                  </a:lnTo>
                  <a:lnTo>
                    <a:pt x="2283" y="2542313"/>
                  </a:lnTo>
                  <a:lnTo>
                    <a:pt x="0" y="2494267"/>
                  </a:lnTo>
                  <a:lnTo>
                    <a:pt x="0" y="49886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963114" y="1804860"/>
            <a:ext cx="3218815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845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Gereksinim yönetim 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araçları yazılı </a:t>
            </a:r>
            <a:r>
              <a:rPr sz="1800" spc="-39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gereksinimleri depolayarak gerekli </a:t>
            </a:r>
            <a:r>
              <a:rPr sz="1800" spc="-39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hallerde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 durumlarına,</a:t>
            </a:r>
            <a:r>
              <a:rPr sz="1800" spc="-1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özelliklerine</a:t>
            </a:r>
            <a:endParaRPr sz="1800">
              <a:latin typeface="Calibri"/>
              <a:cs typeface="Calibri"/>
            </a:endParaRPr>
          </a:p>
          <a:p>
            <a:pPr marL="109855" marR="102870" algn="ctr">
              <a:lnSpc>
                <a:spcPct val="100000"/>
              </a:lnSpc>
            </a:pP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,</a:t>
            </a:r>
            <a:r>
              <a:rPr sz="1800" spc="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öncelik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(priority)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değerine</a:t>
            </a:r>
            <a:r>
              <a:rPr sz="1800" spc="2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göre </a:t>
            </a:r>
            <a:r>
              <a:rPr sz="1800" spc="-39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çeşitli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filtrelemeler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yapan</a:t>
            </a:r>
            <a:r>
              <a:rPr sz="1800" spc="-5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test</a:t>
            </a:r>
            <a:r>
              <a:rPr sz="1800" spc="-3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aracıdır.</a:t>
            </a:r>
            <a:endParaRPr sz="1800">
              <a:latin typeface="Calibri"/>
              <a:cs typeface="Calibri"/>
            </a:endParaRPr>
          </a:p>
          <a:p>
            <a:pPr marL="100965" marR="96520" indent="53975" algn="ctr">
              <a:lnSpc>
                <a:spcPct val="100000"/>
              </a:lnSpc>
            </a:pP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Gereksinim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yönetim</a:t>
            </a:r>
            <a:r>
              <a:rPr sz="1800" spc="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toollarının 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genel</a:t>
            </a:r>
            <a:r>
              <a:rPr sz="1800" spc="2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amacı</a:t>
            </a:r>
            <a:r>
              <a:rPr sz="1800" spc="-1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gereksinimleri 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toplamak</a:t>
            </a:r>
            <a:r>
              <a:rPr sz="1800" spc="-1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ve</a:t>
            </a:r>
            <a:r>
              <a:rPr sz="1800" spc="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test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case 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hazırlamasına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yardımcı olmaktır.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8053" y="5517380"/>
            <a:ext cx="1517480" cy="90423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0221217" y="4784129"/>
            <a:ext cx="1275080" cy="848360"/>
          </a:xfrm>
          <a:custGeom>
            <a:avLst/>
            <a:gdLst/>
            <a:ahLst/>
            <a:cxnLst/>
            <a:rect l="l" t="t" r="r" b="b"/>
            <a:pathLst>
              <a:path w="1275079" h="848360">
                <a:moveTo>
                  <a:pt x="64350" y="519429"/>
                </a:moveTo>
                <a:lnTo>
                  <a:pt x="61937" y="519429"/>
                </a:lnTo>
                <a:lnTo>
                  <a:pt x="56032" y="520699"/>
                </a:lnTo>
                <a:lnTo>
                  <a:pt x="52196" y="521969"/>
                </a:lnTo>
                <a:lnTo>
                  <a:pt x="42748" y="525779"/>
                </a:lnTo>
                <a:lnTo>
                  <a:pt x="36487" y="529589"/>
                </a:lnTo>
                <a:lnTo>
                  <a:pt x="21970" y="537209"/>
                </a:lnTo>
                <a:lnTo>
                  <a:pt x="0" y="556259"/>
                </a:lnTo>
                <a:lnTo>
                  <a:pt x="25" y="558799"/>
                </a:lnTo>
                <a:lnTo>
                  <a:pt x="39725" y="829310"/>
                </a:lnTo>
                <a:lnTo>
                  <a:pt x="40551" y="835660"/>
                </a:lnTo>
                <a:lnTo>
                  <a:pt x="41478" y="839469"/>
                </a:lnTo>
                <a:lnTo>
                  <a:pt x="43573" y="845819"/>
                </a:lnTo>
                <a:lnTo>
                  <a:pt x="45148" y="847089"/>
                </a:lnTo>
                <a:lnTo>
                  <a:pt x="49377" y="848360"/>
                </a:lnTo>
                <a:lnTo>
                  <a:pt x="52247" y="848360"/>
                </a:lnTo>
                <a:lnTo>
                  <a:pt x="59524" y="845819"/>
                </a:lnTo>
                <a:lnTo>
                  <a:pt x="64376" y="843279"/>
                </a:lnTo>
                <a:lnTo>
                  <a:pt x="76123" y="836929"/>
                </a:lnTo>
                <a:lnTo>
                  <a:pt x="80644" y="835660"/>
                </a:lnTo>
                <a:lnTo>
                  <a:pt x="87375" y="830579"/>
                </a:lnTo>
                <a:lnTo>
                  <a:pt x="89814" y="829310"/>
                </a:lnTo>
                <a:lnTo>
                  <a:pt x="92887" y="825499"/>
                </a:lnTo>
                <a:lnTo>
                  <a:pt x="93764" y="824229"/>
                </a:lnTo>
                <a:lnTo>
                  <a:pt x="94170" y="820419"/>
                </a:lnTo>
                <a:lnTo>
                  <a:pt x="94056" y="817879"/>
                </a:lnTo>
                <a:lnTo>
                  <a:pt x="93624" y="816610"/>
                </a:lnTo>
                <a:lnTo>
                  <a:pt x="83781" y="758189"/>
                </a:lnTo>
                <a:lnTo>
                  <a:pt x="172804" y="711199"/>
                </a:lnTo>
                <a:lnTo>
                  <a:pt x="74447" y="711199"/>
                </a:lnTo>
                <a:lnTo>
                  <a:pt x="53987" y="584199"/>
                </a:lnTo>
                <a:lnTo>
                  <a:pt x="135316" y="584199"/>
                </a:lnTo>
                <a:lnTo>
                  <a:pt x="72186" y="524509"/>
                </a:lnTo>
                <a:lnTo>
                  <a:pt x="70091" y="523239"/>
                </a:lnTo>
                <a:lnTo>
                  <a:pt x="68110" y="520699"/>
                </a:lnTo>
                <a:lnTo>
                  <a:pt x="64350" y="519429"/>
                </a:lnTo>
                <a:close/>
              </a:path>
              <a:path w="1275079" h="848360">
                <a:moveTo>
                  <a:pt x="265604" y="707389"/>
                </a:moveTo>
                <a:lnTo>
                  <a:pt x="180022" y="707389"/>
                </a:lnTo>
                <a:lnTo>
                  <a:pt x="224053" y="750569"/>
                </a:lnTo>
                <a:lnTo>
                  <a:pt x="225475" y="751839"/>
                </a:lnTo>
                <a:lnTo>
                  <a:pt x="226847" y="753109"/>
                </a:lnTo>
                <a:lnTo>
                  <a:pt x="229539" y="754379"/>
                </a:lnTo>
                <a:lnTo>
                  <a:pt x="231355" y="754379"/>
                </a:lnTo>
                <a:lnTo>
                  <a:pt x="235927" y="753109"/>
                </a:lnTo>
                <a:lnTo>
                  <a:pt x="239001" y="751839"/>
                </a:lnTo>
                <a:lnTo>
                  <a:pt x="246735" y="748029"/>
                </a:lnTo>
                <a:lnTo>
                  <a:pt x="265239" y="739139"/>
                </a:lnTo>
                <a:lnTo>
                  <a:pt x="270230" y="736599"/>
                </a:lnTo>
                <a:lnTo>
                  <a:pt x="277279" y="731519"/>
                </a:lnTo>
                <a:lnTo>
                  <a:pt x="279412" y="728979"/>
                </a:lnTo>
                <a:lnTo>
                  <a:pt x="280873" y="725169"/>
                </a:lnTo>
                <a:lnTo>
                  <a:pt x="280314" y="722629"/>
                </a:lnTo>
                <a:lnTo>
                  <a:pt x="276644" y="717549"/>
                </a:lnTo>
                <a:lnTo>
                  <a:pt x="273697" y="715009"/>
                </a:lnTo>
                <a:lnTo>
                  <a:pt x="265604" y="707389"/>
                </a:lnTo>
                <a:close/>
              </a:path>
              <a:path w="1275079" h="848360">
                <a:moveTo>
                  <a:pt x="135316" y="584199"/>
                </a:moveTo>
                <a:lnTo>
                  <a:pt x="54190" y="584199"/>
                </a:lnTo>
                <a:lnTo>
                  <a:pt x="147116" y="674369"/>
                </a:lnTo>
                <a:lnTo>
                  <a:pt x="74447" y="711199"/>
                </a:lnTo>
                <a:lnTo>
                  <a:pt x="172804" y="711199"/>
                </a:lnTo>
                <a:lnTo>
                  <a:pt x="180022" y="707389"/>
                </a:lnTo>
                <a:lnTo>
                  <a:pt x="265604" y="707389"/>
                </a:lnTo>
                <a:lnTo>
                  <a:pt x="135316" y="584199"/>
                </a:lnTo>
                <a:close/>
              </a:path>
              <a:path w="1275079" h="848360">
                <a:moveTo>
                  <a:pt x="254533" y="502919"/>
                </a:moveTo>
                <a:lnTo>
                  <a:pt x="250799" y="504189"/>
                </a:lnTo>
                <a:lnTo>
                  <a:pt x="248399" y="504189"/>
                </a:lnTo>
                <a:lnTo>
                  <a:pt x="242519" y="506729"/>
                </a:lnTo>
                <a:lnTo>
                  <a:pt x="238925" y="507999"/>
                </a:lnTo>
                <a:lnTo>
                  <a:pt x="230606" y="513079"/>
                </a:lnTo>
                <a:lnTo>
                  <a:pt x="227304" y="514349"/>
                </a:lnTo>
                <a:lnTo>
                  <a:pt x="222224" y="518159"/>
                </a:lnTo>
                <a:lnTo>
                  <a:pt x="220281" y="519429"/>
                </a:lnTo>
                <a:lnTo>
                  <a:pt x="217525" y="523239"/>
                </a:lnTo>
                <a:lnTo>
                  <a:pt x="216776" y="524509"/>
                </a:lnTo>
                <a:lnTo>
                  <a:pt x="216484" y="527049"/>
                </a:lnTo>
                <a:lnTo>
                  <a:pt x="216750" y="528319"/>
                </a:lnTo>
                <a:lnTo>
                  <a:pt x="310083" y="707389"/>
                </a:lnTo>
                <a:lnTo>
                  <a:pt x="311073" y="708659"/>
                </a:lnTo>
                <a:lnTo>
                  <a:pt x="313689" y="709929"/>
                </a:lnTo>
                <a:lnTo>
                  <a:pt x="315467" y="709929"/>
                </a:lnTo>
                <a:lnTo>
                  <a:pt x="319989" y="708659"/>
                </a:lnTo>
                <a:lnTo>
                  <a:pt x="322783" y="708659"/>
                </a:lnTo>
                <a:lnTo>
                  <a:pt x="329463" y="704849"/>
                </a:lnTo>
                <a:lnTo>
                  <a:pt x="333578" y="703579"/>
                </a:lnTo>
                <a:lnTo>
                  <a:pt x="343344" y="698499"/>
                </a:lnTo>
                <a:lnTo>
                  <a:pt x="353275" y="692149"/>
                </a:lnTo>
                <a:lnTo>
                  <a:pt x="355561" y="690879"/>
                </a:lnTo>
                <a:lnTo>
                  <a:pt x="358711" y="687069"/>
                </a:lnTo>
                <a:lnTo>
                  <a:pt x="359625" y="685799"/>
                </a:lnTo>
                <a:lnTo>
                  <a:pt x="360184" y="683259"/>
                </a:lnTo>
                <a:lnTo>
                  <a:pt x="359981" y="681989"/>
                </a:lnTo>
                <a:lnTo>
                  <a:pt x="298157" y="562609"/>
                </a:lnTo>
                <a:lnTo>
                  <a:pt x="300113" y="553719"/>
                </a:lnTo>
                <a:lnTo>
                  <a:pt x="302379" y="546099"/>
                </a:lnTo>
                <a:lnTo>
                  <a:pt x="304956" y="538479"/>
                </a:lnTo>
                <a:lnTo>
                  <a:pt x="307847" y="532129"/>
                </a:lnTo>
                <a:lnTo>
                  <a:pt x="310557" y="527049"/>
                </a:lnTo>
                <a:lnTo>
                  <a:pt x="270636" y="527049"/>
                </a:lnTo>
                <a:lnTo>
                  <a:pt x="259333" y="505459"/>
                </a:lnTo>
                <a:lnTo>
                  <a:pt x="258394" y="505459"/>
                </a:lnTo>
                <a:lnTo>
                  <a:pt x="256044" y="504189"/>
                </a:lnTo>
                <a:lnTo>
                  <a:pt x="254533" y="502919"/>
                </a:lnTo>
                <a:close/>
              </a:path>
              <a:path w="1275079" h="848360">
                <a:moveTo>
                  <a:pt x="421970" y="510539"/>
                </a:moveTo>
                <a:lnTo>
                  <a:pt x="342874" y="510539"/>
                </a:lnTo>
                <a:lnTo>
                  <a:pt x="347344" y="511809"/>
                </a:lnTo>
                <a:lnTo>
                  <a:pt x="355739" y="516889"/>
                </a:lnTo>
                <a:lnTo>
                  <a:pt x="359740" y="519429"/>
                </a:lnTo>
                <a:lnTo>
                  <a:pt x="367334" y="528319"/>
                </a:lnTo>
                <a:lnTo>
                  <a:pt x="371462" y="534669"/>
                </a:lnTo>
                <a:lnTo>
                  <a:pt x="429082" y="645159"/>
                </a:lnTo>
                <a:lnTo>
                  <a:pt x="430085" y="646429"/>
                </a:lnTo>
                <a:lnTo>
                  <a:pt x="432701" y="647699"/>
                </a:lnTo>
                <a:lnTo>
                  <a:pt x="434454" y="647699"/>
                </a:lnTo>
                <a:lnTo>
                  <a:pt x="438835" y="646429"/>
                </a:lnTo>
                <a:lnTo>
                  <a:pt x="441629" y="646429"/>
                </a:lnTo>
                <a:lnTo>
                  <a:pt x="448436" y="643889"/>
                </a:lnTo>
                <a:lnTo>
                  <a:pt x="452589" y="641349"/>
                </a:lnTo>
                <a:lnTo>
                  <a:pt x="462229" y="636269"/>
                </a:lnTo>
                <a:lnTo>
                  <a:pt x="466128" y="633729"/>
                </a:lnTo>
                <a:lnTo>
                  <a:pt x="472262" y="629919"/>
                </a:lnTo>
                <a:lnTo>
                  <a:pt x="474535" y="628649"/>
                </a:lnTo>
                <a:lnTo>
                  <a:pt x="477545" y="624839"/>
                </a:lnTo>
                <a:lnTo>
                  <a:pt x="478447" y="623569"/>
                </a:lnTo>
                <a:lnTo>
                  <a:pt x="478993" y="621029"/>
                </a:lnTo>
                <a:lnTo>
                  <a:pt x="478789" y="619759"/>
                </a:lnTo>
                <a:lnTo>
                  <a:pt x="478104" y="618489"/>
                </a:lnTo>
                <a:lnTo>
                  <a:pt x="421970" y="510539"/>
                </a:lnTo>
                <a:close/>
              </a:path>
              <a:path w="1275079" h="848360">
                <a:moveTo>
                  <a:pt x="617962" y="400049"/>
                </a:moveTo>
                <a:lnTo>
                  <a:pt x="543458" y="400049"/>
                </a:lnTo>
                <a:lnTo>
                  <a:pt x="551497" y="402589"/>
                </a:lnTo>
                <a:lnTo>
                  <a:pt x="555142" y="405129"/>
                </a:lnTo>
                <a:lnTo>
                  <a:pt x="561720" y="412749"/>
                </a:lnTo>
                <a:lnTo>
                  <a:pt x="564807" y="417829"/>
                </a:lnTo>
                <a:lnTo>
                  <a:pt x="573265" y="433069"/>
                </a:lnTo>
                <a:lnTo>
                  <a:pt x="556031" y="441959"/>
                </a:lnTo>
                <a:lnTo>
                  <a:pt x="544724" y="448309"/>
                </a:lnTo>
                <a:lnTo>
                  <a:pt x="509004" y="473709"/>
                </a:lnTo>
                <a:lnTo>
                  <a:pt x="486303" y="507999"/>
                </a:lnTo>
                <a:lnTo>
                  <a:pt x="484275" y="523239"/>
                </a:lnTo>
                <a:lnTo>
                  <a:pt x="484652" y="529589"/>
                </a:lnTo>
                <a:lnTo>
                  <a:pt x="500267" y="565149"/>
                </a:lnTo>
                <a:lnTo>
                  <a:pt x="532561" y="585469"/>
                </a:lnTo>
                <a:lnTo>
                  <a:pt x="538826" y="586739"/>
                </a:lnTo>
                <a:lnTo>
                  <a:pt x="551857" y="586739"/>
                </a:lnTo>
                <a:lnTo>
                  <a:pt x="572406" y="582929"/>
                </a:lnTo>
                <a:lnTo>
                  <a:pt x="579365" y="579119"/>
                </a:lnTo>
                <a:lnTo>
                  <a:pt x="586371" y="576579"/>
                </a:lnTo>
                <a:lnTo>
                  <a:pt x="618880" y="546099"/>
                </a:lnTo>
                <a:lnTo>
                  <a:pt x="621681" y="541019"/>
                </a:lnTo>
                <a:lnTo>
                  <a:pt x="562991" y="541019"/>
                </a:lnTo>
                <a:lnTo>
                  <a:pt x="549224" y="537209"/>
                </a:lnTo>
                <a:lnTo>
                  <a:pt x="543864" y="532129"/>
                </a:lnTo>
                <a:lnTo>
                  <a:pt x="537743" y="520699"/>
                </a:lnTo>
                <a:lnTo>
                  <a:pt x="536562" y="516889"/>
                </a:lnTo>
                <a:lnTo>
                  <a:pt x="536359" y="507999"/>
                </a:lnTo>
                <a:lnTo>
                  <a:pt x="537463" y="504189"/>
                </a:lnTo>
                <a:lnTo>
                  <a:pt x="589546" y="464819"/>
                </a:lnTo>
                <a:lnTo>
                  <a:pt x="651518" y="464819"/>
                </a:lnTo>
                <a:lnTo>
                  <a:pt x="617962" y="400049"/>
                </a:lnTo>
                <a:close/>
              </a:path>
              <a:path w="1275079" h="848360">
                <a:moveTo>
                  <a:pt x="651518" y="464819"/>
                </a:moveTo>
                <a:lnTo>
                  <a:pt x="589546" y="464819"/>
                </a:lnTo>
                <a:lnTo>
                  <a:pt x="605218" y="495299"/>
                </a:lnTo>
                <a:lnTo>
                  <a:pt x="603199" y="501649"/>
                </a:lnTo>
                <a:lnTo>
                  <a:pt x="600895" y="509269"/>
                </a:lnTo>
                <a:lnTo>
                  <a:pt x="598308" y="514349"/>
                </a:lnTo>
                <a:lnTo>
                  <a:pt x="595439" y="519429"/>
                </a:lnTo>
                <a:lnTo>
                  <a:pt x="591413" y="527049"/>
                </a:lnTo>
                <a:lnTo>
                  <a:pt x="585914" y="532129"/>
                </a:lnTo>
                <a:lnTo>
                  <a:pt x="570598" y="539749"/>
                </a:lnTo>
                <a:lnTo>
                  <a:pt x="562991" y="541019"/>
                </a:lnTo>
                <a:lnTo>
                  <a:pt x="621681" y="541019"/>
                </a:lnTo>
                <a:lnTo>
                  <a:pt x="623082" y="538479"/>
                </a:lnTo>
                <a:lnTo>
                  <a:pt x="626563" y="530859"/>
                </a:lnTo>
                <a:lnTo>
                  <a:pt x="629323" y="521969"/>
                </a:lnTo>
                <a:lnTo>
                  <a:pt x="677354" y="521969"/>
                </a:lnTo>
                <a:lnTo>
                  <a:pt x="678891" y="518159"/>
                </a:lnTo>
                <a:lnTo>
                  <a:pt x="678802" y="516889"/>
                </a:lnTo>
                <a:lnTo>
                  <a:pt x="677837" y="515619"/>
                </a:lnTo>
                <a:lnTo>
                  <a:pt x="651518" y="464819"/>
                </a:lnTo>
                <a:close/>
              </a:path>
              <a:path w="1275079" h="848360">
                <a:moveTo>
                  <a:pt x="677354" y="521969"/>
                </a:moveTo>
                <a:lnTo>
                  <a:pt x="629323" y="521969"/>
                </a:lnTo>
                <a:lnTo>
                  <a:pt x="637603" y="538479"/>
                </a:lnTo>
                <a:lnTo>
                  <a:pt x="638924" y="539749"/>
                </a:lnTo>
                <a:lnTo>
                  <a:pt x="642264" y="541019"/>
                </a:lnTo>
                <a:lnTo>
                  <a:pt x="644575" y="539749"/>
                </a:lnTo>
                <a:lnTo>
                  <a:pt x="650468" y="538479"/>
                </a:lnTo>
                <a:lnTo>
                  <a:pt x="654913" y="535939"/>
                </a:lnTo>
                <a:lnTo>
                  <a:pt x="666407" y="530859"/>
                </a:lnTo>
                <a:lnTo>
                  <a:pt x="670471" y="528319"/>
                </a:lnTo>
                <a:lnTo>
                  <a:pt x="675665" y="524509"/>
                </a:lnTo>
                <a:lnTo>
                  <a:pt x="677354" y="521969"/>
                </a:lnTo>
                <a:close/>
              </a:path>
              <a:path w="1275079" h="848360">
                <a:moveTo>
                  <a:pt x="356585" y="454659"/>
                </a:moveTo>
                <a:lnTo>
                  <a:pt x="341116" y="454659"/>
                </a:lnTo>
                <a:lnTo>
                  <a:pt x="332908" y="457199"/>
                </a:lnTo>
                <a:lnTo>
                  <a:pt x="324380" y="459739"/>
                </a:lnTo>
                <a:lnTo>
                  <a:pt x="288061" y="488949"/>
                </a:lnTo>
                <a:lnTo>
                  <a:pt x="270636" y="527049"/>
                </a:lnTo>
                <a:lnTo>
                  <a:pt x="310557" y="527049"/>
                </a:lnTo>
                <a:lnTo>
                  <a:pt x="311911" y="524509"/>
                </a:lnTo>
                <a:lnTo>
                  <a:pt x="317106" y="518159"/>
                </a:lnTo>
                <a:lnTo>
                  <a:pt x="328460" y="511809"/>
                </a:lnTo>
                <a:lnTo>
                  <a:pt x="333349" y="510539"/>
                </a:lnTo>
                <a:lnTo>
                  <a:pt x="421970" y="510539"/>
                </a:lnTo>
                <a:lnTo>
                  <a:pt x="421309" y="509269"/>
                </a:lnTo>
                <a:lnTo>
                  <a:pt x="395433" y="472439"/>
                </a:lnTo>
                <a:lnTo>
                  <a:pt x="370791" y="457199"/>
                </a:lnTo>
                <a:lnTo>
                  <a:pt x="356585" y="454659"/>
                </a:lnTo>
                <a:close/>
              </a:path>
              <a:path w="1275079" h="848360">
                <a:moveTo>
                  <a:pt x="759510" y="240029"/>
                </a:moveTo>
                <a:lnTo>
                  <a:pt x="754989" y="241299"/>
                </a:lnTo>
                <a:lnTo>
                  <a:pt x="752157" y="241299"/>
                </a:lnTo>
                <a:lnTo>
                  <a:pt x="745350" y="245109"/>
                </a:lnTo>
                <a:lnTo>
                  <a:pt x="740816" y="246379"/>
                </a:lnTo>
                <a:lnTo>
                  <a:pt x="728929" y="252729"/>
                </a:lnTo>
                <a:lnTo>
                  <a:pt x="724090" y="256539"/>
                </a:lnTo>
                <a:lnTo>
                  <a:pt x="717118" y="260349"/>
                </a:lnTo>
                <a:lnTo>
                  <a:pt x="714933" y="262889"/>
                </a:lnTo>
                <a:lnTo>
                  <a:pt x="713206" y="267969"/>
                </a:lnTo>
                <a:lnTo>
                  <a:pt x="713422" y="270509"/>
                </a:lnTo>
                <a:lnTo>
                  <a:pt x="868095" y="412749"/>
                </a:lnTo>
                <a:lnTo>
                  <a:pt x="876134" y="416559"/>
                </a:lnTo>
                <a:lnTo>
                  <a:pt x="878332" y="417829"/>
                </a:lnTo>
                <a:lnTo>
                  <a:pt x="880452" y="417829"/>
                </a:lnTo>
                <a:lnTo>
                  <a:pt x="887958" y="491489"/>
                </a:lnTo>
                <a:lnTo>
                  <a:pt x="888555" y="494029"/>
                </a:lnTo>
                <a:lnTo>
                  <a:pt x="890473" y="496569"/>
                </a:lnTo>
                <a:lnTo>
                  <a:pt x="892022" y="497839"/>
                </a:lnTo>
                <a:lnTo>
                  <a:pt x="899058" y="497839"/>
                </a:lnTo>
                <a:lnTo>
                  <a:pt x="905878" y="495299"/>
                </a:lnTo>
                <a:lnTo>
                  <a:pt x="910221" y="492759"/>
                </a:lnTo>
                <a:lnTo>
                  <a:pt x="915492" y="490219"/>
                </a:lnTo>
                <a:lnTo>
                  <a:pt x="922590" y="486409"/>
                </a:lnTo>
                <a:lnTo>
                  <a:pt x="928628" y="482599"/>
                </a:lnTo>
                <a:lnTo>
                  <a:pt x="933606" y="480059"/>
                </a:lnTo>
                <a:lnTo>
                  <a:pt x="937526" y="476249"/>
                </a:lnTo>
                <a:lnTo>
                  <a:pt x="942060" y="472439"/>
                </a:lnTo>
                <a:lnTo>
                  <a:pt x="944054" y="467359"/>
                </a:lnTo>
                <a:lnTo>
                  <a:pt x="943521" y="463549"/>
                </a:lnTo>
                <a:lnTo>
                  <a:pt x="932332" y="389889"/>
                </a:lnTo>
                <a:lnTo>
                  <a:pt x="925294" y="344169"/>
                </a:lnTo>
                <a:lnTo>
                  <a:pt x="872870" y="344169"/>
                </a:lnTo>
                <a:lnTo>
                  <a:pt x="769746" y="247649"/>
                </a:lnTo>
                <a:lnTo>
                  <a:pt x="767245" y="245109"/>
                </a:lnTo>
                <a:lnTo>
                  <a:pt x="765098" y="243839"/>
                </a:lnTo>
                <a:lnTo>
                  <a:pt x="761542" y="241299"/>
                </a:lnTo>
                <a:lnTo>
                  <a:pt x="759510" y="240029"/>
                </a:lnTo>
                <a:close/>
              </a:path>
              <a:path w="1275079" h="848360">
                <a:moveTo>
                  <a:pt x="637070" y="198119"/>
                </a:moveTo>
                <a:lnTo>
                  <a:pt x="635241" y="198119"/>
                </a:lnTo>
                <a:lnTo>
                  <a:pt x="630656" y="199389"/>
                </a:lnTo>
                <a:lnTo>
                  <a:pt x="627824" y="199389"/>
                </a:lnTo>
                <a:lnTo>
                  <a:pt x="621080" y="201929"/>
                </a:lnTo>
                <a:lnTo>
                  <a:pt x="616953" y="204469"/>
                </a:lnTo>
                <a:lnTo>
                  <a:pt x="607186" y="209549"/>
                </a:lnTo>
                <a:lnTo>
                  <a:pt x="597331" y="215899"/>
                </a:lnTo>
                <a:lnTo>
                  <a:pt x="595083" y="217169"/>
                </a:lnTo>
                <a:lnTo>
                  <a:pt x="592010" y="220979"/>
                </a:lnTo>
                <a:lnTo>
                  <a:pt x="591121" y="222249"/>
                </a:lnTo>
                <a:lnTo>
                  <a:pt x="590638" y="226059"/>
                </a:lnTo>
                <a:lnTo>
                  <a:pt x="590867" y="227329"/>
                </a:lnTo>
                <a:lnTo>
                  <a:pt x="727786" y="490219"/>
                </a:lnTo>
                <a:lnTo>
                  <a:pt x="728789" y="491489"/>
                </a:lnTo>
                <a:lnTo>
                  <a:pt x="731393" y="491489"/>
                </a:lnTo>
                <a:lnTo>
                  <a:pt x="733183" y="492759"/>
                </a:lnTo>
                <a:lnTo>
                  <a:pt x="737692" y="491489"/>
                </a:lnTo>
                <a:lnTo>
                  <a:pt x="740498" y="490219"/>
                </a:lnTo>
                <a:lnTo>
                  <a:pt x="747179" y="487679"/>
                </a:lnTo>
                <a:lnTo>
                  <a:pt x="751293" y="486409"/>
                </a:lnTo>
                <a:lnTo>
                  <a:pt x="761060" y="481329"/>
                </a:lnTo>
                <a:lnTo>
                  <a:pt x="770991" y="474979"/>
                </a:lnTo>
                <a:lnTo>
                  <a:pt x="773277" y="472439"/>
                </a:lnTo>
                <a:lnTo>
                  <a:pt x="776414" y="469899"/>
                </a:lnTo>
                <a:lnTo>
                  <a:pt x="777341" y="468629"/>
                </a:lnTo>
                <a:lnTo>
                  <a:pt x="777887" y="464819"/>
                </a:lnTo>
                <a:lnTo>
                  <a:pt x="777684" y="463549"/>
                </a:lnTo>
                <a:lnTo>
                  <a:pt x="776998" y="462279"/>
                </a:lnTo>
                <a:lnTo>
                  <a:pt x="640765" y="200659"/>
                </a:lnTo>
                <a:lnTo>
                  <a:pt x="639749" y="199389"/>
                </a:lnTo>
                <a:lnTo>
                  <a:pt x="637070" y="198119"/>
                </a:lnTo>
                <a:close/>
              </a:path>
              <a:path w="1275079" h="848360">
                <a:moveTo>
                  <a:pt x="555459" y="350519"/>
                </a:moveTo>
                <a:lnTo>
                  <a:pt x="547587" y="351789"/>
                </a:lnTo>
                <a:lnTo>
                  <a:pt x="530661" y="354329"/>
                </a:lnTo>
                <a:lnTo>
                  <a:pt x="521492" y="358139"/>
                </a:lnTo>
                <a:lnTo>
                  <a:pt x="511834" y="361949"/>
                </a:lnTo>
                <a:lnTo>
                  <a:pt x="501688" y="367029"/>
                </a:lnTo>
                <a:lnTo>
                  <a:pt x="495946" y="370839"/>
                </a:lnTo>
                <a:lnTo>
                  <a:pt x="490416" y="373379"/>
                </a:lnTo>
                <a:lnTo>
                  <a:pt x="457047" y="401319"/>
                </a:lnTo>
                <a:lnTo>
                  <a:pt x="441934" y="427989"/>
                </a:lnTo>
                <a:lnTo>
                  <a:pt x="443090" y="433069"/>
                </a:lnTo>
                <a:lnTo>
                  <a:pt x="444449" y="436879"/>
                </a:lnTo>
                <a:lnTo>
                  <a:pt x="448157" y="444499"/>
                </a:lnTo>
                <a:lnTo>
                  <a:pt x="449795" y="447039"/>
                </a:lnTo>
                <a:lnTo>
                  <a:pt x="453199" y="450849"/>
                </a:lnTo>
                <a:lnTo>
                  <a:pt x="454863" y="453389"/>
                </a:lnTo>
                <a:lnTo>
                  <a:pt x="459714" y="457199"/>
                </a:lnTo>
                <a:lnTo>
                  <a:pt x="464438" y="457199"/>
                </a:lnTo>
                <a:lnTo>
                  <a:pt x="468007" y="455929"/>
                </a:lnTo>
                <a:lnTo>
                  <a:pt x="470268" y="453389"/>
                </a:lnTo>
                <a:lnTo>
                  <a:pt x="475081" y="445769"/>
                </a:lnTo>
                <a:lnTo>
                  <a:pt x="478205" y="441959"/>
                </a:lnTo>
                <a:lnTo>
                  <a:pt x="508698" y="411479"/>
                </a:lnTo>
                <a:lnTo>
                  <a:pt x="538962" y="400049"/>
                </a:lnTo>
                <a:lnTo>
                  <a:pt x="617962" y="400049"/>
                </a:lnTo>
                <a:lnTo>
                  <a:pt x="615988" y="396239"/>
                </a:lnTo>
                <a:lnTo>
                  <a:pt x="589442" y="361949"/>
                </a:lnTo>
                <a:lnTo>
                  <a:pt x="562960" y="351789"/>
                </a:lnTo>
                <a:lnTo>
                  <a:pt x="555459" y="350519"/>
                </a:lnTo>
                <a:close/>
              </a:path>
              <a:path w="1275079" h="848360">
                <a:moveTo>
                  <a:pt x="894981" y="172719"/>
                </a:moveTo>
                <a:lnTo>
                  <a:pt x="886612" y="172719"/>
                </a:lnTo>
                <a:lnTo>
                  <a:pt x="878547" y="175259"/>
                </a:lnTo>
                <a:lnTo>
                  <a:pt x="873683" y="177799"/>
                </a:lnTo>
                <a:lnTo>
                  <a:pt x="860742" y="184149"/>
                </a:lnTo>
                <a:lnTo>
                  <a:pt x="855802" y="187959"/>
                </a:lnTo>
                <a:lnTo>
                  <a:pt x="850544" y="191769"/>
                </a:lnTo>
                <a:lnTo>
                  <a:pt x="848893" y="193039"/>
                </a:lnTo>
                <a:lnTo>
                  <a:pt x="847559" y="196849"/>
                </a:lnTo>
                <a:lnTo>
                  <a:pt x="847712" y="199389"/>
                </a:lnTo>
                <a:lnTo>
                  <a:pt x="848715" y="203199"/>
                </a:lnTo>
                <a:lnTo>
                  <a:pt x="873467" y="344169"/>
                </a:lnTo>
                <a:lnTo>
                  <a:pt x="925294" y="344169"/>
                </a:lnTo>
                <a:lnTo>
                  <a:pt x="901052" y="186689"/>
                </a:lnTo>
                <a:lnTo>
                  <a:pt x="900391" y="182879"/>
                </a:lnTo>
                <a:lnTo>
                  <a:pt x="899426" y="179069"/>
                </a:lnTo>
                <a:lnTo>
                  <a:pt x="896886" y="175259"/>
                </a:lnTo>
                <a:lnTo>
                  <a:pt x="894981" y="172719"/>
                </a:lnTo>
                <a:close/>
              </a:path>
              <a:path w="1275079" h="848360">
                <a:moveTo>
                  <a:pt x="1120836" y="242569"/>
                </a:moveTo>
                <a:lnTo>
                  <a:pt x="1054747" y="242569"/>
                </a:lnTo>
                <a:lnTo>
                  <a:pt x="1062583" y="246379"/>
                </a:lnTo>
                <a:lnTo>
                  <a:pt x="1065580" y="248919"/>
                </a:lnTo>
                <a:lnTo>
                  <a:pt x="1069428" y="256539"/>
                </a:lnTo>
                <a:lnTo>
                  <a:pt x="1070343" y="260349"/>
                </a:lnTo>
                <a:lnTo>
                  <a:pt x="1070457" y="266699"/>
                </a:lnTo>
                <a:lnTo>
                  <a:pt x="1069644" y="269239"/>
                </a:lnTo>
                <a:lnTo>
                  <a:pt x="1035710" y="294639"/>
                </a:lnTo>
                <a:lnTo>
                  <a:pt x="1022705" y="297179"/>
                </a:lnTo>
                <a:lnTo>
                  <a:pt x="1016825" y="298449"/>
                </a:lnTo>
                <a:lnTo>
                  <a:pt x="991869" y="298449"/>
                </a:lnTo>
                <a:lnTo>
                  <a:pt x="989228" y="299719"/>
                </a:lnTo>
                <a:lnTo>
                  <a:pt x="988352" y="300989"/>
                </a:lnTo>
                <a:lnTo>
                  <a:pt x="987247" y="302259"/>
                </a:lnTo>
                <a:lnTo>
                  <a:pt x="987069" y="303529"/>
                </a:lnTo>
                <a:lnTo>
                  <a:pt x="987463" y="307339"/>
                </a:lnTo>
                <a:lnTo>
                  <a:pt x="988021" y="308609"/>
                </a:lnTo>
                <a:lnTo>
                  <a:pt x="989901" y="313689"/>
                </a:lnTo>
                <a:lnTo>
                  <a:pt x="991362" y="317499"/>
                </a:lnTo>
                <a:lnTo>
                  <a:pt x="996378" y="326389"/>
                </a:lnTo>
                <a:lnTo>
                  <a:pt x="999070" y="331469"/>
                </a:lnTo>
                <a:lnTo>
                  <a:pt x="1003744" y="336549"/>
                </a:lnTo>
                <a:lnTo>
                  <a:pt x="1005992" y="337819"/>
                </a:lnTo>
                <a:lnTo>
                  <a:pt x="1010348" y="339089"/>
                </a:lnTo>
                <a:lnTo>
                  <a:pt x="1026185" y="339089"/>
                </a:lnTo>
                <a:lnTo>
                  <a:pt x="1037272" y="336549"/>
                </a:lnTo>
                <a:lnTo>
                  <a:pt x="1043304" y="335279"/>
                </a:lnTo>
                <a:lnTo>
                  <a:pt x="1056347" y="331469"/>
                </a:lnTo>
                <a:lnTo>
                  <a:pt x="1062901" y="327659"/>
                </a:lnTo>
                <a:lnTo>
                  <a:pt x="1069505" y="325119"/>
                </a:lnTo>
                <a:lnTo>
                  <a:pt x="1103658" y="299719"/>
                </a:lnTo>
                <a:lnTo>
                  <a:pt x="1122010" y="260349"/>
                </a:lnTo>
                <a:lnTo>
                  <a:pt x="1122260" y="252729"/>
                </a:lnTo>
                <a:lnTo>
                  <a:pt x="1121622" y="246379"/>
                </a:lnTo>
                <a:lnTo>
                  <a:pt x="1120836" y="242569"/>
                </a:lnTo>
                <a:close/>
              </a:path>
              <a:path w="1275079" h="848360">
                <a:moveTo>
                  <a:pt x="1036701" y="105409"/>
                </a:moveTo>
                <a:lnTo>
                  <a:pt x="1017562" y="105409"/>
                </a:lnTo>
                <a:lnTo>
                  <a:pt x="1007884" y="107949"/>
                </a:lnTo>
                <a:lnTo>
                  <a:pt x="1002652" y="109219"/>
                </a:lnTo>
                <a:lnTo>
                  <a:pt x="964985" y="126999"/>
                </a:lnTo>
                <a:lnTo>
                  <a:pt x="947187" y="143509"/>
                </a:lnTo>
                <a:lnTo>
                  <a:pt x="942678" y="148589"/>
                </a:lnTo>
                <a:lnTo>
                  <a:pt x="931011" y="186689"/>
                </a:lnTo>
                <a:lnTo>
                  <a:pt x="931673" y="193039"/>
                </a:lnTo>
                <a:lnTo>
                  <a:pt x="958507" y="236219"/>
                </a:lnTo>
                <a:lnTo>
                  <a:pt x="996429" y="246379"/>
                </a:lnTo>
                <a:lnTo>
                  <a:pt x="1002982" y="246379"/>
                </a:lnTo>
                <a:lnTo>
                  <a:pt x="1016012" y="245109"/>
                </a:lnTo>
                <a:lnTo>
                  <a:pt x="1022299" y="243839"/>
                </a:lnTo>
                <a:lnTo>
                  <a:pt x="1034389" y="242569"/>
                </a:lnTo>
                <a:lnTo>
                  <a:pt x="1120836" y="242569"/>
                </a:lnTo>
                <a:lnTo>
                  <a:pt x="1120049" y="238759"/>
                </a:lnTo>
                <a:lnTo>
                  <a:pt x="1093889" y="200659"/>
                </a:lnTo>
                <a:lnTo>
                  <a:pt x="1083762" y="195579"/>
                </a:lnTo>
                <a:lnTo>
                  <a:pt x="1001102" y="195579"/>
                </a:lnTo>
                <a:lnTo>
                  <a:pt x="996530" y="194309"/>
                </a:lnTo>
                <a:lnTo>
                  <a:pt x="981024" y="173989"/>
                </a:lnTo>
                <a:lnTo>
                  <a:pt x="981557" y="171449"/>
                </a:lnTo>
                <a:lnTo>
                  <a:pt x="1012139" y="147319"/>
                </a:lnTo>
                <a:lnTo>
                  <a:pt x="1023480" y="144779"/>
                </a:lnTo>
                <a:lnTo>
                  <a:pt x="1028611" y="143509"/>
                </a:lnTo>
                <a:lnTo>
                  <a:pt x="1050366" y="143509"/>
                </a:lnTo>
                <a:lnTo>
                  <a:pt x="1052614" y="142239"/>
                </a:lnTo>
                <a:lnTo>
                  <a:pt x="1053414" y="140969"/>
                </a:lnTo>
                <a:lnTo>
                  <a:pt x="1054519" y="139699"/>
                </a:lnTo>
                <a:lnTo>
                  <a:pt x="1054684" y="138429"/>
                </a:lnTo>
                <a:lnTo>
                  <a:pt x="1054227" y="134619"/>
                </a:lnTo>
                <a:lnTo>
                  <a:pt x="1053630" y="133349"/>
                </a:lnTo>
                <a:lnTo>
                  <a:pt x="1051687" y="128269"/>
                </a:lnTo>
                <a:lnTo>
                  <a:pt x="1050277" y="125729"/>
                </a:lnTo>
                <a:lnTo>
                  <a:pt x="1046848" y="118109"/>
                </a:lnTo>
                <a:lnTo>
                  <a:pt x="1045425" y="116839"/>
                </a:lnTo>
                <a:lnTo>
                  <a:pt x="1042898" y="111759"/>
                </a:lnTo>
                <a:lnTo>
                  <a:pt x="1041768" y="110489"/>
                </a:lnTo>
                <a:lnTo>
                  <a:pt x="1039799" y="107949"/>
                </a:lnTo>
                <a:lnTo>
                  <a:pt x="1038783" y="106679"/>
                </a:lnTo>
                <a:lnTo>
                  <a:pt x="1036701" y="105409"/>
                </a:lnTo>
                <a:close/>
              </a:path>
              <a:path w="1275079" h="848360">
                <a:moveTo>
                  <a:pt x="1169517" y="109219"/>
                </a:moveTo>
                <a:lnTo>
                  <a:pt x="1106614" y="109219"/>
                </a:lnTo>
                <a:lnTo>
                  <a:pt x="1153718" y="199389"/>
                </a:lnTo>
                <a:lnTo>
                  <a:pt x="1178090" y="232409"/>
                </a:lnTo>
                <a:lnTo>
                  <a:pt x="1207960" y="243839"/>
                </a:lnTo>
                <a:lnTo>
                  <a:pt x="1216520" y="242569"/>
                </a:lnTo>
                <a:lnTo>
                  <a:pt x="1223073" y="241299"/>
                </a:lnTo>
                <a:lnTo>
                  <a:pt x="1229875" y="238759"/>
                </a:lnTo>
                <a:lnTo>
                  <a:pt x="1236928" y="236219"/>
                </a:lnTo>
                <a:lnTo>
                  <a:pt x="1244231" y="232409"/>
                </a:lnTo>
                <a:lnTo>
                  <a:pt x="1247927" y="231139"/>
                </a:lnTo>
                <a:lnTo>
                  <a:pt x="1251483" y="228599"/>
                </a:lnTo>
                <a:lnTo>
                  <a:pt x="1258328" y="224789"/>
                </a:lnTo>
                <a:lnTo>
                  <a:pt x="1261402" y="222249"/>
                </a:lnTo>
                <a:lnTo>
                  <a:pt x="1266850" y="217169"/>
                </a:lnTo>
                <a:lnTo>
                  <a:pt x="1269111" y="214629"/>
                </a:lnTo>
                <a:lnTo>
                  <a:pt x="1272705" y="210819"/>
                </a:lnTo>
                <a:lnTo>
                  <a:pt x="1273860" y="208279"/>
                </a:lnTo>
                <a:lnTo>
                  <a:pt x="1274940" y="204469"/>
                </a:lnTo>
                <a:lnTo>
                  <a:pt x="1274762" y="201929"/>
                </a:lnTo>
                <a:lnTo>
                  <a:pt x="1272984" y="195579"/>
                </a:lnTo>
                <a:lnTo>
                  <a:pt x="1271028" y="190499"/>
                </a:lnTo>
                <a:lnTo>
                  <a:pt x="1270273" y="189229"/>
                </a:lnTo>
                <a:lnTo>
                  <a:pt x="1220889" y="189229"/>
                </a:lnTo>
                <a:lnTo>
                  <a:pt x="1209802" y="182879"/>
                </a:lnTo>
                <a:lnTo>
                  <a:pt x="1204518" y="176529"/>
                </a:lnTo>
                <a:lnTo>
                  <a:pt x="1169517" y="109219"/>
                </a:lnTo>
                <a:close/>
              </a:path>
              <a:path w="1275079" h="848360">
                <a:moveTo>
                  <a:pt x="1068870" y="191769"/>
                </a:moveTo>
                <a:lnTo>
                  <a:pt x="1048804" y="191769"/>
                </a:lnTo>
                <a:lnTo>
                  <a:pt x="1035850" y="193039"/>
                </a:lnTo>
                <a:lnTo>
                  <a:pt x="1029525" y="193039"/>
                </a:lnTo>
                <a:lnTo>
                  <a:pt x="1017168" y="195579"/>
                </a:lnTo>
                <a:lnTo>
                  <a:pt x="1083762" y="195579"/>
                </a:lnTo>
                <a:lnTo>
                  <a:pt x="1075372" y="193039"/>
                </a:lnTo>
                <a:lnTo>
                  <a:pt x="1068870" y="191769"/>
                </a:lnTo>
                <a:close/>
              </a:path>
              <a:path w="1275079" h="848360">
                <a:moveTo>
                  <a:pt x="1256576" y="168909"/>
                </a:moveTo>
                <a:lnTo>
                  <a:pt x="1253769" y="168909"/>
                </a:lnTo>
                <a:lnTo>
                  <a:pt x="1252054" y="170179"/>
                </a:lnTo>
                <a:lnTo>
                  <a:pt x="1251153" y="170179"/>
                </a:lnTo>
                <a:lnTo>
                  <a:pt x="1249387" y="172719"/>
                </a:lnTo>
                <a:lnTo>
                  <a:pt x="1248270" y="173989"/>
                </a:lnTo>
                <a:lnTo>
                  <a:pt x="1245590" y="176529"/>
                </a:lnTo>
                <a:lnTo>
                  <a:pt x="1243990" y="179069"/>
                </a:lnTo>
                <a:lnTo>
                  <a:pt x="1240243" y="181609"/>
                </a:lnTo>
                <a:lnTo>
                  <a:pt x="1237983" y="182879"/>
                </a:lnTo>
                <a:lnTo>
                  <a:pt x="1227556" y="187959"/>
                </a:lnTo>
                <a:lnTo>
                  <a:pt x="1220889" y="189229"/>
                </a:lnTo>
                <a:lnTo>
                  <a:pt x="1270273" y="189229"/>
                </a:lnTo>
                <a:lnTo>
                  <a:pt x="1268006" y="185419"/>
                </a:lnTo>
                <a:lnTo>
                  <a:pt x="1266075" y="181609"/>
                </a:lnTo>
                <a:lnTo>
                  <a:pt x="1264335" y="177799"/>
                </a:lnTo>
                <a:lnTo>
                  <a:pt x="1261198" y="173989"/>
                </a:lnTo>
                <a:lnTo>
                  <a:pt x="1259852" y="172719"/>
                </a:lnTo>
                <a:lnTo>
                  <a:pt x="1257617" y="170179"/>
                </a:lnTo>
                <a:lnTo>
                  <a:pt x="1256576" y="168909"/>
                </a:lnTo>
                <a:close/>
              </a:path>
              <a:path w="1275079" h="848360">
                <a:moveTo>
                  <a:pt x="1110386" y="0"/>
                </a:moveTo>
                <a:lnTo>
                  <a:pt x="1104150" y="0"/>
                </a:lnTo>
                <a:lnTo>
                  <a:pt x="1101331" y="1269"/>
                </a:lnTo>
                <a:lnTo>
                  <a:pt x="1094524" y="3809"/>
                </a:lnTo>
                <a:lnTo>
                  <a:pt x="1090371" y="6349"/>
                </a:lnTo>
                <a:lnTo>
                  <a:pt x="1080744" y="11429"/>
                </a:lnTo>
                <a:lnTo>
                  <a:pt x="1076833" y="12699"/>
                </a:lnTo>
                <a:lnTo>
                  <a:pt x="1070711" y="16509"/>
                </a:lnTo>
                <a:lnTo>
                  <a:pt x="1068412" y="19049"/>
                </a:lnTo>
                <a:lnTo>
                  <a:pt x="1065339" y="22859"/>
                </a:lnTo>
                <a:lnTo>
                  <a:pt x="1064475" y="24129"/>
                </a:lnTo>
                <a:lnTo>
                  <a:pt x="1064133" y="26669"/>
                </a:lnTo>
                <a:lnTo>
                  <a:pt x="1064387" y="27939"/>
                </a:lnTo>
                <a:lnTo>
                  <a:pt x="1085583" y="68579"/>
                </a:lnTo>
                <a:lnTo>
                  <a:pt x="1063269" y="80009"/>
                </a:lnTo>
                <a:lnTo>
                  <a:pt x="1062291" y="81279"/>
                </a:lnTo>
                <a:lnTo>
                  <a:pt x="1060996" y="83819"/>
                </a:lnTo>
                <a:lnTo>
                  <a:pt x="1060742" y="85089"/>
                </a:lnTo>
                <a:lnTo>
                  <a:pt x="1060996" y="88899"/>
                </a:lnTo>
                <a:lnTo>
                  <a:pt x="1061580" y="91439"/>
                </a:lnTo>
                <a:lnTo>
                  <a:pt x="1063675" y="96519"/>
                </a:lnTo>
                <a:lnTo>
                  <a:pt x="1065199" y="100329"/>
                </a:lnTo>
                <a:lnTo>
                  <a:pt x="1070965" y="111759"/>
                </a:lnTo>
                <a:lnTo>
                  <a:pt x="1074318" y="116839"/>
                </a:lnTo>
                <a:lnTo>
                  <a:pt x="1080198" y="120649"/>
                </a:lnTo>
                <a:lnTo>
                  <a:pt x="1082916" y="121919"/>
                </a:lnTo>
                <a:lnTo>
                  <a:pt x="1106614" y="109219"/>
                </a:lnTo>
                <a:lnTo>
                  <a:pt x="1169517" y="109219"/>
                </a:lnTo>
                <a:lnTo>
                  <a:pt x="1156309" y="83819"/>
                </a:lnTo>
                <a:lnTo>
                  <a:pt x="1197432" y="62229"/>
                </a:lnTo>
                <a:lnTo>
                  <a:pt x="1198537" y="59689"/>
                </a:lnTo>
                <a:lnTo>
                  <a:pt x="1197952" y="52069"/>
                </a:lnTo>
                <a:lnTo>
                  <a:pt x="1195920" y="46989"/>
                </a:lnTo>
                <a:lnTo>
                  <a:pt x="1193994" y="43179"/>
                </a:lnTo>
                <a:lnTo>
                  <a:pt x="1135291" y="43179"/>
                </a:lnTo>
                <a:lnTo>
                  <a:pt x="1114082" y="2539"/>
                </a:lnTo>
                <a:lnTo>
                  <a:pt x="1113066" y="1269"/>
                </a:lnTo>
                <a:lnTo>
                  <a:pt x="1110386" y="0"/>
                </a:lnTo>
                <a:close/>
              </a:path>
              <a:path w="1275079" h="848360">
                <a:moveTo>
                  <a:pt x="1031747" y="104139"/>
                </a:moveTo>
                <a:lnTo>
                  <a:pt x="1029055" y="104139"/>
                </a:lnTo>
                <a:lnTo>
                  <a:pt x="1021803" y="105409"/>
                </a:lnTo>
                <a:lnTo>
                  <a:pt x="1035291" y="105409"/>
                </a:lnTo>
                <a:lnTo>
                  <a:pt x="1031747" y="104139"/>
                </a:lnTo>
                <a:close/>
              </a:path>
              <a:path w="1275079" h="848360">
                <a:moveTo>
                  <a:pt x="1176350" y="21589"/>
                </a:moveTo>
                <a:lnTo>
                  <a:pt x="1175016" y="22859"/>
                </a:lnTo>
                <a:lnTo>
                  <a:pt x="1135291" y="43179"/>
                </a:lnTo>
                <a:lnTo>
                  <a:pt x="1193994" y="43179"/>
                </a:lnTo>
                <a:lnTo>
                  <a:pt x="1190142" y="35559"/>
                </a:lnTo>
                <a:lnTo>
                  <a:pt x="1188300" y="31749"/>
                </a:lnTo>
                <a:lnTo>
                  <a:pt x="1184884" y="26669"/>
                </a:lnTo>
                <a:lnTo>
                  <a:pt x="1183309" y="25399"/>
                </a:lnTo>
                <a:lnTo>
                  <a:pt x="1180401" y="22859"/>
                </a:lnTo>
                <a:lnTo>
                  <a:pt x="1179017" y="22859"/>
                </a:lnTo>
                <a:lnTo>
                  <a:pt x="1176350" y="2158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2348" y="356152"/>
            <a:ext cx="102266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85" dirty="0"/>
              <a:t>Test</a:t>
            </a:r>
            <a:r>
              <a:rPr sz="3200" spc="15" dirty="0"/>
              <a:t> </a:t>
            </a:r>
            <a:r>
              <a:rPr sz="3200" spc="-20" dirty="0"/>
              <a:t>Aracı</a:t>
            </a:r>
            <a:r>
              <a:rPr sz="3200" spc="5" dirty="0"/>
              <a:t> </a:t>
            </a:r>
            <a:r>
              <a:rPr sz="3200" spc="-5" dirty="0"/>
              <a:t>Çeşitleri</a:t>
            </a:r>
            <a:r>
              <a:rPr sz="3200" spc="20" dirty="0"/>
              <a:t> </a:t>
            </a:r>
            <a:r>
              <a:rPr sz="3200" spc="-5" dirty="0"/>
              <a:t>-</a:t>
            </a:r>
            <a:r>
              <a:rPr sz="3200" spc="10" dirty="0"/>
              <a:t> </a:t>
            </a:r>
            <a:r>
              <a:rPr sz="3200" spc="-85" dirty="0"/>
              <a:t>Test</a:t>
            </a:r>
            <a:r>
              <a:rPr sz="3200" spc="20" dirty="0"/>
              <a:t> </a:t>
            </a:r>
            <a:r>
              <a:rPr sz="3200" spc="-40" dirty="0"/>
              <a:t>Yönetimi</a:t>
            </a:r>
            <a:r>
              <a:rPr sz="3200" spc="15" dirty="0"/>
              <a:t> </a:t>
            </a:r>
            <a:r>
              <a:rPr sz="3200" spc="-20" dirty="0"/>
              <a:t>ve</a:t>
            </a:r>
            <a:r>
              <a:rPr sz="3200" spc="5" dirty="0"/>
              <a:t> </a:t>
            </a:r>
            <a:r>
              <a:rPr sz="3200" spc="-50" dirty="0"/>
              <a:t>Testler</a:t>
            </a:r>
            <a:r>
              <a:rPr sz="3200" spc="25" dirty="0"/>
              <a:t> </a:t>
            </a:r>
            <a:r>
              <a:rPr sz="3200" spc="-5" dirty="0"/>
              <a:t>için</a:t>
            </a:r>
            <a:r>
              <a:rPr sz="3200" spc="10" dirty="0"/>
              <a:t> </a:t>
            </a:r>
            <a:r>
              <a:rPr sz="3200" spc="-25" dirty="0"/>
              <a:t>Araç</a:t>
            </a:r>
            <a:r>
              <a:rPr sz="3200" dirty="0"/>
              <a:t> </a:t>
            </a:r>
            <a:r>
              <a:rPr sz="3200" spc="-20" dirty="0"/>
              <a:t>Desteği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pc="-50" dirty="0"/>
              <a:t>Vaka</a:t>
            </a:r>
            <a:r>
              <a:rPr spc="10" dirty="0"/>
              <a:t> </a:t>
            </a:r>
            <a:r>
              <a:rPr spc="-40" dirty="0"/>
              <a:t>Yönetim</a:t>
            </a:r>
            <a:r>
              <a:rPr spc="-10" dirty="0"/>
              <a:t> Araçlarının</a:t>
            </a:r>
            <a:r>
              <a:rPr spc="10" dirty="0"/>
              <a:t> </a:t>
            </a:r>
            <a:r>
              <a:rPr spc="-10" dirty="0"/>
              <a:t>Özellikleri</a:t>
            </a:r>
          </a:p>
          <a:p>
            <a:pPr marL="81280" marR="1518285" indent="-68580">
              <a:lnSpc>
                <a:spcPct val="124700"/>
              </a:lnSpc>
              <a:spcBef>
                <a:spcPts val="25"/>
              </a:spcBef>
            </a:pPr>
            <a:r>
              <a:rPr sz="2400" b="0" spc="-30" dirty="0">
                <a:solidFill>
                  <a:srgbClr val="ED216B"/>
                </a:solidFill>
                <a:latin typeface="Calibri"/>
                <a:cs typeface="Calibri"/>
              </a:rPr>
              <a:t>Vakanın </a:t>
            </a:r>
            <a:r>
              <a:rPr sz="2400" b="0" spc="-10" dirty="0">
                <a:solidFill>
                  <a:srgbClr val="ED216B"/>
                </a:solidFill>
                <a:latin typeface="Calibri"/>
                <a:cs typeface="Calibri"/>
              </a:rPr>
              <a:t>özelliklerini </a:t>
            </a:r>
            <a:r>
              <a:rPr sz="2400" b="0" spc="-20" dirty="0">
                <a:solidFill>
                  <a:srgbClr val="ED216B"/>
                </a:solidFill>
                <a:latin typeface="Calibri"/>
                <a:cs typeface="Calibri"/>
              </a:rPr>
              <a:t>kayıt </a:t>
            </a:r>
            <a:r>
              <a:rPr sz="2400" b="0" spc="-5" dirty="0">
                <a:solidFill>
                  <a:srgbClr val="ED216B"/>
                </a:solidFill>
                <a:latin typeface="Calibri"/>
                <a:cs typeface="Calibri"/>
              </a:rPr>
              <a:t>eder </a:t>
            </a:r>
            <a:r>
              <a:rPr sz="2400" b="0" spc="-530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ED216B"/>
                </a:solidFill>
                <a:latin typeface="Calibri"/>
                <a:cs typeface="Calibri"/>
              </a:rPr>
              <a:t>Dosya</a:t>
            </a:r>
            <a:r>
              <a:rPr sz="2400" b="0" spc="85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b="0" spc="-5" dirty="0">
                <a:solidFill>
                  <a:srgbClr val="ED216B"/>
                </a:solidFill>
                <a:latin typeface="Calibri"/>
                <a:cs typeface="Calibri"/>
              </a:rPr>
              <a:t>ekleme</a:t>
            </a:r>
            <a:r>
              <a:rPr sz="2400" b="0" spc="100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b="0" spc="-5" dirty="0">
                <a:solidFill>
                  <a:srgbClr val="ED216B"/>
                </a:solidFill>
                <a:latin typeface="Calibri"/>
                <a:cs typeface="Calibri"/>
              </a:rPr>
              <a:t>olanağı </a:t>
            </a:r>
            <a:r>
              <a:rPr sz="2400" b="0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ED216B"/>
                </a:solidFill>
                <a:latin typeface="Calibri"/>
                <a:cs typeface="Calibri"/>
              </a:rPr>
              <a:t>Hataları </a:t>
            </a:r>
            <a:r>
              <a:rPr sz="2400" b="0" spc="-5" dirty="0">
                <a:solidFill>
                  <a:srgbClr val="ED216B"/>
                </a:solidFill>
                <a:latin typeface="Calibri"/>
                <a:cs typeface="Calibri"/>
              </a:rPr>
              <a:t>önceliklendirme </a:t>
            </a:r>
            <a:r>
              <a:rPr sz="2400" b="0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ED216B"/>
                </a:solidFill>
                <a:latin typeface="Calibri"/>
                <a:cs typeface="Calibri"/>
              </a:rPr>
              <a:t>Atama</a:t>
            </a:r>
            <a:r>
              <a:rPr sz="2400" b="0" spc="-25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b="0" spc="-15" dirty="0">
                <a:solidFill>
                  <a:srgbClr val="ED216B"/>
                </a:solidFill>
                <a:latin typeface="Calibri"/>
                <a:cs typeface="Calibri"/>
              </a:rPr>
              <a:t>özelliği</a:t>
            </a:r>
            <a:endParaRPr sz="2400">
              <a:latin typeface="Calibri"/>
              <a:cs typeface="Calibri"/>
            </a:endParaRPr>
          </a:p>
          <a:p>
            <a:pPr marL="81280">
              <a:lnSpc>
                <a:spcPct val="100000"/>
              </a:lnSpc>
              <a:spcBef>
                <a:spcPts val="705"/>
              </a:spcBef>
            </a:pPr>
            <a:r>
              <a:rPr sz="2400" b="0" spc="-5" dirty="0">
                <a:solidFill>
                  <a:srgbClr val="ED216B"/>
                </a:solidFill>
                <a:latin typeface="Calibri"/>
                <a:cs typeface="Calibri"/>
              </a:rPr>
              <a:t>Durum</a:t>
            </a:r>
            <a:endParaRPr sz="2400">
              <a:latin typeface="Calibri"/>
              <a:cs typeface="Calibri"/>
            </a:endParaRPr>
          </a:p>
          <a:p>
            <a:pPr marL="301625" indent="-220979">
              <a:lnSpc>
                <a:spcPct val="100000"/>
              </a:lnSpc>
              <a:spcBef>
                <a:spcPts val="715"/>
              </a:spcBef>
              <a:buClr>
                <a:srgbClr val="ED216B"/>
              </a:buClr>
              <a:buChar char="*"/>
              <a:tabLst>
                <a:tab pos="302260" algn="l"/>
              </a:tabLst>
            </a:pPr>
            <a:r>
              <a:rPr sz="2400" b="0" spc="-5" dirty="0">
                <a:solidFill>
                  <a:srgbClr val="000000"/>
                </a:solidFill>
                <a:latin typeface="Calibri"/>
                <a:cs typeface="Calibri"/>
              </a:rPr>
              <a:t>Оpen</a:t>
            </a:r>
            <a:endParaRPr sz="2400">
              <a:latin typeface="Calibri"/>
              <a:cs typeface="Calibri"/>
            </a:endParaRPr>
          </a:p>
          <a:p>
            <a:pPr marL="301625" indent="-220979">
              <a:lnSpc>
                <a:spcPct val="100000"/>
              </a:lnSpc>
              <a:spcBef>
                <a:spcPts val="715"/>
              </a:spcBef>
              <a:buClr>
                <a:srgbClr val="ED216B"/>
              </a:buClr>
              <a:buChar char="*"/>
              <a:tabLst>
                <a:tab pos="302260" algn="l"/>
              </a:tabLst>
            </a:pPr>
            <a:r>
              <a:rPr sz="2400" b="0" spc="-15" dirty="0">
                <a:solidFill>
                  <a:srgbClr val="000000"/>
                </a:solidFill>
                <a:latin typeface="Calibri"/>
                <a:cs typeface="Calibri"/>
              </a:rPr>
              <a:t>Rejected</a:t>
            </a:r>
            <a:endParaRPr sz="2400">
              <a:latin typeface="Calibri"/>
              <a:cs typeface="Calibri"/>
            </a:endParaRPr>
          </a:p>
          <a:p>
            <a:pPr marL="12700" marR="3789045" indent="68580">
              <a:lnSpc>
                <a:spcPts val="3600"/>
              </a:lnSpc>
              <a:spcBef>
                <a:spcPts val="85"/>
              </a:spcBef>
              <a:buClr>
                <a:srgbClr val="ED216B"/>
              </a:buClr>
              <a:buChar char="*"/>
              <a:tabLst>
                <a:tab pos="302260" algn="l"/>
              </a:tabLst>
            </a:pPr>
            <a:r>
              <a:rPr sz="2400" b="0" spc="-5" dirty="0">
                <a:solidFill>
                  <a:srgbClr val="000000"/>
                </a:solidFill>
                <a:latin typeface="Calibri"/>
                <a:cs typeface="Calibri"/>
              </a:rPr>
              <a:t>Dub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li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c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at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e  </a:t>
            </a:r>
            <a:r>
              <a:rPr sz="2400" b="0" spc="-5" dirty="0">
                <a:solidFill>
                  <a:srgbClr val="ED216B"/>
                </a:solidFill>
                <a:latin typeface="Calibri"/>
                <a:cs typeface="Calibri"/>
              </a:rPr>
              <a:t>Raporlama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78039" y="1700908"/>
            <a:ext cx="3788410" cy="3006090"/>
            <a:chOff x="7678039" y="1700908"/>
            <a:chExt cx="3788410" cy="3006090"/>
          </a:xfrm>
        </p:grpSpPr>
        <p:sp>
          <p:nvSpPr>
            <p:cNvPr id="5" name="object 5"/>
            <p:cNvSpPr/>
            <p:nvPr/>
          </p:nvSpPr>
          <p:spPr>
            <a:xfrm>
              <a:off x="7684389" y="1707258"/>
              <a:ext cx="3775710" cy="2993390"/>
            </a:xfrm>
            <a:custGeom>
              <a:avLst/>
              <a:gdLst/>
              <a:ahLst/>
              <a:cxnLst/>
              <a:rect l="l" t="t" r="r" b="b"/>
              <a:pathLst>
                <a:path w="3775709" h="2993390">
                  <a:moveTo>
                    <a:pt x="3276841" y="0"/>
                  </a:moveTo>
                  <a:lnTo>
                    <a:pt x="498868" y="0"/>
                  </a:lnTo>
                  <a:lnTo>
                    <a:pt x="450824" y="2283"/>
                  </a:lnTo>
                  <a:lnTo>
                    <a:pt x="404073" y="8995"/>
                  </a:lnTo>
                  <a:lnTo>
                    <a:pt x="358822" y="19926"/>
                  </a:lnTo>
                  <a:lnTo>
                    <a:pt x="315281" y="34866"/>
                  </a:lnTo>
                  <a:lnTo>
                    <a:pt x="273660" y="53608"/>
                  </a:lnTo>
                  <a:lnTo>
                    <a:pt x="234166" y="75941"/>
                  </a:lnTo>
                  <a:lnTo>
                    <a:pt x="197010" y="101657"/>
                  </a:lnTo>
                  <a:lnTo>
                    <a:pt x="162401" y="130547"/>
                  </a:lnTo>
                  <a:lnTo>
                    <a:pt x="130547" y="162401"/>
                  </a:lnTo>
                  <a:lnTo>
                    <a:pt x="101657" y="197010"/>
                  </a:lnTo>
                  <a:lnTo>
                    <a:pt x="75941" y="234166"/>
                  </a:lnTo>
                  <a:lnTo>
                    <a:pt x="53608" y="273660"/>
                  </a:lnTo>
                  <a:lnTo>
                    <a:pt x="34866" y="315281"/>
                  </a:lnTo>
                  <a:lnTo>
                    <a:pt x="19926" y="358822"/>
                  </a:lnTo>
                  <a:lnTo>
                    <a:pt x="8995" y="404073"/>
                  </a:lnTo>
                  <a:lnTo>
                    <a:pt x="2283" y="450824"/>
                  </a:lnTo>
                  <a:lnTo>
                    <a:pt x="0" y="498868"/>
                  </a:lnTo>
                  <a:lnTo>
                    <a:pt x="0" y="2494267"/>
                  </a:lnTo>
                  <a:lnTo>
                    <a:pt x="2283" y="2542313"/>
                  </a:lnTo>
                  <a:lnTo>
                    <a:pt x="8995" y="2589066"/>
                  </a:lnTo>
                  <a:lnTo>
                    <a:pt x="19926" y="2634318"/>
                  </a:lnTo>
                  <a:lnTo>
                    <a:pt x="34866" y="2677859"/>
                  </a:lnTo>
                  <a:lnTo>
                    <a:pt x="53608" y="2719481"/>
                  </a:lnTo>
                  <a:lnTo>
                    <a:pt x="75941" y="2758974"/>
                  </a:lnTo>
                  <a:lnTo>
                    <a:pt x="101657" y="2796130"/>
                  </a:lnTo>
                  <a:lnTo>
                    <a:pt x="130547" y="2830739"/>
                  </a:lnTo>
                  <a:lnTo>
                    <a:pt x="162401" y="2862593"/>
                  </a:lnTo>
                  <a:lnTo>
                    <a:pt x="197010" y="2891482"/>
                  </a:lnTo>
                  <a:lnTo>
                    <a:pt x="234166" y="2917197"/>
                  </a:lnTo>
                  <a:lnTo>
                    <a:pt x="273660" y="2939529"/>
                  </a:lnTo>
                  <a:lnTo>
                    <a:pt x="315281" y="2958270"/>
                  </a:lnTo>
                  <a:lnTo>
                    <a:pt x="358822" y="2973210"/>
                  </a:lnTo>
                  <a:lnTo>
                    <a:pt x="404073" y="2984140"/>
                  </a:lnTo>
                  <a:lnTo>
                    <a:pt x="450824" y="2990852"/>
                  </a:lnTo>
                  <a:lnTo>
                    <a:pt x="498868" y="2993136"/>
                  </a:lnTo>
                  <a:lnTo>
                    <a:pt x="3276841" y="2993136"/>
                  </a:lnTo>
                  <a:lnTo>
                    <a:pt x="3324885" y="2990852"/>
                  </a:lnTo>
                  <a:lnTo>
                    <a:pt x="3371636" y="2984140"/>
                  </a:lnTo>
                  <a:lnTo>
                    <a:pt x="3416887" y="2973210"/>
                  </a:lnTo>
                  <a:lnTo>
                    <a:pt x="3460428" y="2958270"/>
                  </a:lnTo>
                  <a:lnTo>
                    <a:pt x="3502049" y="2939529"/>
                  </a:lnTo>
                  <a:lnTo>
                    <a:pt x="3541543" y="2917197"/>
                  </a:lnTo>
                  <a:lnTo>
                    <a:pt x="3578699" y="2891482"/>
                  </a:lnTo>
                  <a:lnTo>
                    <a:pt x="3613308" y="2862593"/>
                  </a:lnTo>
                  <a:lnTo>
                    <a:pt x="3645162" y="2830739"/>
                  </a:lnTo>
                  <a:lnTo>
                    <a:pt x="3674052" y="2796130"/>
                  </a:lnTo>
                  <a:lnTo>
                    <a:pt x="3699768" y="2758974"/>
                  </a:lnTo>
                  <a:lnTo>
                    <a:pt x="3722101" y="2719481"/>
                  </a:lnTo>
                  <a:lnTo>
                    <a:pt x="3740843" y="2677859"/>
                  </a:lnTo>
                  <a:lnTo>
                    <a:pt x="3755783" y="2634318"/>
                  </a:lnTo>
                  <a:lnTo>
                    <a:pt x="3766714" y="2589066"/>
                  </a:lnTo>
                  <a:lnTo>
                    <a:pt x="3773426" y="2542313"/>
                  </a:lnTo>
                  <a:lnTo>
                    <a:pt x="3775710" y="2494267"/>
                  </a:lnTo>
                  <a:lnTo>
                    <a:pt x="3775710" y="498868"/>
                  </a:lnTo>
                  <a:lnTo>
                    <a:pt x="3773426" y="450824"/>
                  </a:lnTo>
                  <a:lnTo>
                    <a:pt x="3766714" y="404073"/>
                  </a:lnTo>
                  <a:lnTo>
                    <a:pt x="3755783" y="358822"/>
                  </a:lnTo>
                  <a:lnTo>
                    <a:pt x="3740843" y="315281"/>
                  </a:lnTo>
                  <a:lnTo>
                    <a:pt x="3722101" y="273660"/>
                  </a:lnTo>
                  <a:lnTo>
                    <a:pt x="3699768" y="234166"/>
                  </a:lnTo>
                  <a:lnTo>
                    <a:pt x="3674052" y="197010"/>
                  </a:lnTo>
                  <a:lnTo>
                    <a:pt x="3645162" y="162401"/>
                  </a:lnTo>
                  <a:lnTo>
                    <a:pt x="3613308" y="130547"/>
                  </a:lnTo>
                  <a:lnTo>
                    <a:pt x="3578699" y="101657"/>
                  </a:lnTo>
                  <a:lnTo>
                    <a:pt x="3541543" y="75941"/>
                  </a:lnTo>
                  <a:lnTo>
                    <a:pt x="3502049" y="53608"/>
                  </a:lnTo>
                  <a:lnTo>
                    <a:pt x="3460428" y="34866"/>
                  </a:lnTo>
                  <a:lnTo>
                    <a:pt x="3416887" y="19926"/>
                  </a:lnTo>
                  <a:lnTo>
                    <a:pt x="3371636" y="8995"/>
                  </a:lnTo>
                  <a:lnTo>
                    <a:pt x="3324885" y="2283"/>
                  </a:lnTo>
                  <a:lnTo>
                    <a:pt x="3276841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84389" y="1707258"/>
              <a:ext cx="3775710" cy="2993390"/>
            </a:xfrm>
            <a:custGeom>
              <a:avLst/>
              <a:gdLst/>
              <a:ahLst/>
              <a:cxnLst/>
              <a:rect l="l" t="t" r="r" b="b"/>
              <a:pathLst>
                <a:path w="3775709" h="2993390">
                  <a:moveTo>
                    <a:pt x="0" y="498868"/>
                  </a:moveTo>
                  <a:lnTo>
                    <a:pt x="2283" y="450824"/>
                  </a:lnTo>
                  <a:lnTo>
                    <a:pt x="8995" y="404073"/>
                  </a:lnTo>
                  <a:lnTo>
                    <a:pt x="19926" y="358822"/>
                  </a:lnTo>
                  <a:lnTo>
                    <a:pt x="34866" y="315281"/>
                  </a:lnTo>
                  <a:lnTo>
                    <a:pt x="53608" y="273660"/>
                  </a:lnTo>
                  <a:lnTo>
                    <a:pt x="75941" y="234166"/>
                  </a:lnTo>
                  <a:lnTo>
                    <a:pt x="101657" y="197010"/>
                  </a:lnTo>
                  <a:lnTo>
                    <a:pt x="130547" y="162401"/>
                  </a:lnTo>
                  <a:lnTo>
                    <a:pt x="162401" y="130547"/>
                  </a:lnTo>
                  <a:lnTo>
                    <a:pt x="197010" y="101657"/>
                  </a:lnTo>
                  <a:lnTo>
                    <a:pt x="234166" y="75941"/>
                  </a:lnTo>
                  <a:lnTo>
                    <a:pt x="273660" y="53608"/>
                  </a:lnTo>
                  <a:lnTo>
                    <a:pt x="315281" y="34866"/>
                  </a:lnTo>
                  <a:lnTo>
                    <a:pt x="358822" y="19926"/>
                  </a:lnTo>
                  <a:lnTo>
                    <a:pt x="404073" y="8995"/>
                  </a:lnTo>
                  <a:lnTo>
                    <a:pt x="450824" y="2283"/>
                  </a:lnTo>
                  <a:lnTo>
                    <a:pt x="498868" y="0"/>
                  </a:lnTo>
                  <a:lnTo>
                    <a:pt x="3276841" y="0"/>
                  </a:lnTo>
                  <a:lnTo>
                    <a:pt x="3324885" y="2283"/>
                  </a:lnTo>
                  <a:lnTo>
                    <a:pt x="3371636" y="8995"/>
                  </a:lnTo>
                  <a:lnTo>
                    <a:pt x="3416887" y="19926"/>
                  </a:lnTo>
                  <a:lnTo>
                    <a:pt x="3460428" y="34866"/>
                  </a:lnTo>
                  <a:lnTo>
                    <a:pt x="3502049" y="53608"/>
                  </a:lnTo>
                  <a:lnTo>
                    <a:pt x="3541543" y="75941"/>
                  </a:lnTo>
                  <a:lnTo>
                    <a:pt x="3578699" y="101657"/>
                  </a:lnTo>
                  <a:lnTo>
                    <a:pt x="3613308" y="130547"/>
                  </a:lnTo>
                  <a:lnTo>
                    <a:pt x="3645162" y="162401"/>
                  </a:lnTo>
                  <a:lnTo>
                    <a:pt x="3674052" y="197010"/>
                  </a:lnTo>
                  <a:lnTo>
                    <a:pt x="3699768" y="234166"/>
                  </a:lnTo>
                  <a:lnTo>
                    <a:pt x="3722101" y="273660"/>
                  </a:lnTo>
                  <a:lnTo>
                    <a:pt x="3740843" y="315281"/>
                  </a:lnTo>
                  <a:lnTo>
                    <a:pt x="3755783" y="358822"/>
                  </a:lnTo>
                  <a:lnTo>
                    <a:pt x="3766714" y="404073"/>
                  </a:lnTo>
                  <a:lnTo>
                    <a:pt x="3773426" y="450824"/>
                  </a:lnTo>
                  <a:lnTo>
                    <a:pt x="3775710" y="498868"/>
                  </a:lnTo>
                  <a:lnTo>
                    <a:pt x="3775710" y="2494267"/>
                  </a:lnTo>
                  <a:lnTo>
                    <a:pt x="3773426" y="2542313"/>
                  </a:lnTo>
                  <a:lnTo>
                    <a:pt x="3766714" y="2589066"/>
                  </a:lnTo>
                  <a:lnTo>
                    <a:pt x="3755783" y="2634318"/>
                  </a:lnTo>
                  <a:lnTo>
                    <a:pt x="3740843" y="2677859"/>
                  </a:lnTo>
                  <a:lnTo>
                    <a:pt x="3722101" y="2719481"/>
                  </a:lnTo>
                  <a:lnTo>
                    <a:pt x="3699768" y="2758974"/>
                  </a:lnTo>
                  <a:lnTo>
                    <a:pt x="3674052" y="2796130"/>
                  </a:lnTo>
                  <a:lnTo>
                    <a:pt x="3645162" y="2830739"/>
                  </a:lnTo>
                  <a:lnTo>
                    <a:pt x="3613308" y="2862593"/>
                  </a:lnTo>
                  <a:lnTo>
                    <a:pt x="3578699" y="2891482"/>
                  </a:lnTo>
                  <a:lnTo>
                    <a:pt x="3541543" y="2917197"/>
                  </a:lnTo>
                  <a:lnTo>
                    <a:pt x="3502049" y="2939529"/>
                  </a:lnTo>
                  <a:lnTo>
                    <a:pt x="3460428" y="2958270"/>
                  </a:lnTo>
                  <a:lnTo>
                    <a:pt x="3416887" y="2973210"/>
                  </a:lnTo>
                  <a:lnTo>
                    <a:pt x="3371636" y="2984140"/>
                  </a:lnTo>
                  <a:lnTo>
                    <a:pt x="3324885" y="2990852"/>
                  </a:lnTo>
                  <a:lnTo>
                    <a:pt x="3276841" y="2993136"/>
                  </a:lnTo>
                  <a:lnTo>
                    <a:pt x="498868" y="2993136"/>
                  </a:lnTo>
                  <a:lnTo>
                    <a:pt x="450824" y="2990852"/>
                  </a:lnTo>
                  <a:lnTo>
                    <a:pt x="404073" y="2984140"/>
                  </a:lnTo>
                  <a:lnTo>
                    <a:pt x="358822" y="2973210"/>
                  </a:lnTo>
                  <a:lnTo>
                    <a:pt x="315281" y="2958270"/>
                  </a:lnTo>
                  <a:lnTo>
                    <a:pt x="273660" y="2939529"/>
                  </a:lnTo>
                  <a:lnTo>
                    <a:pt x="234166" y="2917197"/>
                  </a:lnTo>
                  <a:lnTo>
                    <a:pt x="197010" y="2891482"/>
                  </a:lnTo>
                  <a:lnTo>
                    <a:pt x="162401" y="2862593"/>
                  </a:lnTo>
                  <a:lnTo>
                    <a:pt x="130547" y="2830739"/>
                  </a:lnTo>
                  <a:lnTo>
                    <a:pt x="101657" y="2796130"/>
                  </a:lnTo>
                  <a:lnTo>
                    <a:pt x="75941" y="2758974"/>
                  </a:lnTo>
                  <a:lnTo>
                    <a:pt x="53608" y="2719481"/>
                  </a:lnTo>
                  <a:lnTo>
                    <a:pt x="34866" y="2677859"/>
                  </a:lnTo>
                  <a:lnTo>
                    <a:pt x="19926" y="2634318"/>
                  </a:lnTo>
                  <a:lnTo>
                    <a:pt x="8995" y="2589066"/>
                  </a:lnTo>
                  <a:lnTo>
                    <a:pt x="2283" y="2542313"/>
                  </a:lnTo>
                  <a:lnTo>
                    <a:pt x="0" y="2494267"/>
                  </a:lnTo>
                  <a:lnTo>
                    <a:pt x="0" y="49886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928780" y="2079180"/>
            <a:ext cx="328549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680" marR="99695" indent="1905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Saptanan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her</a:t>
            </a:r>
            <a:r>
              <a:rPr sz="1800" spc="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türlü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F3863"/>
                </a:solidFill>
                <a:latin typeface="Calibri"/>
                <a:cs typeface="Calibri"/>
              </a:rPr>
              <a:t>vakanın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F3863"/>
                </a:solidFill>
                <a:latin typeface="Calibri"/>
                <a:cs typeface="Calibri"/>
              </a:rPr>
              <a:t>kaydedilmesine,</a:t>
            </a:r>
            <a:r>
              <a:rPr sz="1800" spc="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F3863"/>
                </a:solidFill>
                <a:latin typeface="Calibri"/>
                <a:cs typeface="Calibri"/>
              </a:rPr>
              <a:t>takip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 edilmesine </a:t>
            </a:r>
            <a:r>
              <a:rPr sz="1800" spc="-39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F3863"/>
                </a:solidFill>
                <a:latin typeface="Calibri"/>
                <a:cs typeface="Calibri"/>
              </a:rPr>
              <a:t>ve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raporlanmasına</a:t>
            </a:r>
            <a:r>
              <a:rPr sz="1800" spc="-1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olanak 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F3863"/>
                </a:solidFill>
                <a:latin typeface="Calibri"/>
                <a:cs typeface="Calibri"/>
              </a:rPr>
              <a:t>sağlamaktır.</a:t>
            </a:r>
            <a:endParaRPr sz="1800">
              <a:latin typeface="Calibri"/>
              <a:cs typeface="Calibri"/>
            </a:endParaRPr>
          </a:p>
          <a:p>
            <a:pPr marL="12700" marR="5080" indent="50165" algn="ctr">
              <a:lnSpc>
                <a:spcPct val="100000"/>
              </a:lnSpc>
            </a:pPr>
            <a:r>
              <a:rPr sz="1800" spc="-35" dirty="0">
                <a:solidFill>
                  <a:srgbClr val="1F3863"/>
                </a:solidFill>
                <a:latin typeface="Calibri"/>
                <a:cs typeface="Calibri"/>
              </a:rPr>
              <a:t>Vaka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F3863"/>
                </a:solidFill>
                <a:latin typeface="Calibri"/>
                <a:cs typeface="Calibri"/>
              </a:rPr>
              <a:t>yönetimi</a:t>
            </a:r>
            <a:r>
              <a:rPr sz="1800" spc="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araçları</a:t>
            </a:r>
            <a:r>
              <a:rPr sz="1800" spc="-2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F3863"/>
                </a:solidFill>
                <a:latin typeface="Calibri"/>
                <a:cs typeface="Calibri"/>
              </a:rPr>
              <a:t>vasıtasıyla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 saptanan </a:t>
            </a:r>
            <a:r>
              <a:rPr sz="1800" spc="-10" dirty="0">
                <a:solidFill>
                  <a:srgbClr val="1F3863"/>
                </a:solidFill>
                <a:latin typeface="Calibri"/>
                <a:cs typeface="Calibri"/>
              </a:rPr>
              <a:t>hatalar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F3863"/>
                </a:solidFill>
                <a:latin typeface="Calibri"/>
                <a:cs typeface="Calibri"/>
              </a:rPr>
              <a:t>çözülmek </a:t>
            </a:r>
            <a:r>
              <a:rPr sz="1800" spc="-15" dirty="0">
                <a:solidFill>
                  <a:srgbClr val="1F3863"/>
                </a:solidFill>
                <a:latin typeface="Calibri"/>
                <a:cs typeface="Calibri"/>
              </a:rPr>
              <a:t>üzere </a:t>
            </a:r>
            <a:r>
              <a:rPr sz="1800" spc="-1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ilgili</a:t>
            </a:r>
            <a:r>
              <a:rPr sz="1800" spc="-1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kişilere </a:t>
            </a:r>
            <a:r>
              <a:rPr sz="1800" spc="-10" dirty="0">
                <a:solidFill>
                  <a:srgbClr val="1F3863"/>
                </a:solidFill>
                <a:latin typeface="Calibri"/>
                <a:cs typeface="Calibri"/>
              </a:rPr>
              <a:t>atama </a:t>
            </a:r>
            <a:r>
              <a:rPr sz="1800" spc="-15" dirty="0">
                <a:solidFill>
                  <a:srgbClr val="1F3863"/>
                </a:solidFill>
                <a:latin typeface="Calibri"/>
                <a:cs typeface="Calibri"/>
              </a:rPr>
              <a:t>yapmaya</a:t>
            </a:r>
            <a:r>
              <a:rPr sz="1800" spc="-1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olanak </a:t>
            </a:r>
            <a:r>
              <a:rPr sz="1800" spc="-39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sağlamalıdır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9635" y="5400287"/>
            <a:ext cx="1110170" cy="692315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2348" y="295889"/>
            <a:ext cx="102266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85" dirty="0"/>
              <a:t>Test</a:t>
            </a:r>
            <a:r>
              <a:rPr sz="3200" spc="15" dirty="0"/>
              <a:t> </a:t>
            </a:r>
            <a:r>
              <a:rPr sz="3200" spc="-20" dirty="0"/>
              <a:t>Aracı</a:t>
            </a:r>
            <a:r>
              <a:rPr sz="3200" spc="5" dirty="0"/>
              <a:t> </a:t>
            </a:r>
            <a:r>
              <a:rPr sz="3200" spc="-5" dirty="0"/>
              <a:t>Çeşitleri</a:t>
            </a:r>
            <a:r>
              <a:rPr sz="3200" spc="20" dirty="0"/>
              <a:t> </a:t>
            </a:r>
            <a:r>
              <a:rPr sz="3200" spc="-5" dirty="0"/>
              <a:t>-</a:t>
            </a:r>
            <a:r>
              <a:rPr sz="3200" spc="10" dirty="0"/>
              <a:t> </a:t>
            </a:r>
            <a:r>
              <a:rPr sz="3200" spc="-85" dirty="0"/>
              <a:t>Test</a:t>
            </a:r>
            <a:r>
              <a:rPr sz="3200" spc="20" dirty="0"/>
              <a:t> </a:t>
            </a:r>
            <a:r>
              <a:rPr sz="3200" spc="-40" dirty="0"/>
              <a:t>Yönetimi</a:t>
            </a:r>
            <a:r>
              <a:rPr sz="3200" spc="15" dirty="0"/>
              <a:t> </a:t>
            </a:r>
            <a:r>
              <a:rPr sz="3200" spc="-20" dirty="0"/>
              <a:t>ve</a:t>
            </a:r>
            <a:r>
              <a:rPr sz="3200" spc="5" dirty="0"/>
              <a:t> </a:t>
            </a:r>
            <a:r>
              <a:rPr sz="3200" spc="-50" dirty="0"/>
              <a:t>Testler</a:t>
            </a:r>
            <a:r>
              <a:rPr sz="3200" spc="25" dirty="0"/>
              <a:t> </a:t>
            </a:r>
            <a:r>
              <a:rPr sz="3200" spc="-5" dirty="0"/>
              <a:t>için</a:t>
            </a:r>
            <a:r>
              <a:rPr sz="3200" spc="10" dirty="0"/>
              <a:t> </a:t>
            </a:r>
            <a:r>
              <a:rPr sz="3200" spc="-25" dirty="0"/>
              <a:t>Araç</a:t>
            </a:r>
            <a:r>
              <a:rPr sz="3200" dirty="0"/>
              <a:t> </a:t>
            </a:r>
            <a:r>
              <a:rPr sz="3200" spc="-20" dirty="0"/>
              <a:t>Desteği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791767" y="1728727"/>
            <a:ext cx="6732905" cy="375856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800" b="1" spc="-5" dirty="0">
                <a:solidFill>
                  <a:srgbClr val="538235"/>
                </a:solidFill>
                <a:latin typeface="Calibri"/>
                <a:cs typeface="Calibri"/>
              </a:rPr>
              <a:t>Konfigürasyon Yönetimi</a:t>
            </a:r>
            <a:r>
              <a:rPr sz="2800" b="1" spc="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538235"/>
                </a:solidFill>
                <a:latin typeface="Calibri"/>
                <a:cs typeface="Calibri"/>
              </a:rPr>
              <a:t>Araçlarının</a:t>
            </a:r>
            <a:r>
              <a:rPr sz="2800" b="1" spc="2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538235"/>
                </a:solidFill>
                <a:latin typeface="Calibri"/>
                <a:cs typeface="Calibri"/>
              </a:rPr>
              <a:t>Özellikler</a:t>
            </a:r>
            <a:endParaRPr sz="2800">
              <a:latin typeface="Calibri"/>
              <a:cs typeface="Calibri"/>
            </a:endParaRPr>
          </a:p>
          <a:p>
            <a:pPr marL="12700" marR="2059939">
              <a:lnSpc>
                <a:spcPct val="124600"/>
              </a:lnSpc>
              <a:spcBef>
                <a:spcPts val="25"/>
              </a:spcBef>
            </a:pP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Testware </a:t>
            </a:r>
            <a:r>
              <a:rPr sz="2400" dirty="0">
                <a:solidFill>
                  <a:srgbClr val="ED216B"/>
                </a:solidFill>
                <a:latin typeface="Calibri"/>
                <a:cs typeface="Calibri"/>
              </a:rPr>
              <a:t>ve </a:t>
            </a: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software sürüm kontrolü </a:t>
            </a:r>
            <a:r>
              <a:rPr sz="2400" spc="-530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Farklı</a:t>
            </a:r>
            <a:r>
              <a:rPr sz="2400" spc="-15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sürümler arasında izlenebilirlik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Sürüm</a:t>
            </a:r>
            <a:r>
              <a:rPr sz="2400" spc="-10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ED216B"/>
                </a:solidFill>
                <a:latin typeface="Calibri"/>
                <a:cs typeface="Calibri"/>
              </a:rPr>
              <a:t>ve </a:t>
            </a: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konfigürasyon bağlantısını</a:t>
            </a:r>
            <a:r>
              <a:rPr sz="2400" spc="-15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kurmak</a:t>
            </a:r>
            <a:endParaRPr sz="2400">
              <a:latin typeface="Calibri"/>
              <a:cs typeface="Calibri"/>
            </a:endParaRPr>
          </a:p>
          <a:p>
            <a:pPr marL="12700" marR="347980" indent="-635">
              <a:lnSpc>
                <a:spcPct val="124600"/>
              </a:lnSpc>
              <a:spcBef>
                <a:spcPts val="10"/>
              </a:spcBef>
            </a:pP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Sürüm</a:t>
            </a:r>
            <a:r>
              <a:rPr sz="2400" spc="-10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ED216B"/>
                </a:solidFill>
                <a:latin typeface="Calibri"/>
                <a:cs typeface="Calibri"/>
              </a:rPr>
              <a:t>ve </a:t>
            </a: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sürüm</a:t>
            </a:r>
            <a:r>
              <a:rPr sz="2400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adayı</a:t>
            </a:r>
            <a:r>
              <a:rPr sz="2400" spc="-10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(release</a:t>
            </a:r>
            <a:r>
              <a:rPr sz="2400" spc="15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candidate) yönetimi </a:t>
            </a:r>
            <a:r>
              <a:rPr sz="2400" spc="-525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Baselining</a:t>
            </a:r>
            <a:r>
              <a:rPr sz="2400" spc="-20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(özel</a:t>
            </a:r>
            <a:r>
              <a:rPr sz="2400" spc="-10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sürümler</a:t>
            </a:r>
            <a:r>
              <a:rPr sz="2400" spc="5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üretme)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Yazılıma</a:t>
            </a:r>
            <a:r>
              <a:rPr sz="2400" spc="-20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müdahaleleri kontrol</a:t>
            </a:r>
            <a:r>
              <a:rPr sz="2400" spc="-15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eder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400" dirty="0">
                <a:solidFill>
                  <a:srgbClr val="ED216B"/>
                </a:solidFill>
                <a:latin typeface="Calibri"/>
                <a:cs typeface="Calibri"/>
              </a:rPr>
              <a:t>*</a:t>
            </a:r>
            <a:r>
              <a:rPr sz="2400" spc="-5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Check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ED216B"/>
                </a:solidFill>
                <a:latin typeface="Calibri"/>
                <a:cs typeface="Calibri"/>
              </a:rPr>
              <a:t>*</a:t>
            </a:r>
            <a:r>
              <a:rPr sz="2400" spc="-10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Check out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ED216B"/>
                </a:solidFill>
                <a:latin typeface="Calibri"/>
                <a:cs typeface="Calibri"/>
              </a:rPr>
              <a:t>*</a:t>
            </a:r>
            <a:r>
              <a:rPr sz="2400" spc="-10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Merge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ED216B"/>
                </a:solidFill>
                <a:latin typeface="Calibri"/>
                <a:cs typeface="Calibri"/>
              </a:rPr>
              <a:t>*</a:t>
            </a:r>
            <a:r>
              <a:rPr sz="2400" spc="-15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Push istekleri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964551" y="1987419"/>
            <a:ext cx="3572510" cy="2353945"/>
            <a:chOff x="7964551" y="1987419"/>
            <a:chExt cx="3572510" cy="2353945"/>
          </a:xfrm>
        </p:grpSpPr>
        <p:sp>
          <p:nvSpPr>
            <p:cNvPr id="5" name="object 5"/>
            <p:cNvSpPr/>
            <p:nvPr/>
          </p:nvSpPr>
          <p:spPr>
            <a:xfrm>
              <a:off x="7970901" y="1993769"/>
              <a:ext cx="3559810" cy="2341245"/>
            </a:xfrm>
            <a:custGeom>
              <a:avLst/>
              <a:gdLst/>
              <a:ahLst/>
              <a:cxnLst/>
              <a:rect l="l" t="t" r="r" b="b"/>
              <a:pathLst>
                <a:path w="3559809" h="2341245">
                  <a:moveTo>
                    <a:pt x="3169145" y="0"/>
                  </a:moveTo>
                  <a:lnTo>
                    <a:pt x="390156" y="0"/>
                  </a:lnTo>
                  <a:lnTo>
                    <a:pt x="341215" y="3039"/>
                  </a:lnTo>
                  <a:lnTo>
                    <a:pt x="294088" y="11915"/>
                  </a:lnTo>
                  <a:lnTo>
                    <a:pt x="249141" y="26261"/>
                  </a:lnTo>
                  <a:lnTo>
                    <a:pt x="206740" y="45712"/>
                  </a:lnTo>
                  <a:lnTo>
                    <a:pt x="167250" y="69902"/>
                  </a:lnTo>
                  <a:lnTo>
                    <a:pt x="131036" y="98465"/>
                  </a:lnTo>
                  <a:lnTo>
                    <a:pt x="98465" y="131036"/>
                  </a:lnTo>
                  <a:lnTo>
                    <a:pt x="69902" y="167250"/>
                  </a:lnTo>
                  <a:lnTo>
                    <a:pt x="45712" y="206740"/>
                  </a:lnTo>
                  <a:lnTo>
                    <a:pt x="26261" y="249141"/>
                  </a:lnTo>
                  <a:lnTo>
                    <a:pt x="11915" y="294088"/>
                  </a:lnTo>
                  <a:lnTo>
                    <a:pt x="3039" y="341215"/>
                  </a:lnTo>
                  <a:lnTo>
                    <a:pt x="0" y="390156"/>
                  </a:lnTo>
                  <a:lnTo>
                    <a:pt x="0" y="1950720"/>
                  </a:lnTo>
                  <a:lnTo>
                    <a:pt x="3039" y="1999658"/>
                  </a:lnTo>
                  <a:lnTo>
                    <a:pt x="11915" y="2046782"/>
                  </a:lnTo>
                  <a:lnTo>
                    <a:pt x="26261" y="2091727"/>
                  </a:lnTo>
                  <a:lnTo>
                    <a:pt x="45712" y="2134127"/>
                  </a:lnTo>
                  <a:lnTo>
                    <a:pt x="69902" y="2173616"/>
                  </a:lnTo>
                  <a:lnTo>
                    <a:pt x="98465" y="2209829"/>
                  </a:lnTo>
                  <a:lnTo>
                    <a:pt x="131036" y="2242399"/>
                  </a:lnTo>
                  <a:lnTo>
                    <a:pt x="167250" y="2270962"/>
                  </a:lnTo>
                  <a:lnTo>
                    <a:pt x="206740" y="2295152"/>
                  </a:lnTo>
                  <a:lnTo>
                    <a:pt x="249141" y="2314602"/>
                  </a:lnTo>
                  <a:lnTo>
                    <a:pt x="294088" y="2328948"/>
                  </a:lnTo>
                  <a:lnTo>
                    <a:pt x="341215" y="2337824"/>
                  </a:lnTo>
                  <a:lnTo>
                    <a:pt x="390156" y="2340864"/>
                  </a:lnTo>
                  <a:lnTo>
                    <a:pt x="3169145" y="2340864"/>
                  </a:lnTo>
                  <a:lnTo>
                    <a:pt x="3218086" y="2337824"/>
                  </a:lnTo>
                  <a:lnTo>
                    <a:pt x="3265213" y="2328948"/>
                  </a:lnTo>
                  <a:lnTo>
                    <a:pt x="3310160" y="2314602"/>
                  </a:lnTo>
                  <a:lnTo>
                    <a:pt x="3352561" y="2295152"/>
                  </a:lnTo>
                  <a:lnTo>
                    <a:pt x="3392051" y="2270962"/>
                  </a:lnTo>
                  <a:lnTo>
                    <a:pt x="3428265" y="2242399"/>
                  </a:lnTo>
                  <a:lnTo>
                    <a:pt x="3460836" y="2209829"/>
                  </a:lnTo>
                  <a:lnTo>
                    <a:pt x="3489399" y="2173616"/>
                  </a:lnTo>
                  <a:lnTo>
                    <a:pt x="3513589" y="2134127"/>
                  </a:lnTo>
                  <a:lnTo>
                    <a:pt x="3533040" y="2091727"/>
                  </a:lnTo>
                  <a:lnTo>
                    <a:pt x="3547386" y="2046782"/>
                  </a:lnTo>
                  <a:lnTo>
                    <a:pt x="3556262" y="1999658"/>
                  </a:lnTo>
                  <a:lnTo>
                    <a:pt x="3559302" y="1950720"/>
                  </a:lnTo>
                  <a:lnTo>
                    <a:pt x="3559302" y="390156"/>
                  </a:lnTo>
                  <a:lnTo>
                    <a:pt x="3556262" y="341215"/>
                  </a:lnTo>
                  <a:lnTo>
                    <a:pt x="3547386" y="294088"/>
                  </a:lnTo>
                  <a:lnTo>
                    <a:pt x="3533040" y="249141"/>
                  </a:lnTo>
                  <a:lnTo>
                    <a:pt x="3513589" y="206740"/>
                  </a:lnTo>
                  <a:lnTo>
                    <a:pt x="3489399" y="167250"/>
                  </a:lnTo>
                  <a:lnTo>
                    <a:pt x="3460836" y="131036"/>
                  </a:lnTo>
                  <a:lnTo>
                    <a:pt x="3428265" y="98465"/>
                  </a:lnTo>
                  <a:lnTo>
                    <a:pt x="3392051" y="69902"/>
                  </a:lnTo>
                  <a:lnTo>
                    <a:pt x="3352561" y="45712"/>
                  </a:lnTo>
                  <a:lnTo>
                    <a:pt x="3310160" y="26261"/>
                  </a:lnTo>
                  <a:lnTo>
                    <a:pt x="3265213" y="11915"/>
                  </a:lnTo>
                  <a:lnTo>
                    <a:pt x="3218086" y="3039"/>
                  </a:lnTo>
                  <a:lnTo>
                    <a:pt x="3169145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70901" y="1993769"/>
              <a:ext cx="3559810" cy="2341245"/>
            </a:xfrm>
            <a:custGeom>
              <a:avLst/>
              <a:gdLst/>
              <a:ahLst/>
              <a:cxnLst/>
              <a:rect l="l" t="t" r="r" b="b"/>
              <a:pathLst>
                <a:path w="3559809" h="2341245">
                  <a:moveTo>
                    <a:pt x="0" y="390156"/>
                  </a:moveTo>
                  <a:lnTo>
                    <a:pt x="3039" y="341215"/>
                  </a:lnTo>
                  <a:lnTo>
                    <a:pt x="11915" y="294088"/>
                  </a:lnTo>
                  <a:lnTo>
                    <a:pt x="26261" y="249141"/>
                  </a:lnTo>
                  <a:lnTo>
                    <a:pt x="45712" y="206740"/>
                  </a:lnTo>
                  <a:lnTo>
                    <a:pt x="69902" y="167250"/>
                  </a:lnTo>
                  <a:lnTo>
                    <a:pt x="98465" y="131036"/>
                  </a:lnTo>
                  <a:lnTo>
                    <a:pt x="131036" y="98465"/>
                  </a:lnTo>
                  <a:lnTo>
                    <a:pt x="167250" y="69902"/>
                  </a:lnTo>
                  <a:lnTo>
                    <a:pt x="206740" y="45712"/>
                  </a:lnTo>
                  <a:lnTo>
                    <a:pt x="249141" y="26261"/>
                  </a:lnTo>
                  <a:lnTo>
                    <a:pt x="294088" y="11915"/>
                  </a:lnTo>
                  <a:lnTo>
                    <a:pt x="341215" y="3039"/>
                  </a:lnTo>
                  <a:lnTo>
                    <a:pt x="390156" y="0"/>
                  </a:lnTo>
                  <a:lnTo>
                    <a:pt x="3169145" y="0"/>
                  </a:lnTo>
                  <a:lnTo>
                    <a:pt x="3218086" y="3039"/>
                  </a:lnTo>
                  <a:lnTo>
                    <a:pt x="3265213" y="11915"/>
                  </a:lnTo>
                  <a:lnTo>
                    <a:pt x="3310160" y="26261"/>
                  </a:lnTo>
                  <a:lnTo>
                    <a:pt x="3352561" y="45712"/>
                  </a:lnTo>
                  <a:lnTo>
                    <a:pt x="3392051" y="69902"/>
                  </a:lnTo>
                  <a:lnTo>
                    <a:pt x="3428265" y="98465"/>
                  </a:lnTo>
                  <a:lnTo>
                    <a:pt x="3460836" y="131036"/>
                  </a:lnTo>
                  <a:lnTo>
                    <a:pt x="3489399" y="167250"/>
                  </a:lnTo>
                  <a:lnTo>
                    <a:pt x="3513589" y="206740"/>
                  </a:lnTo>
                  <a:lnTo>
                    <a:pt x="3533040" y="249141"/>
                  </a:lnTo>
                  <a:lnTo>
                    <a:pt x="3547386" y="294088"/>
                  </a:lnTo>
                  <a:lnTo>
                    <a:pt x="3556262" y="341215"/>
                  </a:lnTo>
                  <a:lnTo>
                    <a:pt x="3559302" y="390156"/>
                  </a:lnTo>
                  <a:lnTo>
                    <a:pt x="3559302" y="1950720"/>
                  </a:lnTo>
                  <a:lnTo>
                    <a:pt x="3556262" y="1999658"/>
                  </a:lnTo>
                  <a:lnTo>
                    <a:pt x="3547386" y="2046782"/>
                  </a:lnTo>
                  <a:lnTo>
                    <a:pt x="3533040" y="2091727"/>
                  </a:lnTo>
                  <a:lnTo>
                    <a:pt x="3513589" y="2134127"/>
                  </a:lnTo>
                  <a:lnTo>
                    <a:pt x="3489399" y="2173616"/>
                  </a:lnTo>
                  <a:lnTo>
                    <a:pt x="3460836" y="2209829"/>
                  </a:lnTo>
                  <a:lnTo>
                    <a:pt x="3428265" y="2242399"/>
                  </a:lnTo>
                  <a:lnTo>
                    <a:pt x="3392051" y="2270962"/>
                  </a:lnTo>
                  <a:lnTo>
                    <a:pt x="3352561" y="2295152"/>
                  </a:lnTo>
                  <a:lnTo>
                    <a:pt x="3310160" y="2314602"/>
                  </a:lnTo>
                  <a:lnTo>
                    <a:pt x="3265213" y="2328948"/>
                  </a:lnTo>
                  <a:lnTo>
                    <a:pt x="3218086" y="2337824"/>
                  </a:lnTo>
                  <a:lnTo>
                    <a:pt x="3169145" y="2340864"/>
                  </a:lnTo>
                  <a:lnTo>
                    <a:pt x="390156" y="2340864"/>
                  </a:lnTo>
                  <a:lnTo>
                    <a:pt x="341215" y="2337824"/>
                  </a:lnTo>
                  <a:lnTo>
                    <a:pt x="294088" y="2328948"/>
                  </a:lnTo>
                  <a:lnTo>
                    <a:pt x="249141" y="2314602"/>
                  </a:lnTo>
                  <a:lnTo>
                    <a:pt x="206740" y="2295152"/>
                  </a:lnTo>
                  <a:lnTo>
                    <a:pt x="167250" y="2270962"/>
                  </a:lnTo>
                  <a:lnTo>
                    <a:pt x="131036" y="2242399"/>
                  </a:lnTo>
                  <a:lnTo>
                    <a:pt x="98465" y="2209829"/>
                  </a:lnTo>
                  <a:lnTo>
                    <a:pt x="69902" y="2173616"/>
                  </a:lnTo>
                  <a:lnTo>
                    <a:pt x="45712" y="2134127"/>
                  </a:lnTo>
                  <a:lnTo>
                    <a:pt x="26261" y="2091727"/>
                  </a:lnTo>
                  <a:lnTo>
                    <a:pt x="11915" y="2046782"/>
                  </a:lnTo>
                  <a:lnTo>
                    <a:pt x="3039" y="1999658"/>
                  </a:lnTo>
                  <a:lnTo>
                    <a:pt x="0" y="1950720"/>
                  </a:lnTo>
                  <a:lnTo>
                    <a:pt x="0" y="39015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221404" y="2176526"/>
            <a:ext cx="3057525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Test açısından</a:t>
            </a:r>
            <a:r>
              <a:rPr sz="1800" spc="1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bakıldığında 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konfigürasyon</a:t>
            </a:r>
            <a:r>
              <a:rPr sz="1800" spc="-1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yönetimi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tüm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test </a:t>
            </a:r>
            <a:r>
              <a:rPr sz="1800" spc="-39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araçlarının</a:t>
            </a:r>
            <a:r>
              <a:rPr sz="1800" spc="-2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(testware)</a:t>
            </a:r>
            <a:r>
              <a:rPr sz="1800" spc="1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ve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test 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edilen</a:t>
            </a:r>
            <a:r>
              <a:rPr sz="1800" spc="1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yazılım</a:t>
            </a:r>
            <a:r>
              <a:rPr sz="1800" spc="-1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ürünlerinin 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(software)</a:t>
            </a:r>
            <a:r>
              <a:rPr sz="1800" spc="5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sürümlerini 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yönetmeye 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yarayan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sistem </a:t>
            </a:r>
            <a:r>
              <a:rPr sz="1800" dirty="0">
                <a:solidFill>
                  <a:srgbClr val="1F386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3863"/>
                </a:solidFill>
                <a:latin typeface="Calibri"/>
                <a:cs typeface="Calibri"/>
              </a:rPr>
              <a:t>araçlarıdır.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57912" y="4587148"/>
            <a:ext cx="2195703" cy="1746403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4396" y="199009"/>
            <a:ext cx="38715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45" dirty="0"/>
              <a:t> </a:t>
            </a:r>
            <a:r>
              <a:rPr spc="-20" dirty="0"/>
              <a:t>Aracı</a:t>
            </a:r>
            <a:r>
              <a:rPr spc="-30" dirty="0"/>
              <a:t> </a:t>
            </a:r>
            <a:r>
              <a:rPr spc="-5" dirty="0"/>
              <a:t>Çeşitleri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729486"/>
            <a:ext cx="10170795" cy="318770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Statik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75" dirty="0">
                <a:solidFill>
                  <a:srgbClr val="FF0000"/>
                </a:solidFill>
                <a:latin typeface="Calibri"/>
                <a:cs typeface="Calibri"/>
              </a:rPr>
              <a:t>Test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 için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FF0000"/>
                </a:solidFill>
                <a:latin typeface="Calibri"/>
                <a:cs typeface="Calibri"/>
              </a:rPr>
              <a:t>Araç</a:t>
            </a:r>
            <a:r>
              <a:rPr sz="28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FF0000"/>
                </a:solidFill>
                <a:latin typeface="Calibri"/>
                <a:cs typeface="Calibri"/>
              </a:rPr>
              <a:t>Desteği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ts val="2590"/>
              </a:lnSpc>
              <a:spcBef>
                <a:spcPts val="1065"/>
              </a:spcBef>
            </a:pPr>
            <a:r>
              <a:rPr sz="2400" spc="-10" dirty="0">
                <a:latin typeface="Calibri"/>
                <a:cs typeface="Calibri"/>
              </a:rPr>
              <a:t>Statik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araçları,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geliştirme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sürecinde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erken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safhalarda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daha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fazla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hata</a:t>
            </a:r>
            <a:r>
              <a:rPr sz="2400" spc="-5" dirty="0">
                <a:latin typeface="Calibri"/>
                <a:cs typeface="Calibri"/>
              </a:rPr>
              <a:t> bulmanın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uygun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maliyetli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</a:t>
            </a:r>
            <a:r>
              <a:rPr sz="2400" spc="-10" dirty="0">
                <a:latin typeface="Calibri"/>
                <a:cs typeface="Calibri"/>
              </a:rPr>
              <a:t> yolunu</a:t>
            </a:r>
            <a:r>
              <a:rPr sz="2400" spc="-5" dirty="0">
                <a:latin typeface="Calibri"/>
                <a:cs typeface="Calibri"/>
              </a:rPr>
              <a:t> sunar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5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5"/>
              </a:spcBef>
              <a:buClr>
                <a:srgbClr val="FFD966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20" dirty="0">
                <a:latin typeface="Calibri"/>
                <a:cs typeface="Calibri"/>
              </a:rPr>
              <a:t>Gözden </a:t>
            </a:r>
            <a:r>
              <a:rPr sz="2400" spc="-5" dirty="0">
                <a:latin typeface="Calibri"/>
                <a:cs typeface="Calibri"/>
              </a:rPr>
              <a:t>Geçirme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Araçları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FFD966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Statik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Analiz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Araçları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35"/>
              </a:spcBef>
              <a:buClr>
                <a:srgbClr val="FFD966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Modelleme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Araçları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1447" y="1838557"/>
            <a:ext cx="8194675" cy="3651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5" dirty="0">
                <a:solidFill>
                  <a:srgbClr val="385622"/>
                </a:solidFill>
                <a:latin typeface="Calibri"/>
                <a:cs typeface="Calibri"/>
              </a:rPr>
              <a:t>Gözden</a:t>
            </a:r>
            <a:r>
              <a:rPr sz="2800" b="1" spc="-50" dirty="0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385622"/>
                </a:solidFill>
                <a:latin typeface="Calibri"/>
                <a:cs typeface="Calibri"/>
              </a:rPr>
              <a:t>Geçirme</a:t>
            </a:r>
            <a:r>
              <a:rPr sz="2800" b="1" spc="-40" dirty="0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385622"/>
                </a:solidFill>
                <a:latin typeface="Calibri"/>
                <a:cs typeface="Calibri"/>
              </a:rPr>
              <a:t>Araçları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15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buClr>
                <a:srgbClr val="EF3DF4"/>
              </a:buClr>
              <a:buSzPct val="118750"/>
              <a:buFont typeface="Wingdings"/>
              <a:buChar char=""/>
              <a:tabLst>
                <a:tab pos="419100" algn="l"/>
              </a:tabLst>
            </a:pPr>
            <a:r>
              <a:rPr sz="2400" dirty="0">
                <a:latin typeface="Calibri"/>
                <a:cs typeface="Calibri"/>
              </a:rPr>
              <a:t>Bu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araçlar,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gözden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geçirme</a:t>
            </a:r>
            <a:r>
              <a:rPr sz="2400" spc="-10" dirty="0">
                <a:latin typeface="Calibri"/>
                <a:cs typeface="Calibri"/>
              </a:rPr>
              <a:t> süreçlerinde,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kontrol</a:t>
            </a:r>
            <a:r>
              <a:rPr sz="2400" spc="-10" dirty="0">
                <a:latin typeface="Calibri"/>
                <a:cs typeface="Calibri"/>
              </a:rPr>
              <a:t> listelerinde,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gözden</a:t>
            </a:r>
            <a:r>
              <a:rPr sz="2400" spc="-5" dirty="0">
                <a:latin typeface="Calibri"/>
                <a:cs typeface="Calibri"/>
              </a:rPr>
              <a:t> geçirme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kılavuzlarında</a:t>
            </a:r>
            <a:r>
              <a:rPr sz="2400" spc="-15" dirty="0">
                <a:latin typeface="Calibri"/>
                <a:cs typeface="Calibri"/>
              </a:rPr>
              <a:t> destek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sağlar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gözden</a:t>
            </a:r>
            <a:r>
              <a:rPr sz="2400" spc="-5" dirty="0">
                <a:latin typeface="Calibri"/>
                <a:cs typeface="Calibri"/>
              </a:rPr>
              <a:t> geçirme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yorumlarını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saklamak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iletmek,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ayrıca </a:t>
            </a:r>
            <a:r>
              <a:rPr sz="2400" spc="-10" dirty="0">
                <a:latin typeface="Calibri"/>
                <a:cs typeface="Calibri"/>
              </a:rPr>
              <a:t>hataları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eforu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rapor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etmek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kullanılır.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EF3DF4"/>
              </a:buClr>
              <a:buFont typeface="Wingdings"/>
              <a:buChar char=""/>
            </a:pPr>
            <a:endParaRPr sz="2400">
              <a:latin typeface="Calibri"/>
              <a:cs typeface="Calibri"/>
            </a:endParaRPr>
          </a:p>
          <a:p>
            <a:pPr marL="418465" marR="238125" indent="-406400">
              <a:lnSpc>
                <a:spcPts val="2590"/>
              </a:lnSpc>
              <a:spcBef>
                <a:spcPts val="1675"/>
              </a:spcBef>
              <a:buClr>
                <a:srgbClr val="EF3DF4"/>
              </a:buClr>
              <a:buSzPct val="118750"/>
              <a:buFont typeface="Wingdings"/>
              <a:buChar char="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Büyük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veya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coğrafi</a:t>
            </a:r>
            <a:r>
              <a:rPr sz="2400" spc="-10" dirty="0">
                <a:latin typeface="Calibri"/>
                <a:cs typeface="Calibri"/>
              </a:rPr>
              <a:t> olarak farklı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alanlarda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bulunan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ekipler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gözden</a:t>
            </a:r>
            <a:r>
              <a:rPr sz="2400" spc="-5" dirty="0">
                <a:latin typeface="Calibri"/>
                <a:cs typeface="Calibri"/>
              </a:rPr>
              <a:t> geçirme</a:t>
            </a:r>
            <a:r>
              <a:rPr sz="2400" spc="-10" dirty="0">
                <a:latin typeface="Calibri"/>
                <a:cs typeface="Calibri"/>
              </a:rPr>
              <a:t> süreçlerine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yardımcı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olur.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42348" y="295889"/>
            <a:ext cx="81184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Test</a:t>
            </a:r>
            <a:r>
              <a:rPr sz="3200" spc="10" dirty="0"/>
              <a:t> </a:t>
            </a:r>
            <a:r>
              <a:rPr sz="3200" spc="-5" dirty="0"/>
              <a:t>Aracı</a:t>
            </a:r>
            <a:r>
              <a:rPr sz="3200" dirty="0"/>
              <a:t> </a:t>
            </a:r>
            <a:r>
              <a:rPr sz="3200" spc="-5" dirty="0"/>
              <a:t>Çeşitleri</a:t>
            </a:r>
            <a:r>
              <a:rPr sz="3200" spc="15" dirty="0"/>
              <a:t> </a:t>
            </a:r>
            <a:r>
              <a:rPr sz="3200" spc="-5" dirty="0"/>
              <a:t>-</a:t>
            </a:r>
            <a:r>
              <a:rPr sz="3200" dirty="0"/>
              <a:t> </a:t>
            </a:r>
            <a:r>
              <a:rPr sz="3200" spc="-5" dirty="0"/>
              <a:t>Statik</a:t>
            </a:r>
            <a:r>
              <a:rPr sz="3200" spc="10" dirty="0"/>
              <a:t> </a:t>
            </a:r>
            <a:r>
              <a:rPr sz="3200" spc="-5" dirty="0"/>
              <a:t>Test</a:t>
            </a:r>
            <a:r>
              <a:rPr sz="3200" spc="15" dirty="0"/>
              <a:t> </a:t>
            </a:r>
            <a:r>
              <a:rPr sz="3200" spc="-5" dirty="0"/>
              <a:t>için</a:t>
            </a:r>
            <a:r>
              <a:rPr sz="3200" spc="5" dirty="0"/>
              <a:t> </a:t>
            </a:r>
            <a:r>
              <a:rPr sz="3200" spc="-5" dirty="0"/>
              <a:t>Araç Desteği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64623" y="2713482"/>
            <a:ext cx="2344661" cy="2955796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2348" y="295889"/>
            <a:ext cx="80029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85" dirty="0"/>
              <a:t>Test</a:t>
            </a:r>
            <a:r>
              <a:rPr sz="3200" spc="15" dirty="0"/>
              <a:t> </a:t>
            </a:r>
            <a:r>
              <a:rPr sz="3200" spc="-20" dirty="0"/>
              <a:t>Aracı</a:t>
            </a:r>
            <a:r>
              <a:rPr sz="3200" dirty="0"/>
              <a:t> </a:t>
            </a:r>
            <a:r>
              <a:rPr sz="3200" spc="-5" dirty="0"/>
              <a:t>Çeşitleri</a:t>
            </a:r>
            <a:r>
              <a:rPr sz="3200" spc="25" dirty="0"/>
              <a:t> </a:t>
            </a:r>
            <a:r>
              <a:rPr sz="3200" spc="-5" dirty="0"/>
              <a:t>-</a:t>
            </a:r>
            <a:r>
              <a:rPr sz="3200" spc="5" dirty="0"/>
              <a:t> </a:t>
            </a:r>
            <a:r>
              <a:rPr sz="3200" spc="-15" dirty="0"/>
              <a:t>Statik</a:t>
            </a:r>
            <a:r>
              <a:rPr sz="3200" spc="5" dirty="0"/>
              <a:t> </a:t>
            </a:r>
            <a:r>
              <a:rPr sz="3200" spc="-85" dirty="0"/>
              <a:t>Test</a:t>
            </a:r>
            <a:r>
              <a:rPr sz="3200" spc="20" dirty="0"/>
              <a:t> </a:t>
            </a:r>
            <a:r>
              <a:rPr sz="3200" spc="-5" dirty="0"/>
              <a:t>için</a:t>
            </a:r>
            <a:r>
              <a:rPr sz="3200" spc="5" dirty="0"/>
              <a:t> </a:t>
            </a:r>
            <a:r>
              <a:rPr sz="3200" spc="-25" dirty="0"/>
              <a:t>Araç</a:t>
            </a:r>
            <a:r>
              <a:rPr sz="3200" spc="5" dirty="0"/>
              <a:t> </a:t>
            </a:r>
            <a:r>
              <a:rPr sz="3200" spc="-20" dirty="0"/>
              <a:t>Desteği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791767" y="1837796"/>
            <a:ext cx="7653655" cy="3651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385622"/>
                </a:solidFill>
                <a:latin typeface="Calibri"/>
                <a:cs typeface="Calibri"/>
              </a:rPr>
              <a:t>Statik</a:t>
            </a:r>
            <a:r>
              <a:rPr sz="2800" b="1" spc="-10" dirty="0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385622"/>
                </a:solidFill>
                <a:latin typeface="Calibri"/>
                <a:cs typeface="Calibri"/>
              </a:rPr>
              <a:t>Analiz</a:t>
            </a:r>
            <a:r>
              <a:rPr sz="2800" b="1" spc="-25" dirty="0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385622"/>
                </a:solidFill>
                <a:latin typeface="Calibri"/>
                <a:cs typeface="Calibri"/>
              </a:rPr>
              <a:t>Araçları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15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buClr>
                <a:srgbClr val="EF3DF4"/>
              </a:buClr>
              <a:buSzPct val="118750"/>
              <a:buFont typeface="Wingdings"/>
              <a:buChar char=""/>
              <a:tabLst>
                <a:tab pos="419100" algn="l"/>
              </a:tabLst>
            </a:pPr>
            <a:r>
              <a:rPr sz="2400" dirty="0">
                <a:latin typeface="Calibri"/>
                <a:cs typeface="Calibri"/>
              </a:rPr>
              <a:t>Bu</a:t>
            </a:r>
            <a:r>
              <a:rPr sz="2400" spc="-5" dirty="0">
                <a:latin typeface="Calibri"/>
                <a:cs typeface="Calibri"/>
              </a:rPr>
              <a:t> araçlar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kodlama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standartlarını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(güvenli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kodlama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dahil),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iç yapı mimarisinin analizini </a:t>
            </a:r>
            <a:r>
              <a:rPr sz="2400" spc="-5" dirty="0">
                <a:latin typeface="Calibri"/>
                <a:cs typeface="Calibri"/>
              </a:rPr>
              <a:t>sağlayarak dinamik testten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önce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yazılımcıların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uzmanlarının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hataları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bulmasını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sağlar.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EF3DF4"/>
              </a:buClr>
              <a:buFont typeface="Wingdings"/>
              <a:buChar char=""/>
            </a:pPr>
            <a:endParaRPr sz="2400">
              <a:latin typeface="Calibri"/>
              <a:cs typeface="Calibri"/>
            </a:endParaRPr>
          </a:p>
          <a:p>
            <a:pPr marL="418465" marR="495300" indent="-406400">
              <a:lnSpc>
                <a:spcPts val="2590"/>
              </a:lnSpc>
              <a:spcBef>
                <a:spcPts val="1675"/>
              </a:spcBef>
              <a:buClr>
                <a:srgbClr val="EF3DF4"/>
              </a:buClr>
              <a:buSzPct val="118750"/>
              <a:buFont typeface="Wingdings"/>
              <a:buChar char=""/>
              <a:tabLst>
                <a:tab pos="419100" algn="l"/>
              </a:tabLst>
            </a:pPr>
            <a:r>
              <a:rPr sz="2400" dirty="0">
                <a:latin typeface="Calibri"/>
                <a:cs typeface="Calibri"/>
              </a:rPr>
              <a:t>Koda </a:t>
            </a:r>
            <a:r>
              <a:rPr sz="2400" spc="-5" dirty="0">
                <a:latin typeface="Calibri"/>
                <a:cs typeface="Calibri"/>
              </a:rPr>
              <a:t>yönelik metrikler (örnek </a:t>
            </a:r>
            <a:r>
              <a:rPr sz="240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karmaşıklık) sağlayarak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planlamada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5" dirty="0">
                <a:latin typeface="Calibri"/>
                <a:cs typeface="Calibri"/>
              </a:rPr>
              <a:t> risk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analizinde 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yardımcı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olurlar.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69680" y="2658617"/>
            <a:ext cx="2834639" cy="304723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686180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Hatalar(Error)</a:t>
            </a:r>
            <a:r>
              <a:rPr spc="20" dirty="0"/>
              <a:t> </a:t>
            </a:r>
            <a:r>
              <a:rPr spc="-5" dirty="0"/>
              <a:t>Oluşma Nedenleri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0837" y="1756871"/>
            <a:ext cx="8662035" cy="453961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33679" indent="-221615">
              <a:lnSpc>
                <a:spcPct val="100000"/>
              </a:lnSpc>
              <a:spcBef>
                <a:spcPts val="815"/>
              </a:spcBef>
              <a:buChar char="•"/>
              <a:tabLst>
                <a:tab pos="234315" algn="l"/>
              </a:tabLst>
            </a:pPr>
            <a:r>
              <a:rPr sz="2400" spc="-5" dirty="0">
                <a:latin typeface="Calibri"/>
                <a:cs typeface="Calibri"/>
              </a:rPr>
              <a:t>Zaman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baskısı</a:t>
            </a:r>
            <a:endParaRPr sz="2400" dirty="0">
              <a:latin typeface="Calibri"/>
              <a:cs typeface="Calibri"/>
            </a:endParaRPr>
          </a:p>
          <a:p>
            <a:pPr marL="233679" indent="-221615">
              <a:lnSpc>
                <a:spcPct val="100000"/>
              </a:lnSpc>
              <a:spcBef>
                <a:spcPts val="715"/>
              </a:spcBef>
              <a:buChar char="•"/>
              <a:tabLst>
                <a:tab pos="234315" algn="l"/>
              </a:tabLst>
            </a:pPr>
            <a:r>
              <a:rPr sz="2400" spc="-5" dirty="0">
                <a:latin typeface="Calibri"/>
                <a:cs typeface="Calibri"/>
              </a:rPr>
              <a:t>İnsan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hataları</a:t>
            </a:r>
            <a:endParaRPr sz="2400" dirty="0">
              <a:latin typeface="Calibri"/>
              <a:cs typeface="Calibri"/>
            </a:endParaRPr>
          </a:p>
          <a:p>
            <a:pPr marL="233679" indent="-221615">
              <a:lnSpc>
                <a:spcPct val="100000"/>
              </a:lnSpc>
              <a:spcBef>
                <a:spcPts val="705"/>
              </a:spcBef>
              <a:buChar char="•"/>
              <a:tabLst>
                <a:tab pos="234315" algn="l"/>
              </a:tabLst>
            </a:pPr>
            <a:r>
              <a:rPr sz="2400" spc="-5" dirty="0">
                <a:latin typeface="Calibri"/>
                <a:cs typeface="Calibri"/>
              </a:rPr>
              <a:t>Deneyimsiz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veya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yetersiz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vasıflı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proje</a:t>
            </a:r>
            <a:r>
              <a:rPr sz="2400" spc="-5" dirty="0">
                <a:latin typeface="Calibri"/>
                <a:cs typeface="Calibri"/>
              </a:rPr>
              <a:t> çalışanları</a:t>
            </a:r>
            <a:endParaRPr sz="2400" dirty="0">
              <a:latin typeface="Calibri"/>
              <a:cs typeface="Calibri"/>
            </a:endParaRPr>
          </a:p>
          <a:p>
            <a:pPr marL="12700" marR="193040">
              <a:lnSpc>
                <a:spcPts val="2590"/>
              </a:lnSpc>
              <a:spcBef>
                <a:spcPts val="1045"/>
              </a:spcBef>
              <a:buChar char="•"/>
              <a:tabLst>
                <a:tab pos="234315" algn="l"/>
              </a:tabLst>
            </a:pPr>
            <a:r>
              <a:rPr lang="en-US" sz="2400" spc="-10" dirty="0"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Gereksinimler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tasarım</a:t>
            </a:r>
            <a:r>
              <a:rPr sz="2400" spc="-5" dirty="0">
                <a:latin typeface="Calibri"/>
                <a:cs typeface="Calibri"/>
              </a:rPr>
              <a:t> hakkında </a:t>
            </a:r>
            <a:r>
              <a:rPr sz="2400" spc="-10" dirty="0">
                <a:latin typeface="Calibri"/>
                <a:cs typeface="Calibri"/>
              </a:rPr>
              <a:t>yanlış</a:t>
            </a:r>
            <a:r>
              <a:rPr sz="2400" spc="-5" dirty="0">
                <a:latin typeface="Calibri"/>
                <a:cs typeface="Calibri"/>
              </a:rPr>
              <a:t> bilgilendirme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dahil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olmak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üzere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proje</a:t>
            </a:r>
            <a:r>
              <a:rPr sz="2400" spc="-5" dirty="0">
                <a:latin typeface="Calibri"/>
                <a:cs typeface="Calibri"/>
              </a:rPr>
              <a:t> çalışanlar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arasındaki </a:t>
            </a:r>
            <a:r>
              <a:rPr sz="2400" spc="-5" dirty="0">
                <a:latin typeface="Calibri"/>
                <a:cs typeface="Calibri"/>
              </a:rPr>
              <a:t>iletişimsizlik</a:t>
            </a:r>
            <a:endParaRPr sz="2400" dirty="0">
              <a:latin typeface="Calibri"/>
              <a:cs typeface="Calibri"/>
            </a:endParaRPr>
          </a:p>
          <a:p>
            <a:pPr marL="12700" marR="615315">
              <a:lnSpc>
                <a:spcPts val="2590"/>
              </a:lnSpc>
              <a:spcBef>
                <a:spcPts val="1005"/>
              </a:spcBef>
              <a:buChar char="•"/>
              <a:tabLst>
                <a:tab pos="234315" algn="l"/>
              </a:tabLst>
            </a:pPr>
            <a:r>
              <a:rPr lang="en-US" sz="2400" spc="-15" dirty="0">
                <a:latin typeface="Calibri"/>
                <a:cs typeface="Calibri"/>
              </a:rPr>
              <a:t> </a:t>
            </a:r>
            <a:r>
              <a:rPr sz="2400" spc="-15" dirty="0" err="1">
                <a:latin typeface="Calibri"/>
                <a:cs typeface="Calibri"/>
              </a:rPr>
              <a:t>Kodun</a:t>
            </a:r>
            <a:r>
              <a:rPr sz="2400" spc="-15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tasarımın,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mimarinin,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çözülmesi </a:t>
            </a:r>
            <a:r>
              <a:rPr sz="2400" spc="-25" dirty="0">
                <a:latin typeface="Calibri"/>
                <a:cs typeface="Calibri"/>
              </a:rPr>
              <a:t>gereken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temel</a:t>
            </a:r>
            <a:r>
              <a:rPr sz="2400" spc="-5" dirty="0">
                <a:latin typeface="Calibri"/>
                <a:cs typeface="Calibri"/>
              </a:rPr>
              <a:t> sorunun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ve/veya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kullanılan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teknolojilerin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karmaşıklığı</a:t>
            </a:r>
            <a:endParaRPr sz="2400" dirty="0">
              <a:latin typeface="Calibri"/>
              <a:cs typeface="Calibri"/>
            </a:endParaRPr>
          </a:p>
          <a:p>
            <a:pPr marL="12700" marR="5080">
              <a:lnSpc>
                <a:spcPts val="2590"/>
              </a:lnSpc>
              <a:spcBef>
                <a:spcPts val="1000"/>
              </a:spcBef>
              <a:buChar char="•"/>
              <a:tabLst>
                <a:tab pos="234315" algn="l"/>
              </a:tabLst>
            </a:pPr>
            <a:r>
              <a:rPr lang="de-DE" sz="2400" spc="-5" dirty="0">
                <a:latin typeface="Calibri"/>
                <a:cs typeface="Calibri"/>
              </a:rPr>
              <a:t> </a:t>
            </a:r>
            <a:r>
              <a:rPr lang="de-DE" sz="2400" spc="-5" dirty="0" err="1">
                <a:latin typeface="Calibri"/>
                <a:cs typeface="Calibri"/>
              </a:rPr>
              <a:t>Dahili</a:t>
            </a:r>
            <a:r>
              <a:rPr lang="de-DE" sz="2400" spc="-15" dirty="0">
                <a:latin typeface="Calibri"/>
                <a:cs typeface="Calibri"/>
              </a:rPr>
              <a:t> </a:t>
            </a:r>
            <a:r>
              <a:rPr lang="de-DE" sz="2400" spc="-15" dirty="0" err="1">
                <a:latin typeface="Calibri"/>
                <a:cs typeface="Calibri"/>
              </a:rPr>
              <a:t>sistem</a:t>
            </a:r>
            <a:r>
              <a:rPr lang="de-DE" sz="2400" spc="-15" dirty="0">
                <a:latin typeface="Calibri"/>
                <a:cs typeface="Calibri"/>
              </a:rPr>
              <a:t>(intra-system)</a:t>
            </a:r>
            <a:r>
              <a:rPr lang="de-DE" sz="2400" spc="-10" dirty="0">
                <a:latin typeface="Calibri"/>
                <a:cs typeface="Calibri"/>
              </a:rPr>
              <a:t> </a:t>
            </a:r>
            <a:r>
              <a:rPr lang="de-DE" sz="2400" spc="-15" dirty="0" err="1">
                <a:latin typeface="Calibri"/>
                <a:cs typeface="Calibri"/>
              </a:rPr>
              <a:t>ve</a:t>
            </a:r>
            <a:r>
              <a:rPr lang="de-DE" sz="2400" spc="5" dirty="0">
                <a:latin typeface="Calibri"/>
                <a:cs typeface="Calibri"/>
              </a:rPr>
              <a:t> </a:t>
            </a:r>
            <a:r>
              <a:rPr lang="de-DE" sz="2400" spc="-5" dirty="0" err="1">
                <a:latin typeface="Calibri"/>
                <a:cs typeface="Calibri"/>
              </a:rPr>
              <a:t>harici</a:t>
            </a:r>
            <a:r>
              <a:rPr lang="de-DE" sz="2400" dirty="0">
                <a:latin typeface="Calibri"/>
                <a:cs typeface="Calibri"/>
              </a:rPr>
              <a:t> </a:t>
            </a:r>
            <a:r>
              <a:rPr lang="de-DE" sz="2400" spc="-15" dirty="0" err="1">
                <a:latin typeface="Calibri"/>
                <a:cs typeface="Calibri"/>
              </a:rPr>
              <a:t>sistemlerin</a:t>
            </a:r>
            <a:r>
              <a:rPr lang="de-DE" sz="2400" spc="-15" dirty="0">
                <a:latin typeface="Calibri"/>
                <a:cs typeface="Calibri"/>
              </a:rPr>
              <a:t>(inter-system)</a:t>
            </a:r>
            <a:r>
              <a:rPr lang="de-DE" sz="2400" spc="10" dirty="0">
                <a:latin typeface="Calibri"/>
                <a:cs typeface="Calibri"/>
              </a:rPr>
              <a:t> </a:t>
            </a:r>
            <a:r>
              <a:rPr lang="de-DE" sz="2400" spc="-20" dirty="0" err="1">
                <a:latin typeface="Calibri"/>
                <a:cs typeface="Calibri"/>
              </a:rPr>
              <a:t>ara</a:t>
            </a:r>
            <a:r>
              <a:rPr lang="de-DE" sz="2400" spc="-20" dirty="0">
                <a:latin typeface="Calibri"/>
                <a:cs typeface="Calibri"/>
              </a:rPr>
              <a:t> </a:t>
            </a:r>
            <a:r>
              <a:rPr lang="de-DE" sz="2400" spc="-15" dirty="0">
                <a:latin typeface="Calibri"/>
                <a:cs typeface="Calibri"/>
              </a:rPr>
              <a:t> </a:t>
            </a:r>
            <a:r>
              <a:rPr lang="de-DE" sz="2400" spc="-5" dirty="0" err="1">
                <a:latin typeface="Calibri"/>
                <a:cs typeface="Calibri"/>
              </a:rPr>
              <a:t>y</a:t>
            </a:r>
            <a:r>
              <a:rPr lang="de-DE" sz="2400" spc="-10" dirty="0" err="1">
                <a:latin typeface="Calibri"/>
                <a:cs typeface="Calibri"/>
              </a:rPr>
              <a:t>ü</a:t>
            </a:r>
            <a:r>
              <a:rPr lang="de-DE" sz="2400" spc="-5" dirty="0" err="1">
                <a:latin typeface="Calibri"/>
                <a:cs typeface="Calibri"/>
              </a:rPr>
              <a:t>zleri</a:t>
            </a:r>
            <a:r>
              <a:rPr lang="de-DE" sz="2400" spc="-5" dirty="0">
                <a:latin typeface="Calibri"/>
                <a:cs typeface="Calibri"/>
              </a:rPr>
              <a:t> </a:t>
            </a:r>
            <a:r>
              <a:rPr lang="de-DE" sz="2400" spc="-10" dirty="0" err="1">
                <a:latin typeface="Calibri"/>
                <a:cs typeface="Calibri"/>
              </a:rPr>
              <a:t>arasında</a:t>
            </a:r>
            <a:r>
              <a:rPr lang="de-DE" sz="2400" spc="-10" dirty="0">
                <a:latin typeface="Calibri"/>
                <a:cs typeface="Calibri"/>
              </a:rPr>
              <a:t> </a:t>
            </a:r>
            <a:r>
              <a:rPr lang="de-DE" sz="2400" spc="-5" dirty="0" err="1">
                <a:latin typeface="Calibri"/>
                <a:cs typeface="Calibri"/>
              </a:rPr>
              <a:t>yaşanabilecek</a:t>
            </a:r>
            <a:r>
              <a:rPr lang="de-DE" sz="2400" spc="-5" dirty="0">
                <a:latin typeface="Calibri"/>
                <a:cs typeface="Calibri"/>
              </a:rPr>
              <a:t> </a:t>
            </a:r>
            <a:r>
              <a:rPr lang="de-DE" sz="2400" spc="-10" dirty="0" err="1">
                <a:latin typeface="Calibri"/>
                <a:cs typeface="Calibri"/>
              </a:rPr>
              <a:t>yanlış</a:t>
            </a:r>
            <a:r>
              <a:rPr lang="de-DE" sz="2400" spc="-10" dirty="0">
                <a:latin typeface="Calibri"/>
                <a:cs typeface="Calibri"/>
              </a:rPr>
              <a:t> </a:t>
            </a:r>
            <a:r>
              <a:rPr lang="de-DE" sz="2400" dirty="0" err="1">
                <a:latin typeface="Calibri"/>
                <a:cs typeface="Calibri"/>
              </a:rPr>
              <a:t>anlamalar</a:t>
            </a:r>
            <a:r>
              <a:rPr lang="de-DE" sz="2400" dirty="0">
                <a:latin typeface="Calibri"/>
                <a:cs typeface="Calibri"/>
              </a:rPr>
              <a:t> </a:t>
            </a:r>
            <a:r>
              <a:rPr lang="de-DE" sz="2400" spc="-10" dirty="0">
                <a:latin typeface="Calibri"/>
                <a:cs typeface="Calibri"/>
              </a:rPr>
              <a:t>(</a:t>
            </a:r>
            <a:r>
              <a:rPr lang="de-DE" sz="2400" spc="-10" dirty="0" err="1">
                <a:latin typeface="Calibri"/>
                <a:cs typeface="Calibri"/>
              </a:rPr>
              <a:t>özellikle</a:t>
            </a:r>
            <a:r>
              <a:rPr lang="de-DE" sz="2400" spc="-10" dirty="0">
                <a:latin typeface="Calibri"/>
                <a:cs typeface="Calibri"/>
              </a:rPr>
              <a:t> </a:t>
            </a:r>
            <a:r>
              <a:rPr lang="de-DE" sz="2400" spc="-5" dirty="0" err="1">
                <a:latin typeface="Calibri"/>
                <a:cs typeface="Calibri"/>
              </a:rPr>
              <a:t>bu</a:t>
            </a:r>
            <a:r>
              <a:rPr lang="de-DE" sz="2400" spc="-5" dirty="0">
                <a:latin typeface="Calibri"/>
                <a:cs typeface="Calibri"/>
              </a:rPr>
              <a:t> </a:t>
            </a:r>
            <a:r>
              <a:rPr lang="de-DE" sz="2400" spc="-5" dirty="0" err="1">
                <a:latin typeface="Calibri"/>
                <a:cs typeface="Calibri"/>
              </a:rPr>
              <a:t>tür</a:t>
            </a:r>
            <a:r>
              <a:rPr lang="de-DE" sz="2400" spc="-5" dirty="0">
                <a:latin typeface="Calibri"/>
                <a:cs typeface="Calibri"/>
              </a:rPr>
              <a:t> </a:t>
            </a:r>
            <a:r>
              <a:rPr lang="de-DE" sz="2400" spc="-15" dirty="0" err="1">
                <a:latin typeface="Calibri"/>
                <a:cs typeface="Calibri"/>
              </a:rPr>
              <a:t>sistem</a:t>
            </a:r>
            <a:r>
              <a:rPr lang="de-DE" sz="2400" spc="-15" dirty="0">
                <a:latin typeface="Calibri"/>
                <a:cs typeface="Calibri"/>
              </a:rPr>
              <a:t> </a:t>
            </a:r>
            <a:r>
              <a:rPr lang="de-DE" sz="2400" spc="-530" dirty="0">
                <a:latin typeface="Calibri"/>
                <a:cs typeface="Calibri"/>
              </a:rPr>
              <a:t> </a:t>
            </a:r>
            <a:r>
              <a:rPr lang="de-DE" sz="2400" spc="-5" dirty="0" err="1">
                <a:latin typeface="Calibri"/>
                <a:cs typeface="Calibri"/>
              </a:rPr>
              <a:t>içi</a:t>
            </a:r>
            <a:r>
              <a:rPr lang="de-DE" sz="2400" spc="-10" dirty="0">
                <a:latin typeface="Calibri"/>
                <a:cs typeface="Calibri"/>
              </a:rPr>
              <a:t> </a:t>
            </a:r>
            <a:r>
              <a:rPr lang="de-DE" sz="2400" spc="-15" dirty="0" err="1">
                <a:latin typeface="Calibri"/>
                <a:cs typeface="Calibri"/>
              </a:rPr>
              <a:t>ve</a:t>
            </a:r>
            <a:r>
              <a:rPr lang="de-DE" sz="2400" spc="5" dirty="0">
                <a:latin typeface="Calibri"/>
                <a:cs typeface="Calibri"/>
              </a:rPr>
              <a:t> </a:t>
            </a:r>
            <a:r>
              <a:rPr lang="de-DE" sz="2400" spc="-10" dirty="0" err="1">
                <a:latin typeface="Calibri"/>
                <a:cs typeface="Calibri"/>
              </a:rPr>
              <a:t>sistemler</a:t>
            </a:r>
            <a:r>
              <a:rPr lang="de-DE" sz="2400" spc="-5" dirty="0">
                <a:latin typeface="Calibri"/>
                <a:cs typeface="Calibri"/>
              </a:rPr>
              <a:t> </a:t>
            </a:r>
            <a:r>
              <a:rPr lang="de-DE" sz="2400" spc="-15" dirty="0" err="1">
                <a:latin typeface="Calibri"/>
                <a:cs typeface="Calibri"/>
              </a:rPr>
              <a:t>arası</a:t>
            </a:r>
            <a:r>
              <a:rPr lang="de-DE" sz="2400" spc="-10" dirty="0">
                <a:latin typeface="Calibri"/>
                <a:cs typeface="Calibri"/>
              </a:rPr>
              <a:t> </a:t>
            </a:r>
            <a:r>
              <a:rPr lang="de-DE" sz="2400" spc="-5" dirty="0" err="1">
                <a:latin typeface="Calibri"/>
                <a:cs typeface="Calibri"/>
              </a:rPr>
              <a:t>etkileşimlerin</a:t>
            </a:r>
            <a:r>
              <a:rPr lang="de-DE" sz="2400" spc="-5" dirty="0">
                <a:latin typeface="Calibri"/>
                <a:cs typeface="Calibri"/>
              </a:rPr>
              <a:t> </a:t>
            </a:r>
            <a:r>
              <a:rPr lang="de-DE" sz="2400" spc="-15" dirty="0" err="1">
                <a:latin typeface="Calibri"/>
                <a:cs typeface="Calibri"/>
              </a:rPr>
              <a:t>sayıca</a:t>
            </a:r>
            <a:r>
              <a:rPr lang="de-DE" sz="2400" spc="-5" dirty="0">
                <a:latin typeface="Calibri"/>
                <a:cs typeface="Calibri"/>
              </a:rPr>
              <a:t> </a:t>
            </a:r>
            <a:r>
              <a:rPr lang="de-DE" sz="2400" spc="-10" dirty="0" err="1">
                <a:latin typeface="Calibri"/>
                <a:cs typeface="Calibri"/>
              </a:rPr>
              <a:t>fazla</a:t>
            </a:r>
            <a:r>
              <a:rPr lang="de-DE" sz="2400" dirty="0">
                <a:latin typeface="Calibri"/>
                <a:cs typeface="Calibri"/>
              </a:rPr>
              <a:t> </a:t>
            </a:r>
            <a:r>
              <a:rPr lang="de-DE" sz="2400" spc="-5" dirty="0" err="1">
                <a:latin typeface="Calibri"/>
                <a:cs typeface="Calibri"/>
              </a:rPr>
              <a:t>olduğu</a:t>
            </a:r>
            <a:r>
              <a:rPr lang="de-DE" sz="2400" spc="-10" dirty="0">
                <a:latin typeface="Calibri"/>
                <a:cs typeface="Calibri"/>
              </a:rPr>
              <a:t> </a:t>
            </a:r>
            <a:r>
              <a:rPr lang="de-DE" sz="2400" spc="-10" dirty="0" err="1">
                <a:latin typeface="Calibri"/>
                <a:cs typeface="Calibri"/>
              </a:rPr>
              <a:t>durumlarda</a:t>
            </a:r>
            <a:r>
              <a:rPr lang="de-DE" sz="2400" spc="-10" dirty="0"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  <a:p>
            <a:pPr marL="233045" indent="-220979">
              <a:lnSpc>
                <a:spcPct val="100000"/>
              </a:lnSpc>
              <a:spcBef>
                <a:spcPts val="705"/>
              </a:spcBef>
              <a:buChar char="•"/>
              <a:tabLst>
                <a:tab pos="233679" algn="l"/>
              </a:tabLst>
            </a:pPr>
            <a:r>
              <a:rPr sz="2400" spc="-40" dirty="0">
                <a:latin typeface="Calibri"/>
                <a:cs typeface="Calibri"/>
              </a:rPr>
              <a:t>Yeni,</a:t>
            </a:r>
            <a:r>
              <a:rPr sz="2400" spc="-10" dirty="0">
                <a:latin typeface="Calibri"/>
                <a:cs typeface="Calibri"/>
              </a:rPr>
              <a:t> tam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bilinmeyen</a:t>
            </a:r>
            <a:r>
              <a:rPr sz="2400" spc="-5" dirty="0">
                <a:latin typeface="Calibri"/>
                <a:cs typeface="Calibri"/>
              </a:rPr>
              <a:t> teknolojiler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65742" y="1386078"/>
            <a:ext cx="2618993" cy="3877055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1447" y="1838557"/>
            <a:ext cx="10074275" cy="262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385622"/>
                </a:solidFill>
                <a:latin typeface="Calibri"/>
                <a:cs typeface="Calibri"/>
              </a:rPr>
              <a:t>Modelleme</a:t>
            </a:r>
            <a:r>
              <a:rPr sz="2800" b="1" spc="-40" dirty="0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385622"/>
                </a:solidFill>
                <a:latin typeface="Calibri"/>
                <a:cs typeface="Calibri"/>
              </a:rPr>
              <a:t>Araçları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80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buClr>
                <a:srgbClr val="EF3DF4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dirty="0">
                <a:latin typeface="Calibri"/>
                <a:cs typeface="Calibri"/>
              </a:rPr>
              <a:t>Bu </a:t>
            </a:r>
            <a:r>
              <a:rPr sz="2400" spc="-5" dirty="0">
                <a:latin typeface="Calibri"/>
                <a:cs typeface="Calibri"/>
              </a:rPr>
              <a:t>araçlar,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tutarsızlıkları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belirleyip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hataları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bularak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yazılım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modellerini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(örnek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ilişkisel veri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tabanı</a:t>
            </a:r>
            <a:r>
              <a:rPr sz="2400" spc="-5" dirty="0">
                <a:latin typeface="Calibri"/>
                <a:cs typeface="Calibri"/>
              </a:rPr>
              <a:t> için fiziksel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veri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modeli PDM)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doğrulamak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 kullanılır.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EF3DF4"/>
              </a:buClr>
              <a:buFont typeface="Wingdings"/>
              <a:buChar char=""/>
            </a:pPr>
            <a:endParaRPr sz="345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buClr>
                <a:srgbClr val="EF3DF4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dirty="0">
                <a:latin typeface="Calibri"/>
                <a:cs typeface="Calibri"/>
              </a:rPr>
              <a:t>Bu</a:t>
            </a:r>
            <a:r>
              <a:rPr sz="2400" spc="-5" dirty="0">
                <a:latin typeface="Calibri"/>
                <a:cs typeface="Calibri"/>
              </a:rPr>
              <a:t> araçlar,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bağlı olarak test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senaryoları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üretmede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kullanılabilir.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42348" y="295889"/>
            <a:ext cx="80029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85" dirty="0"/>
              <a:t>Test</a:t>
            </a:r>
            <a:r>
              <a:rPr sz="3200" spc="15" dirty="0"/>
              <a:t> </a:t>
            </a:r>
            <a:r>
              <a:rPr sz="3200" spc="-20" dirty="0"/>
              <a:t>Aracı</a:t>
            </a:r>
            <a:r>
              <a:rPr sz="3200" dirty="0"/>
              <a:t> </a:t>
            </a:r>
            <a:r>
              <a:rPr sz="3200" spc="-5" dirty="0"/>
              <a:t>Çeşitleri</a:t>
            </a:r>
            <a:r>
              <a:rPr sz="3200" spc="20" dirty="0"/>
              <a:t> </a:t>
            </a:r>
            <a:r>
              <a:rPr sz="3200" spc="-5" dirty="0"/>
              <a:t>-</a:t>
            </a:r>
            <a:r>
              <a:rPr sz="3200" spc="10" dirty="0"/>
              <a:t> </a:t>
            </a:r>
            <a:r>
              <a:rPr sz="3200" spc="-15" dirty="0"/>
              <a:t>Statik</a:t>
            </a:r>
            <a:r>
              <a:rPr sz="3200" spc="5" dirty="0"/>
              <a:t> </a:t>
            </a:r>
            <a:r>
              <a:rPr sz="3200" spc="-85" dirty="0"/>
              <a:t>Test</a:t>
            </a:r>
            <a:r>
              <a:rPr sz="3200" spc="15" dirty="0"/>
              <a:t> </a:t>
            </a:r>
            <a:r>
              <a:rPr sz="3200" spc="-5" dirty="0"/>
              <a:t>için</a:t>
            </a:r>
            <a:r>
              <a:rPr sz="3200" spc="10" dirty="0"/>
              <a:t> </a:t>
            </a:r>
            <a:r>
              <a:rPr sz="3200" spc="-25" dirty="0"/>
              <a:t>Araç</a:t>
            </a:r>
            <a:r>
              <a:rPr sz="3200" dirty="0"/>
              <a:t> </a:t>
            </a:r>
            <a:r>
              <a:rPr sz="3200" spc="-20" dirty="0"/>
              <a:t>Desteği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7623" y="4677155"/>
            <a:ext cx="3829049" cy="15049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5325" y="4677155"/>
            <a:ext cx="4523219" cy="1504949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4520"/>
            <a:ext cx="12192000" cy="6313805"/>
            <a:chOff x="0" y="104520"/>
            <a:chExt cx="12192000" cy="6313805"/>
          </a:xfrm>
        </p:grpSpPr>
        <p:sp>
          <p:nvSpPr>
            <p:cNvPr id="3" name="object 3"/>
            <p:cNvSpPr/>
            <p:nvPr/>
          </p:nvSpPr>
          <p:spPr>
            <a:xfrm>
              <a:off x="1402461" y="5709285"/>
              <a:ext cx="9602470" cy="708660"/>
            </a:xfrm>
            <a:custGeom>
              <a:avLst/>
              <a:gdLst/>
              <a:ahLst/>
              <a:cxnLst/>
              <a:rect l="l" t="t" r="r" b="b"/>
              <a:pathLst>
                <a:path w="9602470" h="708660">
                  <a:moveTo>
                    <a:pt x="9601962" y="694194"/>
                  </a:moveTo>
                  <a:lnTo>
                    <a:pt x="0" y="694194"/>
                  </a:lnTo>
                  <a:lnTo>
                    <a:pt x="0" y="708660"/>
                  </a:lnTo>
                  <a:lnTo>
                    <a:pt x="9601962" y="708660"/>
                  </a:lnTo>
                  <a:lnTo>
                    <a:pt x="9601962" y="694194"/>
                  </a:lnTo>
                  <a:close/>
                </a:path>
                <a:path w="9602470" h="708660">
                  <a:moveTo>
                    <a:pt x="9601962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9601962" y="368808"/>
                  </a:lnTo>
                  <a:lnTo>
                    <a:pt x="9601962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5138" y="5722619"/>
              <a:ext cx="1831847" cy="40614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9023" y="371773"/>
            <a:ext cx="96932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/>
              <a:t>Test</a:t>
            </a:r>
            <a:r>
              <a:rPr sz="2800" spc="5" dirty="0"/>
              <a:t> </a:t>
            </a:r>
            <a:r>
              <a:rPr sz="2800" spc="-15" dirty="0"/>
              <a:t>Aracı</a:t>
            </a:r>
            <a:r>
              <a:rPr sz="2800" spc="15" dirty="0"/>
              <a:t> </a:t>
            </a:r>
            <a:r>
              <a:rPr sz="2800" spc="-5" dirty="0"/>
              <a:t>Çeşitleri</a:t>
            </a:r>
            <a:r>
              <a:rPr sz="2800" spc="10" dirty="0"/>
              <a:t> </a:t>
            </a:r>
            <a:r>
              <a:rPr sz="2800" spc="-60" dirty="0"/>
              <a:t>–Test</a:t>
            </a:r>
            <a:r>
              <a:rPr sz="2800" spc="15" dirty="0"/>
              <a:t> </a:t>
            </a:r>
            <a:r>
              <a:rPr sz="2800" spc="-20" dirty="0"/>
              <a:t>Yürütme</a:t>
            </a:r>
            <a:r>
              <a:rPr sz="2800" spc="-10" dirty="0"/>
              <a:t> </a:t>
            </a:r>
            <a:r>
              <a:rPr sz="2800" spc="-15" dirty="0"/>
              <a:t>ve</a:t>
            </a:r>
            <a:r>
              <a:rPr sz="2800" spc="5" dirty="0"/>
              <a:t> </a:t>
            </a:r>
            <a:r>
              <a:rPr sz="2800" spc="-20" dirty="0"/>
              <a:t>Kayıt</a:t>
            </a:r>
            <a:r>
              <a:rPr sz="2800" spc="15" dirty="0"/>
              <a:t> </a:t>
            </a:r>
            <a:r>
              <a:rPr sz="2800" spc="-30" dirty="0"/>
              <a:t>Tutma</a:t>
            </a:r>
            <a:r>
              <a:rPr sz="2800" spc="15" dirty="0"/>
              <a:t> </a:t>
            </a:r>
            <a:r>
              <a:rPr sz="2800" spc="-5" dirty="0"/>
              <a:t>için</a:t>
            </a:r>
            <a:r>
              <a:rPr sz="2800" dirty="0"/>
              <a:t> </a:t>
            </a:r>
            <a:r>
              <a:rPr sz="2800" spc="-15" dirty="0"/>
              <a:t>Araç</a:t>
            </a:r>
            <a:r>
              <a:rPr sz="2800" spc="15" dirty="0"/>
              <a:t> </a:t>
            </a:r>
            <a:r>
              <a:rPr sz="2800" spc="-15" dirty="0"/>
              <a:t>Desteği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1402461" y="5709284"/>
            <a:ext cx="9602470" cy="36893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Güvenlik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Araçları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02461" y="6078092"/>
            <a:ext cx="9602470" cy="325755"/>
          </a:xfrm>
          <a:custGeom>
            <a:avLst/>
            <a:gdLst/>
            <a:ahLst/>
            <a:cxnLst/>
            <a:rect l="l" t="t" r="r" b="b"/>
            <a:pathLst>
              <a:path w="9602470" h="325754">
                <a:moveTo>
                  <a:pt x="9601962" y="0"/>
                </a:moveTo>
                <a:lnTo>
                  <a:pt x="0" y="0"/>
                </a:lnTo>
                <a:lnTo>
                  <a:pt x="0" y="325373"/>
                </a:lnTo>
                <a:lnTo>
                  <a:pt x="9601962" y="325373"/>
                </a:lnTo>
                <a:lnTo>
                  <a:pt x="9601962" y="0"/>
                </a:lnTo>
                <a:close/>
              </a:path>
            </a:pathLst>
          </a:custGeom>
          <a:solidFill>
            <a:srgbClr val="F8D6CD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02461" y="6108726"/>
            <a:ext cx="960247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latin typeface="Calibri"/>
                <a:cs typeface="Calibri"/>
              </a:rPr>
              <a:t>yazılımın güvenlik özelliklerini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değerlendirmek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için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15" dirty="0">
                <a:latin typeface="Calibri"/>
                <a:cs typeface="Calibri"/>
              </a:rPr>
              <a:t>kullanılır,</a:t>
            </a:r>
            <a:r>
              <a:rPr sz="1300" spc="2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güvenlik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araçları çoğunlukla </a:t>
            </a:r>
            <a:r>
              <a:rPr sz="1300" dirty="0">
                <a:latin typeface="Calibri"/>
                <a:cs typeface="Calibri"/>
              </a:rPr>
              <a:t>belirli </a:t>
            </a:r>
            <a:r>
              <a:rPr sz="1300" spc="-5" dirty="0">
                <a:latin typeface="Calibri"/>
                <a:cs typeface="Calibri"/>
              </a:rPr>
              <a:t>bir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teknolojiye,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platforma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ve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amaca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odaklanır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396111" y="4623942"/>
            <a:ext cx="9615170" cy="1102360"/>
            <a:chOff x="1396111" y="4623942"/>
            <a:chExt cx="9615170" cy="1102360"/>
          </a:xfrm>
        </p:grpSpPr>
        <p:sp>
          <p:nvSpPr>
            <p:cNvPr id="10" name="object 10"/>
            <p:cNvSpPr/>
            <p:nvPr/>
          </p:nvSpPr>
          <p:spPr>
            <a:xfrm>
              <a:off x="1402461" y="4630292"/>
              <a:ext cx="9602470" cy="1089660"/>
            </a:xfrm>
            <a:custGeom>
              <a:avLst/>
              <a:gdLst/>
              <a:ahLst/>
              <a:cxnLst/>
              <a:rect l="l" t="t" r="r" b="b"/>
              <a:pathLst>
                <a:path w="9602470" h="1089660">
                  <a:moveTo>
                    <a:pt x="9601962" y="0"/>
                  </a:moveTo>
                  <a:lnTo>
                    <a:pt x="0" y="0"/>
                  </a:lnTo>
                  <a:lnTo>
                    <a:pt x="0" y="708024"/>
                  </a:lnTo>
                  <a:lnTo>
                    <a:pt x="4664773" y="708024"/>
                  </a:lnTo>
                  <a:lnTo>
                    <a:pt x="4664773" y="817244"/>
                  </a:lnTo>
                  <a:lnTo>
                    <a:pt x="4528565" y="817244"/>
                  </a:lnTo>
                  <a:lnTo>
                    <a:pt x="4800981" y="1089659"/>
                  </a:lnTo>
                  <a:lnTo>
                    <a:pt x="5073395" y="817244"/>
                  </a:lnTo>
                  <a:lnTo>
                    <a:pt x="4937188" y="817244"/>
                  </a:lnTo>
                  <a:lnTo>
                    <a:pt x="4937188" y="708024"/>
                  </a:lnTo>
                  <a:lnTo>
                    <a:pt x="9601962" y="708024"/>
                  </a:lnTo>
                  <a:lnTo>
                    <a:pt x="9601962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02461" y="4630292"/>
              <a:ext cx="9602470" cy="1089660"/>
            </a:xfrm>
            <a:custGeom>
              <a:avLst/>
              <a:gdLst/>
              <a:ahLst/>
              <a:cxnLst/>
              <a:rect l="l" t="t" r="r" b="b"/>
              <a:pathLst>
                <a:path w="9602470" h="1089660">
                  <a:moveTo>
                    <a:pt x="9601962" y="708024"/>
                  </a:moveTo>
                  <a:lnTo>
                    <a:pt x="4937188" y="708024"/>
                  </a:lnTo>
                  <a:lnTo>
                    <a:pt x="4937188" y="817244"/>
                  </a:lnTo>
                  <a:lnTo>
                    <a:pt x="5073395" y="817244"/>
                  </a:lnTo>
                  <a:lnTo>
                    <a:pt x="4800981" y="1089659"/>
                  </a:lnTo>
                  <a:lnTo>
                    <a:pt x="4528565" y="817244"/>
                  </a:lnTo>
                  <a:lnTo>
                    <a:pt x="4664773" y="817244"/>
                  </a:lnTo>
                  <a:lnTo>
                    <a:pt x="4664773" y="708024"/>
                  </a:lnTo>
                  <a:lnTo>
                    <a:pt x="0" y="708024"/>
                  </a:lnTo>
                  <a:lnTo>
                    <a:pt x="0" y="0"/>
                  </a:lnTo>
                  <a:lnTo>
                    <a:pt x="9601962" y="0"/>
                  </a:lnTo>
                  <a:lnTo>
                    <a:pt x="9601962" y="70802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6464" y="4643627"/>
              <a:ext cx="1949195" cy="40538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336697" y="4681148"/>
            <a:ext cx="173228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Kapsam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Ölçüm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Araçları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02461" y="5012816"/>
            <a:ext cx="9602470" cy="326390"/>
          </a:xfrm>
          <a:prstGeom prst="rect">
            <a:avLst/>
          </a:prstGeom>
          <a:solidFill>
            <a:srgbClr val="E0E0E0">
              <a:alpha val="90194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25"/>
              </a:lnSpc>
            </a:pPr>
            <a:r>
              <a:rPr sz="1300" spc="-5" dirty="0">
                <a:latin typeface="Calibri"/>
                <a:cs typeface="Calibri"/>
              </a:rPr>
              <a:t>koda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dahil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olarak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veya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olmayarak,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bir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dizi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testle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çalıştırılmış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kodun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yüzdesini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ölçer,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örnek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:komutlar, dallar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veya</a:t>
            </a:r>
            <a:r>
              <a:rPr sz="1300" dirty="0">
                <a:latin typeface="Calibri"/>
                <a:cs typeface="Calibri"/>
              </a:rPr>
              <a:t> kararlar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ve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bir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modül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ya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da</a:t>
            </a:r>
            <a:endParaRPr sz="1300">
              <a:latin typeface="Calibri"/>
              <a:cs typeface="Calibri"/>
            </a:endParaRPr>
          </a:p>
          <a:p>
            <a:pPr algn="ctr">
              <a:lnSpc>
                <a:spcPts val="1445"/>
              </a:lnSpc>
            </a:pPr>
            <a:r>
              <a:rPr sz="1300" spc="-5" dirty="0">
                <a:latin typeface="Calibri"/>
                <a:cs typeface="Calibri"/>
              </a:rPr>
              <a:t>fonksiyon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çağrıları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396111" y="3544951"/>
            <a:ext cx="9615170" cy="1102360"/>
            <a:chOff x="1396111" y="3544951"/>
            <a:chExt cx="9615170" cy="1102360"/>
          </a:xfrm>
        </p:grpSpPr>
        <p:sp>
          <p:nvSpPr>
            <p:cNvPr id="16" name="object 16"/>
            <p:cNvSpPr/>
            <p:nvPr/>
          </p:nvSpPr>
          <p:spPr>
            <a:xfrm>
              <a:off x="1402461" y="3551301"/>
              <a:ext cx="9602470" cy="1089660"/>
            </a:xfrm>
            <a:custGeom>
              <a:avLst/>
              <a:gdLst/>
              <a:ahLst/>
              <a:cxnLst/>
              <a:rect l="l" t="t" r="r" b="b"/>
              <a:pathLst>
                <a:path w="9602470" h="1089660">
                  <a:moveTo>
                    <a:pt x="9601962" y="0"/>
                  </a:moveTo>
                  <a:lnTo>
                    <a:pt x="0" y="0"/>
                  </a:lnTo>
                  <a:lnTo>
                    <a:pt x="0" y="708025"/>
                  </a:lnTo>
                  <a:lnTo>
                    <a:pt x="4664773" y="708025"/>
                  </a:lnTo>
                  <a:lnTo>
                    <a:pt x="4664773" y="817244"/>
                  </a:lnTo>
                  <a:lnTo>
                    <a:pt x="4528565" y="817244"/>
                  </a:lnTo>
                  <a:lnTo>
                    <a:pt x="4800981" y="1089660"/>
                  </a:lnTo>
                  <a:lnTo>
                    <a:pt x="5073395" y="817244"/>
                  </a:lnTo>
                  <a:lnTo>
                    <a:pt x="4937188" y="817244"/>
                  </a:lnTo>
                  <a:lnTo>
                    <a:pt x="4937188" y="708025"/>
                  </a:lnTo>
                  <a:lnTo>
                    <a:pt x="9601962" y="708025"/>
                  </a:lnTo>
                  <a:lnTo>
                    <a:pt x="960196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02461" y="3551301"/>
              <a:ext cx="9602470" cy="1089660"/>
            </a:xfrm>
            <a:custGeom>
              <a:avLst/>
              <a:gdLst/>
              <a:ahLst/>
              <a:cxnLst/>
              <a:rect l="l" t="t" r="r" b="b"/>
              <a:pathLst>
                <a:path w="9602470" h="1089660">
                  <a:moveTo>
                    <a:pt x="9601962" y="708025"/>
                  </a:moveTo>
                  <a:lnTo>
                    <a:pt x="4937188" y="708025"/>
                  </a:lnTo>
                  <a:lnTo>
                    <a:pt x="4937188" y="817244"/>
                  </a:lnTo>
                  <a:lnTo>
                    <a:pt x="5073395" y="817244"/>
                  </a:lnTo>
                  <a:lnTo>
                    <a:pt x="4800981" y="1089660"/>
                  </a:lnTo>
                  <a:lnTo>
                    <a:pt x="4528565" y="817244"/>
                  </a:lnTo>
                  <a:lnTo>
                    <a:pt x="4664773" y="817244"/>
                  </a:lnTo>
                  <a:lnTo>
                    <a:pt x="4664773" y="708025"/>
                  </a:lnTo>
                  <a:lnTo>
                    <a:pt x="0" y="708025"/>
                  </a:lnTo>
                  <a:lnTo>
                    <a:pt x="0" y="0"/>
                  </a:lnTo>
                  <a:lnTo>
                    <a:pt x="9601962" y="0"/>
                  </a:lnTo>
                  <a:lnTo>
                    <a:pt x="9601962" y="7080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0576" y="3564636"/>
              <a:ext cx="1681733" cy="40538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470778" y="3602165"/>
            <a:ext cx="14649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1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Karşılaştırıcılar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02461" y="3933825"/>
            <a:ext cx="9602470" cy="326390"/>
          </a:xfrm>
          <a:prstGeom prst="rect">
            <a:avLst/>
          </a:prstGeom>
          <a:solidFill>
            <a:srgbClr val="FFE8CA">
              <a:alpha val="90194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25"/>
              </a:lnSpc>
            </a:pPr>
            <a:r>
              <a:rPr sz="1300" spc="-5" dirty="0">
                <a:latin typeface="Calibri"/>
                <a:cs typeface="Calibri"/>
              </a:rPr>
              <a:t>dosyalar,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veri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tabanları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veya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test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sonuçları</a:t>
            </a:r>
            <a:r>
              <a:rPr sz="1300" dirty="0">
                <a:latin typeface="Calibri"/>
                <a:cs typeface="Calibri"/>
              </a:rPr>
              <a:t> arasındaki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farkları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belirler,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bir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test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karşılaştırıcı,</a:t>
            </a:r>
            <a:r>
              <a:rPr sz="1300" spc="-5" dirty="0">
                <a:latin typeface="Calibri"/>
                <a:cs typeface="Calibri"/>
              </a:rPr>
              <a:t> özellikle otomasyonda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bir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test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sonucunu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bilen</a:t>
            </a:r>
            <a:endParaRPr sz="1300">
              <a:latin typeface="Calibri"/>
              <a:cs typeface="Calibri"/>
            </a:endParaRPr>
          </a:p>
          <a:p>
            <a:pPr algn="ctr">
              <a:lnSpc>
                <a:spcPts val="1440"/>
              </a:lnSpc>
            </a:pPr>
            <a:r>
              <a:rPr sz="1300" dirty="0">
                <a:latin typeface="Calibri"/>
                <a:cs typeface="Calibri"/>
              </a:rPr>
              <a:t>olarak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kullanabilir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396111" y="2465958"/>
            <a:ext cx="9615170" cy="1102360"/>
            <a:chOff x="1396111" y="2465958"/>
            <a:chExt cx="9615170" cy="1102360"/>
          </a:xfrm>
        </p:grpSpPr>
        <p:sp>
          <p:nvSpPr>
            <p:cNvPr id="22" name="object 22"/>
            <p:cNvSpPr/>
            <p:nvPr/>
          </p:nvSpPr>
          <p:spPr>
            <a:xfrm>
              <a:off x="1402461" y="2472308"/>
              <a:ext cx="9602470" cy="1089660"/>
            </a:xfrm>
            <a:custGeom>
              <a:avLst/>
              <a:gdLst/>
              <a:ahLst/>
              <a:cxnLst/>
              <a:rect l="l" t="t" r="r" b="b"/>
              <a:pathLst>
                <a:path w="9602470" h="1089660">
                  <a:moveTo>
                    <a:pt x="9601962" y="0"/>
                  </a:moveTo>
                  <a:lnTo>
                    <a:pt x="0" y="0"/>
                  </a:lnTo>
                  <a:lnTo>
                    <a:pt x="0" y="708025"/>
                  </a:lnTo>
                  <a:lnTo>
                    <a:pt x="4664773" y="708025"/>
                  </a:lnTo>
                  <a:lnTo>
                    <a:pt x="4664773" y="817244"/>
                  </a:lnTo>
                  <a:lnTo>
                    <a:pt x="4528565" y="817244"/>
                  </a:lnTo>
                  <a:lnTo>
                    <a:pt x="4800981" y="1089660"/>
                  </a:lnTo>
                  <a:lnTo>
                    <a:pt x="5073395" y="817244"/>
                  </a:lnTo>
                  <a:lnTo>
                    <a:pt x="4937188" y="817244"/>
                  </a:lnTo>
                  <a:lnTo>
                    <a:pt x="4937188" y="708025"/>
                  </a:lnTo>
                  <a:lnTo>
                    <a:pt x="9601962" y="708025"/>
                  </a:lnTo>
                  <a:lnTo>
                    <a:pt x="96019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02461" y="2472308"/>
              <a:ext cx="9602470" cy="1089660"/>
            </a:xfrm>
            <a:custGeom>
              <a:avLst/>
              <a:gdLst/>
              <a:ahLst/>
              <a:cxnLst/>
              <a:rect l="l" t="t" r="r" b="b"/>
              <a:pathLst>
                <a:path w="9602470" h="1089660">
                  <a:moveTo>
                    <a:pt x="9601962" y="708025"/>
                  </a:moveTo>
                  <a:lnTo>
                    <a:pt x="4937188" y="708025"/>
                  </a:lnTo>
                  <a:lnTo>
                    <a:pt x="4937188" y="817244"/>
                  </a:lnTo>
                  <a:lnTo>
                    <a:pt x="5073395" y="817244"/>
                  </a:lnTo>
                  <a:lnTo>
                    <a:pt x="4800981" y="1089660"/>
                  </a:lnTo>
                  <a:lnTo>
                    <a:pt x="4528565" y="817244"/>
                  </a:lnTo>
                  <a:lnTo>
                    <a:pt x="4664773" y="817244"/>
                  </a:lnTo>
                  <a:lnTo>
                    <a:pt x="4664773" y="708025"/>
                  </a:lnTo>
                  <a:lnTo>
                    <a:pt x="0" y="708025"/>
                  </a:lnTo>
                  <a:lnTo>
                    <a:pt x="0" y="0"/>
                  </a:lnTo>
                  <a:lnTo>
                    <a:pt x="9601962" y="0"/>
                  </a:lnTo>
                  <a:lnTo>
                    <a:pt x="9601962" y="7080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43221" y="2485656"/>
              <a:ext cx="3535679" cy="40537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543423" y="2523182"/>
            <a:ext cx="33191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Kuluçkası</a:t>
            </a:r>
            <a:r>
              <a:rPr sz="14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Birim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Testi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Çerçevesi</a:t>
            </a:r>
            <a:r>
              <a:rPr sz="14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Araçları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02461" y="2854832"/>
            <a:ext cx="9602470" cy="326390"/>
          </a:xfrm>
          <a:prstGeom prst="rect">
            <a:avLst/>
          </a:prstGeom>
          <a:solidFill>
            <a:srgbClr val="D2DEEE">
              <a:alpha val="90194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25"/>
              </a:lnSpc>
            </a:pPr>
            <a:r>
              <a:rPr sz="1300" dirty="0">
                <a:latin typeface="Calibri"/>
                <a:cs typeface="Calibri"/>
              </a:rPr>
              <a:t>Birim </a:t>
            </a:r>
            <a:r>
              <a:rPr sz="1300" spc="-10" dirty="0">
                <a:latin typeface="Calibri"/>
                <a:cs typeface="Calibri"/>
              </a:rPr>
              <a:t>testi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kuluçkası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15" dirty="0">
                <a:latin typeface="Calibri"/>
                <a:cs typeface="Calibri"/>
              </a:rPr>
              <a:t>veya</a:t>
            </a:r>
            <a:r>
              <a:rPr sz="1300" spc="-5" dirty="0">
                <a:latin typeface="Calibri"/>
                <a:cs typeface="Calibri"/>
              </a:rPr>
              <a:t> çerçevesi,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sahte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nesnelerin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taklit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uygulama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15" dirty="0">
                <a:latin typeface="Calibri"/>
                <a:cs typeface="Calibri"/>
              </a:rPr>
              <a:t>veya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sürücü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olarak sağlanması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yoluyla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test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nesnesinin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çalışacağı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ortamı</a:t>
            </a:r>
            <a:endParaRPr sz="1300">
              <a:latin typeface="Calibri"/>
              <a:cs typeface="Calibri"/>
            </a:endParaRPr>
          </a:p>
          <a:p>
            <a:pPr algn="ctr">
              <a:lnSpc>
                <a:spcPts val="1440"/>
              </a:lnSpc>
            </a:pPr>
            <a:r>
              <a:rPr sz="1300" dirty="0">
                <a:latin typeface="Calibri"/>
                <a:cs typeface="Calibri"/>
              </a:rPr>
              <a:t>simüle</a:t>
            </a:r>
            <a:r>
              <a:rPr sz="1300" spc="-5" dirty="0">
                <a:latin typeface="Calibri"/>
                <a:cs typeface="Calibri"/>
              </a:rPr>
              <a:t> ederek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bileşenlerin</a:t>
            </a:r>
            <a:r>
              <a:rPr sz="1300" spc="-10" dirty="0">
                <a:latin typeface="Calibri"/>
                <a:cs typeface="Calibri"/>
              </a:rPr>
              <a:t> ya</a:t>
            </a:r>
            <a:r>
              <a:rPr sz="1300" spc="-5" dirty="0">
                <a:latin typeface="Calibri"/>
                <a:cs typeface="Calibri"/>
              </a:rPr>
              <a:t> da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sistem bölümlerinin </a:t>
            </a:r>
            <a:r>
              <a:rPr sz="1300" spc="-10" dirty="0">
                <a:latin typeface="Calibri"/>
                <a:cs typeface="Calibri"/>
              </a:rPr>
              <a:t>test </a:t>
            </a:r>
            <a:r>
              <a:rPr sz="1300" spc="-5" dirty="0">
                <a:latin typeface="Calibri"/>
                <a:cs typeface="Calibri"/>
              </a:rPr>
              <a:t>edilmesini </a:t>
            </a:r>
            <a:r>
              <a:rPr sz="1300" spc="-10" dirty="0">
                <a:latin typeface="Calibri"/>
                <a:cs typeface="Calibri"/>
              </a:rPr>
              <a:t>kolaylaştırır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396111" y="1396871"/>
            <a:ext cx="9615170" cy="1102360"/>
            <a:chOff x="1396111" y="1396871"/>
            <a:chExt cx="9615170" cy="1102360"/>
          </a:xfrm>
        </p:grpSpPr>
        <p:sp>
          <p:nvSpPr>
            <p:cNvPr id="28" name="object 28"/>
            <p:cNvSpPr/>
            <p:nvPr/>
          </p:nvSpPr>
          <p:spPr>
            <a:xfrm>
              <a:off x="1402461" y="1403222"/>
              <a:ext cx="9602470" cy="1089660"/>
            </a:xfrm>
            <a:custGeom>
              <a:avLst/>
              <a:gdLst/>
              <a:ahLst/>
              <a:cxnLst/>
              <a:rect l="l" t="t" r="r" b="b"/>
              <a:pathLst>
                <a:path w="9602470" h="1089660">
                  <a:moveTo>
                    <a:pt x="9601962" y="0"/>
                  </a:moveTo>
                  <a:lnTo>
                    <a:pt x="0" y="0"/>
                  </a:lnTo>
                  <a:lnTo>
                    <a:pt x="0" y="708025"/>
                  </a:lnTo>
                  <a:lnTo>
                    <a:pt x="4664773" y="708025"/>
                  </a:lnTo>
                  <a:lnTo>
                    <a:pt x="4664773" y="817244"/>
                  </a:lnTo>
                  <a:lnTo>
                    <a:pt x="4528565" y="817244"/>
                  </a:lnTo>
                  <a:lnTo>
                    <a:pt x="4800981" y="1089660"/>
                  </a:lnTo>
                  <a:lnTo>
                    <a:pt x="5073395" y="817244"/>
                  </a:lnTo>
                  <a:lnTo>
                    <a:pt x="4937188" y="817244"/>
                  </a:lnTo>
                  <a:lnTo>
                    <a:pt x="4937188" y="708025"/>
                  </a:lnTo>
                  <a:lnTo>
                    <a:pt x="9601962" y="708025"/>
                  </a:lnTo>
                  <a:lnTo>
                    <a:pt x="9601962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02461" y="1403221"/>
              <a:ext cx="9602470" cy="1089660"/>
            </a:xfrm>
            <a:custGeom>
              <a:avLst/>
              <a:gdLst/>
              <a:ahLst/>
              <a:cxnLst/>
              <a:rect l="l" t="t" r="r" b="b"/>
              <a:pathLst>
                <a:path w="9602470" h="1089660">
                  <a:moveTo>
                    <a:pt x="9601962" y="708025"/>
                  </a:moveTo>
                  <a:lnTo>
                    <a:pt x="4937188" y="708025"/>
                  </a:lnTo>
                  <a:lnTo>
                    <a:pt x="4937188" y="817244"/>
                  </a:lnTo>
                  <a:lnTo>
                    <a:pt x="5073395" y="817244"/>
                  </a:lnTo>
                  <a:lnTo>
                    <a:pt x="4800981" y="1089660"/>
                  </a:lnTo>
                  <a:lnTo>
                    <a:pt x="4528565" y="817244"/>
                  </a:lnTo>
                  <a:lnTo>
                    <a:pt x="4664773" y="817244"/>
                  </a:lnTo>
                  <a:lnTo>
                    <a:pt x="4664773" y="708025"/>
                  </a:lnTo>
                  <a:lnTo>
                    <a:pt x="0" y="708025"/>
                  </a:lnTo>
                  <a:lnTo>
                    <a:pt x="0" y="0"/>
                  </a:lnTo>
                  <a:lnTo>
                    <a:pt x="9601962" y="0"/>
                  </a:lnTo>
                  <a:lnTo>
                    <a:pt x="9601962" y="7080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02757" y="1416558"/>
              <a:ext cx="1816607" cy="406145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5402960" y="1454267"/>
            <a:ext cx="159956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Yürütme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Araçları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96111" y="1743582"/>
            <a:ext cx="9615170" cy="339090"/>
          </a:xfrm>
          <a:prstGeom prst="rect">
            <a:avLst/>
          </a:prstGeom>
          <a:solidFill>
            <a:srgbClr val="D4E2CF">
              <a:alpha val="90194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75"/>
              </a:lnSpc>
            </a:pPr>
            <a:r>
              <a:rPr sz="1300" spc="-5" dirty="0">
                <a:latin typeface="Calibri"/>
                <a:cs typeface="Calibri"/>
              </a:rPr>
              <a:t>testlerin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otomatik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15" dirty="0">
                <a:latin typeface="Calibri"/>
                <a:cs typeface="Calibri"/>
              </a:rPr>
              <a:t>veya</a:t>
            </a:r>
            <a:r>
              <a:rPr sz="1300" spc="-5" dirty="0">
                <a:latin typeface="Calibri"/>
                <a:cs typeface="Calibri"/>
              </a:rPr>
              <a:t> yarı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otomatik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olarak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yürütülmesini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sağlar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ve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genellikle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her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bir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test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koşumu</a:t>
            </a:r>
            <a:r>
              <a:rPr sz="1300" dirty="0">
                <a:latin typeface="Calibri"/>
                <a:cs typeface="Calibri"/>
              </a:rPr>
              <a:t> için </a:t>
            </a:r>
            <a:r>
              <a:rPr sz="1300" spc="-5" dirty="0">
                <a:latin typeface="Calibri"/>
                <a:cs typeface="Calibri"/>
              </a:rPr>
              <a:t>bir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test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15" dirty="0">
                <a:latin typeface="Calibri"/>
                <a:cs typeface="Calibri"/>
              </a:rPr>
              <a:t>kaydı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25" dirty="0">
                <a:latin typeface="Calibri"/>
                <a:cs typeface="Calibri"/>
              </a:rPr>
              <a:t>tutar,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ayrıca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testleri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de</a:t>
            </a:r>
            <a:endParaRPr sz="1300">
              <a:latin typeface="Calibri"/>
              <a:cs typeface="Calibri"/>
            </a:endParaRPr>
          </a:p>
          <a:p>
            <a:pPr algn="ctr">
              <a:lnSpc>
                <a:spcPts val="1490"/>
              </a:lnSpc>
            </a:pPr>
            <a:r>
              <a:rPr sz="1300" spc="-15" dirty="0">
                <a:latin typeface="Calibri"/>
                <a:cs typeface="Calibri"/>
              </a:rPr>
              <a:t>kaydeder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3724" y="328650"/>
            <a:ext cx="99079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75" dirty="0"/>
              <a:t>Test</a:t>
            </a:r>
            <a:r>
              <a:rPr sz="3000" dirty="0"/>
              <a:t> </a:t>
            </a:r>
            <a:r>
              <a:rPr sz="3000" spc="-15" dirty="0"/>
              <a:t>Aracı</a:t>
            </a:r>
            <a:r>
              <a:rPr sz="3000" spc="-20" dirty="0"/>
              <a:t> </a:t>
            </a:r>
            <a:r>
              <a:rPr sz="3000" spc="-5" dirty="0"/>
              <a:t>Çeşitleri</a:t>
            </a:r>
            <a:r>
              <a:rPr sz="3000" spc="-10" dirty="0"/>
              <a:t> –Performans-Monitörleme</a:t>
            </a:r>
            <a:r>
              <a:rPr sz="3000" spc="-15" dirty="0"/>
              <a:t> </a:t>
            </a:r>
            <a:r>
              <a:rPr sz="3000" dirty="0"/>
              <a:t>için </a:t>
            </a:r>
            <a:r>
              <a:rPr sz="3000" spc="-20" dirty="0"/>
              <a:t>Araç</a:t>
            </a:r>
            <a:r>
              <a:rPr sz="3000" spc="-25" dirty="0"/>
              <a:t> </a:t>
            </a:r>
            <a:r>
              <a:rPr sz="3000" spc="-15" dirty="0"/>
              <a:t>Desteği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453628" y="2025247"/>
            <a:ext cx="37522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100"/>
              </a:spcBef>
              <a:buClr>
                <a:srgbClr val="FFD966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Dinamik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Analiz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Araçları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17340" y="3474053"/>
            <a:ext cx="3105785" cy="155956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406400" marR="5080" indent="-406400" algn="r">
              <a:lnSpc>
                <a:spcPct val="100000"/>
              </a:lnSpc>
              <a:spcBef>
                <a:spcPts val="765"/>
              </a:spcBef>
              <a:buClr>
                <a:srgbClr val="FFD966"/>
              </a:buClr>
              <a:buFont typeface="Wingdings"/>
              <a:buChar char=""/>
              <a:tabLst>
                <a:tab pos="406400" algn="l"/>
              </a:tabLst>
            </a:pPr>
            <a:r>
              <a:rPr sz="2800" spc="-5" dirty="0">
                <a:latin typeface="Calibri"/>
                <a:cs typeface="Calibri"/>
              </a:rPr>
              <a:t>Performans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Testi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/</a:t>
            </a:r>
            <a:endParaRPr sz="2800">
              <a:latin typeface="Calibri"/>
              <a:cs typeface="Calibri"/>
            </a:endParaRPr>
          </a:p>
          <a:p>
            <a:pPr marL="408940" marR="5080" indent="1171575" algn="r">
              <a:lnSpc>
                <a:spcPct val="119800"/>
              </a:lnSpc>
            </a:pPr>
            <a:r>
              <a:rPr sz="2800" spc="-5" dirty="0">
                <a:latin typeface="Calibri"/>
                <a:cs typeface="Calibri"/>
              </a:rPr>
              <a:t>Yük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Testi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/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Stres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Testi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Araçları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3628" y="5602838"/>
            <a:ext cx="25673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100"/>
              </a:spcBef>
              <a:buClr>
                <a:srgbClr val="FFD966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İzleme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Araçları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1050" y="1487424"/>
            <a:ext cx="7600950" cy="1323340"/>
          </a:xfrm>
          <a:prstGeom prst="rect">
            <a:avLst/>
          </a:prstGeom>
          <a:solidFill>
            <a:srgbClr val="E7E6E6"/>
          </a:solidFill>
          <a:ln w="38100">
            <a:solidFill>
              <a:srgbClr val="BE9000"/>
            </a:solidFill>
          </a:ln>
        </p:spPr>
        <p:txBody>
          <a:bodyPr vert="horz" wrap="square" lIns="0" tIns="236854" rIns="0" bIns="0" rtlCol="0">
            <a:spAutoFit/>
          </a:bodyPr>
          <a:lstStyle/>
          <a:p>
            <a:pPr marL="315595" marR="309880" algn="ctr">
              <a:lnSpc>
                <a:spcPct val="100000"/>
              </a:lnSpc>
              <a:spcBef>
                <a:spcPts val="1864"/>
              </a:spcBef>
            </a:pPr>
            <a:r>
              <a:rPr sz="1800" spc="-45" dirty="0">
                <a:solidFill>
                  <a:srgbClr val="FF0000"/>
                </a:solidFill>
                <a:latin typeface="Lucida Sans Unicode"/>
                <a:cs typeface="Lucida Sans Unicode"/>
              </a:rPr>
              <a:t>Dinamik </a:t>
            </a:r>
            <a:r>
              <a:rPr sz="1800" spc="-55" dirty="0">
                <a:solidFill>
                  <a:srgbClr val="FF0000"/>
                </a:solidFill>
                <a:latin typeface="Lucida Sans Unicode"/>
                <a:cs typeface="Lucida Sans Unicode"/>
              </a:rPr>
              <a:t>analiz </a:t>
            </a:r>
            <a:r>
              <a:rPr sz="1800" spc="-25" dirty="0">
                <a:solidFill>
                  <a:srgbClr val="FF0000"/>
                </a:solidFill>
                <a:latin typeface="Lucida Sans Unicode"/>
                <a:cs typeface="Lucida Sans Unicode"/>
              </a:rPr>
              <a:t>araçları </a:t>
            </a:r>
            <a:r>
              <a:rPr sz="1800" spc="-55" dirty="0">
                <a:solidFill>
                  <a:srgbClr val="FF0000"/>
                </a:solidFill>
                <a:latin typeface="Lucida Sans Unicode"/>
                <a:cs typeface="Lucida Sans Unicode"/>
              </a:rPr>
              <a:t>yalnızca </a:t>
            </a:r>
            <a:r>
              <a:rPr sz="1800" spc="-65" dirty="0">
                <a:solidFill>
                  <a:srgbClr val="FF0000"/>
                </a:solidFill>
                <a:latin typeface="Lucida Sans Unicode"/>
                <a:cs typeface="Lucida Sans Unicode"/>
              </a:rPr>
              <a:t>yazılım </a:t>
            </a:r>
            <a:r>
              <a:rPr sz="1800" spc="-30" dirty="0">
                <a:solidFill>
                  <a:srgbClr val="FF0000"/>
                </a:solidFill>
                <a:latin typeface="Lucida Sans Unicode"/>
                <a:cs typeface="Lucida Sans Unicode"/>
              </a:rPr>
              <a:t>yürütülürken </a:t>
            </a:r>
            <a:r>
              <a:rPr sz="1800" spc="-40" dirty="0">
                <a:solidFill>
                  <a:srgbClr val="FF0000"/>
                </a:solidFill>
                <a:latin typeface="Lucida Sans Unicode"/>
                <a:cs typeface="Lucida Sans Unicode"/>
              </a:rPr>
              <a:t>görülebilen </a:t>
            </a:r>
            <a:r>
              <a:rPr sz="1800" spc="-35" dirty="0">
                <a:solidFill>
                  <a:srgbClr val="FF0000"/>
                </a:solidFill>
                <a:latin typeface="Lucida Sans Unicode"/>
                <a:cs typeface="Lucida Sans Unicode"/>
              </a:rPr>
              <a:t> zamana</a:t>
            </a:r>
            <a:r>
              <a:rPr sz="1800" spc="-114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Lucida Sans Unicode"/>
                <a:cs typeface="Lucida Sans Unicode"/>
              </a:rPr>
              <a:t>(performans</a:t>
            </a:r>
            <a:r>
              <a:rPr sz="1800" spc="-85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1800" spc="-75" dirty="0">
                <a:solidFill>
                  <a:srgbClr val="FF0000"/>
                </a:solidFill>
                <a:latin typeface="Lucida Sans Unicode"/>
                <a:cs typeface="Lucida Sans Unicode"/>
              </a:rPr>
              <a:t>gibi)</a:t>
            </a:r>
            <a:r>
              <a:rPr sz="1800" spc="-110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Lucida Sans Unicode"/>
                <a:cs typeface="Lucida Sans Unicode"/>
              </a:rPr>
              <a:t>veya</a:t>
            </a:r>
            <a:r>
              <a:rPr sz="1800" spc="-100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1800" spc="-45" dirty="0">
                <a:solidFill>
                  <a:srgbClr val="FF0000"/>
                </a:solidFill>
                <a:latin typeface="Lucida Sans Unicode"/>
                <a:cs typeface="Lucida Sans Unicode"/>
              </a:rPr>
              <a:t>bellek</a:t>
            </a:r>
            <a:r>
              <a:rPr sz="1800" spc="-110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1800" spc="-60" dirty="0">
                <a:solidFill>
                  <a:srgbClr val="FF0000"/>
                </a:solidFill>
                <a:latin typeface="Lucida Sans Unicode"/>
                <a:cs typeface="Lucida Sans Unicode"/>
              </a:rPr>
              <a:t>sızıntıları</a:t>
            </a:r>
            <a:r>
              <a:rPr sz="1800" spc="-125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1800" spc="-80" dirty="0">
                <a:solidFill>
                  <a:srgbClr val="FF0000"/>
                </a:solidFill>
                <a:latin typeface="Lucida Sans Unicode"/>
                <a:cs typeface="Lucida Sans Unicode"/>
              </a:rPr>
              <a:t>gibi</a:t>
            </a:r>
            <a:r>
              <a:rPr sz="1800" spc="-114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Lucida Sans Unicode"/>
                <a:cs typeface="Lucida Sans Unicode"/>
              </a:rPr>
              <a:t>hataları</a:t>
            </a:r>
            <a:r>
              <a:rPr sz="1800" spc="-114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1800" spc="-40" dirty="0">
                <a:solidFill>
                  <a:srgbClr val="FF0000"/>
                </a:solidFill>
                <a:latin typeface="Lucida Sans Unicode"/>
                <a:cs typeface="Lucida Sans Unicode"/>
              </a:rPr>
              <a:t>bulur.</a:t>
            </a:r>
            <a:endParaRPr sz="1800">
              <a:latin typeface="Lucida Sans Unicode"/>
              <a:cs typeface="Lucida Sans Unicode"/>
            </a:endParaRPr>
          </a:p>
          <a:p>
            <a:pPr algn="ctr">
              <a:lnSpc>
                <a:spcPts val="2145"/>
              </a:lnSpc>
            </a:pPr>
            <a:r>
              <a:rPr sz="1800" spc="-40" dirty="0">
                <a:solidFill>
                  <a:srgbClr val="FF0000"/>
                </a:solidFill>
                <a:latin typeface="Lucida Sans Unicode"/>
                <a:cs typeface="Lucida Sans Unicode"/>
              </a:rPr>
              <a:t>Genellikle</a:t>
            </a:r>
            <a:r>
              <a:rPr sz="1800" spc="-110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FF0000"/>
                </a:solidFill>
                <a:latin typeface="Lucida Sans Unicode"/>
                <a:cs typeface="Lucida Sans Unicode"/>
              </a:rPr>
              <a:t>bileşen</a:t>
            </a:r>
            <a:r>
              <a:rPr sz="1800" spc="-114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Lucida Sans Unicode"/>
                <a:cs typeface="Lucida Sans Unicode"/>
              </a:rPr>
              <a:t>ve</a:t>
            </a:r>
            <a:r>
              <a:rPr sz="1800" spc="-105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FF0000"/>
                </a:solidFill>
                <a:latin typeface="Lucida Sans Unicode"/>
                <a:cs typeface="Lucida Sans Unicode"/>
              </a:rPr>
              <a:t>bileşen</a:t>
            </a:r>
            <a:r>
              <a:rPr sz="1800" spc="-114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FF0000"/>
                </a:solidFill>
                <a:latin typeface="Lucida Sans Unicode"/>
                <a:cs typeface="Lucida Sans Unicode"/>
              </a:rPr>
              <a:t>entegrasyon</a:t>
            </a:r>
            <a:r>
              <a:rPr sz="1800" spc="-95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FF0000"/>
                </a:solidFill>
                <a:latin typeface="Lucida Sans Unicode"/>
                <a:cs typeface="Lucida Sans Unicode"/>
              </a:rPr>
              <a:t>testinde</a:t>
            </a:r>
            <a:r>
              <a:rPr sz="1800" spc="-105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1800" spc="-55" dirty="0">
                <a:solidFill>
                  <a:srgbClr val="FF0000"/>
                </a:solidFill>
                <a:latin typeface="Lucida Sans Unicode"/>
                <a:cs typeface="Lucida Sans Unicode"/>
              </a:rPr>
              <a:t>kullanılır.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0" y="3380232"/>
            <a:ext cx="8534400" cy="1323340"/>
          </a:xfrm>
          <a:prstGeom prst="rect">
            <a:avLst/>
          </a:prstGeom>
          <a:solidFill>
            <a:srgbClr val="E7E6E6"/>
          </a:solidFill>
          <a:ln w="38100">
            <a:solidFill>
              <a:srgbClr val="BE9000"/>
            </a:solidFill>
          </a:ln>
        </p:spPr>
        <p:txBody>
          <a:bodyPr vert="horz" wrap="square" lIns="0" tIns="237490" rIns="0" bIns="0" rtlCol="0">
            <a:spAutoFit/>
          </a:bodyPr>
          <a:lstStyle/>
          <a:p>
            <a:pPr marL="135255" marR="129539" indent="1270" algn="ctr">
              <a:lnSpc>
                <a:spcPct val="99700"/>
              </a:lnSpc>
              <a:spcBef>
                <a:spcPts val="1870"/>
              </a:spcBef>
            </a:pPr>
            <a:r>
              <a:rPr sz="1800" spc="-10" dirty="0">
                <a:solidFill>
                  <a:srgbClr val="44536A"/>
                </a:solidFill>
                <a:latin typeface="Lucida Sans Unicode"/>
                <a:cs typeface="Lucida Sans Unicode"/>
              </a:rPr>
              <a:t>Performans </a:t>
            </a:r>
            <a:r>
              <a:rPr sz="1800" spc="-45" dirty="0">
                <a:solidFill>
                  <a:srgbClr val="44536A"/>
                </a:solidFill>
                <a:latin typeface="Lucida Sans Unicode"/>
                <a:cs typeface="Lucida Sans Unicode"/>
              </a:rPr>
              <a:t>testi </a:t>
            </a:r>
            <a:r>
              <a:rPr sz="1800" spc="-40" dirty="0">
                <a:solidFill>
                  <a:srgbClr val="44536A"/>
                </a:solidFill>
                <a:latin typeface="Lucida Sans Unicode"/>
                <a:cs typeface="Lucida Sans Unicode"/>
              </a:rPr>
              <a:t>araçları, </a:t>
            </a:r>
            <a:r>
              <a:rPr sz="1800" spc="-30" dirty="0">
                <a:solidFill>
                  <a:srgbClr val="44536A"/>
                </a:solidFill>
                <a:latin typeface="Lucida Sans Unicode"/>
                <a:cs typeface="Lucida Sans Unicode"/>
              </a:rPr>
              <a:t>eş </a:t>
            </a:r>
            <a:r>
              <a:rPr sz="1800" spc="-50" dirty="0">
                <a:solidFill>
                  <a:srgbClr val="44536A"/>
                </a:solidFill>
                <a:latin typeface="Lucida Sans Unicode"/>
                <a:cs typeface="Lucida Sans Unicode"/>
              </a:rPr>
              <a:t>zamanlı </a:t>
            </a:r>
            <a:r>
              <a:rPr sz="1800" spc="-55" dirty="0">
                <a:solidFill>
                  <a:srgbClr val="44536A"/>
                </a:solidFill>
                <a:latin typeface="Lucida Sans Unicode"/>
                <a:cs typeface="Lucida Sans Unicode"/>
              </a:rPr>
              <a:t>kullanıcı </a:t>
            </a:r>
            <a:r>
              <a:rPr sz="1800" spc="-60" dirty="0">
                <a:solidFill>
                  <a:srgbClr val="44536A"/>
                </a:solidFill>
                <a:latin typeface="Lucida Sans Unicode"/>
                <a:cs typeface="Lucida Sans Unicode"/>
              </a:rPr>
              <a:t>sayısı, </a:t>
            </a:r>
            <a:r>
              <a:rPr sz="1800" spc="-35" dirty="0">
                <a:solidFill>
                  <a:srgbClr val="44536A"/>
                </a:solidFill>
                <a:latin typeface="Lucida Sans Unicode"/>
                <a:cs typeface="Lucida Sans Unicode"/>
              </a:rPr>
              <a:t>artış </a:t>
            </a:r>
            <a:r>
              <a:rPr sz="1800" spc="-45" dirty="0">
                <a:solidFill>
                  <a:srgbClr val="44536A"/>
                </a:solidFill>
                <a:latin typeface="Lucida Sans Unicode"/>
                <a:cs typeface="Lucida Sans Unicode"/>
              </a:rPr>
              <a:t>deseni, </a:t>
            </a:r>
            <a:r>
              <a:rPr sz="1800" spc="-85" dirty="0">
                <a:solidFill>
                  <a:srgbClr val="44536A"/>
                </a:solidFill>
                <a:latin typeface="Lucida Sans Unicode"/>
                <a:cs typeface="Lucida Sans Unicode"/>
              </a:rPr>
              <a:t>sıklık </a:t>
            </a:r>
            <a:r>
              <a:rPr sz="1800" spc="-15" dirty="0">
                <a:solidFill>
                  <a:srgbClr val="44536A"/>
                </a:solidFill>
                <a:latin typeface="Lucida Sans Unicode"/>
                <a:cs typeface="Lucida Sans Unicode"/>
              </a:rPr>
              <a:t>ve </a:t>
            </a:r>
            <a:r>
              <a:rPr sz="1800" spc="-80" dirty="0">
                <a:solidFill>
                  <a:srgbClr val="44536A"/>
                </a:solidFill>
                <a:latin typeface="Lucida Sans Unicode"/>
                <a:cs typeface="Lucida Sans Unicode"/>
              </a:rPr>
              <a:t>ilgili </a:t>
            </a:r>
            <a:r>
              <a:rPr sz="1800" spc="-555" dirty="0">
                <a:solidFill>
                  <a:srgbClr val="44536A"/>
                </a:solidFill>
                <a:latin typeface="Lucida Sans Unicode"/>
                <a:cs typeface="Lucida Sans Unicode"/>
              </a:rPr>
              <a:t> </a:t>
            </a:r>
            <a:r>
              <a:rPr sz="1800" spc="-40" dirty="0">
                <a:solidFill>
                  <a:srgbClr val="44536A"/>
                </a:solidFill>
                <a:latin typeface="Lucida Sans Unicode"/>
                <a:cs typeface="Lucida Sans Unicode"/>
              </a:rPr>
              <a:t>işlem</a:t>
            </a:r>
            <a:r>
              <a:rPr sz="1800" spc="-105" dirty="0">
                <a:solidFill>
                  <a:srgbClr val="44536A"/>
                </a:solidFill>
                <a:latin typeface="Lucida Sans Unicode"/>
                <a:cs typeface="Lucida Sans Unicode"/>
              </a:rPr>
              <a:t> </a:t>
            </a:r>
            <a:r>
              <a:rPr sz="1800" spc="-60" dirty="0">
                <a:solidFill>
                  <a:srgbClr val="44536A"/>
                </a:solidFill>
                <a:latin typeface="Lucida Sans Unicode"/>
                <a:cs typeface="Lucida Sans Unicode"/>
              </a:rPr>
              <a:t>yüzdesi</a:t>
            </a:r>
            <a:r>
              <a:rPr sz="1800" spc="-105" dirty="0">
                <a:solidFill>
                  <a:srgbClr val="44536A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44536A"/>
                </a:solidFill>
                <a:latin typeface="Lucida Sans Unicode"/>
                <a:cs typeface="Lucida Sans Unicode"/>
              </a:rPr>
              <a:t>bağlamında</a:t>
            </a:r>
            <a:r>
              <a:rPr sz="1800" spc="-120" dirty="0">
                <a:solidFill>
                  <a:srgbClr val="44536A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44536A"/>
                </a:solidFill>
                <a:latin typeface="Lucida Sans Unicode"/>
                <a:cs typeface="Lucida Sans Unicode"/>
              </a:rPr>
              <a:t>bir</a:t>
            </a:r>
            <a:r>
              <a:rPr sz="1800" spc="-114" dirty="0">
                <a:solidFill>
                  <a:srgbClr val="44536A"/>
                </a:solidFill>
                <a:latin typeface="Lucida Sans Unicode"/>
                <a:cs typeface="Lucida Sans Unicode"/>
              </a:rPr>
              <a:t> </a:t>
            </a:r>
            <a:r>
              <a:rPr sz="1800" spc="-60" dirty="0">
                <a:solidFill>
                  <a:srgbClr val="44536A"/>
                </a:solidFill>
                <a:latin typeface="Lucida Sans Unicode"/>
                <a:cs typeface="Lucida Sans Unicode"/>
              </a:rPr>
              <a:t>yazılımın</a:t>
            </a:r>
            <a:r>
              <a:rPr sz="1800" spc="-120" dirty="0">
                <a:solidFill>
                  <a:srgbClr val="44536A"/>
                </a:solidFill>
                <a:latin typeface="Lucida Sans Unicode"/>
                <a:cs typeface="Lucida Sans Unicode"/>
              </a:rPr>
              <a:t> </a:t>
            </a:r>
            <a:r>
              <a:rPr sz="1800" spc="-40" dirty="0">
                <a:solidFill>
                  <a:srgbClr val="44536A"/>
                </a:solidFill>
                <a:latin typeface="Lucida Sans Unicode"/>
                <a:cs typeface="Lucida Sans Unicode"/>
              </a:rPr>
              <a:t>simüle</a:t>
            </a:r>
            <a:r>
              <a:rPr sz="1800" spc="-110" dirty="0">
                <a:solidFill>
                  <a:srgbClr val="44536A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44536A"/>
                </a:solidFill>
                <a:latin typeface="Lucida Sans Unicode"/>
                <a:cs typeface="Lucida Sans Unicode"/>
              </a:rPr>
              <a:t>edilen</a:t>
            </a:r>
            <a:r>
              <a:rPr sz="1800" spc="-114" dirty="0">
                <a:solidFill>
                  <a:srgbClr val="44536A"/>
                </a:solidFill>
                <a:latin typeface="Lucida Sans Unicode"/>
                <a:cs typeface="Lucida Sans Unicode"/>
              </a:rPr>
              <a:t> </a:t>
            </a:r>
            <a:r>
              <a:rPr sz="1800" spc="-45" dirty="0">
                <a:solidFill>
                  <a:srgbClr val="44536A"/>
                </a:solidFill>
                <a:latin typeface="Lucida Sans Unicode"/>
                <a:cs typeface="Lucida Sans Unicode"/>
              </a:rPr>
              <a:t>kullanım</a:t>
            </a:r>
            <a:r>
              <a:rPr sz="1800" spc="-125" dirty="0">
                <a:solidFill>
                  <a:srgbClr val="44536A"/>
                </a:solidFill>
                <a:latin typeface="Lucida Sans Unicode"/>
                <a:cs typeface="Lucida Sans Unicode"/>
              </a:rPr>
              <a:t> </a:t>
            </a:r>
            <a:r>
              <a:rPr sz="1800" spc="-50" dirty="0">
                <a:solidFill>
                  <a:srgbClr val="44536A"/>
                </a:solidFill>
                <a:latin typeface="Lucida Sans Unicode"/>
                <a:cs typeface="Lucida Sans Unicode"/>
              </a:rPr>
              <a:t>koşulları</a:t>
            </a:r>
            <a:r>
              <a:rPr sz="1800" spc="-110" dirty="0">
                <a:solidFill>
                  <a:srgbClr val="44536A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44536A"/>
                </a:solidFill>
                <a:latin typeface="Lucida Sans Unicode"/>
                <a:cs typeface="Lucida Sans Unicode"/>
              </a:rPr>
              <a:t>altında </a:t>
            </a:r>
            <a:r>
              <a:rPr sz="1800" spc="-555" dirty="0">
                <a:solidFill>
                  <a:srgbClr val="44536A"/>
                </a:solidFill>
                <a:latin typeface="Lucida Sans Unicode"/>
                <a:cs typeface="Lucida Sans Unicode"/>
              </a:rPr>
              <a:t> </a:t>
            </a:r>
            <a:r>
              <a:rPr sz="1800" spc="-20" dirty="0">
                <a:solidFill>
                  <a:srgbClr val="44536A"/>
                </a:solidFill>
                <a:latin typeface="Lucida Sans Unicode"/>
                <a:cs typeface="Lucida Sans Unicode"/>
              </a:rPr>
              <a:t>n</a:t>
            </a:r>
            <a:r>
              <a:rPr sz="1800" spc="5" dirty="0">
                <a:solidFill>
                  <a:srgbClr val="44536A"/>
                </a:solidFill>
                <a:latin typeface="Lucida Sans Unicode"/>
                <a:cs typeface="Lucida Sans Unicode"/>
              </a:rPr>
              <a:t>a</a:t>
            </a:r>
            <a:r>
              <a:rPr sz="1800" spc="-75" dirty="0">
                <a:solidFill>
                  <a:srgbClr val="44536A"/>
                </a:solidFill>
                <a:latin typeface="Lucida Sans Unicode"/>
                <a:cs typeface="Lucida Sans Unicode"/>
              </a:rPr>
              <a:t>sı</a:t>
            </a:r>
            <a:r>
              <a:rPr sz="1800" spc="-55" dirty="0">
                <a:solidFill>
                  <a:srgbClr val="44536A"/>
                </a:solidFill>
                <a:latin typeface="Lucida Sans Unicode"/>
                <a:cs typeface="Lucida Sans Unicode"/>
              </a:rPr>
              <a:t>l</a:t>
            </a:r>
            <a:r>
              <a:rPr sz="1800" spc="-120" dirty="0">
                <a:solidFill>
                  <a:srgbClr val="44536A"/>
                </a:solidFill>
                <a:latin typeface="Lucida Sans Unicode"/>
                <a:cs typeface="Lucida Sans Unicode"/>
              </a:rPr>
              <a:t> </a:t>
            </a:r>
            <a:r>
              <a:rPr sz="1800" spc="-15" dirty="0">
                <a:solidFill>
                  <a:srgbClr val="44536A"/>
                </a:solidFill>
                <a:latin typeface="Lucida Sans Unicode"/>
                <a:cs typeface="Lucida Sans Unicode"/>
              </a:rPr>
              <a:t>da</a:t>
            </a:r>
            <a:r>
              <a:rPr sz="1800" spc="-35" dirty="0">
                <a:solidFill>
                  <a:srgbClr val="44536A"/>
                </a:solidFill>
                <a:latin typeface="Lucida Sans Unicode"/>
                <a:cs typeface="Lucida Sans Unicode"/>
              </a:rPr>
              <a:t>v</a:t>
            </a:r>
            <a:r>
              <a:rPr sz="1800" spc="-10" dirty="0">
                <a:solidFill>
                  <a:srgbClr val="44536A"/>
                </a:solidFill>
                <a:latin typeface="Lucida Sans Unicode"/>
                <a:cs typeface="Lucida Sans Unicode"/>
              </a:rPr>
              <a:t>r</a:t>
            </a:r>
            <a:r>
              <a:rPr sz="1800" spc="5" dirty="0">
                <a:solidFill>
                  <a:srgbClr val="44536A"/>
                </a:solidFill>
                <a:latin typeface="Lucida Sans Unicode"/>
                <a:cs typeface="Lucida Sans Unicode"/>
              </a:rPr>
              <a:t>a</a:t>
            </a:r>
            <a:r>
              <a:rPr sz="1800" spc="-20" dirty="0">
                <a:solidFill>
                  <a:srgbClr val="44536A"/>
                </a:solidFill>
                <a:latin typeface="Lucida Sans Unicode"/>
                <a:cs typeface="Lucida Sans Unicode"/>
              </a:rPr>
              <a:t>n</a:t>
            </a:r>
            <a:r>
              <a:rPr sz="1800" spc="5" dirty="0">
                <a:solidFill>
                  <a:srgbClr val="44536A"/>
                </a:solidFill>
                <a:latin typeface="Lucida Sans Unicode"/>
                <a:cs typeface="Lucida Sans Unicode"/>
              </a:rPr>
              <a:t>a</a:t>
            </a:r>
            <a:r>
              <a:rPr sz="1800" spc="-65" dirty="0">
                <a:solidFill>
                  <a:srgbClr val="44536A"/>
                </a:solidFill>
                <a:latin typeface="Lucida Sans Unicode"/>
                <a:cs typeface="Lucida Sans Unicode"/>
              </a:rPr>
              <a:t>c</a:t>
            </a:r>
            <a:r>
              <a:rPr sz="1800" spc="5" dirty="0">
                <a:solidFill>
                  <a:srgbClr val="44536A"/>
                </a:solidFill>
                <a:latin typeface="Lucida Sans Unicode"/>
                <a:cs typeface="Lucida Sans Unicode"/>
              </a:rPr>
              <a:t>a</a:t>
            </a:r>
            <a:r>
              <a:rPr sz="1800" spc="-145" dirty="0">
                <a:solidFill>
                  <a:srgbClr val="44536A"/>
                </a:solidFill>
                <a:latin typeface="Lucida Sans Unicode"/>
                <a:cs typeface="Lucida Sans Unicode"/>
              </a:rPr>
              <a:t>ğ</a:t>
            </a:r>
            <a:r>
              <a:rPr sz="1800" spc="-25" dirty="0">
                <a:solidFill>
                  <a:srgbClr val="44536A"/>
                </a:solidFill>
                <a:latin typeface="Lucida Sans Unicode"/>
                <a:cs typeface="Lucida Sans Unicode"/>
              </a:rPr>
              <a:t>ı</a:t>
            </a:r>
            <a:r>
              <a:rPr sz="1800" spc="-60" dirty="0">
                <a:solidFill>
                  <a:srgbClr val="44536A"/>
                </a:solidFill>
                <a:latin typeface="Lucida Sans Unicode"/>
                <a:cs typeface="Lucida Sans Unicode"/>
              </a:rPr>
              <a:t>n</a:t>
            </a:r>
            <a:r>
              <a:rPr sz="1800" spc="-65" dirty="0">
                <a:solidFill>
                  <a:srgbClr val="44536A"/>
                </a:solidFill>
                <a:latin typeface="Lucida Sans Unicode"/>
                <a:cs typeface="Lucida Sans Unicode"/>
              </a:rPr>
              <a:t>ı</a:t>
            </a:r>
            <a:r>
              <a:rPr sz="1800" spc="-130" dirty="0">
                <a:solidFill>
                  <a:srgbClr val="44536A"/>
                </a:solidFill>
                <a:latin typeface="Lucida Sans Unicode"/>
                <a:cs typeface="Lucida Sans Unicode"/>
              </a:rPr>
              <a:t> </a:t>
            </a:r>
            <a:r>
              <a:rPr sz="1800" spc="-20" dirty="0">
                <a:solidFill>
                  <a:srgbClr val="44536A"/>
                </a:solidFill>
                <a:latin typeface="Lucida Sans Unicode"/>
                <a:cs typeface="Lucida Sans Unicode"/>
              </a:rPr>
              <a:t>mon</a:t>
            </a:r>
            <a:r>
              <a:rPr sz="1800" spc="-35" dirty="0">
                <a:solidFill>
                  <a:srgbClr val="44536A"/>
                </a:solidFill>
                <a:latin typeface="Lucida Sans Unicode"/>
                <a:cs typeface="Lucida Sans Unicode"/>
              </a:rPr>
              <a:t>it</a:t>
            </a:r>
            <a:r>
              <a:rPr sz="1800" spc="-65" dirty="0">
                <a:solidFill>
                  <a:srgbClr val="44536A"/>
                </a:solidFill>
                <a:latin typeface="Lucida Sans Unicode"/>
                <a:cs typeface="Lucida Sans Unicode"/>
              </a:rPr>
              <a:t>ö</a:t>
            </a:r>
            <a:r>
              <a:rPr sz="1800" spc="-10" dirty="0">
                <a:solidFill>
                  <a:srgbClr val="44536A"/>
                </a:solidFill>
                <a:latin typeface="Lucida Sans Unicode"/>
                <a:cs typeface="Lucida Sans Unicode"/>
              </a:rPr>
              <a:t>r</a:t>
            </a:r>
            <a:r>
              <a:rPr sz="1800" spc="-20" dirty="0">
                <a:solidFill>
                  <a:srgbClr val="44536A"/>
                </a:solidFill>
                <a:latin typeface="Lucida Sans Unicode"/>
                <a:cs typeface="Lucida Sans Unicode"/>
              </a:rPr>
              <a:t>l</a:t>
            </a:r>
            <a:r>
              <a:rPr sz="1800" spc="-45" dirty="0">
                <a:solidFill>
                  <a:srgbClr val="44536A"/>
                </a:solidFill>
                <a:latin typeface="Lucida Sans Unicode"/>
                <a:cs typeface="Lucida Sans Unicode"/>
              </a:rPr>
              <a:t>e</a:t>
            </a:r>
            <a:r>
              <a:rPr sz="1800" spc="-5" dirty="0">
                <a:solidFill>
                  <a:srgbClr val="44536A"/>
                </a:solidFill>
                <a:latin typeface="Lucida Sans Unicode"/>
                <a:cs typeface="Lucida Sans Unicode"/>
              </a:rPr>
              <a:t>r</a:t>
            </a:r>
            <a:r>
              <a:rPr sz="1800" spc="-105" dirty="0">
                <a:solidFill>
                  <a:srgbClr val="44536A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44536A"/>
                </a:solidFill>
                <a:latin typeface="Lucida Sans Unicode"/>
                <a:cs typeface="Lucida Sans Unicode"/>
              </a:rPr>
              <a:t>v</a:t>
            </a:r>
            <a:r>
              <a:rPr sz="1800" spc="5" dirty="0">
                <a:solidFill>
                  <a:srgbClr val="44536A"/>
                </a:solidFill>
                <a:latin typeface="Lucida Sans Unicode"/>
                <a:cs typeface="Lucida Sans Unicode"/>
              </a:rPr>
              <a:t>e</a:t>
            </a:r>
            <a:r>
              <a:rPr sz="1800" spc="-105" dirty="0">
                <a:solidFill>
                  <a:srgbClr val="44536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Lucida Sans Unicode"/>
                <a:cs typeface="Lucida Sans Unicode"/>
              </a:rPr>
              <a:t>r</a:t>
            </a:r>
            <a:r>
              <a:rPr sz="1800" spc="5" dirty="0">
                <a:solidFill>
                  <a:srgbClr val="44536A"/>
                </a:solidFill>
                <a:latin typeface="Lucida Sans Unicode"/>
                <a:cs typeface="Lucida Sans Unicode"/>
              </a:rPr>
              <a:t>a</a:t>
            </a:r>
            <a:r>
              <a:rPr sz="1800" spc="-25" dirty="0">
                <a:solidFill>
                  <a:srgbClr val="44536A"/>
                </a:solidFill>
                <a:latin typeface="Lucida Sans Unicode"/>
                <a:cs typeface="Lucida Sans Unicode"/>
              </a:rPr>
              <a:t>p</a:t>
            </a:r>
            <a:r>
              <a:rPr sz="1800" spc="-30" dirty="0">
                <a:solidFill>
                  <a:srgbClr val="44536A"/>
                </a:solidFill>
                <a:latin typeface="Lucida Sans Unicode"/>
                <a:cs typeface="Lucida Sans Unicode"/>
              </a:rPr>
              <a:t>o</a:t>
            </a:r>
            <a:r>
              <a:rPr sz="1800" spc="-10" dirty="0">
                <a:solidFill>
                  <a:srgbClr val="44536A"/>
                </a:solidFill>
                <a:latin typeface="Lucida Sans Unicode"/>
                <a:cs typeface="Lucida Sans Unicode"/>
              </a:rPr>
              <a:t>r</a:t>
            </a:r>
            <a:r>
              <a:rPr sz="1800" spc="-30" dirty="0">
                <a:solidFill>
                  <a:srgbClr val="44536A"/>
                </a:solidFill>
                <a:latin typeface="Lucida Sans Unicode"/>
                <a:cs typeface="Lucida Sans Unicode"/>
              </a:rPr>
              <a:t>la</a:t>
            </a:r>
            <a:r>
              <a:rPr sz="1800" spc="-10" dirty="0">
                <a:solidFill>
                  <a:srgbClr val="44536A"/>
                </a:solidFill>
                <a:latin typeface="Lucida Sans Unicode"/>
                <a:cs typeface="Lucida Sans Unicode"/>
              </a:rPr>
              <a:t>r</a:t>
            </a:r>
            <a:r>
              <a:rPr sz="1800" spc="-95" dirty="0">
                <a:solidFill>
                  <a:srgbClr val="44536A"/>
                </a:solidFill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48000" y="5225034"/>
            <a:ext cx="9144000" cy="1323340"/>
          </a:xfrm>
          <a:prstGeom prst="rect">
            <a:avLst/>
          </a:prstGeom>
          <a:solidFill>
            <a:srgbClr val="E7E6E6"/>
          </a:solidFill>
          <a:ln w="38100">
            <a:solidFill>
              <a:srgbClr val="BE9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684530" marR="353060" indent="-325755">
              <a:lnSpc>
                <a:spcPts val="2150"/>
              </a:lnSpc>
              <a:spcBef>
                <a:spcPts val="5"/>
              </a:spcBef>
            </a:pPr>
            <a:r>
              <a:rPr sz="1800" spc="-50" dirty="0">
                <a:solidFill>
                  <a:srgbClr val="538235"/>
                </a:solidFill>
                <a:latin typeface="Lucida Sans Unicode"/>
                <a:cs typeface="Lucida Sans Unicode"/>
              </a:rPr>
              <a:t>İzleme</a:t>
            </a:r>
            <a:r>
              <a:rPr sz="1800" spc="-100" dirty="0">
                <a:solidFill>
                  <a:srgbClr val="538235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538235"/>
                </a:solidFill>
                <a:latin typeface="Lucida Sans Unicode"/>
                <a:cs typeface="Lucida Sans Unicode"/>
              </a:rPr>
              <a:t>araçları</a:t>
            </a:r>
            <a:r>
              <a:rPr sz="1800" spc="-100" dirty="0">
                <a:solidFill>
                  <a:srgbClr val="538235"/>
                </a:solidFill>
                <a:latin typeface="Lucida Sans Unicode"/>
                <a:cs typeface="Lucida Sans Unicode"/>
              </a:rPr>
              <a:t> </a:t>
            </a:r>
            <a:r>
              <a:rPr sz="1800" spc="-50" dirty="0">
                <a:solidFill>
                  <a:srgbClr val="538235"/>
                </a:solidFill>
                <a:latin typeface="Lucida Sans Unicode"/>
                <a:cs typeface="Lucida Sans Unicode"/>
              </a:rPr>
              <a:t>sürekli</a:t>
            </a:r>
            <a:r>
              <a:rPr sz="1800" spc="-90" dirty="0">
                <a:solidFill>
                  <a:srgbClr val="538235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538235"/>
                </a:solidFill>
                <a:latin typeface="Lucida Sans Unicode"/>
                <a:cs typeface="Lucida Sans Unicode"/>
              </a:rPr>
              <a:t>olarak</a:t>
            </a:r>
            <a:r>
              <a:rPr sz="1800" spc="-100" dirty="0">
                <a:solidFill>
                  <a:srgbClr val="538235"/>
                </a:solidFill>
                <a:latin typeface="Lucida Sans Unicode"/>
                <a:cs typeface="Lucida Sans Unicode"/>
              </a:rPr>
              <a:t> </a:t>
            </a:r>
            <a:r>
              <a:rPr sz="1800" spc="-45" dirty="0">
                <a:solidFill>
                  <a:srgbClr val="538235"/>
                </a:solidFill>
                <a:latin typeface="Lucida Sans Unicode"/>
                <a:cs typeface="Lucida Sans Unicode"/>
              </a:rPr>
              <a:t>belirli</a:t>
            </a:r>
            <a:r>
              <a:rPr sz="1800" spc="-110" dirty="0">
                <a:solidFill>
                  <a:srgbClr val="538235"/>
                </a:solidFill>
                <a:latin typeface="Lucida Sans Unicode"/>
                <a:cs typeface="Lucida Sans Unicode"/>
              </a:rPr>
              <a:t> </a:t>
            </a:r>
            <a:r>
              <a:rPr sz="1800" spc="-45" dirty="0">
                <a:solidFill>
                  <a:srgbClr val="538235"/>
                </a:solidFill>
                <a:latin typeface="Lucida Sans Unicode"/>
                <a:cs typeface="Lucida Sans Unicode"/>
              </a:rPr>
              <a:t>sistem</a:t>
            </a:r>
            <a:r>
              <a:rPr sz="1800" spc="-90" dirty="0">
                <a:solidFill>
                  <a:srgbClr val="538235"/>
                </a:solidFill>
                <a:latin typeface="Lucida Sans Unicode"/>
                <a:cs typeface="Lucida Sans Unicode"/>
              </a:rPr>
              <a:t> </a:t>
            </a:r>
            <a:r>
              <a:rPr sz="1800" spc="-40" dirty="0">
                <a:solidFill>
                  <a:srgbClr val="538235"/>
                </a:solidFill>
                <a:latin typeface="Lucida Sans Unicode"/>
                <a:cs typeface="Lucida Sans Unicode"/>
              </a:rPr>
              <a:t>kaynaklarının</a:t>
            </a:r>
            <a:r>
              <a:rPr sz="1800" spc="-100" dirty="0">
                <a:solidFill>
                  <a:srgbClr val="538235"/>
                </a:solidFill>
                <a:latin typeface="Lucida Sans Unicode"/>
                <a:cs typeface="Lucida Sans Unicode"/>
              </a:rPr>
              <a:t> </a:t>
            </a:r>
            <a:r>
              <a:rPr sz="1800" spc="-50" dirty="0">
                <a:solidFill>
                  <a:srgbClr val="538235"/>
                </a:solidFill>
                <a:latin typeface="Lucida Sans Unicode"/>
                <a:cs typeface="Lucida Sans Unicode"/>
              </a:rPr>
              <a:t>kullanımını</a:t>
            </a:r>
            <a:r>
              <a:rPr sz="1800" spc="-125" dirty="0">
                <a:solidFill>
                  <a:srgbClr val="538235"/>
                </a:solidFill>
                <a:latin typeface="Lucida Sans Unicode"/>
                <a:cs typeface="Lucida Sans Unicode"/>
              </a:rPr>
              <a:t> </a:t>
            </a:r>
            <a:r>
              <a:rPr sz="1800" spc="-55" dirty="0">
                <a:solidFill>
                  <a:srgbClr val="538235"/>
                </a:solidFill>
                <a:latin typeface="Lucida Sans Unicode"/>
                <a:cs typeface="Lucida Sans Unicode"/>
              </a:rPr>
              <a:t>analiz</a:t>
            </a:r>
            <a:r>
              <a:rPr sz="1800" spc="-120" dirty="0">
                <a:solidFill>
                  <a:srgbClr val="538235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538235"/>
                </a:solidFill>
                <a:latin typeface="Lucida Sans Unicode"/>
                <a:cs typeface="Lucida Sans Unicode"/>
              </a:rPr>
              <a:t>eder, </a:t>
            </a:r>
            <a:r>
              <a:rPr sz="1800" spc="-550" dirty="0">
                <a:solidFill>
                  <a:srgbClr val="538235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538235"/>
                </a:solidFill>
                <a:latin typeface="Lucida Sans Unicode"/>
                <a:cs typeface="Lucida Sans Unicode"/>
              </a:rPr>
              <a:t>doğrular</a:t>
            </a:r>
            <a:r>
              <a:rPr sz="1800" spc="-114" dirty="0">
                <a:solidFill>
                  <a:srgbClr val="538235"/>
                </a:solidFill>
                <a:latin typeface="Lucida Sans Unicode"/>
                <a:cs typeface="Lucida Sans Unicode"/>
              </a:rPr>
              <a:t> </a:t>
            </a:r>
            <a:r>
              <a:rPr sz="1800" spc="-15" dirty="0">
                <a:solidFill>
                  <a:srgbClr val="538235"/>
                </a:solidFill>
                <a:latin typeface="Lucida Sans Unicode"/>
                <a:cs typeface="Lucida Sans Unicode"/>
              </a:rPr>
              <a:t>ve</a:t>
            </a:r>
            <a:r>
              <a:rPr sz="1800" spc="-100" dirty="0">
                <a:solidFill>
                  <a:srgbClr val="538235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538235"/>
                </a:solidFill>
                <a:latin typeface="Lucida Sans Unicode"/>
                <a:cs typeface="Lucida Sans Unicode"/>
              </a:rPr>
              <a:t>raporlar,</a:t>
            </a:r>
            <a:r>
              <a:rPr sz="1800" spc="-105" dirty="0">
                <a:solidFill>
                  <a:srgbClr val="538235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538235"/>
                </a:solidFill>
                <a:latin typeface="Lucida Sans Unicode"/>
                <a:cs typeface="Lucida Sans Unicode"/>
              </a:rPr>
              <a:t>ayrıca</a:t>
            </a:r>
            <a:r>
              <a:rPr sz="1800" spc="-100" dirty="0">
                <a:solidFill>
                  <a:srgbClr val="538235"/>
                </a:solidFill>
                <a:latin typeface="Lucida Sans Unicode"/>
                <a:cs typeface="Lucida Sans Unicode"/>
              </a:rPr>
              <a:t> </a:t>
            </a:r>
            <a:r>
              <a:rPr sz="1800" spc="-45" dirty="0">
                <a:solidFill>
                  <a:srgbClr val="538235"/>
                </a:solidFill>
                <a:latin typeface="Lucida Sans Unicode"/>
                <a:cs typeface="Lucida Sans Unicode"/>
              </a:rPr>
              <a:t>olası</a:t>
            </a:r>
            <a:r>
              <a:rPr sz="1800" spc="-114" dirty="0">
                <a:solidFill>
                  <a:srgbClr val="538235"/>
                </a:solidFill>
                <a:latin typeface="Lucida Sans Unicode"/>
                <a:cs typeface="Lucida Sans Unicode"/>
              </a:rPr>
              <a:t> </a:t>
            </a:r>
            <a:r>
              <a:rPr sz="1800" spc="-55" dirty="0">
                <a:solidFill>
                  <a:srgbClr val="538235"/>
                </a:solidFill>
                <a:latin typeface="Lucida Sans Unicode"/>
                <a:cs typeface="Lucida Sans Unicode"/>
              </a:rPr>
              <a:t>hizmet</a:t>
            </a:r>
            <a:r>
              <a:rPr sz="1800" spc="-110" dirty="0">
                <a:solidFill>
                  <a:srgbClr val="538235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538235"/>
                </a:solidFill>
                <a:latin typeface="Lucida Sans Unicode"/>
                <a:cs typeface="Lucida Sans Unicode"/>
              </a:rPr>
              <a:t>problemleri</a:t>
            </a:r>
            <a:r>
              <a:rPr sz="1800" spc="-114" dirty="0">
                <a:solidFill>
                  <a:srgbClr val="538235"/>
                </a:solidFill>
                <a:latin typeface="Lucida Sans Unicode"/>
                <a:cs typeface="Lucida Sans Unicode"/>
              </a:rPr>
              <a:t> </a:t>
            </a:r>
            <a:r>
              <a:rPr sz="1800" spc="-45" dirty="0">
                <a:solidFill>
                  <a:srgbClr val="538235"/>
                </a:solidFill>
                <a:latin typeface="Lucida Sans Unicode"/>
                <a:cs typeface="Lucida Sans Unicode"/>
              </a:rPr>
              <a:t>ile</a:t>
            </a:r>
            <a:r>
              <a:rPr sz="1800" spc="-114" dirty="0">
                <a:solidFill>
                  <a:srgbClr val="538235"/>
                </a:solidFill>
                <a:latin typeface="Lucida Sans Unicode"/>
                <a:cs typeface="Lucida Sans Unicode"/>
              </a:rPr>
              <a:t> </a:t>
            </a:r>
            <a:r>
              <a:rPr sz="1800" spc="-80" dirty="0">
                <a:solidFill>
                  <a:srgbClr val="538235"/>
                </a:solidFill>
                <a:latin typeface="Lucida Sans Unicode"/>
                <a:cs typeface="Lucida Sans Unicode"/>
              </a:rPr>
              <a:t>ilgili</a:t>
            </a:r>
            <a:r>
              <a:rPr sz="1800" spc="-130" dirty="0">
                <a:solidFill>
                  <a:srgbClr val="538235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538235"/>
                </a:solidFill>
                <a:latin typeface="Lucida Sans Unicode"/>
                <a:cs typeface="Lucida Sans Unicode"/>
              </a:rPr>
              <a:t>uyarılar</a:t>
            </a:r>
            <a:r>
              <a:rPr sz="1800" spc="-120" dirty="0">
                <a:solidFill>
                  <a:srgbClr val="538235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538235"/>
                </a:solidFill>
                <a:latin typeface="Lucida Sans Unicode"/>
                <a:cs typeface="Lucida Sans Unicode"/>
              </a:rPr>
              <a:t>verir.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7578" y="260069"/>
            <a:ext cx="10403840" cy="55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00" spc="-90" dirty="0"/>
              <a:t>Test</a:t>
            </a:r>
            <a:r>
              <a:rPr sz="3500" dirty="0"/>
              <a:t> </a:t>
            </a:r>
            <a:r>
              <a:rPr sz="3500" spc="-20" dirty="0"/>
              <a:t>Aracı</a:t>
            </a:r>
            <a:r>
              <a:rPr sz="3500" spc="15" dirty="0"/>
              <a:t> </a:t>
            </a:r>
            <a:r>
              <a:rPr sz="3500" spc="-5" dirty="0"/>
              <a:t>Çeşitleri</a:t>
            </a:r>
            <a:r>
              <a:rPr sz="3500" spc="10" dirty="0"/>
              <a:t> </a:t>
            </a:r>
            <a:r>
              <a:rPr sz="3500" spc="-20" dirty="0"/>
              <a:t>–Özel</a:t>
            </a:r>
            <a:r>
              <a:rPr sz="3500" spc="-5" dirty="0"/>
              <a:t> </a:t>
            </a:r>
            <a:r>
              <a:rPr sz="3500" spc="-90" dirty="0"/>
              <a:t>Test</a:t>
            </a:r>
            <a:r>
              <a:rPr sz="3500" dirty="0"/>
              <a:t> </a:t>
            </a:r>
            <a:r>
              <a:rPr sz="3500" spc="-15" dirty="0"/>
              <a:t>İhtiyaçları</a:t>
            </a:r>
            <a:r>
              <a:rPr sz="3500" spc="20" dirty="0"/>
              <a:t> </a:t>
            </a:r>
            <a:r>
              <a:rPr sz="3500" spc="-5" dirty="0"/>
              <a:t>için</a:t>
            </a:r>
            <a:r>
              <a:rPr sz="3500" spc="5" dirty="0"/>
              <a:t> </a:t>
            </a:r>
            <a:r>
              <a:rPr sz="3500" spc="-25" dirty="0"/>
              <a:t>Araç</a:t>
            </a:r>
            <a:r>
              <a:rPr sz="3500" spc="10" dirty="0"/>
              <a:t> </a:t>
            </a:r>
            <a:r>
              <a:rPr sz="3500" spc="-15" dirty="0"/>
              <a:t>Desteği</a:t>
            </a:r>
            <a:endParaRPr sz="3500"/>
          </a:p>
        </p:txBody>
      </p:sp>
      <p:sp>
        <p:nvSpPr>
          <p:cNvPr id="3" name="object 3"/>
          <p:cNvSpPr txBox="1"/>
          <p:nvPr/>
        </p:nvSpPr>
        <p:spPr>
          <a:xfrm>
            <a:off x="2587230" y="2223559"/>
            <a:ext cx="3663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5" dirty="0">
                <a:solidFill>
                  <a:srgbClr val="538235"/>
                </a:solidFill>
                <a:latin typeface="Calibri"/>
                <a:cs typeface="Calibri"/>
              </a:rPr>
              <a:t>Veri</a:t>
            </a:r>
            <a:r>
              <a:rPr sz="2400" b="1" spc="-4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38235"/>
                </a:solidFill>
                <a:latin typeface="Calibri"/>
                <a:cs typeface="Calibri"/>
              </a:rPr>
              <a:t>Kalitesi</a:t>
            </a:r>
            <a:r>
              <a:rPr sz="2400" b="1" spc="-3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38235"/>
                </a:solidFill>
                <a:latin typeface="Calibri"/>
                <a:cs typeface="Calibri"/>
              </a:rPr>
              <a:t>Değerlendirmesi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62016" y="1347977"/>
            <a:ext cx="9274175" cy="5510530"/>
            <a:chOff x="2462016" y="1347977"/>
            <a:chExt cx="9274175" cy="5510530"/>
          </a:xfrm>
        </p:grpSpPr>
        <p:sp>
          <p:nvSpPr>
            <p:cNvPr id="5" name="object 5"/>
            <p:cNvSpPr/>
            <p:nvPr/>
          </p:nvSpPr>
          <p:spPr>
            <a:xfrm>
              <a:off x="2462016" y="1347977"/>
              <a:ext cx="8463915" cy="5510530"/>
            </a:xfrm>
            <a:custGeom>
              <a:avLst/>
              <a:gdLst/>
              <a:ahLst/>
              <a:cxnLst/>
              <a:rect l="l" t="t" r="r" b="b"/>
              <a:pathLst>
                <a:path w="8463915" h="5510530">
                  <a:moveTo>
                    <a:pt x="5708535" y="0"/>
                  </a:moveTo>
                  <a:lnTo>
                    <a:pt x="5708535" y="1377505"/>
                  </a:lnTo>
                  <a:lnTo>
                    <a:pt x="0" y="1377505"/>
                  </a:lnTo>
                  <a:lnTo>
                    <a:pt x="0" y="4132529"/>
                  </a:lnTo>
                  <a:lnTo>
                    <a:pt x="5708535" y="4132529"/>
                  </a:lnTo>
                  <a:lnTo>
                    <a:pt x="5708535" y="5510022"/>
                  </a:lnTo>
                  <a:lnTo>
                    <a:pt x="8463546" y="2755011"/>
                  </a:lnTo>
                  <a:lnTo>
                    <a:pt x="5708535" y="0"/>
                  </a:lnTo>
                  <a:close/>
                </a:path>
              </a:pathLst>
            </a:custGeom>
            <a:solidFill>
              <a:srgbClr val="FFE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017126" y="2921121"/>
              <a:ext cx="2712720" cy="2204085"/>
            </a:xfrm>
            <a:custGeom>
              <a:avLst/>
              <a:gdLst/>
              <a:ahLst/>
              <a:cxnLst/>
              <a:rect l="l" t="t" r="r" b="b"/>
              <a:pathLst>
                <a:path w="2712720" h="2204085">
                  <a:moveTo>
                    <a:pt x="2345423" y="0"/>
                  </a:moveTo>
                  <a:lnTo>
                    <a:pt x="367296" y="0"/>
                  </a:lnTo>
                  <a:lnTo>
                    <a:pt x="321222" y="2861"/>
                  </a:lnTo>
                  <a:lnTo>
                    <a:pt x="276857" y="11218"/>
                  </a:lnTo>
                  <a:lnTo>
                    <a:pt x="234543" y="24724"/>
                  </a:lnTo>
                  <a:lnTo>
                    <a:pt x="194626" y="43036"/>
                  </a:lnTo>
                  <a:lnTo>
                    <a:pt x="157450" y="65809"/>
                  </a:lnTo>
                  <a:lnTo>
                    <a:pt x="123358" y="92700"/>
                  </a:lnTo>
                  <a:lnTo>
                    <a:pt x="92695" y="123363"/>
                  </a:lnTo>
                  <a:lnTo>
                    <a:pt x="65806" y="157455"/>
                  </a:lnTo>
                  <a:lnTo>
                    <a:pt x="43033" y="194632"/>
                  </a:lnTo>
                  <a:lnTo>
                    <a:pt x="24722" y="234548"/>
                  </a:lnTo>
                  <a:lnTo>
                    <a:pt x="11217" y="276861"/>
                  </a:lnTo>
                  <a:lnTo>
                    <a:pt x="2861" y="321225"/>
                  </a:lnTo>
                  <a:lnTo>
                    <a:pt x="0" y="367296"/>
                  </a:lnTo>
                  <a:lnTo>
                    <a:pt x="0" y="1836420"/>
                  </a:lnTo>
                  <a:lnTo>
                    <a:pt x="2861" y="1882491"/>
                  </a:lnTo>
                  <a:lnTo>
                    <a:pt x="11217" y="1926854"/>
                  </a:lnTo>
                  <a:lnTo>
                    <a:pt x="24722" y="1969166"/>
                  </a:lnTo>
                  <a:lnTo>
                    <a:pt x="43033" y="2009081"/>
                  </a:lnTo>
                  <a:lnTo>
                    <a:pt x="65806" y="2046256"/>
                  </a:lnTo>
                  <a:lnTo>
                    <a:pt x="92695" y="2080347"/>
                  </a:lnTo>
                  <a:lnTo>
                    <a:pt x="123358" y="2111009"/>
                  </a:lnTo>
                  <a:lnTo>
                    <a:pt x="157450" y="2137898"/>
                  </a:lnTo>
                  <a:lnTo>
                    <a:pt x="194626" y="2160670"/>
                  </a:lnTo>
                  <a:lnTo>
                    <a:pt x="234543" y="2178981"/>
                  </a:lnTo>
                  <a:lnTo>
                    <a:pt x="276857" y="2192486"/>
                  </a:lnTo>
                  <a:lnTo>
                    <a:pt x="321222" y="2200842"/>
                  </a:lnTo>
                  <a:lnTo>
                    <a:pt x="367296" y="2203704"/>
                  </a:lnTo>
                  <a:lnTo>
                    <a:pt x="2345423" y="2203704"/>
                  </a:lnTo>
                  <a:lnTo>
                    <a:pt x="2391497" y="2200842"/>
                  </a:lnTo>
                  <a:lnTo>
                    <a:pt x="2435862" y="2192486"/>
                  </a:lnTo>
                  <a:lnTo>
                    <a:pt x="2478176" y="2178981"/>
                  </a:lnTo>
                  <a:lnTo>
                    <a:pt x="2518093" y="2160670"/>
                  </a:lnTo>
                  <a:lnTo>
                    <a:pt x="2555269" y="2137898"/>
                  </a:lnTo>
                  <a:lnTo>
                    <a:pt x="2589361" y="2111009"/>
                  </a:lnTo>
                  <a:lnTo>
                    <a:pt x="2620024" y="2080347"/>
                  </a:lnTo>
                  <a:lnTo>
                    <a:pt x="2646913" y="2046256"/>
                  </a:lnTo>
                  <a:lnTo>
                    <a:pt x="2669686" y="2009081"/>
                  </a:lnTo>
                  <a:lnTo>
                    <a:pt x="2687997" y="1969166"/>
                  </a:lnTo>
                  <a:lnTo>
                    <a:pt x="2701502" y="1926854"/>
                  </a:lnTo>
                  <a:lnTo>
                    <a:pt x="2709858" y="1882491"/>
                  </a:lnTo>
                  <a:lnTo>
                    <a:pt x="2712720" y="1836420"/>
                  </a:lnTo>
                  <a:lnTo>
                    <a:pt x="2712720" y="367296"/>
                  </a:lnTo>
                  <a:lnTo>
                    <a:pt x="2709858" y="321225"/>
                  </a:lnTo>
                  <a:lnTo>
                    <a:pt x="2701502" y="276861"/>
                  </a:lnTo>
                  <a:lnTo>
                    <a:pt x="2687997" y="234548"/>
                  </a:lnTo>
                  <a:lnTo>
                    <a:pt x="2669686" y="194632"/>
                  </a:lnTo>
                  <a:lnTo>
                    <a:pt x="2646913" y="157455"/>
                  </a:lnTo>
                  <a:lnTo>
                    <a:pt x="2620024" y="123363"/>
                  </a:lnTo>
                  <a:lnTo>
                    <a:pt x="2589361" y="92700"/>
                  </a:lnTo>
                  <a:lnTo>
                    <a:pt x="2555269" y="65809"/>
                  </a:lnTo>
                  <a:lnTo>
                    <a:pt x="2518093" y="43036"/>
                  </a:lnTo>
                  <a:lnTo>
                    <a:pt x="2478176" y="24724"/>
                  </a:lnTo>
                  <a:lnTo>
                    <a:pt x="2435862" y="11218"/>
                  </a:lnTo>
                  <a:lnTo>
                    <a:pt x="2391497" y="2861"/>
                  </a:lnTo>
                  <a:lnTo>
                    <a:pt x="234542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17126" y="2921121"/>
              <a:ext cx="2712720" cy="2204085"/>
            </a:xfrm>
            <a:custGeom>
              <a:avLst/>
              <a:gdLst/>
              <a:ahLst/>
              <a:cxnLst/>
              <a:rect l="l" t="t" r="r" b="b"/>
              <a:pathLst>
                <a:path w="2712720" h="2204085">
                  <a:moveTo>
                    <a:pt x="0" y="367296"/>
                  </a:moveTo>
                  <a:lnTo>
                    <a:pt x="2861" y="321225"/>
                  </a:lnTo>
                  <a:lnTo>
                    <a:pt x="11217" y="276861"/>
                  </a:lnTo>
                  <a:lnTo>
                    <a:pt x="24722" y="234548"/>
                  </a:lnTo>
                  <a:lnTo>
                    <a:pt x="43033" y="194632"/>
                  </a:lnTo>
                  <a:lnTo>
                    <a:pt x="65806" y="157455"/>
                  </a:lnTo>
                  <a:lnTo>
                    <a:pt x="92695" y="123363"/>
                  </a:lnTo>
                  <a:lnTo>
                    <a:pt x="123358" y="92700"/>
                  </a:lnTo>
                  <a:lnTo>
                    <a:pt x="157450" y="65809"/>
                  </a:lnTo>
                  <a:lnTo>
                    <a:pt x="194626" y="43036"/>
                  </a:lnTo>
                  <a:lnTo>
                    <a:pt x="234543" y="24724"/>
                  </a:lnTo>
                  <a:lnTo>
                    <a:pt x="276857" y="11218"/>
                  </a:lnTo>
                  <a:lnTo>
                    <a:pt x="321222" y="2861"/>
                  </a:lnTo>
                  <a:lnTo>
                    <a:pt x="367296" y="0"/>
                  </a:lnTo>
                  <a:lnTo>
                    <a:pt x="2345423" y="0"/>
                  </a:lnTo>
                  <a:lnTo>
                    <a:pt x="2391497" y="2861"/>
                  </a:lnTo>
                  <a:lnTo>
                    <a:pt x="2435862" y="11218"/>
                  </a:lnTo>
                  <a:lnTo>
                    <a:pt x="2478176" y="24724"/>
                  </a:lnTo>
                  <a:lnTo>
                    <a:pt x="2518093" y="43036"/>
                  </a:lnTo>
                  <a:lnTo>
                    <a:pt x="2555269" y="65809"/>
                  </a:lnTo>
                  <a:lnTo>
                    <a:pt x="2589361" y="92700"/>
                  </a:lnTo>
                  <a:lnTo>
                    <a:pt x="2620024" y="123363"/>
                  </a:lnTo>
                  <a:lnTo>
                    <a:pt x="2646913" y="157455"/>
                  </a:lnTo>
                  <a:lnTo>
                    <a:pt x="2669686" y="194632"/>
                  </a:lnTo>
                  <a:lnTo>
                    <a:pt x="2687997" y="234548"/>
                  </a:lnTo>
                  <a:lnTo>
                    <a:pt x="2701502" y="276861"/>
                  </a:lnTo>
                  <a:lnTo>
                    <a:pt x="2709858" y="321225"/>
                  </a:lnTo>
                  <a:lnTo>
                    <a:pt x="2712720" y="367296"/>
                  </a:lnTo>
                  <a:lnTo>
                    <a:pt x="2712720" y="1836420"/>
                  </a:lnTo>
                  <a:lnTo>
                    <a:pt x="2709858" y="1882491"/>
                  </a:lnTo>
                  <a:lnTo>
                    <a:pt x="2701502" y="1926854"/>
                  </a:lnTo>
                  <a:lnTo>
                    <a:pt x="2687997" y="1969166"/>
                  </a:lnTo>
                  <a:lnTo>
                    <a:pt x="2669686" y="2009081"/>
                  </a:lnTo>
                  <a:lnTo>
                    <a:pt x="2646913" y="2046256"/>
                  </a:lnTo>
                  <a:lnTo>
                    <a:pt x="2620024" y="2080347"/>
                  </a:lnTo>
                  <a:lnTo>
                    <a:pt x="2589361" y="2111009"/>
                  </a:lnTo>
                  <a:lnTo>
                    <a:pt x="2555269" y="2137898"/>
                  </a:lnTo>
                  <a:lnTo>
                    <a:pt x="2518093" y="2160670"/>
                  </a:lnTo>
                  <a:lnTo>
                    <a:pt x="2478176" y="2178981"/>
                  </a:lnTo>
                  <a:lnTo>
                    <a:pt x="2435862" y="2192486"/>
                  </a:lnTo>
                  <a:lnTo>
                    <a:pt x="2391497" y="2200842"/>
                  </a:lnTo>
                  <a:lnTo>
                    <a:pt x="2345423" y="2203704"/>
                  </a:lnTo>
                  <a:lnTo>
                    <a:pt x="367296" y="2203704"/>
                  </a:lnTo>
                  <a:lnTo>
                    <a:pt x="321222" y="2200842"/>
                  </a:lnTo>
                  <a:lnTo>
                    <a:pt x="276857" y="2192486"/>
                  </a:lnTo>
                  <a:lnTo>
                    <a:pt x="234543" y="2178981"/>
                  </a:lnTo>
                  <a:lnTo>
                    <a:pt x="194626" y="2160670"/>
                  </a:lnTo>
                  <a:lnTo>
                    <a:pt x="157450" y="2137898"/>
                  </a:lnTo>
                  <a:lnTo>
                    <a:pt x="123358" y="2111009"/>
                  </a:lnTo>
                  <a:lnTo>
                    <a:pt x="92695" y="2080347"/>
                  </a:lnTo>
                  <a:lnTo>
                    <a:pt x="65806" y="2046256"/>
                  </a:lnTo>
                  <a:lnTo>
                    <a:pt x="43033" y="2009081"/>
                  </a:lnTo>
                  <a:lnTo>
                    <a:pt x="24722" y="1969166"/>
                  </a:lnTo>
                  <a:lnTo>
                    <a:pt x="11217" y="1926854"/>
                  </a:lnTo>
                  <a:lnTo>
                    <a:pt x="2861" y="1882491"/>
                  </a:lnTo>
                  <a:lnTo>
                    <a:pt x="0" y="1836420"/>
                  </a:lnTo>
                  <a:lnTo>
                    <a:pt x="0" y="3672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419242" y="3623165"/>
            <a:ext cx="1908175" cy="72580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508000" marR="5080" indent="-495934">
              <a:lnSpc>
                <a:spcPts val="2630"/>
              </a:lnSpc>
              <a:spcBef>
                <a:spcPts val="395"/>
              </a:spcBef>
            </a:pPr>
            <a:r>
              <a:rPr sz="2400" b="1" spc="-25" dirty="0">
                <a:solidFill>
                  <a:srgbClr val="538235"/>
                </a:solidFill>
                <a:latin typeface="Calibri"/>
                <a:cs typeface="Calibri"/>
              </a:rPr>
              <a:t>K</a:t>
            </a:r>
            <a:r>
              <a:rPr sz="2400" b="1" dirty="0">
                <a:solidFill>
                  <a:srgbClr val="538235"/>
                </a:solidFill>
                <a:latin typeface="Calibri"/>
                <a:cs typeface="Calibri"/>
              </a:rPr>
              <a:t>u</a:t>
            </a:r>
            <a:r>
              <a:rPr sz="2400" b="1" spc="-5" dirty="0">
                <a:solidFill>
                  <a:srgbClr val="538235"/>
                </a:solidFill>
                <a:latin typeface="Calibri"/>
                <a:cs typeface="Calibri"/>
              </a:rPr>
              <a:t>lla</a:t>
            </a:r>
            <a:r>
              <a:rPr sz="2400" b="1" dirty="0">
                <a:solidFill>
                  <a:srgbClr val="538235"/>
                </a:solidFill>
                <a:latin typeface="Calibri"/>
                <a:cs typeface="Calibri"/>
              </a:rPr>
              <a:t>n</a:t>
            </a:r>
            <a:r>
              <a:rPr sz="2400" b="1" spc="-5" dirty="0">
                <a:solidFill>
                  <a:srgbClr val="538235"/>
                </a:solidFill>
                <a:latin typeface="Calibri"/>
                <a:cs typeface="Calibri"/>
              </a:rPr>
              <a:t>ıla</a:t>
            </a:r>
            <a:r>
              <a:rPr sz="2400" b="1" dirty="0">
                <a:solidFill>
                  <a:srgbClr val="538235"/>
                </a:solidFill>
                <a:latin typeface="Calibri"/>
                <a:cs typeface="Calibri"/>
              </a:rPr>
              <a:t>b</a:t>
            </a:r>
            <a:r>
              <a:rPr sz="2400" b="1" spc="-5" dirty="0">
                <a:solidFill>
                  <a:srgbClr val="538235"/>
                </a:solidFill>
                <a:latin typeface="Calibri"/>
                <a:cs typeface="Calibri"/>
              </a:rPr>
              <a:t>ili</a:t>
            </a:r>
            <a:r>
              <a:rPr sz="2400" b="1" dirty="0">
                <a:solidFill>
                  <a:srgbClr val="538235"/>
                </a:solidFill>
                <a:latin typeface="Calibri"/>
                <a:cs typeface="Calibri"/>
              </a:rPr>
              <a:t>r</a:t>
            </a:r>
            <a:r>
              <a:rPr sz="2400" b="1" spc="-5" dirty="0">
                <a:solidFill>
                  <a:srgbClr val="538235"/>
                </a:solidFill>
                <a:latin typeface="Calibri"/>
                <a:cs typeface="Calibri"/>
              </a:rPr>
              <a:t>lik  </a:t>
            </a:r>
            <a:r>
              <a:rPr sz="2400" b="1" spc="-10" dirty="0">
                <a:solidFill>
                  <a:srgbClr val="538235"/>
                </a:solidFill>
                <a:latin typeface="Calibri"/>
                <a:cs typeface="Calibri"/>
              </a:rPr>
              <a:t>testleri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828926" y="2938402"/>
            <a:ext cx="6788150" cy="2216785"/>
            <a:chOff x="1828926" y="2938402"/>
            <a:chExt cx="6788150" cy="2216785"/>
          </a:xfrm>
        </p:grpSpPr>
        <p:sp>
          <p:nvSpPr>
            <p:cNvPr id="10" name="object 10"/>
            <p:cNvSpPr/>
            <p:nvPr/>
          </p:nvSpPr>
          <p:spPr>
            <a:xfrm>
              <a:off x="1835276" y="2944752"/>
              <a:ext cx="6775450" cy="2204085"/>
            </a:xfrm>
            <a:custGeom>
              <a:avLst/>
              <a:gdLst/>
              <a:ahLst/>
              <a:cxnLst/>
              <a:rect l="l" t="t" r="r" b="b"/>
              <a:pathLst>
                <a:path w="6775450" h="2204085">
                  <a:moveTo>
                    <a:pt x="6407658" y="0"/>
                  </a:moveTo>
                  <a:lnTo>
                    <a:pt x="367284" y="0"/>
                  </a:lnTo>
                  <a:lnTo>
                    <a:pt x="321212" y="2861"/>
                  </a:lnTo>
                  <a:lnTo>
                    <a:pt x="276849" y="11217"/>
                  </a:lnTo>
                  <a:lnTo>
                    <a:pt x="234537" y="24722"/>
                  </a:lnTo>
                  <a:lnTo>
                    <a:pt x="194622" y="43033"/>
                  </a:lnTo>
                  <a:lnTo>
                    <a:pt x="157447" y="65805"/>
                  </a:lnTo>
                  <a:lnTo>
                    <a:pt x="123356" y="92694"/>
                  </a:lnTo>
                  <a:lnTo>
                    <a:pt x="92694" y="123356"/>
                  </a:lnTo>
                  <a:lnTo>
                    <a:pt x="65805" y="157447"/>
                  </a:lnTo>
                  <a:lnTo>
                    <a:pt x="43033" y="194622"/>
                  </a:lnTo>
                  <a:lnTo>
                    <a:pt x="24722" y="234537"/>
                  </a:lnTo>
                  <a:lnTo>
                    <a:pt x="11217" y="276849"/>
                  </a:lnTo>
                  <a:lnTo>
                    <a:pt x="2861" y="321212"/>
                  </a:lnTo>
                  <a:lnTo>
                    <a:pt x="0" y="367284"/>
                  </a:lnTo>
                  <a:lnTo>
                    <a:pt x="0" y="1836407"/>
                  </a:lnTo>
                  <a:lnTo>
                    <a:pt x="2861" y="1882481"/>
                  </a:lnTo>
                  <a:lnTo>
                    <a:pt x="11217" y="1926846"/>
                  </a:lnTo>
                  <a:lnTo>
                    <a:pt x="24722" y="1969160"/>
                  </a:lnTo>
                  <a:lnTo>
                    <a:pt x="43033" y="2009077"/>
                  </a:lnTo>
                  <a:lnTo>
                    <a:pt x="65805" y="2046253"/>
                  </a:lnTo>
                  <a:lnTo>
                    <a:pt x="92694" y="2080345"/>
                  </a:lnTo>
                  <a:lnTo>
                    <a:pt x="123356" y="2111008"/>
                  </a:lnTo>
                  <a:lnTo>
                    <a:pt x="157447" y="2137897"/>
                  </a:lnTo>
                  <a:lnTo>
                    <a:pt x="194622" y="2160670"/>
                  </a:lnTo>
                  <a:lnTo>
                    <a:pt x="234537" y="2178981"/>
                  </a:lnTo>
                  <a:lnTo>
                    <a:pt x="276849" y="2192486"/>
                  </a:lnTo>
                  <a:lnTo>
                    <a:pt x="321212" y="2200842"/>
                  </a:lnTo>
                  <a:lnTo>
                    <a:pt x="367284" y="2203704"/>
                  </a:lnTo>
                  <a:lnTo>
                    <a:pt x="6407658" y="2203704"/>
                  </a:lnTo>
                  <a:lnTo>
                    <a:pt x="6453729" y="2200842"/>
                  </a:lnTo>
                  <a:lnTo>
                    <a:pt x="6498092" y="2192486"/>
                  </a:lnTo>
                  <a:lnTo>
                    <a:pt x="6540404" y="2178981"/>
                  </a:lnTo>
                  <a:lnTo>
                    <a:pt x="6580319" y="2160670"/>
                  </a:lnTo>
                  <a:lnTo>
                    <a:pt x="6617494" y="2137897"/>
                  </a:lnTo>
                  <a:lnTo>
                    <a:pt x="6651585" y="2111008"/>
                  </a:lnTo>
                  <a:lnTo>
                    <a:pt x="6682247" y="2080345"/>
                  </a:lnTo>
                  <a:lnTo>
                    <a:pt x="6709136" y="2046253"/>
                  </a:lnTo>
                  <a:lnTo>
                    <a:pt x="6731908" y="2009077"/>
                  </a:lnTo>
                  <a:lnTo>
                    <a:pt x="6750219" y="1969160"/>
                  </a:lnTo>
                  <a:lnTo>
                    <a:pt x="6763724" y="1926846"/>
                  </a:lnTo>
                  <a:lnTo>
                    <a:pt x="6772080" y="1882481"/>
                  </a:lnTo>
                  <a:lnTo>
                    <a:pt x="6774942" y="1836407"/>
                  </a:lnTo>
                  <a:lnTo>
                    <a:pt x="6774942" y="367284"/>
                  </a:lnTo>
                  <a:lnTo>
                    <a:pt x="6772080" y="321212"/>
                  </a:lnTo>
                  <a:lnTo>
                    <a:pt x="6763724" y="276849"/>
                  </a:lnTo>
                  <a:lnTo>
                    <a:pt x="6750219" y="234537"/>
                  </a:lnTo>
                  <a:lnTo>
                    <a:pt x="6731908" y="194622"/>
                  </a:lnTo>
                  <a:lnTo>
                    <a:pt x="6709136" y="157447"/>
                  </a:lnTo>
                  <a:lnTo>
                    <a:pt x="6682247" y="123356"/>
                  </a:lnTo>
                  <a:lnTo>
                    <a:pt x="6651585" y="92694"/>
                  </a:lnTo>
                  <a:lnTo>
                    <a:pt x="6617494" y="65805"/>
                  </a:lnTo>
                  <a:lnTo>
                    <a:pt x="6580319" y="43033"/>
                  </a:lnTo>
                  <a:lnTo>
                    <a:pt x="6540404" y="24722"/>
                  </a:lnTo>
                  <a:lnTo>
                    <a:pt x="6498092" y="11217"/>
                  </a:lnTo>
                  <a:lnTo>
                    <a:pt x="6453729" y="2861"/>
                  </a:lnTo>
                  <a:lnTo>
                    <a:pt x="6407658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35276" y="2944752"/>
              <a:ext cx="6775450" cy="2204085"/>
            </a:xfrm>
            <a:custGeom>
              <a:avLst/>
              <a:gdLst/>
              <a:ahLst/>
              <a:cxnLst/>
              <a:rect l="l" t="t" r="r" b="b"/>
              <a:pathLst>
                <a:path w="6775450" h="2204085">
                  <a:moveTo>
                    <a:pt x="0" y="367284"/>
                  </a:moveTo>
                  <a:lnTo>
                    <a:pt x="2861" y="321212"/>
                  </a:lnTo>
                  <a:lnTo>
                    <a:pt x="11217" y="276849"/>
                  </a:lnTo>
                  <a:lnTo>
                    <a:pt x="24722" y="234537"/>
                  </a:lnTo>
                  <a:lnTo>
                    <a:pt x="43033" y="194622"/>
                  </a:lnTo>
                  <a:lnTo>
                    <a:pt x="65805" y="157447"/>
                  </a:lnTo>
                  <a:lnTo>
                    <a:pt x="92694" y="123356"/>
                  </a:lnTo>
                  <a:lnTo>
                    <a:pt x="123356" y="92694"/>
                  </a:lnTo>
                  <a:lnTo>
                    <a:pt x="157447" y="65805"/>
                  </a:lnTo>
                  <a:lnTo>
                    <a:pt x="194622" y="43033"/>
                  </a:lnTo>
                  <a:lnTo>
                    <a:pt x="234537" y="24722"/>
                  </a:lnTo>
                  <a:lnTo>
                    <a:pt x="276849" y="11217"/>
                  </a:lnTo>
                  <a:lnTo>
                    <a:pt x="321212" y="2861"/>
                  </a:lnTo>
                  <a:lnTo>
                    <a:pt x="367284" y="0"/>
                  </a:lnTo>
                  <a:lnTo>
                    <a:pt x="6407658" y="0"/>
                  </a:lnTo>
                  <a:lnTo>
                    <a:pt x="6453729" y="2861"/>
                  </a:lnTo>
                  <a:lnTo>
                    <a:pt x="6498092" y="11217"/>
                  </a:lnTo>
                  <a:lnTo>
                    <a:pt x="6540404" y="24722"/>
                  </a:lnTo>
                  <a:lnTo>
                    <a:pt x="6580319" y="43033"/>
                  </a:lnTo>
                  <a:lnTo>
                    <a:pt x="6617494" y="65805"/>
                  </a:lnTo>
                  <a:lnTo>
                    <a:pt x="6651585" y="92694"/>
                  </a:lnTo>
                  <a:lnTo>
                    <a:pt x="6682247" y="123356"/>
                  </a:lnTo>
                  <a:lnTo>
                    <a:pt x="6709136" y="157447"/>
                  </a:lnTo>
                  <a:lnTo>
                    <a:pt x="6731908" y="194622"/>
                  </a:lnTo>
                  <a:lnTo>
                    <a:pt x="6750219" y="234537"/>
                  </a:lnTo>
                  <a:lnTo>
                    <a:pt x="6763724" y="276849"/>
                  </a:lnTo>
                  <a:lnTo>
                    <a:pt x="6772080" y="321212"/>
                  </a:lnTo>
                  <a:lnTo>
                    <a:pt x="6774942" y="367284"/>
                  </a:lnTo>
                  <a:lnTo>
                    <a:pt x="6774942" y="1836407"/>
                  </a:lnTo>
                  <a:lnTo>
                    <a:pt x="6772080" y="1882481"/>
                  </a:lnTo>
                  <a:lnTo>
                    <a:pt x="6763724" y="1926846"/>
                  </a:lnTo>
                  <a:lnTo>
                    <a:pt x="6750219" y="1969160"/>
                  </a:lnTo>
                  <a:lnTo>
                    <a:pt x="6731908" y="2009077"/>
                  </a:lnTo>
                  <a:lnTo>
                    <a:pt x="6709136" y="2046253"/>
                  </a:lnTo>
                  <a:lnTo>
                    <a:pt x="6682247" y="2080345"/>
                  </a:lnTo>
                  <a:lnTo>
                    <a:pt x="6651585" y="2111008"/>
                  </a:lnTo>
                  <a:lnTo>
                    <a:pt x="6617494" y="2137897"/>
                  </a:lnTo>
                  <a:lnTo>
                    <a:pt x="6580319" y="2160670"/>
                  </a:lnTo>
                  <a:lnTo>
                    <a:pt x="6540404" y="2178981"/>
                  </a:lnTo>
                  <a:lnTo>
                    <a:pt x="6498092" y="2192486"/>
                  </a:lnTo>
                  <a:lnTo>
                    <a:pt x="6453729" y="2200842"/>
                  </a:lnTo>
                  <a:lnTo>
                    <a:pt x="6407658" y="2203704"/>
                  </a:lnTo>
                  <a:lnTo>
                    <a:pt x="367284" y="2203704"/>
                  </a:lnTo>
                  <a:lnTo>
                    <a:pt x="321212" y="2200842"/>
                  </a:lnTo>
                  <a:lnTo>
                    <a:pt x="276849" y="2192486"/>
                  </a:lnTo>
                  <a:lnTo>
                    <a:pt x="234537" y="2178981"/>
                  </a:lnTo>
                  <a:lnTo>
                    <a:pt x="194622" y="2160670"/>
                  </a:lnTo>
                  <a:lnTo>
                    <a:pt x="157447" y="2137897"/>
                  </a:lnTo>
                  <a:lnTo>
                    <a:pt x="123356" y="2111008"/>
                  </a:lnTo>
                  <a:lnTo>
                    <a:pt x="92694" y="2080345"/>
                  </a:lnTo>
                  <a:lnTo>
                    <a:pt x="65805" y="2046253"/>
                  </a:lnTo>
                  <a:lnTo>
                    <a:pt x="43033" y="2009077"/>
                  </a:lnTo>
                  <a:lnTo>
                    <a:pt x="24722" y="1969160"/>
                  </a:lnTo>
                  <a:lnTo>
                    <a:pt x="11217" y="1926846"/>
                  </a:lnTo>
                  <a:lnTo>
                    <a:pt x="2861" y="1882481"/>
                  </a:lnTo>
                  <a:lnTo>
                    <a:pt x="0" y="1836407"/>
                  </a:lnTo>
                  <a:lnTo>
                    <a:pt x="0" y="36728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091179" y="3240830"/>
            <a:ext cx="6261100" cy="155575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1270" algn="ctr">
              <a:lnSpc>
                <a:spcPct val="91600"/>
              </a:lnSpc>
              <a:spcBef>
                <a:spcPts val="280"/>
              </a:spcBef>
            </a:pPr>
            <a:r>
              <a:rPr sz="1800" spc="-20" dirty="0">
                <a:latin typeface="Calibri"/>
                <a:cs typeface="Calibri"/>
              </a:rPr>
              <a:t>Veri,</a:t>
            </a:r>
            <a:r>
              <a:rPr sz="1800" spc="-5" dirty="0">
                <a:latin typeface="Calibri"/>
                <a:cs typeface="Calibri"/>
              </a:rPr>
              <a:t> veri </a:t>
            </a:r>
            <a:r>
              <a:rPr sz="1800" spc="-10" dirty="0">
                <a:latin typeface="Calibri"/>
                <a:cs typeface="Calibri"/>
              </a:rPr>
              <a:t>dönüştürme/geçiş </a:t>
            </a:r>
            <a:r>
              <a:rPr sz="1800" spc="-5" dirty="0">
                <a:latin typeface="Calibri"/>
                <a:cs typeface="Calibri"/>
              </a:rPr>
              <a:t>projeleri </a:t>
            </a:r>
            <a:r>
              <a:rPr sz="1800" spc="-10" dirty="0">
                <a:latin typeface="Calibri"/>
                <a:cs typeface="Calibri"/>
              </a:rPr>
              <a:t>ve </a:t>
            </a:r>
            <a:r>
              <a:rPr sz="1800" spc="-5" dirty="0">
                <a:latin typeface="Calibri"/>
                <a:cs typeface="Calibri"/>
              </a:rPr>
              <a:t>veri </a:t>
            </a:r>
            <a:r>
              <a:rPr sz="1800" dirty="0">
                <a:latin typeface="Calibri"/>
                <a:cs typeface="Calibri"/>
              </a:rPr>
              <a:t>ambarı</a:t>
            </a:r>
            <a:r>
              <a:rPr sz="1800" spc="-10" dirty="0">
                <a:latin typeface="Calibri"/>
                <a:cs typeface="Calibri"/>
              </a:rPr>
              <a:t> benzeri </a:t>
            </a:r>
            <a:r>
              <a:rPr sz="1800" spc="-5" dirty="0">
                <a:latin typeface="Calibri"/>
                <a:cs typeface="Calibri"/>
              </a:rPr>
              <a:t> uygulamalar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ve</a:t>
            </a:r>
            <a:r>
              <a:rPr sz="1800" b="1" spc="-5" dirty="0">
                <a:latin typeface="Calibri"/>
                <a:cs typeface="Calibri"/>
              </a:rPr>
              <a:t> projelerin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merkezinde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bulunur.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Bu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tür </a:t>
            </a:r>
            <a:r>
              <a:rPr sz="1800" spc="-10" dirty="0">
                <a:latin typeface="Calibri"/>
                <a:cs typeface="Calibri"/>
              </a:rPr>
              <a:t>projelerde, </a:t>
            </a:r>
            <a:r>
              <a:rPr sz="1800" spc="-5" dirty="0">
                <a:latin typeface="Calibri"/>
                <a:cs typeface="Calibri"/>
              </a:rPr>
              <a:t> işlenen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verilerin doğru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eksiksiz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olduğundan</a:t>
            </a:r>
            <a:r>
              <a:rPr sz="1800" spc="-10" dirty="0">
                <a:latin typeface="Calibri"/>
                <a:cs typeface="Calibri"/>
              </a:rPr>
              <a:t> ve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proje</a:t>
            </a:r>
            <a:r>
              <a:rPr sz="1800" spc="-5" dirty="0">
                <a:latin typeface="Calibri"/>
                <a:cs typeface="Calibri"/>
              </a:rPr>
              <a:t> ihtiyaçlarına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uyduğundan emin olmak amacıyla </a:t>
            </a:r>
            <a:r>
              <a:rPr sz="1800" b="1" spc="-10" dirty="0">
                <a:latin typeface="Calibri"/>
                <a:cs typeface="Calibri"/>
              </a:rPr>
              <a:t>veri </a:t>
            </a:r>
            <a:r>
              <a:rPr sz="1800" b="1" spc="-5" dirty="0">
                <a:latin typeface="Calibri"/>
                <a:cs typeface="Calibri"/>
              </a:rPr>
              <a:t>dönüştürme </a:t>
            </a:r>
            <a:r>
              <a:rPr sz="1800" b="1" spc="-10" dirty="0">
                <a:latin typeface="Calibri"/>
                <a:cs typeface="Calibri"/>
              </a:rPr>
              <a:t>ve </a:t>
            </a:r>
            <a:r>
              <a:rPr sz="1800" b="1" spc="-5" dirty="0">
                <a:latin typeface="Calibri"/>
                <a:cs typeface="Calibri"/>
              </a:rPr>
              <a:t>geçiş 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kurallarını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gözden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geçirmek</a:t>
            </a:r>
            <a:r>
              <a:rPr sz="1800" b="1" spc="-10" dirty="0">
                <a:latin typeface="Calibri"/>
                <a:cs typeface="Calibri"/>
              </a:rPr>
              <a:t> ve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doğrulamak </a:t>
            </a:r>
            <a:r>
              <a:rPr sz="1800" b="1" spc="-15" dirty="0">
                <a:latin typeface="Calibri"/>
                <a:cs typeface="Calibri"/>
              </a:rPr>
              <a:t>üzere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araçların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veri 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kalitesi </a:t>
            </a:r>
            <a:r>
              <a:rPr sz="1800" b="1" spc="-5" dirty="0">
                <a:latin typeface="Calibri"/>
                <a:cs typeface="Calibri"/>
              </a:rPr>
              <a:t>değerlendirmesi </a:t>
            </a:r>
            <a:r>
              <a:rPr sz="1800" spc="-5" dirty="0">
                <a:latin typeface="Calibri"/>
                <a:cs typeface="Calibri"/>
              </a:rPr>
              <a:t>için kullanılması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gerekir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834895" y="2114550"/>
            <a:ext cx="7429500" cy="1959610"/>
            <a:chOff x="1834895" y="2114550"/>
            <a:chExt cx="7429500" cy="195961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4895" y="2114550"/>
              <a:ext cx="622553" cy="64387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41841" y="3429000"/>
              <a:ext cx="622541" cy="6446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19055" y="4254263"/>
            <a:ext cx="7989570" cy="142113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 marR="5080">
              <a:lnSpc>
                <a:spcPts val="5230"/>
              </a:lnSpc>
              <a:spcBef>
                <a:spcPts val="715"/>
              </a:spcBef>
            </a:pPr>
            <a:r>
              <a:rPr sz="4800" spc="-5" dirty="0">
                <a:solidFill>
                  <a:srgbClr val="6F2F9F"/>
                </a:solidFill>
              </a:rPr>
              <a:t>Araçların</a:t>
            </a:r>
            <a:r>
              <a:rPr sz="4800" spc="20" dirty="0">
                <a:solidFill>
                  <a:srgbClr val="6F2F9F"/>
                </a:solidFill>
              </a:rPr>
              <a:t> </a:t>
            </a:r>
            <a:r>
              <a:rPr sz="4800" spc="-5" dirty="0">
                <a:solidFill>
                  <a:srgbClr val="6F2F9F"/>
                </a:solidFill>
              </a:rPr>
              <a:t>Etkin</a:t>
            </a:r>
            <a:r>
              <a:rPr sz="4800" spc="-10" dirty="0">
                <a:solidFill>
                  <a:srgbClr val="6F2F9F"/>
                </a:solidFill>
              </a:rPr>
              <a:t> </a:t>
            </a:r>
            <a:r>
              <a:rPr sz="4800" spc="-5" dirty="0">
                <a:solidFill>
                  <a:srgbClr val="6F2F9F"/>
                </a:solidFill>
              </a:rPr>
              <a:t>Kullanımı: </a:t>
            </a:r>
            <a:r>
              <a:rPr sz="4800" dirty="0">
                <a:solidFill>
                  <a:srgbClr val="6F2F9F"/>
                </a:solidFill>
              </a:rPr>
              <a:t> </a:t>
            </a:r>
            <a:r>
              <a:rPr sz="4800" spc="-5" dirty="0">
                <a:solidFill>
                  <a:srgbClr val="6F2F9F"/>
                </a:solidFill>
              </a:rPr>
              <a:t>Potansiyel</a:t>
            </a:r>
            <a:r>
              <a:rPr sz="4800" spc="-20" dirty="0">
                <a:solidFill>
                  <a:srgbClr val="6F2F9F"/>
                </a:solidFill>
              </a:rPr>
              <a:t> </a:t>
            </a:r>
            <a:r>
              <a:rPr sz="4800" spc="-5" dirty="0">
                <a:solidFill>
                  <a:srgbClr val="6F2F9F"/>
                </a:solidFill>
              </a:rPr>
              <a:t>Avantajlar</a:t>
            </a:r>
            <a:r>
              <a:rPr sz="4800" spc="25" dirty="0">
                <a:solidFill>
                  <a:srgbClr val="6F2F9F"/>
                </a:solidFill>
              </a:rPr>
              <a:t> </a:t>
            </a:r>
            <a:r>
              <a:rPr sz="4800" dirty="0">
                <a:solidFill>
                  <a:srgbClr val="6F2F9F"/>
                </a:solidFill>
              </a:rPr>
              <a:t>ve</a:t>
            </a:r>
            <a:r>
              <a:rPr sz="4800" spc="-5" dirty="0">
                <a:solidFill>
                  <a:srgbClr val="6F2F9F"/>
                </a:solidFill>
              </a:rPr>
              <a:t> Riskler</a:t>
            </a:r>
            <a:endParaRPr sz="4800"/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4078"/>
            <a:ext cx="95923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Araçların Etkin</a:t>
            </a:r>
            <a:r>
              <a:rPr sz="3200" dirty="0"/>
              <a:t> </a:t>
            </a:r>
            <a:r>
              <a:rPr sz="3200" spc="-5" dirty="0"/>
              <a:t>Kullanımı-</a:t>
            </a:r>
            <a:r>
              <a:rPr sz="3200" spc="-10" dirty="0"/>
              <a:t> </a:t>
            </a:r>
            <a:r>
              <a:rPr sz="3200" spc="-5" dirty="0"/>
              <a:t>Test</a:t>
            </a:r>
            <a:r>
              <a:rPr sz="3200" spc="10" dirty="0"/>
              <a:t> </a:t>
            </a:r>
            <a:r>
              <a:rPr sz="3200" spc="-5" dirty="0"/>
              <a:t>Araçlarının</a:t>
            </a:r>
            <a:r>
              <a:rPr sz="3200" spc="10" dirty="0"/>
              <a:t> </a:t>
            </a:r>
            <a:r>
              <a:rPr sz="3200" spc="-5" dirty="0"/>
              <a:t>Olası Faydaları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044178" y="1976840"/>
            <a:ext cx="6308090" cy="412813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araçlarının </a:t>
            </a:r>
            <a:r>
              <a:rPr sz="2400" spc="-5" dirty="0">
                <a:latin typeface="Calibri"/>
                <a:cs typeface="Calibri"/>
              </a:rPr>
              <a:t>sıkıcı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olan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manuel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işletilmesi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çok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zaman </a:t>
            </a:r>
            <a:r>
              <a:rPr sz="2400" dirty="0">
                <a:latin typeface="Calibri"/>
                <a:cs typeface="Calibri"/>
              </a:rPr>
              <a:t>alan, </a:t>
            </a:r>
            <a:r>
              <a:rPr sz="2400" spc="-15" dirty="0">
                <a:latin typeface="Calibri"/>
                <a:cs typeface="Calibri"/>
              </a:rPr>
              <a:t>hata </a:t>
            </a:r>
            <a:r>
              <a:rPr sz="2400" spc="-5" dirty="0">
                <a:latin typeface="Calibri"/>
                <a:cs typeface="Calibri"/>
              </a:rPr>
              <a:t>riski </a:t>
            </a:r>
            <a:r>
              <a:rPr sz="2400" spc="-10" dirty="0">
                <a:latin typeface="Calibri"/>
                <a:cs typeface="Calibri"/>
              </a:rPr>
              <a:t>fazla </a:t>
            </a:r>
            <a:r>
              <a:rPr sz="2400" dirty="0">
                <a:latin typeface="Calibri"/>
                <a:cs typeface="Calibri"/>
              </a:rPr>
              <a:t>olan </a:t>
            </a:r>
            <a:r>
              <a:rPr sz="2400" spc="-25" dirty="0">
                <a:latin typeface="Calibri"/>
                <a:cs typeface="Calibri"/>
              </a:rPr>
              <a:t>veya </a:t>
            </a:r>
            <a:r>
              <a:rPr sz="2400" spc="-5" dirty="0">
                <a:latin typeface="Calibri"/>
                <a:cs typeface="Calibri"/>
              </a:rPr>
              <a:t>manuel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işletilmesine olanak </a:t>
            </a:r>
            <a:r>
              <a:rPr sz="2400" spc="-15" dirty="0">
                <a:latin typeface="Calibri"/>
                <a:cs typeface="Calibri"/>
              </a:rPr>
              <a:t>olmayan </a:t>
            </a:r>
            <a:r>
              <a:rPr sz="2400" spc="-5" dirty="0">
                <a:latin typeface="Calibri"/>
                <a:cs typeface="Calibri"/>
              </a:rPr>
              <a:t>işler için </a:t>
            </a:r>
            <a:r>
              <a:rPr sz="2400" spc="-15" dirty="0">
                <a:latin typeface="Calibri"/>
                <a:cs typeface="Calibri"/>
              </a:rPr>
              <a:t>sağlayacağı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avantajlar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vardır.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5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buClr>
                <a:srgbClr val="EF3DF4"/>
              </a:buClr>
              <a:buSzPct val="118750"/>
              <a:buFont typeface="Wingdings"/>
              <a:buChar char=""/>
              <a:tabLst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Yinelenen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işlerde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azalma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EF3DF4"/>
              </a:buClr>
              <a:buSzPct val="118750"/>
              <a:buFont typeface="Wingdings"/>
              <a:buChar char="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Daha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fazla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tutarlılık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EF3DF4"/>
              </a:buClr>
              <a:buSzPct val="118750"/>
              <a:buFont typeface="Wingdings"/>
              <a:buChar char=""/>
              <a:tabLst>
                <a:tab pos="419100" algn="l"/>
              </a:tabLst>
            </a:pPr>
            <a:r>
              <a:rPr sz="2400" spc="-50" dirty="0">
                <a:latin typeface="Calibri"/>
                <a:cs typeface="Calibri"/>
              </a:rPr>
              <a:t>Tekrar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çalışabilir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işler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EF3DF4"/>
              </a:buClr>
              <a:buSzPct val="118750"/>
              <a:buFont typeface="Wingdings"/>
              <a:buChar char="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Nesnel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değerlendirme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EF3DF4"/>
              </a:buClr>
              <a:buSzPct val="118750"/>
              <a:buFont typeface="Wingdings"/>
              <a:buChar char=""/>
              <a:tabLst>
                <a:tab pos="419100" algn="l"/>
              </a:tabLst>
            </a:pPr>
            <a:r>
              <a:rPr sz="2400" spc="-45" dirty="0">
                <a:latin typeface="Calibri"/>
                <a:cs typeface="Calibri"/>
              </a:rPr>
              <a:t>Testle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ilgili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bilgilere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kolay </a:t>
            </a:r>
            <a:r>
              <a:rPr sz="2400" spc="-5" dirty="0">
                <a:latin typeface="Calibri"/>
                <a:cs typeface="Calibri"/>
              </a:rPr>
              <a:t>erişim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5854" y="2348484"/>
            <a:ext cx="3554717" cy="2822435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1447" y="2392913"/>
            <a:ext cx="9738995" cy="2511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8465" indent="-406400">
              <a:lnSpc>
                <a:spcPts val="3560"/>
              </a:lnSpc>
              <a:buClr>
                <a:srgbClr val="EF3DF4"/>
              </a:buClr>
              <a:buSzPct val="117857"/>
              <a:buFont typeface="Wingdings"/>
              <a:buChar char=""/>
              <a:tabLst>
                <a:tab pos="419100" algn="l"/>
              </a:tabLst>
            </a:pPr>
            <a:r>
              <a:rPr sz="2800" dirty="0">
                <a:latin typeface="Arial MT"/>
                <a:cs typeface="Arial MT"/>
              </a:rPr>
              <a:t>Gerçekçi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olmayan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beklentiler</a:t>
            </a:r>
            <a:endParaRPr sz="2800">
              <a:latin typeface="Arial MT"/>
              <a:cs typeface="Arial MT"/>
            </a:endParaRPr>
          </a:p>
          <a:p>
            <a:pPr marL="418465" indent="-406400">
              <a:lnSpc>
                <a:spcPct val="100000"/>
              </a:lnSpc>
              <a:spcBef>
                <a:spcPts val="65"/>
              </a:spcBef>
              <a:buClr>
                <a:srgbClr val="EF3DF4"/>
              </a:buClr>
              <a:buSzPct val="117857"/>
              <a:buFont typeface="Wingdings"/>
              <a:buChar char=""/>
              <a:tabLst>
                <a:tab pos="419100" algn="l"/>
              </a:tabLst>
            </a:pPr>
            <a:r>
              <a:rPr sz="2800" dirty="0">
                <a:latin typeface="Arial MT"/>
                <a:cs typeface="Arial MT"/>
              </a:rPr>
              <a:t>Aracın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ilk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kullanımına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fazla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zaman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harcamak</a:t>
            </a:r>
            <a:endParaRPr sz="2800">
              <a:latin typeface="Arial MT"/>
              <a:cs typeface="Arial MT"/>
            </a:endParaRPr>
          </a:p>
          <a:p>
            <a:pPr marL="418465" indent="-406400">
              <a:lnSpc>
                <a:spcPct val="100000"/>
              </a:lnSpc>
              <a:spcBef>
                <a:spcPts val="65"/>
              </a:spcBef>
              <a:buClr>
                <a:srgbClr val="EF3DF4"/>
              </a:buClr>
              <a:buSzPct val="117857"/>
              <a:buFont typeface="Wingdings"/>
              <a:buChar char=""/>
              <a:tabLst>
                <a:tab pos="419100" algn="l"/>
              </a:tabLst>
            </a:pPr>
            <a:r>
              <a:rPr sz="2800" spc="-5" dirty="0">
                <a:latin typeface="Arial MT"/>
                <a:cs typeface="Arial MT"/>
              </a:rPr>
              <a:t>Araç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kullanımının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114" dirty="0">
                <a:latin typeface="Arial MT"/>
                <a:cs typeface="Arial MT"/>
              </a:rPr>
              <a:t>devamlılığı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için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fazla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zaman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harcamak</a:t>
            </a:r>
            <a:endParaRPr sz="2800">
              <a:latin typeface="Arial MT"/>
              <a:cs typeface="Arial MT"/>
            </a:endParaRPr>
          </a:p>
          <a:p>
            <a:pPr marL="418465" indent="-406400">
              <a:lnSpc>
                <a:spcPct val="100000"/>
              </a:lnSpc>
              <a:spcBef>
                <a:spcPts val="60"/>
              </a:spcBef>
              <a:buClr>
                <a:srgbClr val="EF3DF4"/>
              </a:buClr>
              <a:buSzPct val="117857"/>
              <a:buFont typeface="Wingdings"/>
              <a:buChar char=""/>
              <a:tabLst>
                <a:tab pos="419100" algn="l"/>
              </a:tabLst>
            </a:pPr>
            <a:r>
              <a:rPr sz="2800" dirty="0">
                <a:latin typeface="Arial MT"/>
                <a:cs typeface="Arial MT"/>
              </a:rPr>
              <a:t>Araçlara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fazla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güvenmek</a:t>
            </a:r>
            <a:endParaRPr sz="2800">
              <a:latin typeface="Arial MT"/>
              <a:cs typeface="Arial MT"/>
            </a:endParaRPr>
          </a:p>
          <a:p>
            <a:pPr marL="418465" indent="-406400">
              <a:lnSpc>
                <a:spcPct val="100000"/>
              </a:lnSpc>
              <a:spcBef>
                <a:spcPts val="75"/>
              </a:spcBef>
              <a:buClr>
                <a:srgbClr val="EF3DF4"/>
              </a:buClr>
              <a:buSzPct val="117857"/>
              <a:buFont typeface="Wingdings"/>
              <a:buChar char=""/>
              <a:tabLst>
                <a:tab pos="419100" algn="l"/>
              </a:tabLst>
            </a:pPr>
            <a:r>
              <a:rPr sz="2800" spc="-80" dirty="0">
                <a:latin typeface="Arial MT"/>
                <a:cs typeface="Arial MT"/>
              </a:rPr>
              <a:t>Test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araçlarının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155" dirty="0">
                <a:latin typeface="Arial MT"/>
                <a:cs typeface="Arial MT"/>
              </a:rPr>
              <a:t>ürettiği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hedefler için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fazla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zaman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harcamak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4374" y="323702"/>
            <a:ext cx="92170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5" dirty="0"/>
              <a:t>Araçların</a:t>
            </a:r>
            <a:r>
              <a:rPr sz="3200" spc="5" dirty="0"/>
              <a:t> </a:t>
            </a:r>
            <a:r>
              <a:rPr sz="3200" spc="-15" dirty="0"/>
              <a:t>Etkin</a:t>
            </a:r>
            <a:r>
              <a:rPr sz="3200" spc="25" dirty="0"/>
              <a:t> </a:t>
            </a:r>
            <a:r>
              <a:rPr sz="3200" spc="-10" dirty="0"/>
              <a:t>Kullanımı-</a:t>
            </a:r>
            <a:r>
              <a:rPr sz="3200" spc="5" dirty="0"/>
              <a:t> </a:t>
            </a:r>
            <a:r>
              <a:rPr sz="3200" spc="-85" dirty="0"/>
              <a:t>Test</a:t>
            </a:r>
            <a:r>
              <a:rPr sz="3200" spc="20" dirty="0"/>
              <a:t> </a:t>
            </a:r>
            <a:r>
              <a:rPr sz="3200" spc="-15" dirty="0"/>
              <a:t>Araçlarının</a:t>
            </a:r>
            <a:r>
              <a:rPr sz="3200" spc="20" dirty="0"/>
              <a:t> </a:t>
            </a:r>
            <a:r>
              <a:rPr sz="3200" spc="-5" dirty="0"/>
              <a:t>Olası</a:t>
            </a:r>
            <a:r>
              <a:rPr sz="3200" spc="20" dirty="0"/>
              <a:t> </a:t>
            </a:r>
            <a:r>
              <a:rPr sz="3200" spc="-5" dirty="0"/>
              <a:t>Riskleri</a:t>
            </a:r>
            <a:endParaRPr sz="3200"/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3394" y="324078"/>
            <a:ext cx="98037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5" dirty="0"/>
              <a:t>Araçların</a:t>
            </a:r>
            <a:r>
              <a:rPr sz="3200" spc="5" dirty="0"/>
              <a:t> </a:t>
            </a:r>
            <a:r>
              <a:rPr sz="3200" spc="-15" dirty="0"/>
              <a:t>Etkin</a:t>
            </a:r>
            <a:r>
              <a:rPr sz="3200" spc="25" dirty="0"/>
              <a:t> </a:t>
            </a:r>
            <a:r>
              <a:rPr sz="3200" spc="-10" dirty="0"/>
              <a:t>Kullanımı-</a:t>
            </a:r>
            <a:r>
              <a:rPr sz="3200" spc="5" dirty="0"/>
              <a:t> </a:t>
            </a:r>
            <a:r>
              <a:rPr sz="3200" spc="-85" dirty="0"/>
              <a:t>Test</a:t>
            </a:r>
            <a:r>
              <a:rPr sz="3200" spc="20" dirty="0"/>
              <a:t> </a:t>
            </a:r>
            <a:r>
              <a:rPr sz="3200" spc="-15" dirty="0"/>
              <a:t>Araçlarının</a:t>
            </a:r>
            <a:r>
              <a:rPr sz="3200" spc="20" dirty="0"/>
              <a:t> </a:t>
            </a:r>
            <a:r>
              <a:rPr sz="3200" spc="-5" dirty="0"/>
              <a:t>İlk</a:t>
            </a:r>
            <a:r>
              <a:rPr sz="3200" spc="20" dirty="0"/>
              <a:t> </a:t>
            </a:r>
            <a:r>
              <a:rPr sz="3200" spc="-35" dirty="0"/>
              <a:t>Kez</a:t>
            </a:r>
            <a:r>
              <a:rPr sz="3200" spc="30" dirty="0"/>
              <a:t> </a:t>
            </a:r>
            <a:r>
              <a:rPr sz="3200" spc="-10" dirty="0"/>
              <a:t>Kullanımı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791447" y="1796188"/>
            <a:ext cx="10162540" cy="41471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800" b="1" spc="-70" dirty="0">
                <a:solidFill>
                  <a:srgbClr val="ED216B"/>
                </a:solidFill>
                <a:latin typeface="Calibri"/>
                <a:cs typeface="Calibri"/>
              </a:rPr>
              <a:t>Test</a:t>
            </a:r>
            <a:r>
              <a:rPr sz="2800" b="1" spc="-5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ED216B"/>
                </a:solidFill>
                <a:latin typeface="Calibri"/>
                <a:cs typeface="Calibri"/>
              </a:rPr>
              <a:t>aracı</a:t>
            </a:r>
            <a:r>
              <a:rPr sz="2800" b="1" spc="5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ED216B"/>
                </a:solidFill>
                <a:latin typeface="Calibri"/>
                <a:cs typeface="Calibri"/>
              </a:rPr>
              <a:t>seçimi</a:t>
            </a:r>
            <a:r>
              <a:rPr sz="2800" b="1" spc="-10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ED216B"/>
                </a:solidFill>
                <a:latin typeface="Calibri"/>
                <a:cs typeface="Calibri"/>
              </a:rPr>
              <a:t>ve</a:t>
            </a:r>
            <a:r>
              <a:rPr sz="2800" b="1" dirty="0">
                <a:solidFill>
                  <a:srgbClr val="ED216B"/>
                </a:solidFill>
                <a:latin typeface="Calibri"/>
                <a:cs typeface="Calibri"/>
              </a:rPr>
              <a:t> önemli</a:t>
            </a:r>
            <a:r>
              <a:rPr sz="2800" b="1" spc="-20" dirty="0">
                <a:solidFill>
                  <a:srgbClr val="ED216B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ED216B"/>
                </a:solidFill>
                <a:latin typeface="Calibri"/>
                <a:cs typeface="Calibri"/>
              </a:rPr>
              <a:t>noktalar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35"/>
              </a:spcBef>
              <a:buClr>
                <a:srgbClr val="F580F8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20" dirty="0">
                <a:latin typeface="Calibri"/>
                <a:cs typeface="Calibri"/>
              </a:rPr>
              <a:t>Organizasyon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değişime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hazırlığı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F580F8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15" dirty="0">
                <a:latin typeface="Calibri"/>
                <a:cs typeface="Calibri"/>
              </a:rPr>
              <a:t>Aracın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organizasyonda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geliştireceği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süreçler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F580F8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15" dirty="0">
                <a:latin typeface="Calibri"/>
                <a:cs typeface="Calibri"/>
              </a:rPr>
              <a:t>Aracın</a:t>
            </a:r>
            <a:r>
              <a:rPr sz="2400" spc="-20" dirty="0">
                <a:latin typeface="Calibri"/>
                <a:cs typeface="Calibri"/>
              </a:rPr>
              <a:t> tarafsız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değerlendirilmesi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Clr>
                <a:srgbClr val="F580F8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15" dirty="0">
                <a:latin typeface="Calibri"/>
                <a:cs typeface="Calibri"/>
              </a:rPr>
              <a:t>Aracın</a:t>
            </a:r>
            <a:r>
              <a:rPr sz="2400" spc="-10" dirty="0">
                <a:latin typeface="Calibri"/>
                <a:cs typeface="Calibri"/>
              </a:rPr>
              <a:t> beklentilere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cevabı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F580F8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25" dirty="0">
                <a:latin typeface="Calibri"/>
                <a:cs typeface="Calibri"/>
              </a:rPr>
              <a:t>Tedarikçinin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kalitesi</a:t>
            </a:r>
            <a:endParaRPr sz="2400">
              <a:latin typeface="Calibri"/>
              <a:cs typeface="Calibri"/>
            </a:endParaRPr>
          </a:p>
          <a:p>
            <a:pPr marL="875665">
              <a:lnSpc>
                <a:spcPct val="100000"/>
              </a:lnSpc>
              <a:spcBef>
                <a:spcPts val="715"/>
              </a:spcBef>
              <a:tabLst>
                <a:tab pos="2009139" algn="l"/>
                <a:tab pos="3279140" algn="l"/>
                <a:tab pos="4365625" algn="l"/>
              </a:tabLst>
            </a:pPr>
            <a:r>
              <a:rPr sz="2400" spc="-5" dirty="0">
                <a:solidFill>
                  <a:srgbClr val="F580F8"/>
                </a:solidFill>
                <a:latin typeface="Calibri"/>
                <a:cs typeface="Calibri"/>
              </a:rPr>
              <a:t>*</a:t>
            </a:r>
            <a:r>
              <a:rPr sz="2400" spc="-5" dirty="0">
                <a:latin typeface="Calibri"/>
                <a:cs typeface="Calibri"/>
              </a:rPr>
              <a:t>Eğitim	</a:t>
            </a:r>
            <a:r>
              <a:rPr sz="2400" spc="-15" dirty="0">
                <a:solidFill>
                  <a:srgbClr val="F580F8"/>
                </a:solidFill>
                <a:latin typeface="Calibri"/>
                <a:cs typeface="Calibri"/>
              </a:rPr>
              <a:t>*</a:t>
            </a:r>
            <a:r>
              <a:rPr sz="2400" spc="-15" dirty="0">
                <a:latin typeface="Calibri"/>
                <a:cs typeface="Calibri"/>
              </a:rPr>
              <a:t>Destek	</a:t>
            </a:r>
            <a:r>
              <a:rPr sz="2400" spc="-5" dirty="0">
                <a:solidFill>
                  <a:srgbClr val="F580F8"/>
                </a:solidFill>
                <a:latin typeface="Calibri"/>
                <a:cs typeface="Calibri"/>
              </a:rPr>
              <a:t>*</a:t>
            </a:r>
            <a:r>
              <a:rPr sz="2400" spc="-5" dirty="0">
                <a:latin typeface="Calibri"/>
                <a:cs typeface="Calibri"/>
              </a:rPr>
              <a:t>İtibar	</a:t>
            </a:r>
            <a:r>
              <a:rPr sz="2400" spc="-10" dirty="0">
                <a:solidFill>
                  <a:srgbClr val="F580F8"/>
                </a:solidFill>
                <a:latin typeface="Calibri"/>
                <a:cs typeface="Calibri"/>
              </a:rPr>
              <a:t>*</a:t>
            </a:r>
            <a:r>
              <a:rPr sz="2400" spc="-10" dirty="0">
                <a:latin typeface="Calibri"/>
                <a:cs typeface="Calibri"/>
              </a:rPr>
              <a:t>Kullanıcı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forum/yorumlan </a:t>
            </a:r>
            <a:r>
              <a:rPr sz="2400" spc="-5" dirty="0">
                <a:latin typeface="Calibri"/>
                <a:cs typeface="Calibri"/>
              </a:rPr>
              <a:t>(açık </a:t>
            </a:r>
            <a:r>
              <a:rPr sz="2400" spc="-15" dirty="0">
                <a:latin typeface="Calibri"/>
                <a:cs typeface="Calibri"/>
              </a:rPr>
              <a:t>kaynaklar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için)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Clr>
                <a:srgbClr val="F580F8"/>
              </a:buClr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dirty="0">
                <a:latin typeface="Calibri"/>
                <a:cs typeface="Calibri"/>
              </a:rPr>
              <a:t>İlk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kullanım</a:t>
            </a:r>
            <a:endParaRPr sz="2400">
              <a:latin typeface="Calibri"/>
              <a:cs typeface="Calibri"/>
            </a:endParaRPr>
          </a:p>
          <a:p>
            <a:pPr marL="875665">
              <a:lnSpc>
                <a:spcPct val="100000"/>
              </a:lnSpc>
              <a:spcBef>
                <a:spcPts val="710"/>
              </a:spcBef>
              <a:tabLst>
                <a:tab pos="2145665" algn="l"/>
                <a:tab pos="4549140" algn="l"/>
              </a:tabLst>
            </a:pPr>
            <a:r>
              <a:rPr sz="2400" spc="-15" dirty="0">
                <a:solidFill>
                  <a:srgbClr val="F580F8"/>
                </a:solidFill>
                <a:latin typeface="Calibri"/>
                <a:cs typeface="Calibri"/>
              </a:rPr>
              <a:t>*</a:t>
            </a:r>
            <a:r>
              <a:rPr sz="2400" spc="-15" dirty="0">
                <a:latin typeface="Calibri"/>
                <a:cs typeface="Calibri"/>
              </a:rPr>
              <a:t>Destek	</a:t>
            </a:r>
            <a:r>
              <a:rPr sz="2400" spc="-5" dirty="0">
                <a:solidFill>
                  <a:srgbClr val="F580F8"/>
                </a:solidFill>
                <a:latin typeface="Calibri"/>
                <a:cs typeface="Calibri"/>
              </a:rPr>
              <a:t>*</a:t>
            </a:r>
            <a:r>
              <a:rPr sz="2400" spc="-5" dirty="0">
                <a:latin typeface="Calibri"/>
                <a:cs typeface="Calibri"/>
              </a:rPr>
              <a:t>Sıkıntılı </a:t>
            </a:r>
            <a:r>
              <a:rPr sz="2400" spc="-10" dirty="0">
                <a:latin typeface="Calibri"/>
                <a:cs typeface="Calibri"/>
              </a:rPr>
              <a:t>noktalar	</a:t>
            </a:r>
            <a:r>
              <a:rPr sz="2400" spc="-10" dirty="0">
                <a:solidFill>
                  <a:srgbClr val="F580F8"/>
                </a:solidFill>
                <a:latin typeface="Calibri"/>
                <a:cs typeface="Calibri"/>
              </a:rPr>
              <a:t>*</a:t>
            </a:r>
            <a:r>
              <a:rPr sz="2400" spc="-10" dirty="0">
                <a:latin typeface="Calibri"/>
                <a:cs typeface="Calibri"/>
              </a:rPr>
              <a:t>Montör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44653" y="4526297"/>
            <a:ext cx="31064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6F2F9F"/>
                </a:solidFill>
              </a:rPr>
              <a:t>Etik</a:t>
            </a:r>
            <a:r>
              <a:rPr sz="4800" spc="-90" dirty="0">
                <a:solidFill>
                  <a:srgbClr val="6F2F9F"/>
                </a:solidFill>
              </a:rPr>
              <a:t> </a:t>
            </a:r>
            <a:r>
              <a:rPr sz="4800" spc="-5" dirty="0">
                <a:solidFill>
                  <a:srgbClr val="6F2F9F"/>
                </a:solidFill>
              </a:rPr>
              <a:t>Kurallar</a:t>
            </a:r>
            <a:endParaRPr sz="4800"/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259842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Etik</a:t>
            </a:r>
            <a:r>
              <a:rPr spc="-45" dirty="0"/>
              <a:t> </a:t>
            </a:r>
            <a:r>
              <a:rPr spc="-5" dirty="0"/>
              <a:t>Kurallar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2309285"/>
            <a:ext cx="5469255" cy="3010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8465" marR="5080" indent="-406400">
              <a:lnSpc>
                <a:spcPts val="3020"/>
              </a:lnSpc>
              <a:spcBef>
                <a:spcPts val="484"/>
              </a:spcBef>
              <a:buClr>
                <a:srgbClr val="FFC000"/>
              </a:buClr>
              <a:buFont typeface="Wingdings"/>
              <a:buChar char=""/>
              <a:tabLst>
                <a:tab pos="419100" algn="l"/>
              </a:tabLst>
            </a:pPr>
            <a:r>
              <a:rPr sz="2800" spc="-30" dirty="0">
                <a:latin typeface="Calibri"/>
                <a:cs typeface="Calibri"/>
              </a:rPr>
              <a:t>Yazılım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testine</a:t>
            </a:r>
            <a:r>
              <a:rPr sz="2800" spc="-5" dirty="0">
                <a:latin typeface="Calibri"/>
                <a:cs typeface="Calibri"/>
              </a:rPr>
              <a:t> dahil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olmak,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test 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uzmanının </a:t>
            </a:r>
            <a:r>
              <a:rPr sz="2800" spc="-10" dirty="0">
                <a:latin typeface="Calibri"/>
                <a:cs typeface="Calibri"/>
              </a:rPr>
              <a:t>müşterilerin </a:t>
            </a:r>
            <a:r>
              <a:rPr sz="2800" spc="-5" dirty="0">
                <a:latin typeface="Calibri"/>
                <a:cs typeface="Calibri"/>
              </a:rPr>
              <a:t>gizli </a:t>
            </a:r>
            <a:r>
              <a:rPr sz="2800" spc="-15" dirty="0">
                <a:latin typeface="Calibri"/>
                <a:cs typeface="Calibri"/>
              </a:rPr>
              <a:t>ve </a:t>
            </a:r>
            <a:r>
              <a:rPr sz="2800" spc="-30" dirty="0">
                <a:latin typeface="Calibri"/>
                <a:cs typeface="Calibri"/>
              </a:rPr>
              <a:t>özel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bilgilerine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ulaşmasını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sağlayabilir.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C000"/>
              </a:buClr>
              <a:buFont typeface="Wingdings"/>
              <a:buChar char=""/>
            </a:pPr>
            <a:endParaRPr sz="4100">
              <a:latin typeface="Calibri"/>
              <a:cs typeface="Calibri"/>
            </a:endParaRPr>
          </a:p>
          <a:p>
            <a:pPr marL="418465" marR="81915" indent="-406400">
              <a:lnSpc>
                <a:spcPts val="3020"/>
              </a:lnSpc>
              <a:buClr>
                <a:srgbClr val="FFC000"/>
              </a:buClr>
              <a:buFont typeface="Wingdings"/>
              <a:buChar char="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Bu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bilgilerin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uygunsuz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şekilde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kullanılmaması için </a:t>
            </a:r>
            <a:r>
              <a:rPr sz="2800" spc="-10" dirty="0">
                <a:latin typeface="Calibri"/>
                <a:cs typeface="Calibri"/>
              </a:rPr>
              <a:t>etik </a:t>
            </a:r>
            <a:r>
              <a:rPr sz="2800" spc="-15" dirty="0">
                <a:latin typeface="Calibri"/>
                <a:cs typeface="Calibri"/>
              </a:rPr>
              <a:t>kurallarına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uyulması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gerekir.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39100" y="2214372"/>
            <a:ext cx="3057131" cy="281024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930338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Unexpected-</a:t>
            </a:r>
            <a:r>
              <a:rPr dirty="0"/>
              <a:t> </a:t>
            </a:r>
            <a:r>
              <a:rPr spc="-25" dirty="0"/>
              <a:t>False</a:t>
            </a:r>
            <a:r>
              <a:rPr spc="5" dirty="0"/>
              <a:t> </a:t>
            </a:r>
            <a:r>
              <a:rPr spc="-5" dirty="0"/>
              <a:t>positives-</a:t>
            </a:r>
            <a:r>
              <a:rPr spc="-10" dirty="0"/>
              <a:t> </a:t>
            </a:r>
            <a:r>
              <a:rPr spc="-25" dirty="0"/>
              <a:t>False</a:t>
            </a:r>
            <a:r>
              <a:rPr spc="10" dirty="0"/>
              <a:t> </a:t>
            </a:r>
            <a:r>
              <a:rPr spc="-20" dirty="0"/>
              <a:t>negatives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8713" y="1622896"/>
            <a:ext cx="9150350" cy="454977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8465" marR="1496060" indent="-406400">
              <a:lnSpc>
                <a:spcPts val="3020"/>
              </a:lnSpc>
              <a:spcBef>
                <a:spcPts val="484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10" dirty="0">
                <a:latin typeface="Calibri"/>
                <a:cs typeface="Calibri"/>
              </a:rPr>
              <a:t>Beklenmeyen(</a:t>
            </a:r>
            <a:r>
              <a:rPr sz="2800" b="1" spc="-10" dirty="0">
                <a:latin typeface="Calibri"/>
                <a:cs typeface="Calibri"/>
              </a:rPr>
              <a:t>unexpected</a:t>
            </a:r>
            <a:r>
              <a:rPr sz="2800" spc="-10" dirty="0">
                <a:latin typeface="Calibri"/>
                <a:cs typeface="Calibri"/>
              </a:rPr>
              <a:t>)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test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sonuçlarının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tümü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başarısızlık(failure)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değildir.</a:t>
            </a:r>
            <a:endParaRPr sz="2800">
              <a:latin typeface="Calibri"/>
              <a:cs typeface="Calibri"/>
            </a:endParaRPr>
          </a:p>
          <a:p>
            <a:pPr marL="418465" marR="288925" indent="-406400">
              <a:lnSpc>
                <a:spcPts val="3020"/>
              </a:lnSpc>
              <a:spcBef>
                <a:spcPts val="1005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b="1" spc="-35" dirty="0">
                <a:latin typeface="Calibri"/>
                <a:cs typeface="Calibri"/>
              </a:rPr>
              <a:t>Yanlış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pozitifler</a:t>
            </a:r>
            <a:r>
              <a:rPr sz="2800" spc="-5" dirty="0">
                <a:latin typeface="Calibri"/>
                <a:cs typeface="Calibri"/>
              </a:rPr>
              <a:t>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testlerin uygulanma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şeklindeki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hatalardan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veya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test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verilerindeki, </a:t>
            </a:r>
            <a:r>
              <a:rPr sz="2800" spc="-20" dirty="0">
                <a:latin typeface="Calibri"/>
                <a:cs typeface="Calibri"/>
              </a:rPr>
              <a:t>test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ortamındaki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veya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diğer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test 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yazılımındaki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hatalar </a:t>
            </a:r>
            <a:r>
              <a:rPr sz="2800" spc="-5" dirty="0">
                <a:latin typeface="Calibri"/>
                <a:cs typeface="Calibri"/>
              </a:rPr>
              <a:t>nedeniyle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veya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diğer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nedenlerden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dolayı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ortaya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çıkabilir.</a:t>
            </a:r>
            <a:endParaRPr sz="2800">
              <a:latin typeface="Calibri"/>
              <a:cs typeface="Calibri"/>
            </a:endParaRPr>
          </a:p>
          <a:p>
            <a:pPr marL="418465" marR="5080" indent="-406400">
              <a:lnSpc>
                <a:spcPct val="90200"/>
              </a:lnSpc>
              <a:spcBef>
                <a:spcPts val="960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15" dirty="0">
                <a:latin typeface="Calibri"/>
                <a:cs typeface="Calibri"/>
              </a:rPr>
              <a:t>Benzer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hataların </a:t>
            </a:r>
            <a:r>
              <a:rPr sz="2800" spc="-25" dirty="0">
                <a:latin typeface="Calibri"/>
                <a:cs typeface="Calibri"/>
              </a:rPr>
              <a:t>veya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insan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hatalarının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yanlış </a:t>
            </a:r>
            <a:r>
              <a:rPr sz="2800" b="1" spc="-15" dirty="0">
                <a:latin typeface="Calibri"/>
                <a:cs typeface="Calibri"/>
              </a:rPr>
              <a:t>negatiflere 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neden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olduğu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bunun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tersi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durumlar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ortaya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çıkabilir.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Yanlış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negatifler,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bulunması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gereken</a:t>
            </a:r>
            <a:r>
              <a:rPr sz="2800" spc="-10" dirty="0">
                <a:latin typeface="Calibri"/>
                <a:cs typeface="Calibri"/>
              </a:rPr>
              <a:t> hataları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bulamayan </a:t>
            </a:r>
            <a:r>
              <a:rPr sz="2800" spc="-10" dirty="0">
                <a:latin typeface="Calibri"/>
                <a:cs typeface="Calibri"/>
              </a:rPr>
              <a:t>testlerin </a:t>
            </a:r>
            <a:r>
              <a:rPr sz="2800" spc="-5" dirty="0">
                <a:latin typeface="Calibri"/>
                <a:cs typeface="Calibri"/>
              </a:rPr>
              <a:t> sonuçlarıdır;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yanlış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pozitifler </a:t>
            </a:r>
            <a:r>
              <a:rPr sz="2800" spc="-20" dirty="0">
                <a:latin typeface="Calibri"/>
                <a:cs typeface="Calibri"/>
              </a:rPr>
              <a:t>hata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olarak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rapor</a:t>
            </a:r>
            <a:r>
              <a:rPr sz="2800" spc="-5" dirty="0">
                <a:latin typeface="Calibri"/>
                <a:cs typeface="Calibri"/>
              </a:rPr>
              <a:t> edilmesine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rağmen, </a:t>
            </a:r>
            <a:r>
              <a:rPr sz="2800" spc="-20" dirty="0">
                <a:latin typeface="Calibri"/>
                <a:cs typeface="Calibri"/>
              </a:rPr>
              <a:t>gerçekte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hata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değillerdir.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70185" y="3188207"/>
            <a:ext cx="1800637" cy="137998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89414" y="4866132"/>
            <a:ext cx="1853945" cy="13792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51719" y="1510283"/>
            <a:ext cx="1591054" cy="1379981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25749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Etik</a:t>
            </a:r>
            <a:r>
              <a:rPr spc="-60" dirty="0"/>
              <a:t> </a:t>
            </a:r>
            <a:r>
              <a:rPr spc="-20" dirty="0"/>
              <a:t>Kurallar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8584" y="1737212"/>
            <a:ext cx="7664450" cy="444246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418465" marR="798195" indent="-406400">
              <a:lnSpc>
                <a:spcPts val="2380"/>
              </a:lnSpc>
              <a:spcBef>
                <a:spcPts val="395"/>
              </a:spcBef>
              <a:buClr>
                <a:srgbClr val="EF3DF4"/>
              </a:buClr>
              <a:buSzPct val="120454"/>
              <a:buFont typeface="Wingdings"/>
              <a:buChar char=""/>
              <a:tabLst>
                <a:tab pos="419100" algn="l"/>
              </a:tabLst>
            </a:pPr>
            <a:r>
              <a:rPr sz="2200" b="1" dirty="0">
                <a:solidFill>
                  <a:srgbClr val="6F2F9F"/>
                </a:solidFill>
                <a:latin typeface="Calibri"/>
                <a:cs typeface="Calibri"/>
              </a:rPr>
              <a:t>KAMU</a:t>
            </a:r>
            <a:r>
              <a:rPr sz="2200" b="1" spc="-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- </a:t>
            </a:r>
            <a:r>
              <a:rPr sz="2200" spc="-60" dirty="0">
                <a:latin typeface="Calibri"/>
                <a:cs typeface="Calibri"/>
              </a:rPr>
              <a:t>Test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uzmanları,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kamu </a:t>
            </a:r>
            <a:r>
              <a:rPr sz="2200" b="1" spc="-15" dirty="0">
                <a:latin typeface="Calibri"/>
                <a:cs typeface="Calibri"/>
              </a:rPr>
              <a:t>yararını</a:t>
            </a:r>
            <a:r>
              <a:rPr sz="2200" b="1" spc="-5" dirty="0">
                <a:latin typeface="Calibri"/>
                <a:cs typeface="Calibri"/>
              </a:rPr>
              <a:t> </a:t>
            </a:r>
            <a:r>
              <a:rPr sz="2200" b="1" spc="-20" dirty="0">
                <a:latin typeface="Calibri"/>
                <a:cs typeface="Calibri"/>
              </a:rPr>
              <a:t>gözeterek</a:t>
            </a:r>
            <a:r>
              <a:rPr sz="2200" b="1" spc="2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hareket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etmelidir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EF3DF4"/>
              </a:buClr>
              <a:buFont typeface="Wingdings"/>
              <a:buChar char=""/>
            </a:pPr>
            <a:endParaRPr sz="2200">
              <a:latin typeface="Calibri"/>
              <a:cs typeface="Calibri"/>
            </a:endParaRPr>
          </a:p>
          <a:p>
            <a:pPr marL="418465" marR="5080" indent="-406400">
              <a:lnSpc>
                <a:spcPts val="2380"/>
              </a:lnSpc>
              <a:spcBef>
                <a:spcPts val="1680"/>
              </a:spcBef>
              <a:buClr>
                <a:srgbClr val="EF3DF4"/>
              </a:buClr>
              <a:buSzPct val="120454"/>
              <a:buFont typeface="Wingdings"/>
              <a:buChar char=""/>
              <a:tabLst>
                <a:tab pos="419100" algn="l"/>
              </a:tabLst>
            </a:pPr>
            <a:r>
              <a:rPr sz="2200" b="1" spc="-5" dirty="0">
                <a:solidFill>
                  <a:srgbClr val="6F2F9F"/>
                </a:solidFill>
                <a:latin typeface="Calibri"/>
                <a:cs typeface="Calibri"/>
              </a:rPr>
              <a:t>MÜŞTERİ VE</a:t>
            </a:r>
            <a:r>
              <a:rPr sz="2200" b="1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6F2F9F"/>
                </a:solidFill>
                <a:latin typeface="Calibri"/>
                <a:cs typeface="Calibri"/>
              </a:rPr>
              <a:t>İŞVEREN</a:t>
            </a:r>
            <a:r>
              <a:rPr sz="2200" b="1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-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60" dirty="0">
                <a:latin typeface="Calibri"/>
                <a:cs typeface="Calibri"/>
              </a:rPr>
              <a:t>Test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uzmanları, </a:t>
            </a:r>
            <a:r>
              <a:rPr sz="2200" spc="-15" dirty="0">
                <a:latin typeface="Calibri"/>
                <a:cs typeface="Calibri"/>
              </a:rPr>
              <a:t>kamu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yararını </a:t>
            </a:r>
            <a:r>
              <a:rPr sz="2200" spc="-20" dirty="0">
                <a:latin typeface="Calibri"/>
                <a:cs typeface="Calibri"/>
              </a:rPr>
              <a:t>gözeterek,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müşteri</a:t>
            </a:r>
            <a:r>
              <a:rPr sz="2200" b="1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ve</a:t>
            </a:r>
            <a:r>
              <a:rPr sz="2200" b="1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işverenlerinin</a:t>
            </a:r>
            <a:r>
              <a:rPr sz="2200" b="1" spc="-1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çıkarlarına</a:t>
            </a:r>
            <a:r>
              <a:rPr sz="2200" b="1" spc="1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en</a:t>
            </a:r>
            <a:r>
              <a:rPr sz="2200" b="1" spc="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uygun</a:t>
            </a:r>
            <a:r>
              <a:rPr sz="2200" b="1" spc="-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şekilde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hareket 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etmelidir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EF3DF4"/>
              </a:buClr>
              <a:buFont typeface="Wingdings"/>
              <a:buChar char=""/>
            </a:pPr>
            <a:endParaRPr sz="2200">
              <a:latin typeface="Calibri"/>
              <a:cs typeface="Calibri"/>
            </a:endParaRPr>
          </a:p>
          <a:p>
            <a:pPr marL="418465" indent="-406400">
              <a:lnSpc>
                <a:spcPts val="2510"/>
              </a:lnSpc>
              <a:spcBef>
                <a:spcPts val="1390"/>
              </a:spcBef>
              <a:buClr>
                <a:srgbClr val="EF3DF4"/>
              </a:buClr>
              <a:buSzPct val="120454"/>
              <a:buFont typeface="Wingdings"/>
              <a:buChar char=""/>
              <a:tabLst>
                <a:tab pos="419100" algn="l"/>
              </a:tabLst>
            </a:pPr>
            <a:r>
              <a:rPr sz="2200" b="1" dirty="0">
                <a:solidFill>
                  <a:srgbClr val="6F2F9F"/>
                </a:solidFill>
                <a:latin typeface="Calibri"/>
                <a:cs typeface="Calibri"/>
              </a:rPr>
              <a:t>ÜRÜN</a:t>
            </a:r>
            <a:r>
              <a:rPr sz="2200" b="1" spc="-1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-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60" dirty="0">
                <a:latin typeface="Calibri"/>
                <a:cs typeface="Calibri"/>
              </a:rPr>
              <a:t>Test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uzmanları,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sağladıkları </a:t>
            </a:r>
            <a:r>
              <a:rPr sz="2200" spc="-10" dirty="0">
                <a:latin typeface="Calibri"/>
                <a:cs typeface="Calibri"/>
              </a:rPr>
              <a:t>çıktıların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mümkün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olan </a:t>
            </a:r>
            <a:r>
              <a:rPr sz="2200" b="1" dirty="0">
                <a:latin typeface="Calibri"/>
                <a:cs typeface="Calibri"/>
              </a:rPr>
              <a:t>en</a:t>
            </a:r>
            <a:endParaRPr sz="2200">
              <a:latin typeface="Calibri"/>
              <a:cs typeface="Calibri"/>
            </a:endParaRPr>
          </a:p>
          <a:p>
            <a:pPr marL="418465">
              <a:lnSpc>
                <a:spcPts val="2510"/>
              </a:lnSpc>
            </a:pPr>
            <a:r>
              <a:rPr sz="2200" b="1" spc="-5" dirty="0">
                <a:latin typeface="Calibri"/>
                <a:cs typeface="Calibri"/>
              </a:rPr>
              <a:t>yüksek</a:t>
            </a:r>
            <a:r>
              <a:rPr sz="2200" b="1" spc="-20" dirty="0">
                <a:latin typeface="Calibri"/>
                <a:cs typeface="Calibri"/>
              </a:rPr>
              <a:t> </a:t>
            </a:r>
            <a:r>
              <a:rPr sz="2200" b="1" spc="-15" dirty="0">
                <a:latin typeface="Calibri"/>
                <a:cs typeface="Calibri"/>
              </a:rPr>
              <a:t>profesyonel</a:t>
            </a:r>
            <a:r>
              <a:rPr sz="2200" b="1" spc="1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standartları</a:t>
            </a:r>
            <a:r>
              <a:rPr sz="2200" b="1" spc="10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karşıladığından</a:t>
            </a:r>
            <a:r>
              <a:rPr sz="2200" b="1" spc="-20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emin</a:t>
            </a:r>
            <a:r>
              <a:rPr sz="2200" b="1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olmalıdır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 marL="419100" marR="56515" indent="-407034">
              <a:lnSpc>
                <a:spcPts val="2380"/>
              </a:lnSpc>
              <a:spcBef>
                <a:spcPts val="1720"/>
              </a:spcBef>
              <a:buClr>
                <a:srgbClr val="EF3DF4"/>
              </a:buClr>
              <a:buSzPct val="120454"/>
              <a:buFont typeface="Wingdings"/>
              <a:buChar char=""/>
              <a:tabLst>
                <a:tab pos="419100" algn="l"/>
              </a:tabLst>
            </a:pPr>
            <a:r>
              <a:rPr sz="2200" b="1" spc="-5" dirty="0">
                <a:solidFill>
                  <a:srgbClr val="6F2F9F"/>
                </a:solidFill>
                <a:latin typeface="Calibri"/>
                <a:cs typeface="Calibri"/>
              </a:rPr>
              <a:t>KARAR</a:t>
            </a:r>
            <a:r>
              <a:rPr sz="2200" b="1" spc="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-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5" dirty="0">
                <a:latin typeface="Calibri"/>
                <a:cs typeface="Calibri"/>
              </a:rPr>
              <a:t>Test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uzmanları, </a:t>
            </a:r>
            <a:r>
              <a:rPr sz="2200" spc="-15" dirty="0">
                <a:latin typeface="Calibri"/>
                <a:cs typeface="Calibri"/>
              </a:rPr>
              <a:t>profesyonel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kararlarında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tutarlılıklarını </a:t>
            </a:r>
            <a:r>
              <a:rPr sz="2200" b="1" spc="-484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ve </a:t>
            </a:r>
            <a:r>
              <a:rPr sz="2200" b="1" spc="-5" dirty="0">
                <a:latin typeface="Calibri"/>
                <a:cs typeface="Calibri"/>
              </a:rPr>
              <a:t>bağımsızlıklarını</a:t>
            </a:r>
            <a:r>
              <a:rPr sz="2200" b="1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korumalıdır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25306" y="2143505"/>
            <a:ext cx="3143249" cy="3285743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25749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Etik</a:t>
            </a:r>
            <a:r>
              <a:rPr spc="-60" dirty="0"/>
              <a:t> </a:t>
            </a:r>
            <a:r>
              <a:rPr spc="-20" dirty="0"/>
              <a:t>Kurallar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8584" y="1737212"/>
            <a:ext cx="7387590" cy="474408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418465" marR="146050" indent="-406400">
              <a:lnSpc>
                <a:spcPts val="2380"/>
              </a:lnSpc>
              <a:spcBef>
                <a:spcPts val="395"/>
              </a:spcBef>
              <a:buClr>
                <a:srgbClr val="EF3DF4"/>
              </a:buClr>
              <a:buSzPct val="120454"/>
              <a:buFont typeface="Wingdings"/>
              <a:buChar char=""/>
              <a:tabLst>
                <a:tab pos="419100" algn="l"/>
              </a:tabLst>
            </a:pPr>
            <a:r>
              <a:rPr sz="2200" b="1" spc="-15" dirty="0">
                <a:solidFill>
                  <a:srgbClr val="6F2F9F"/>
                </a:solidFill>
                <a:latin typeface="Calibri"/>
                <a:cs typeface="Calibri"/>
              </a:rPr>
              <a:t>YÖNETİM</a:t>
            </a:r>
            <a:r>
              <a:rPr sz="2200" b="1" spc="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-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55" dirty="0">
                <a:latin typeface="Calibri"/>
                <a:cs typeface="Calibri"/>
              </a:rPr>
              <a:t>Test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yöneticileri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liderleri, </a:t>
            </a:r>
            <a:r>
              <a:rPr sz="2200" b="1" spc="-20" dirty="0">
                <a:latin typeface="Calibri"/>
                <a:cs typeface="Calibri"/>
              </a:rPr>
              <a:t>test</a:t>
            </a:r>
            <a:r>
              <a:rPr sz="2200" b="1" spc="-1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projelerinin </a:t>
            </a:r>
            <a:r>
              <a:rPr sz="2200" b="1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yönetiminde</a:t>
            </a:r>
            <a:r>
              <a:rPr sz="2200" b="1" spc="-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etik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bir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yaklaşım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benimsemeli </a:t>
            </a:r>
            <a:r>
              <a:rPr sz="2200" spc="-15" dirty="0">
                <a:latin typeface="Calibri"/>
                <a:cs typeface="Calibri"/>
              </a:rPr>
              <a:t>ve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uygulamalıdır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EF3DF4"/>
              </a:buClr>
              <a:buFont typeface="Wingdings"/>
              <a:buChar char=""/>
            </a:pPr>
            <a:endParaRPr sz="2200">
              <a:latin typeface="Calibri"/>
              <a:cs typeface="Calibri"/>
            </a:endParaRPr>
          </a:p>
          <a:p>
            <a:pPr marL="418465" marR="251460" indent="-406400">
              <a:lnSpc>
                <a:spcPts val="2380"/>
              </a:lnSpc>
              <a:spcBef>
                <a:spcPts val="1680"/>
              </a:spcBef>
              <a:buClr>
                <a:srgbClr val="EF3DF4"/>
              </a:buClr>
              <a:buSzPct val="120454"/>
              <a:buFont typeface="Wingdings"/>
              <a:buChar char=""/>
              <a:tabLst>
                <a:tab pos="419100" algn="l"/>
              </a:tabLst>
            </a:pPr>
            <a:r>
              <a:rPr sz="2200" b="1" spc="-5" dirty="0">
                <a:solidFill>
                  <a:srgbClr val="6F2F9F"/>
                </a:solidFill>
                <a:latin typeface="Calibri"/>
                <a:cs typeface="Calibri"/>
              </a:rPr>
              <a:t>MESLEK </a:t>
            </a:r>
            <a:r>
              <a:rPr sz="2200" dirty="0">
                <a:latin typeface="Calibri"/>
                <a:cs typeface="Calibri"/>
              </a:rPr>
              <a:t>- </a:t>
            </a:r>
            <a:r>
              <a:rPr sz="2200" spc="-60" dirty="0">
                <a:latin typeface="Calibri"/>
                <a:cs typeface="Calibri"/>
              </a:rPr>
              <a:t>Test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uzmanları,</a:t>
            </a:r>
            <a:r>
              <a:rPr sz="2200" spc="-10" dirty="0">
                <a:latin typeface="Calibri"/>
                <a:cs typeface="Calibri"/>
              </a:rPr>
              <a:t> kamu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yararını</a:t>
            </a:r>
            <a:r>
              <a:rPr sz="2200" spc="-20" dirty="0">
                <a:latin typeface="Calibri"/>
                <a:cs typeface="Calibri"/>
              </a:rPr>
              <a:t> gözeterek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mesleğin </a:t>
            </a:r>
            <a:r>
              <a:rPr sz="2200" b="1" spc="-484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dürüstlüğünü</a:t>
            </a:r>
            <a:r>
              <a:rPr sz="2200" b="1" spc="-15" dirty="0">
                <a:latin typeface="Calibri"/>
                <a:cs typeface="Calibri"/>
              </a:rPr>
              <a:t> ve </a:t>
            </a:r>
            <a:r>
              <a:rPr sz="2200" b="1" spc="-5" dirty="0">
                <a:latin typeface="Calibri"/>
                <a:cs typeface="Calibri"/>
              </a:rPr>
              <a:t>itibarını</a:t>
            </a:r>
            <a:r>
              <a:rPr sz="2200" b="1" spc="-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korumalıdır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EF3DF4"/>
              </a:buClr>
              <a:buFont typeface="Wingdings"/>
              <a:buChar char=""/>
            </a:pPr>
            <a:endParaRPr sz="2200">
              <a:latin typeface="Calibri"/>
              <a:cs typeface="Calibri"/>
            </a:endParaRPr>
          </a:p>
          <a:p>
            <a:pPr marL="419100" marR="295275" indent="-407034">
              <a:lnSpc>
                <a:spcPts val="2380"/>
              </a:lnSpc>
              <a:spcBef>
                <a:spcPts val="1690"/>
              </a:spcBef>
              <a:buClr>
                <a:srgbClr val="EF3DF4"/>
              </a:buClr>
              <a:buSzPct val="120454"/>
              <a:buFont typeface="Wingdings"/>
              <a:buChar char=""/>
              <a:tabLst>
                <a:tab pos="419100" algn="l"/>
              </a:tabLst>
            </a:pPr>
            <a:r>
              <a:rPr sz="2200" b="1" spc="-20" dirty="0">
                <a:solidFill>
                  <a:srgbClr val="6F2F9F"/>
                </a:solidFill>
                <a:latin typeface="Calibri"/>
                <a:cs typeface="Calibri"/>
              </a:rPr>
              <a:t>MESLEKTAŞLAR</a:t>
            </a:r>
            <a:r>
              <a:rPr sz="2200" b="1" spc="2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- </a:t>
            </a:r>
            <a:r>
              <a:rPr sz="2200" spc="-60" dirty="0">
                <a:latin typeface="Calibri"/>
                <a:cs typeface="Calibri"/>
              </a:rPr>
              <a:t>Test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uzmanları,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meslektaşlarına </a:t>
            </a:r>
            <a:r>
              <a:rPr sz="2200" spc="-20" dirty="0">
                <a:latin typeface="Calibri"/>
                <a:cs typeface="Calibri"/>
              </a:rPr>
              <a:t>karşı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adil </a:t>
            </a:r>
            <a:r>
              <a:rPr sz="2200" b="1" spc="-484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olmalı, onları</a:t>
            </a:r>
            <a:r>
              <a:rPr sz="2200" b="1" spc="10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desteklemeli</a:t>
            </a:r>
            <a:r>
              <a:rPr sz="2200" b="1" spc="-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yazılımcılarla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işbirliklerini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geliştirmelidir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EF3DF4"/>
              </a:buClr>
              <a:buFont typeface="Wingdings"/>
              <a:buChar char=""/>
            </a:pPr>
            <a:endParaRPr sz="2200">
              <a:latin typeface="Calibri"/>
              <a:cs typeface="Calibri"/>
            </a:endParaRPr>
          </a:p>
          <a:p>
            <a:pPr marL="418465" marR="5080" indent="-406400">
              <a:lnSpc>
                <a:spcPts val="2380"/>
              </a:lnSpc>
              <a:spcBef>
                <a:spcPts val="1675"/>
              </a:spcBef>
              <a:buClr>
                <a:srgbClr val="EF3DF4"/>
              </a:buClr>
              <a:buSzPct val="120454"/>
              <a:buFont typeface="Wingdings"/>
              <a:buChar char=""/>
              <a:tabLst>
                <a:tab pos="419100" algn="l"/>
              </a:tabLst>
            </a:pPr>
            <a:r>
              <a:rPr sz="2200" b="1" spc="-5" dirty="0">
                <a:solidFill>
                  <a:srgbClr val="6F2F9F"/>
                </a:solidFill>
                <a:latin typeface="Calibri"/>
                <a:cs typeface="Calibri"/>
              </a:rPr>
              <a:t>SÜREKLİ</a:t>
            </a:r>
            <a:r>
              <a:rPr sz="2200" b="1" spc="-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6F2F9F"/>
                </a:solidFill>
                <a:latin typeface="Calibri"/>
                <a:cs typeface="Calibri"/>
              </a:rPr>
              <a:t>GELİŞİM</a:t>
            </a:r>
            <a:r>
              <a:rPr sz="2200" b="1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-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60" dirty="0">
                <a:latin typeface="Calibri"/>
                <a:cs typeface="Calibri"/>
              </a:rPr>
              <a:t>Test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uzmanları, mesleklerinin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icrasıyla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ilgili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yaşam </a:t>
            </a:r>
            <a:r>
              <a:rPr sz="2200" b="1" spc="-5" dirty="0">
                <a:latin typeface="Calibri"/>
                <a:cs typeface="Calibri"/>
              </a:rPr>
              <a:t>boyu öğrenmeli </a:t>
            </a:r>
            <a:r>
              <a:rPr sz="2200" spc="-15" dirty="0">
                <a:latin typeface="Calibri"/>
                <a:cs typeface="Calibri"/>
              </a:rPr>
              <a:t>ve </a:t>
            </a:r>
            <a:r>
              <a:rPr sz="2200" dirty="0">
                <a:latin typeface="Calibri"/>
                <a:cs typeface="Calibri"/>
              </a:rPr>
              <a:t>bu </a:t>
            </a:r>
            <a:r>
              <a:rPr sz="2200" spc="-15" dirty="0">
                <a:latin typeface="Calibri"/>
                <a:cs typeface="Calibri"/>
              </a:rPr>
              <a:t>konuda </a:t>
            </a:r>
            <a:r>
              <a:rPr sz="2200" spc="-5" dirty="0">
                <a:latin typeface="Calibri"/>
                <a:cs typeface="Calibri"/>
              </a:rPr>
              <a:t>etik bir </a:t>
            </a:r>
            <a:r>
              <a:rPr sz="2200" spc="-10" dirty="0">
                <a:latin typeface="Calibri"/>
                <a:cs typeface="Calibri"/>
              </a:rPr>
              <a:t>yaklaşım </a:t>
            </a:r>
            <a:r>
              <a:rPr sz="2200" spc="-5" dirty="0">
                <a:latin typeface="Calibri"/>
                <a:cs typeface="Calibri"/>
              </a:rPr>
              <a:t> benimsemelidir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34045" y="2233422"/>
            <a:ext cx="3067036" cy="3553204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003" y="1853035"/>
            <a:ext cx="5883275" cy="32651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742315">
              <a:lnSpc>
                <a:spcPts val="3020"/>
              </a:lnSpc>
              <a:spcBef>
                <a:spcPts val="484"/>
              </a:spcBef>
            </a:pPr>
            <a:r>
              <a:rPr sz="2800" dirty="0">
                <a:solidFill>
                  <a:srgbClr val="4471C4"/>
                </a:solidFill>
                <a:latin typeface="Verdana"/>
                <a:cs typeface="Verdana"/>
              </a:rPr>
              <a:t>Eğ</a:t>
            </a:r>
            <a:r>
              <a:rPr sz="2800" spc="5" dirty="0">
                <a:solidFill>
                  <a:srgbClr val="4471C4"/>
                </a:solidFill>
                <a:latin typeface="Verdana"/>
                <a:cs typeface="Verdana"/>
              </a:rPr>
              <a:t>e</a:t>
            </a:r>
            <a:r>
              <a:rPr sz="2800" spc="-355" dirty="0">
                <a:solidFill>
                  <a:srgbClr val="4471C4"/>
                </a:solidFill>
                <a:latin typeface="Verdana"/>
                <a:cs typeface="Verdana"/>
              </a:rPr>
              <a:t>r</a:t>
            </a:r>
            <a:r>
              <a:rPr sz="2800" spc="-210" dirty="0">
                <a:solidFill>
                  <a:srgbClr val="4471C4"/>
                </a:solidFill>
                <a:latin typeface="Verdana"/>
                <a:cs typeface="Verdana"/>
              </a:rPr>
              <a:t> </a:t>
            </a:r>
            <a:r>
              <a:rPr sz="2800" spc="165" dirty="0">
                <a:solidFill>
                  <a:srgbClr val="4471C4"/>
                </a:solidFill>
                <a:latin typeface="Verdana"/>
                <a:cs typeface="Verdana"/>
              </a:rPr>
              <a:t>b</a:t>
            </a:r>
            <a:r>
              <a:rPr sz="2800" spc="-70" dirty="0">
                <a:solidFill>
                  <a:srgbClr val="4471C4"/>
                </a:solidFill>
                <a:latin typeface="Verdana"/>
                <a:cs typeface="Verdana"/>
              </a:rPr>
              <a:t>u</a:t>
            </a:r>
            <a:r>
              <a:rPr sz="2800" spc="-220" dirty="0">
                <a:solidFill>
                  <a:srgbClr val="4471C4"/>
                </a:solidFill>
                <a:latin typeface="Verdana"/>
                <a:cs typeface="Verdana"/>
              </a:rPr>
              <a:t> </a:t>
            </a:r>
            <a:r>
              <a:rPr sz="2800" spc="-160" dirty="0">
                <a:solidFill>
                  <a:srgbClr val="4471C4"/>
                </a:solidFill>
                <a:latin typeface="Verdana"/>
                <a:cs typeface="Verdana"/>
              </a:rPr>
              <a:t>k</a:t>
            </a:r>
            <a:r>
              <a:rPr sz="2800" spc="-165" dirty="0">
                <a:solidFill>
                  <a:srgbClr val="4471C4"/>
                </a:solidFill>
                <a:latin typeface="Verdana"/>
                <a:cs typeface="Verdana"/>
              </a:rPr>
              <a:t>u</a:t>
            </a:r>
            <a:r>
              <a:rPr sz="2800" spc="-55" dirty="0">
                <a:solidFill>
                  <a:srgbClr val="4471C4"/>
                </a:solidFill>
                <a:latin typeface="Verdana"/>
                <a:cs typeface="Verdana"/>
              </a:rPr>
              <a:t>r</a:t>
            </a:r>
            <a:r>
              <a:rPr sz="2800" spc="-70" dirty="0">
                <a:solidFill>
                  <a:srgbClr val="4471C4"/>
                </a:solidFill>
                <a:latin typeface="Verdana"/>
                <a:cs typeface="Verdana"/>
              </a:rPr>
              <a:t>alla</a:t>
            </a:r>
            <a:r>
              <a:rPr sz="2800" spc="-355" dirty="0">
                <a:solidFill>
                  <a:srgbClr val="4471C4"/>
                </a:solidFill>
                <a:latin typeface="Verdana"/>
                <a:cs typeface="Verdana"/>
              </a:rPr>
              <a:t>r</a:t>
            </a:r>
            <a:r>
              <a:rPr sz="2800" spc="-220" dirty="0">
                <a:solidFill>
                  <a:srgbClr val="4471C4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4471C4"/>
                </a:solidFill>
                <a:latin typeface="Verdana"/>
                <a:cs typeface="Verdana"/>
              </a:rPr>
              <a:t>t</a:t>
            </a:r>
            <a:r>
              <a:rPr sz="2800" spc="-5" dirty="0">
                <a:solidFill>
                  <a:srgbClr val="4471C4"/>
                </a:solidFill>
                <a:latin typeface="Verdana"/>
                <a:cs typeface="Verdana"/>
              </a:rPr>
              <a:t>e</a:t>
            </a:r>
            <a:r>
              <a:rPr sz="2800" spc="-380" dirty="0">
                <a:solidFill>
                  <a:srgbClr val="4471C4"/>
                </a:solidFill>
                <a:latin typeface="Verdana"/>
                <a:cs typeface="Verdana"/>
              </a:rPr>
              <a:t>s</a:t>
            </a:r>
            <a:r>
              <a:rPr sz="2800" spc="-155" dirty="0">
                <a:solidFill>
                  <a:srgbClr val="4471C4"/>
                </a:solidFill>
                <a:latin typeface="Verdana"/>
                <a:cs typeface="Verdana"/>
              </a:rPr>
              <a:t>t</a:t>
            </a:r>
            <a:r>
              <a:rPr sz="2800" spc="-210" dirty="0">
                <a:solidFill>
                  <a:srgbClr val="4471C4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4471C4"/>
                </a:solidFill>
                <a:latin typeface="Verdana"/>
                <a:cs typeface="Verdana"/>
              </a:rPr>
              <a:t>u</a:t>
            </a:r>
            <a:r>
              <a:rPr sz="2800" spc="-140" dirty="0">
                <a:solidFill>
                  <a:srgbClr val="4471C4"/>
                </a:solidFill>
                <a:latin typeface="Verdana"/>
                <a:cs typeface="Verdana"/>
              </a:rPr>
              <a:t>z</a:t>
            </a:r>
            <a:r>
              <a:rPr sz="2800" spc="-245" dirty="0">
                <a:solidFill>
                  <a:srgbClr val="4471C4"/>
                </a:solidFill>
                <a:latin typeface="Verdana"/>
                <a:cs typeface="Verdana"/>
              </a:rPr>
              <a:t>m</a:t>
            </a:r>
            <a:r>
              <a:rPr sz="2800" spc="229" dirty="0">
                <a:solidFill>
                  <a:srgbClr val="4471C4"/>
                </a:solidFill>
                <a:latin typeface="Verdana"/>
                <a:cs typeface="Verdana"/>
              </a:rPr>
              <a:t>a</a:t>
            </a:r>
            <a:r>
              <a:rPr sz="2800" spc="-65" dirty="0">
                <a:solidFill>
                  <a:srgbClr val="4471C4"/>
                </a:solidFill>
                <a:latin typeface="Verdana"/>
                <a:cs typeface="Verdana"/>
              </a:rPr>
              <a:t>n</a:t>
            </a:r>
            <a:r>
              <a:rPr sz="2800" spc="5" dirty="0">
                <a:solidFill>
                  <a:srgbClr val="4471C4"/>
                </a:solidFill>
                <a:latin typeface="Verdana"/>
                <a:cs typeface="Verdana"/>
              </a:rPr>
              <a:t>la</a:t>
            </a:r>
            <a:r>
              <a:rPr sz="2800" spc="-290" dirty="0">
                <a:solidFill>
                  <a:srgbClr val="4471C4"/>
                </a:solidFill>
                <a:latin typeface="Verdana"/>
                <a:cs typeface="Verdana"/>
              </a:rPr>
              <a:t>rı  </a:t>
            </a:r>
            <a:r>
              <a:rPr sz="2800" spc="25" dirty="0">
                <a:solidFill>
                  <a:srgbClr val="4471C4"/>
                </a:solidFill>
                <a:latin typeface="Verdana"/>
                <a:cs typeface="Verdana"/>
              </a:rPr>
              <a:t>t</a:t>
            </a:r>
            <a:r>
              <a:rPr sz="2800" spc="45" dirty="0">
                <a:solidFill>
                  <a:srgbClr val="4471C4"/>
                </a:solidFill>
                <a:latin typeface="Verdana"/>
                <a:cs typeface="Verdana"/>
              </a:rPr>
              <a:t>a</a:t>
            </a:r>
            <a:r>
              <a:rPr sz="2800" spc="-55" dirty="0">
                <a:solidFill>
                  <a:srgbClr val="4471C4"/>
                </a:solidFill>
                <a:latin typeface="Verdana"/>
                <a:cs typeface="Verdana"/>
              </a:rPr>
              <a:t>r</a:t>
            </a:r>
            <a:r>
              <a:rPr sz="2800" spc="-70" dirty="0">
                <a:solidFill>
                  <a:srgbClr val="4471C4"/>
                </a:solidFill>
                <a:latin typeface="Verdana"/>
                <a:cs typeface="Verdana"/>
              </a:rPr>
              <a:t>a</a:t>
            </a:r>
            <a:r>
              <a:rPr sz="2800" spc="-105" dirty="0">
                <a:solidFill>
                  <a:srgbClr val="4471C4"/>
                </a:solidFill>
                <a:latin typeface="Verdana"/>
                <a:cs typeface="Verdana"/>
              </a:rPr>
              <a:t>f</a:t>
            </a:r>
            <a:r>
              <a:rPr sz="2800" spc="-90" dirty="0">
                <a:solidFill>
                  <a:srgbClr val="4471C4"/>
                </a:solidFill>
                <a:latin typeface="Verdana"/>
                <a:cs typeface="Verdana"/>
              </a:rPr>
              <a:t>ı</a:t>
            </a:r>
            <a:r>
              <a:rPr sz="2800" spc="-190" dirty="0">
                <a:solidFill>
                  <a:srgbClr val="4471C4"/>
                </a:solidFill>
                <a:latin typeface="Verdana"/>
                <a:cs typeface="Verdana"/>
              </a:rPr>
              <a:t>n</a:t>
            </a:r>
            <a:r>
              <a:rPr sz="2800" spc="175" dirty="0">
                <a:solidFill>
                  <a:srgbClr val="4471C4"/>
                </a:solidFill>
                <a:latin typeface="Verdana"/>
                <a:cs typeface="Verdana"/>
              </a:rPr>
              <a:t>d</a:t>
            </a:r>
            <a:r>
              <a:rPr sz="2800" spc="229" dirty="0">
                <a:solidFill>
                  <a:srgbClr val="4471C4"/>
                </a:solidFill>
                <a:latin typeface="Verdana"/>
                <a:cs typeface="Verdana"/>
              </a:rPr>
              <a:t>a</a:t>
            </a:r>
            <a:r>
              <a:rPr sz="2800" spc="-65" dirty="0">
                <a:solidFill>
                  <a:srgbClr val="4471C4"/>
                </a:solidFill>
                <a:latin typeface="Verdana"/>
                <a:cs typeface="Verdana"/>
              </a:rPr>
              <a:t>n</a:t>
            </a:r>
            <a:r>
              <a:rPr sz="2800" spc="-220" dirty="0">
                <a:solidFill>
                  <a:srgbClr val="4471C4"/>
                </a:solidFill>
                <a:latin typeface="Verdana"/>
                <a:cs typeface="Verdana"/>
              </a:rPr>
              <a:t> </a:t>
            </a:r>
            <a:r>
              <a:rPr sz="2800" spc="-90" dirty="0">
                <a:solidFill>
                  <a:srgbClr val="4471C4"/>
                </a:solidFill>
                <a:latin typeface="Verdana"/>
                <a:cs typeface="Verdana"/>
              </a:rPr>
              <a:t>i</a:t>
            </a:r>
            <a:r>
              <a:rPr sz="2800" spc="-190" dirty="0">
                <a:solidFill>
                  <a:srgbClr val="4471C4"/>
                </a:solidFill>
                <a:latin typeface="Verdana"/>
                <a:cs typeface="Verdana"/>
              </a:rPr>
              <a:t>h</a:t>
            </a:r>
            <a:r>
              <a:rPr sz="2800" spc="5" dirty="0">
                <a:solidFill>
                  <a:srgbClr val="4471C4"/>
                </a:solidFill>
                <a:latin typeface="Verdana"/>
                <a:cs typeface="Verdana"/>
              </a:rPr>
              <a:t>la</a:t>
            </a:r>
            <a:r>
              <a:rPr sz="2800" spc="-210" dirty="0">
                <a:solidFill>
                  <a:srgbClr val="4471C4"/>
                </a:solidFill>
                <a:latin typeface="Verdana"/>
                <a:cs typeface="Verdana"/>
              </a:rPr>
              <a:t>l</a:t>
            </a:r>
            <a:r>
              <a:rPr sz="2800" spc="-204" dirty="0">
                <a:solidFill>
                  <a:srgbClr val="4471C4"/>
                </a:solidFill>
                <a:latin typeface="Verdana"/>
                <a:cs typeface="Verdana"/>
              </a:rPr>
              <a:t> </a:t>
            </a:r>
            <a:r>
              <a:rPr sz="2800" spc="150" dirty="0">
                <a:solidFill>
                  <a:srgbClr val="4471C4"/>
                </a:solidFill>
                <a:latin typeface="Verdana"/>
                <a:cs typeface="Verdana"/>
              </a:rPr>
              <a:t>e</a:t>
            </a:r>
            <a:r>
              <a:rPr sz="2800" spc="175" dirty="0">
                <a:solidFill>
                  <a:srgbClr val="4471C4"/>
                </a:solidFill>
                <a:latin typeface="Verdana"/>
                <a:cs typeface="Verdana"/>
              </a:rPr>
              <a:t>d</a:t>
            </a:r>
            <a:r>
              <a:rPr sz="2800" spc="-275" dirty="0">
                <a:solidFill>
                  <a:srgbClr val="4471C4"/>
                </a:solidFill>
                <a:latin typeface="Verdana"/>
                <a:cs typeface="Verdana"/>
              </a:rPr>
              <a:t>ilirs</a:t>
            </a:r>
            <a:r>
              <a:rPr sz="2800" spc="150" dirty="0">
                <a:solidFill>
                  <a:srgbClr val="4471C4"/>
                </a:solidFill>
                <a:latin typeface="Verdana"/>
                <a:cs typeface="Verdana"/>
              </a:rPr>
              <a:t>e</a:t>
            </a:r>
            <a:r>
              <a:rPr sz="2800" spc="-250" dirty="0">
                <a:solidFill>
                  <a:srgbClr val="4471C4"/>
                </a:solidFill>
                <a:latin typeface="Verdana"/>
                <a:cs typeface="Verdana"/>
              </a:rPr>
              <a:t>..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800" spc="-550" dirty="0">
                <a:solidFill>
                  <a:srgbClr val="C00000"/>
                </a:solidFill>
                <a:latin typeface="Verdana"/>
                <a:cs typeface="Verdana"/>
              </a:rPr>
              <a:t>I</a:t>
            </a:r>
            <a:r>
              <a:rPr sz="2800" spc="-520" dirty="0">
                <a:solidFill>
                  <a:srgbClr val="C00000"/>
                </a:solidFill>
                <a:latin typeface="Verdana"/>
                <a:cs typeface="Verdana"/>
              </a:rPr>
              <a:t>S</a:t>
            </a:r>
            <a:r>
              <a:rPr sz="2800" spc="-150" dirty="0">
                <a:solidFill>
                  <a:srgbClr val="C00000"/>
                </a:solidFill>
                <a:latin typeface="Verdana"/>
                <a:cs typeface="Verdana"/>
              </a:rPr>
              <a:t>TQ</a:t>
            </a:r>
            <a:r>
              <a:rPr sz="2800" spc="-315" dirty="0">
                <a:solidFill>
                  <a:srgbClr val="C00000"/>
                </a:solidFill>
                <a:latin typeface="Verdana"/>
                <a:cs typeface="Verdana"/>
              </a:rPr>
              <a:t>B</a:t>
            </a:r>
            <a:r>
              <a:rPr sz="2800" spc="-215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800" spc="-160" dirty="0">
                <a:solidFill>
                  <a:srgbClr val="C00000"/>
                </a:solidFill>
                <a:latin typeface="Verdana"/>
                <a:cs typeface="Verdana"/>
              </a:rPr>
              <a:t>t</a:t>
            </a:r>
            <a:r>
              <a:rPr sz="2800" spc="-65" dirty="0">
                <a:solidFill>
                  <a:srgbClr val="C00000"/>
                </a:solidFill>
                <a:latin typeface="Verdana"/>
                <a:cs typeface="Verdana"/>
              </a:rPr>
              <a:t>ar</a:t>
            </a:r>
            <a:r>
              <a:rPr sz="2800" spc="75" dirty="0">
                <a:solidFill>
                  <a:srgbClr val="C00000"/>
                </a:solidFill>
                <a:latin typeface="Verdana"/>
                <a:cs typeface="Verdana"/>
              </a:rPr>
              <a:t>a</a:t>
            </a:r>
            <a:r>
              <a:rPr sz="2800" spc="45" dirty="0">
                <a:solidFill>
                  <a:srgbClr val="C00000"/>
                </a:solidFill>
                <a:latin typeface="Verdana"/>
                <a:cs typeface="Verdana"/>
              </a:rPr>
              <a:t>f</a:t>
            </a:r>
            <a:r>
              <a:rPr sz="2800" spc="-215" dirty="0">
                <a:solidFill>
                  <a:srgbClr val="C00000"/>
                </a:solidFill>
                <a:latin typeface="Verdana"/>
                <a:cs typeface="Verdana"/>
              </a:rPr>
              <a:t>ı</a:t>
            </a:r>
            <a:r>
              <a:rPr sz="2800" spc="5" dirty="0">
                <a:solidFill>
                  <a:srgbClr val="C00000"/>
                </a:solidFill>
                <a:latin typeface="Verdana"/>
                <a:cs typeface="Verdana"/>
              </a:rPr>
              <a:t>ndan</a:t>
            </a:r>
            <a:r>
              <a:rPr sz="2800" spc="-5" dirty="0">
                <a:solidFill>
                  <a:srgbClr val="C00000"/>
                </a:solidFill>
                <a:latin typeface="Verdana"/>
                <a:cs typeface="Verdana"/>
              </a:rPr>
              <a:t>.</a:t>
            </a:r>
            <a:r>
              <a:rPr sz="2800" spc="-245" dirty="0">
                <a:solidFill>
                  <a:srgbClr val="C00000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  <a:p>
            <a:pPr marL="418465" marR="1015365" indent="-406400">
              <a:lnSpc>
                <a:spcPts val="3020"/>
              </a:lnSpc>
              <a:spcBef>
                <a:spcPts val="1040"/>
              </a:spcBef>
              <a:buClr>
                <a:srgbClr val="6FAC46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25" dirty="0">
                <a:latin typeface="Verdana"/>
                <a:cs typeface="Verdana"/>
              </a:rPr>
              <a:t>me</a:t>
            </a:r>
            <a:r>
              <a:rPr sz="2800" spc="-380" dirty="0">
                <a:latin typeface="Verdana"/>
                <a:cs typeface="Verdana"/>
              </a:rPr>
              <a:t>s</a:t>
            </a:r>
            <a:r>
              <a:rPr sz="2800" spc="-215" dirty="0">
                <a:latin typeface="Verdana"/>
                <a:cs typeface="Verdana"/>
              </a:rPr>
              <a:t>l</a:t>
            </a:r>
            <a:r>
              <a:rPr sz="2800" spc="150" dirty="0">
                <a:latin typeface="Verdana"/>
                <a:cs typeface="Verdana"/>
              </a:rPr>
              <a:t>e</a:t>
            </a:r>
            <a:r>
              <a:rPr sz="2800" spc="-260" dirty="0">
                <a:latin typeface="Verdana"/>
                <a:cs typeface="Verdana"/>
              </a:rPr>
              <a:t>k</a:t>
            </a:r>
            <a:r>
              <a:rPr sz="2800" spc="-210" dirty="0">
                <a:latin typeface="Verdana"/>
                <a:cs typeface="Verdana"/>
              </a:rPr>
              <a:t>i </a:t>
            </a:r>
            <a:r>
              <a:rPr sz="2800" spc="-20" dirty="0">
                <a:latin typeface="Verdana"/>
                <a:cs typeface="Verdana"/>
              </a:rPr>
              <a:t>anl</a:t>
            </a:r>
            <a:r>
              <a:rPr sz="2800" spc="150" dirty="0">
                <a:latin typeface="Verdana"/>
                <a:cs typeface="Verdana"/>
              </a:rPr>
              <a:t>amad</a:t>
            </a:r>
            <a:r>
              <a:rPr sz="2800" spc="135" dirty="0">
                <a:latin typeface="Verdana"/>
                <a:cs typeface="Verdana"/>
              </a:rPr>
              <a:t>a</a:t>
            </a:r>
            <a:r>
              <a:rPr sz="2800" spc="-220" dirty="0">
                <a:latin typeface="Verdana"/>
                <a:cs typeface="Verdana"/>
              </a:rPr>
              <a:t> </a:t>
            </a:r>
            <a:r>
              <a:rPr sz="2800" spc="250" dirty="0">
                <a:latin typeface="Verdana"/>
                <a:cs typeface="Verdana"/>
              </a:rPr>
              <a:t>ce</a:t>
            </a:r>
            <a:r>
              <a:rPr sz="2800" spc="-290" dirty="0">
                <a:latin typeface="Verdana"/>
                <a:cs typeface="Verdana"/>
              </a:rPr>
              <a:t>z</a:t>
            </a:r>
            <a:r>
              <a:rPr sz="2800" spc="5" dirty="0">
                <a:latin typeface="Verdana"/>
                <a:cs typeface="Verdana"/>
              </a:rPr>
              <a:t>ai  </a:t>
            </a:r>
            <a:r>
              <a:rPr sz="2800" spc="-145" dirty="0">
                <a:latin typeface="Verdana"/>
                <a:cs typeface="Verdana"/>
              </a:rPr>
              <a:t>işl</a:t>
            </a:r>
            <a:r>
              <a:rPr sz="2800" spc="-229" dirty="0">
                <a:latin typeface="Verdana"/>
                <a:cs typeface="Verdana"/>
              </a:rPr>
              <a:t>e</a:t>
            </a:r>
            <a:r>
              <a:rPr sz="2800" spc="-105" dirty="0">
                <a:latin typeface="Verdana"/>
                <a:cs typeface="Verdana"/>
              </a:rPr>
              <a:t>m</a:t>
            </a:r>
            <a:r>
              <a:rPr sz="2800" spc="-25" dirty="0">
                <a:latin typeface="Verdana"/>
                <a:cs typeface="Verdana"/>
              </a:rPr>
              <a:t>l</a:t>
            </a:r>
            <a:r>
              <a:rPr sz="2800" spc="-40" dirty="0">
                <a:latin typeface="Verdana"/>
                <a:cs typeface="Verdana"/>
              </a:rPr>
              <a:t>e</a:t>
            </a:r>
            <a:r>
              <a:rPr sz="2800" spc="-90" dirty="0">
                <a:latin typeface="Verdana"/>
                <a:cs typeface="Verdana"/>
              </a:rPr>
              <a:t>r</a:t>
            </a:r>
            <a:r>
              <a:rPr sz="2800" spc="-120" dirty="0">
                <a:latin typeface="Verdana"/>
                <a:cs typeface="Verdana"/>
              </a:rPr>
              <a:t>e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105" dirty="0">
                <a:latin typeface="Verdana"/>
                <a:cs typeface="Verdana"/>
              </a:rPr>
              <a:t>m</a:t>
            </a:r>
            <a:r>
              <a:rPr sz="2800" spc="229" dirty="0">
                <a:latin typeface="Verdana"/>
                <a:cs typeface="Verdana"/>
              </a:rPr>
              <a:t>a</a:t>
            </a:r>
            <a:r>
              <a:rPr sz="2800" spc="-175" dirty="0">
                <a:latin typeface="Verdana"/>
                <a:cs typeface="Verdana"/>
              </a:rPr>
              <a:t>r</a:t>
            </a:r>
            <a:r>
              <a:rPr sz="2800" spc="-254" dirty="0">
                <a:latin typeface="Verdana"/>
                <a:cs typeface="Verdana"/>
              </a:rPr>
              <a:t>u</a:t>
            </a:r>
            <a:r>
              <a:rPr sz="2800" spc="-285" dirty="0">
                <a:latin typeface="Verdana"/>
                <a:cs typeface="Verdana"/>
              </a:rPr>
              <a:t>z</a:t>
            </a:r>
            <a:r>
              <a:rPr sz="2800" spc="-220" dirty="0">
                <a:latin typeface="Verdana"/>
                <a:cs typeface="Verdana"/>
              </a:rPr>
              <a:t> </a:t>
            </a:r>
            <a:r>
              <a:rPr sz="2800" spc="-15" dirty="0">
                <a:latin typeface="Verdana"/>
                <a:cs typeface="Verdana"/>
              </a:rPr>
              <a:t>k</a:t>
            </a:r>
            <a:r>
              <a:rPr sz="2800" spc="-10" dirty="0">
                <a:latin typeface="Verdana"/>
                <a:cs typeface="Verdana"/>
              </a:rPr>
              <a:t>a</a:t>
            </a:r>
            <a:r>
              <a:rPr sz="2800" spc="5" dirty="0">
                <a:latin typeface="Verdana"/>
                <a:cs typeface="Verdana"/>
              </a:rPr>
              <a:t>la</a:t>
            </a:r>
            <a:r>
              <a:rPr sz="2800" spc="165" dirty="0">
                <a:latin typeface="Verdana"/>
                <a:cs typeface="Verdana"/>
              </a:rPr>
              <a:t>b</a:t>
            </a:r>
            <a:r>
              <a:rPr sz="2800" spc="-155" dirty="0">
                <a:latin typeface="Verdana"/>
                <a:cs typeface="Verdana"/>
              </a:rPr>
              <a:t>ilirl</a:t>
            </a:r>
            <a:r>
              <a:rPr sz="2800" spc="-290" dirty="0">
                <a:latin typeface="Verdana"/>
                <a:cs typeface="Verdana"/>
              </a:rPr>
              <a:t>e</a:t>
            </a:r>
            <a:r>
              <a:rPr sz="2800" spc="-355" dirty="0">
                <a:latin typeface="Verdana"/>
                <a:cs typeface="Verdana"/>
              </a:rPr>
              <a:t>r</a:t>
            </a:r>
            <a:endParaRPr sz="2800">
              <a:latin typeface="Verdana"/>
              <a:cs typeface="Verdana"/>
            </a:endParaRPr>
          </a:p>
          <a:p>
            <a:pPr marL="418465" indent="-406400">
              <a:lnSpc>
                <a:spcPct val="100000"/>
              </a:lnSpc>
              <a:spcBef>
                <a:spcPts val="630"/>
              </a:spcBef>
              <a:buClr>
                <a:srgbClr val="6FAC46"/>
              </a:buClr>
              <a:buFont typeface="Wingdings"/>
              <a:buChar char=""/>
              <a:tabLst>
                <a:tab pos="419100" algn="l"/>
              </a:tabLst>
            </a:pPr>
            <a:r>
              <a:rPr sz="2800" spc="-105" dirty="0">
                <a:latin typeface="Verdana"/>
                <a:cs typeface="Verdana"/>
              </a:rPr>
              <a:t>m</a:t>
            </a:r>
            <a:r>
              <a:rPr sz="2800" spc="150" dirty="0">
                <a:latin typeface="Verdana"/>
                <a:cs typeface="Verdana"/>
              </a:rPr>
              <a:t>e</a:t>
            </a:r>
            <a:r>
              <a:rPr sz="2800" spc="-380" dirty="0">
                <a:latin typeface="Verdana"/>
                <a:cs typeface="Verdana"/>
              </a:rPr>
              <a:t>s</a:t>
            </a:r>
            <a:r>
              <a:rPr sz="2800" spc="-25" dirty="0">
                <a:latin typeface="Verdana"/>
                <a:cs typeface="Verdana"/>
              </a:rPr>
              <a:t>l</a:t>
            </a:r>
            <a:r>
              <a:rPr sz="2800" spc="-40" dirty="0">
                <a:latin typeface="Verdana"/>
                <a:cs typeface="Verdana"/>
              </a:rPr>
              <a:t>e</a:t>
            </a:r>
            <a:r>
              <a:rPr sz="2800" spc="-320" dirty="0">
                <a:latin typeface="Verdana"/>
                <a:cs typeface="Verdana"/>
              </a:rPr>
              <a:t>k</a:t>
            </a:r>
            <a:r>
              <a:rPr sz="2800" spc="-150" dirty="0">
                <a:latin typeface="Verdana"/>
                <a:cs typeface="Verdana"/>
              </a:rPr>
              <a:t>i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30" dirty="0">
                <a:latin typeface="Verdana"/>
                <a:cs typeface="Verdana"/>
              </a:rPr>
              <a:t>ya</a:t>
            </a:r>
            <a:r>
              <a:rPr sz="2800" spc="165" dirty="0">
                <a:latin typeface="Verdana"/>
                <a:cs typeface="Verdana"/>
              </a:rPr>
              <a:t>p</a:t>
            </a:r>
            <a:r>
              <a:rPr sz="2800" spc="-155" dirty="0">
                <a:latin typeface="Verdana"/>
                <a:cs typeface="Verdana"/>
              </a:rPr>
              <a:t>tırı</a:t>
            </a:r>
            <a:r>
              <a:rPr sz="2800" spc="-425" dirty="0">
                <a:latin typeface="Verdana"/>
                <a:cs typeface="Verdana"/>
              </a:rPr>
              <a:t>m</a:t>
            </a:r>
            <a:r>
              <a:rPr sz="2800" spc="5" dirty="0">
                <a:latin typeface="Verdana"/>
                <a:cs typeface="Verdana"/>
              </a:rPr>
              <a:t>la</a:t>
            </a:r>
            <a:r>
              <a:rPr sz="2800" spc="-355" dirty="0">
                <a:latin typeface="Verdana"/>
                <a:cs typeface="Verdana"/>
              </a:rPr>
              <a:t>r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0" dirty="0">
                <a:latin typeface="Verdana"/>
                <a:cs typeface="Verdana"/>
              </a:rPr>
              <a:t>u</a:t>
            </a:r>
            <a:r>
              <a:rPr sz="2800" spc="-35" dirty="0">
                <a:latin typeface="Verdana"/>
                <a:cs typeface="Verdana"/>
              </a:rPr>
              <a:t>yg</a:t>
            </a:r>
            <a:r>
              <a:rPr sz="2800" spc="-30" dirty="0">
                <a:latin typeface="Verdana"/>
                <a:cs typeface="Verdana"/>
              </a:rPr>
              <a:t>u</a:t>
            </a:r>
            <a:r>
              <a:rPr sz="2800" spc="5" dirty="0">
                <a:latin typeface="Verdana"/>
                <a:cs typeface="Verdana"/>
              </a:rPr>
              <a:t>la</a:t>
            </a:r>
            <a:r>
              <a:rPr sz="2800" spc="-65" dirty="0">
                <a:latin typeface="Verdana"/>
                <a:cs typeface="Verdana"/>
              </a:rPr>
              <a:t>n</a:t>
            </a:r>
            <a:r>
              <a:rPr sz="2800" spc="229" dirty="0">
                <a:latin typeface="Verdana"/>
                <a:cs typeface="Verdana"/>
              </a:rPr>
              <a:t>a</a:t>
            </a:r>
            <a:r>
              <a:rPr sz="2800" spc="165" dirty="0">
                <a:latin typeface="Verdana"/>
                <a:cs typeface="Verdana"/>
              </a:rPr>
              <a:t>b</a:t>
            </a:r>
            <a:r>
              <a:rPr sz="2800" spc="-250" dirty="0">
                <a:latin typeface="Verdana"/>
                <a:cs typeface="Verdana"/>
              </a:rPr>
              <a:t>ilir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259842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Etik</a:t>
            </a:r>
            <a:r>
              <a:rPr spc="-35" dirty="0"/>
              <a:t> </a:t>
            </a:r>
            <a:r>
              <a:rPr spc="-5" dirty="0"/>
              <a:t>Kurallar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227" y="2490978"/>
            <a:ext cx="3624071" cy="3038093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202628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2E5496"/>
                </a:solidFill>
              </a:rPr>
              <a:t>Kaynakça</a:t>
            </a:r>
          </a:p>
        </p:txBody>
      </p:sp>
      <p:sp>
        <p:nvSpPr>
          <p:cNvPr id="3" name="object 3"/>
          <p:cNvSpPr/>
          <p:nvPr/>
        </p:nvSpPr>
        <p:spPr>
          <a:xfrm>
            <a:off x="695705" y="1287017"/>
            <a:ext cx="7724775" cy="5447665"/>
          </a:xfrm>
          <a:custGeom>
            <a:avLst/>
            <a:gdLst/>
            <a:ahLst/>
            <a:cxnLst/>
            <a:rect l="l" t="t" r="r" b="b"/>
            <a:pathLst>
              <a:path w="7724775" h="5447665">
                <a:moveTo>
                  <a:pt x="7724394" y="0"/>
                </a:moveTo>
                <a:lnTo>
                  <a:pt x="0" y="0"/>
                </a:lnTo>
                <a:lnTo>
                  <a:pt x="0" y="5447538"/>
                </a:lnTo>
                <a:lnTo>
                  <a:pt x="7724394" y="5447538"/>
                </a:lnTo>
                <a:lnTo>
                  <a:pt x="77243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2945" y="1286162"/>
            <a:ext cx="7734934" cy="5427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The</a:t>
            </a:r>
            <a:r>
              <a:rPr sz="1800" u="heavy" spc="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Standish</a:t>
            </a:r>
            <a:r>
              <a:rPr sz="1800" u="heavy" spc="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Group,</a:t>
            </a:r>
            <a:r>
              <a:rPr sz="1800" u="heavy" spc="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"CHAOS</a:t>
            </a:r>
            <a:r>
              <a:rPr sz="1800" u="heavy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1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Manifesto</a:t>
            </a:r>
            <a:r>
              <a:rPr sz="1800" u="heavy" spc="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2013:</a:t>
            </a:r>
            <a:r>
              <a:rPr sz="1800" u="heavy" spc="1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Think </a:t>
            </a:r>
            <a:r>
              <a:rPr sz="1800" u="heavy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Big,</a:t>
            </a:r>
            <a:r>
              <a:rPr sz="1800" u="heavy" spc="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Act</a:t>
            </a: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Small,"</a:t>
            </a:r>
            <a:r>
              <a:rPr sz="1800" u="heavy" spc="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2013. </a:t>
            </a:r>
            <a:r>
              <a:rPr sz="180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2"/>
              </a:rPr>
              <a:t>http://www.turkishtestingboard.org/ </a:t>
            </a:r>
            <a:r>
              <a:rPr sz="1800" spc="-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3"/>
              </a:rPr>
              <a:t>http://www.emo.org.tr/ekler/f966d9ba0bf9787_ek.pdf </a:t>
            </a:r>
            <a:r>
              <a:rPr sz="1800" spc="-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https: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4"/>
              </a:rPr>
              <a:t>//w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ww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4"/>
              </a:rPr>
              <a:t>.profelis.com.tr/false-positive-true-negative-neler-oluyor/ </a:t>
            </a:r>
            <a:r>
              <a:rPr sz="1800" spc="-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https: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5"/>
              </a:rPr>
              <a:t>//w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ww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5"/>
              </a:rPr>
              <a:t>.tutorialspoint.com/software_testing_dictionary/review.htm </a:t>
            </a:r>
            <a:r>
              <a:rPr sz="1800" spc="-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https://ahmeteminege1.medium.com/black-box-ve-white-box-test-c3850bd8f4d9 </a:t>
            </a:r>
            <a:r>
              <a:rPr sz="1800" spc="-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https://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6"/>
              </a:rPr>
              <a:t>www.emo.org.tr/ekler/adf71fe88613d84_ek.pdf </a:t>
            </a:r>
            <a:r>
              <a:rPr sz="1800" spc="-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https: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7"/>
              </a:rPr>
              <a:t>//w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ww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7"/>
              </a:rPr>
              <a:t>.mobilhanem.com/beyaz-kutu-test-teknikleri-ve-deneyim-temelli-test- </a:t>
            </a:r>
            <a:r>
              <a:rPr sz="1800" spc="-39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teknikleri/</a:t>
            </a:r>
            <a:endParaRPr sz="1800">
              <a:latin typeface="Calibri"/>
              <a:cs typeface="Calibri"/>
            </a:endParaRPr>
          </a:p>
          <a:p>
            <a:pPr marL="12700" marR="1033780">
              <a:lnSpc>
                <a:spcPct val="100000"/>
              </a:lnSpc>
            </a:pP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8"/>
              </a:rPr>
              <a:t>http://ieee.metu.edu/iffet/blog/Konfigurasyon_Yonetimi_CMII-V1.2.pdf </a:t>
            </a:r>
            <a:r>
              <a:rPr sz="1800" spc="-39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https://standards.ieee.org/ieee/829/1218/</a:t>
            </a:r>
            <a:endParaRPr sz="1800">
              <a:latin typeface="Calibri"/>
              <a:cs typeface="Calibri"/>
            </a:endParaRPr>
          </a:p>
          <a:p>
            <a:pPr marL="12700" marR="431800" indent="-635">
              <a:lnSpc>
                <a:spcPct val="100000"/>
              </a:lnSpc>
            </a:pP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Kaynak:</a:t>
            </a:r>
            <a:r>
              <a:rPr sz="1800" u="heavy" spc="5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9"/>
              </a:rPr>
              <a:t>http://www.slideshare.net/onsoftwaretest/istqb-iseb-lecture-notes-2- </a:t>
            </a:r>
            <a:r>
              <a:rPr sz="1800" spc="-39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presentation</a:t>
            </a:r>
            <a:endParaRPr sz="1800">
              <a:latin typeface="Calibri"/>
              <a:cs typeface="Calibri"/>
            </a:endParaRPr>
          </a:p>
          <a:p>
            <a:pPr marL="12700" marR="2020570">
              <a:lnSpc>
                <a:spcPct val="100000"/>
              </a:lnSpc>
            </a:pPr>
            <a:r>
              <a:rPr sz="1800" u="heavy" spc="-5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https://dergipark.org.tr/tr/download/article-file/165606 </a:t>
            </a:r>
            <a:r>
              <a:rPr sz="180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https: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10"/>
              </a:rPr>
              <a:t>//w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ww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10"/>
              </a:rPr>
              <a:t>.smartsheet.com/free-incident-report-templates </a:t>
            </a:r>
            <a:r>
              <a:rPr sz="1800" spc="-39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https: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11"/>
              </a:rPr>
              <a:t>//w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ww</a:t>
            </a:r>
            <a:r>
              <a:rPr sz="1800" u="heavy" spc="-10" dirty="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11"/>
              </a:rPr>
              <a:t>.emo.org.tr/ekler/ec563ab2a2c9be4_ek.pdf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12700" marR="320675">
              <a:lnSpc>
                <a:spcPct val="100000"/>
              </a:lnSpc>
            </a:pPr>
            <a:r>
              <a:rPr sz="1800" spc="-5" dirty="0">
                <a:solidFill>
                  <a:srgbClr val="4471C4"/>
                </a:solidFill>
                <a:latin typeface="Calibri"/>
                <a:cs typeface="Calibri"/>
              </a:rPr>
              <a:t>Gürbüz,</a:t>
            </a:r>
            <a:r>
              <a:rPr sz="1800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71C4"/>
                </a:solidFill>
                <a:latin typeface="Calibri"/>
                <a:cs typeface="Calibri"/>
              </a:rPr>
              <a:t>Ali, </a:t>
            </a:r>
            <a:r>
              <a:rPr sz="1800" spc="-20" dirty="0">
                <a:solidFill>
                  <a:srgbClr val="4471C4"/>
                </a:solidFill>
                <a:latin typeface="Calibri"/>
                <a:cs typeface="Calibri"/>
              </a:rPr>
              <a:t>Yazılım</a:t>
            </a:r>
            <a:r>
              <a:rPr sz="180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4471C4"/>
                </a:solidFill>
                <a:latin typeface="Calibri"/>
                <a:cs typeface="Calibri"/>
              </a:rPr>
              <a:t>Test</a:t>
            </a:r>
            <a:r>
              <a:rPr sz="1800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71C4"/>
                </a:solidFill>
                <a:latin typeface="Calibri"/>
                <a:cs typeface="Calibri"/>
              </a:rPr>
              <a:t>Mühendisinin</a:t>
            </a:r>
            <a:r>
              <a:rPr sz="1800" spc="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71C4"/>
                </a:solidFill>
                <a:latin typeface="Calibri"/>
                <a:cs typeface="Calibri"/>
              </a:rPr>
              <a:t>El</a:t>
            </a:r>
            <a:r>
              <a:rPr sz="1800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71C4"/>
                </a:solidFill>
                <a:latin typeface="Calibri"/>
                <a:cs typeface="Calibri"/>
              </a:rPr>
              <a:t>Kitabı</a:t>
            </a:r>
            <a:r>
              <a:rPr sz="1800" spc="1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71C4"/>
                </a:solidFill>
                <a:latin typeface="Calibri"/>
                <a:cs typeface="Calibri"/>
              </a:rPr>
              <a:t>ISTQB</a:t>
            </a:r>
            <a:r>
              <a:rPr sz="1800" spc="-1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4471C4"/>
                </a:solidFill>
                <a:latin typeface="Calibri"/>
                <a:cs typeface="Calibri"/>
              </a:rPr>
              <a:t>Temel</a:t>
            </a:r>
            <a:r>
              <a:rPr sz="1800" spc="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71C4"/>
                </a:solidFill>
                <a:latin typeface="Calibri"/>
                <a:cs typeface="Calibri"/>
              </a:rPr>
              <a:t>Seviye</a:t>
            </a:r>
            <a:r>
              <a:rPr sz="1800" spc="1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4471C4"/>
                </a:solidFill>
                <a:latin typeface="Calibri"/>
                <a:cs typeface="Calibri"/>
              </a:rPr>
              <a:t>Test</a:t>
            </a:r>
            <a:r>
              <a:rPr sz="1800" spc="1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71C4"/>
                </a:solidFill>
                <a:latin typeface="Calibri"/>
                <a:cs typeface="Calibri"/>
              </a:rPr>
              <a:t>–</a:t>
            </a:r>
            <a:r>
              <a:rPr sz="1800" spc="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71C4"/>
                </a:solidFill>
                <a:latin typeface="Calibri"/>
                <a:cs typeface="Calibri"/>
              </a:rPr>
              <a:t>ISTQB </a:t>
            </a:r>
            <a:r>
              <a:rPr sz="1800" spc="-1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71C4"/>
                </a:solidFill>
                <a:latin typeface="Calibri"/>
                <a:cs typeface="Calibri"/>
              </a:rPr>
              <a:t>İleri </a:t>
            </a:r>
            <a:r>
              <a:rPr sz="1800" spc="-10" dirty="0">
                <a:solidFill>
                  <a:srgbClr val="4471C4"/>
                </a:solidFill>
                <a:latin typeface="Calibri"/>
                <a:cs typeface="Calibri"/>
              </a:rPr>
              <a:t>Seviye</a:t>
            </a:r>
            <a:r>
              <a:rPr sz="1800" spc="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71C4"/>
                </a:solidFill>
                <a:latin typeface="Calibri"/>
                <a:cs typeface="Calibri"/>
              </a:rPr>
              <a:t>–</a:t>
            </a:r>
            <a:r>
              <a:rPr sz="1800" spc="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71C4"/>
                </a:solidFill>
                <a:latin typeface="Calibri"/>
                <a:cs typeface="Calibri"/>
              </a:rPr>
              <a:t>ISTQB</a:t>
            </a:r>
            <a:r>
              <a:rPr sz="1800" spc="-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4471C4"/>
                </a:solidFill>
                <a:latin typeface="Calibri"/>
                <a:cs typeface="Calibri"/>
              </a:rPr>
              <a:t>Test</a:t>
            </a:r>
            <a:r>
              <a:rPr sz="1800" spc="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71C4"/>
                </a:solidFill>
                <a:latin typeface="Calibri"/>
                <a:cs typeface="Calibri"/>
              </a:rPr>
              <a:t>Yöneticiliği</a:t>
            </a:r>
            <a:r>
              <a:rPr sz="1800" spc="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71C4"/>
                </a:solidFill>
                <a:latin typeface="Calibri"/>
                <a:cs typeface="Calibri"/>
              </a:rPr>
              <a:t>–</a:t>
            </a:r>
            <a:r>
              <a:rPr sz="1800" spc="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71C4"/>
                </a:solidFill>
                <a:latin typeface="Calibri"/>
                <a:cs typeface="Calibri"/>
              </a:rPr>
              <a:t>Yazılım</a:t>
            </a:r>
            <a:r>
              <a:rPr sz="180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4471C4"/>
                </a:solidFill>
                <a:latin typeface="Calibri"/>
                <a:cs typeface="Calibri"/>
              </a:rPr>
              <a:t>Test</a:t>
            </a:r>
            <a:r>
              <a:rPr sz="180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71C4"/>
                </a:solidFill>
                <a:latin typeface="Calibri"/>
                <a:cs typeface="Calibri"/>
              </a:rPr>
              <a:t>Mühendisliği,</a:t>
            </a:r>
            <a:r>
              <a:rPr sz="1800" spc="1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71C4"/>
                </a:solidFill>
                <a:latin typeface="Calibri"/>
                <a:cs typeface="Calibri"/>
              </a:rPr>
              <a:t>Seçkin</a:t>
            </a:r>
            <a:r>
              <a:rPr sz="1800" spc="1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71C4"/>
                </a:solidFill>
                <a:latin typeface="Calibri"/>
                <a:cs typeface="Calibri"/>
              </a:rPr>
              <a:t>Yayıncılık,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200" spc="-5" dirty="0">
                <a:solidFill>
                  <a:srgbClr val="4471C4"/>
                </a:solidFill>
                <a:latin typeface="Verdana"/>
                <a:cs typeface="Verdana"/>
              </a:rPr>
              <a:t>Şubat</a:t>
            </a:r>
            <a:r>
              <a:rPr sz="1200" spc="-35" dirty="0">
                <a:solidFill>
                  <a:srgbClr val="4471C4"/>
                </a:solidFill>
                <a:latin typeface="Verdana"/>
                <a:cs typeface="Verdana"/>
              </a:rPr>
              <a:t> </a:t>
            </a:r>
            <a:r>
              <a:rPr sz="1200" spc="-5" dirty="0">
                <a:solidFill>
                  <a:srgbClr val="4471C4"/>
                </a:solidFill>
                <a:latin typeface="Verdana"/>
                <a:cs typeface="Verdana"/>
              </a:rPr>
              <a:t>2020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456719" y="1777630"/>
            <a:ext cx="3347720" cy="4080510"/>
            <a:chOff x="8456719" y="1777630"/>
            <a:chExt cx="3347720" cy="4080510"/>
          </a:xfrm>
        </p:grpSpPr>
        <p:sp>
          <p:nvSpPr>
            <p:cNvPr id="6" name="object 6"/>
            <p:cNvSpPr/>
            <p:nvPr/>
          </p:nvSpPr>
          <p:spPr>
            <a:xfrm>
              <a:off x="9837730" y="1788679"/>
              <a:ext cx="589280" cy="392430"/>
            </a:xfrm>
            <a:custGeom>
              <a:avLst/>
              <a:gdLst/>
              <a:ahLst/>
              <a:cxnLst/>
              <a:rect l="l" t="t" r="r" b="b"/>
              <a:pathLst>
                <a:path w="589279" h="392430">
                  <a:moveTo>
                    <a:pt x="119951" y="0"/>
                  </a:moveTo>
                  <a:lnTo>
                    <a:pt x="16675" y="0"/>
                  </a:lnTo>
                  <a:lnTo>
                    <a:pt x="11163" y="1930"/>
                  </a:lnTo>
                  <a:lnTo>
                    <a:pt x="2235" y="9677"/>
                  </a:lnTo>
                  <a:lnTo>
                    <a:pt x="0" y="15976"/>
                  </a:lnTo>
                  <a:lnTo>
                    <a:pt x="0" y="369189"/>
                  </a:lnTo>
                  <a:lnTo>
                    <a:pt x="2235" y="375488"/>
                  </a:lnTo>
                  <a:lnTo>
                    <a:pt x="11163" y="383235"/>
                  </a:lnTo>
                  <a:lnTo>
                    <a:pt x="16675" y="385165"/>
                  </a:lnTo>
                  <a:lnTo>
                    <a:pt x="125615" y="385165"/>
                  </a:lnTo>
                  <a:lnTo>
                    <a:pt x="167728" y="382333"/>
                  </a:lnTo>
                  <a:lnTo>
                    <a:pt x="211459" y="370373"/>
                  </a:lnTo>
                  <a:lnTo>
                    <a:pt x="246684" y="348254"/>
                  </a:lnTo>
                  <a:lnTo>
                    <a:pt x="264902" y="325335"/>
                  </a:lnTo>
                  <a:lnTo>
                    <a:pt x="76796" y="325335"/>
                  </a:lnTo>
                  <a:lnTo>
                    <a:pt x="76796" y="215798"/>
                  </a:lnTo>
                  <a:lnTo>
                    <a:pt x="263519" y="215798"/>
                  </a:lnTo>
                  <a:lnTo>
                    <a:pt x="261595" y="212847"/>
                  </a:lnTo>
                  <a:lnTo>
                    <a:pt x="232625" y="187515"/>
                  </a:lnTo>
                  <a:lnTo>
                    <a:pt x="202412" y="177101"/>
                  </a:lnTo>
                  <a:lnTo>
                    <a:pt x="208635" y="174534"/>
                  </a:lnTo>
                  <a:lnTo>
                    <a:pt x="232578" y="158648"/>
                  </a:lnTo>
                  <a:lnTo>
                    <a:pt x="76796" y="158648"/>
                  </a:lnTo>
                  <a:lnTo>
                    <a:pt x="76796" y="58635"/>
                  </a:lnTo>
                  <a:lnTo>
                    <a:pt x="248742" y="58635"/>
                  </a:lnTo>
                  <a:lnTo>
                    <a:pt x="247053" y="54470"/>
                  </a:lnTo>
                  <a:lnTo>
                    <a:pt x="221310" y="23964"/>
                  </a:lnTo>
                  <a:lnTo>
                    <a:pt x="179933" y="5956"/>
                  </a:lnTo>
                  <a:lnTo>
                    <a:pt x="136987" y="371"/>
                  </a:lnTo>
                  <a:lnTo>
                    <a:pt x="119951" y="0"/>
                  </a:lnTo>
                  <a:close/>
                </a:path>
                <a:path w="589279" h="392430">
                  <a:moveTo>
                    <a:pt x="263519" y="215798"/>
                  </a:moveTo>
                  <a:lnTo>
                    <a:pt x="123228" y="215798"/>
                  </a:lnTo>
                  <a:lnTo>
                    <a:pt x="133441" y="216041"/>
                  </a:lnTo>
                  <a:lnTo>
                    <a:pt x="142649" y="216768"/>
                  </a:lnTo>
                  <a:lnTo>
                    <a:pt x="185839" y="235445"/>
                  </a:lnTo>
                  <a:lnTo>
                    <a:pt x="197650" y="263423"/>
                  </a:lnTo>
                  <a:lnTo>
                    <a:pt x="197650" y="280885"/>
                  </a:lnTo>
                  <a:lnTo>
                    <a:pt x="174777" y="316255"/>
                  </a:lnTo>
                  <a:lnTo>
                    <a:pt x="133350" y="325335"/>
                  </a:lnTo>
                  <a:lnTo>
                    <a:pt x="264902" y="325335"/>
                  </a:lnTo>
                  <a:lnTo>
                    <a:pt x="277493" y="289244"/>
                  </a:lnTo>
                  <a:lnTo>
                    <a:pt x="278904" y="269671"/>
                  </a:lnTo>
                  <a:lnTo>
                    <a:pt x="278533" y="260092"/>
                  </a:lnTo>
                  <a:lnTo>
                    <a:pt x="265920" y="219479"/>
                  </a:lnTo>
                  <a:lnTo>
                    <a:pt x="263519" y="215798"/>
                  </a:lnTo>
                  <a:close/>
                </a:path>
                <a:path w="589279" h="392430">
                  <a:moveTo>
                    <a:pt x="248742" y="58635"/>
                  </a:moveTo>
                  <a:lnTo>
                    <a:pt x="116382" y="58635"/>
                  </a:lnTo>
                  <a:lnTo>
                    <a:pt x="125005" y="58840"/>
                  </a:lnTo>
                  <a:lnTo>
                    <a:pt x="132716" y="59455"/>
                  </a:lnTo>
                  <a:lnTo>
                    <a:pt x="168173" y="75349"/>
                  </a:lnTo>
                  <a:lnTo>
                    <a:pt x="177698" y="99707"/>
                  </a:lnTo>
                  <a:lnTo>
                    <a:pt x="177698" y="114401"/>
                  </a:lnTo>
                  <a:lnTo>
                    <a:pt x="159994" y="148285"/>
                  </a:lnTo>
                  <a:lnTo>
                    <a:pt x="120548" y="158648"/>
                  </a:lnTo>
                  <a:lnTo>
                    <a:pt x="232578" y="158648"/>
                  </a:lnTo>
                  <a:lnTo>
                    <a:pt x="252412" y="124269"/>
                  </a:lnTo>
                  <a:lnTo>
                    <a:pt x="255981" y="97929"/>
                  </a:lnTo>
                  <a:lnTo>
                    <a:pt x="255423" y="85834"/>
                  </a:lnTo>
                  <a:lnTo>
                    <a:pt x="253750" y="74561"/>
                  </a:lnTo>
                  <a:lnTo>
                    <a:pt x="250956" y="64096"/>
                  </a:lnTo>
                  <a:lnTo>
                    <a:pt x="248742" y="58635"/>
                  </a:lnTo>
                  <a:close/>
                </a:path>
                <a:path w="589279" h="392430">
                  <a:moveTo>
                    <a:pt x="379971" y="97624"/>
                  </a:moveTo>
                  <a:lnTo>
                    <a:pt x="365493" y="97624"/>
                  </a:lnTo>
                  <a:lnTo>
                    <a:pt x="359486" y="97878"/>
                  </a:lnTo>
                  <a:lnTo>
                    <a:pt x="335419" y="107556"/>
                  </a:lnTo>
                  <a:lnTo>
                    <a:pt x="335543" y="277933"/>
                  </a:lnTo>
                  <a:lnTo>
                    <a:pt x="340334" y="322808"/>
                  </a:lnTo>
                  <a:lnTo>
                    <a:pt x="356704" y="358673"/>
                  </a:lnTo>
                  <a:lnTo>
                    <a:pt x="386765" y="383082"/>
                  </a:lnTo>
                  <a:lnTo>
                    <a:pt x="432752" y="392010"/>
                  </a:lnTo>
                  <a:lnTo>
                    <a:pt x="444858" y="391267"/>
                  </a:lnTo>
                  <a:lnTo>
                    <a:pt x="491275" y="373412"/>
                  </a:lnTo>
                  <a:lnTo>
                    <a:pt x="524738" y="344385"/>
                  </a:lnTo>
                  <a:lnTo>
                    <a:pt x="588733" y="344385"/>
                  </a:lnTo>
                  <a:lnTo>
                    <a:pt x="588733" y="326821"/>
                  </a:lnTo>
                  <a:lnTo>
                    <a:pt x="447243" y="326821"/>
                  </a:lnTo>
                  <a:lnTo>
                    <a:pt x="440651" y="325386"/>
                  </a:lnTo>
                  <a:lnTo>
                    <a:pt x="412813" y="291401"/>
                  </a:lnTo>
                  <a:lnTo>
                    <a:pt x="410133" y="259549"/>
                  </a:lnTo>
                  <a:lnTo>
                    <a:pt x="410133" y="107556"/>
                  </a:lnTo>
                  <a:lnTo>
                    <a:pt x="409536" y="105816"/>
                  </a:lnTo>
                  <a:lnTo>
                    <a:pt x="386029" y="97878"/>
                  </a:lnTo>
                  <a:lnTo>
                    <a:pt x="379971" y="97624"/>
                  </a:lnTo>
                  <a:close/>
                </a:path>
                <a:path w="589279" h="392430">
                  <a:moveTo>
                    <a:pt x="588733" y="344385"/>
                  </a:moveTo>
                  <a:lnTo>
                    <a:pt x="524738" y="344385"/>
                  </a:lnTo>
                  <a:lnTo>
                    <a:pt x="524738" y="377024"/>
                  </a:lnTo>
                  <a:lnTo>
                    <a:pt x="550329" y="386956"/>
                  </a:lnTo>
                  <a:lnTo>
                    <a:pt x="563029" y="386956"/>
                  </a:lnTo>
                  <a:lnTo>
                    <a:pt x="588733" y="377024"/>
                  </a:lnTo>
                  <a:lnTo>
                    <a:pt x="588733" y="344385"/>
                  </a:lnTo>
                  <a:close/>
                </a:path>
                <a:path w="589279" h="392430">
                  <a:moveTo>
                    <a:pt x="558863" y="97624"/>
                  </a:moveTo>
                  <a:lnTo>
                    <a:pt x="544182" y="97624"/>
                  </a:lnTo>
                  <a:lnTo>
                    <a:pt x="538124" y="97878"/>
                  </a:lnTo>
                  <a:lnTo>
                    <a:pt x="514311" y="107556"/>
                  </a:lnTo>
                  <a:lnTo>
                    <a:pt x="514311" y="286042"/>
                  </a:lnTo>
                  <a:lnTo>
                    <a:pt x="506249" y="295419"/>
                  </a:lnTo>
                  <a:lnTo>
                    <a:pt x="476303" y="320965"/>
                  </a:lnTo>
                  <a:lnTo>
                    <a:pt x="454787" y="326821"/>
                  </a:lnTo>
                  <a:lnTo>
                    <a:pt x="588733" y="326821"/>
                  </a:lnTo>
                  <a:lnTo>
                    <a:pt x="588733" y="107556"/>
                  </a:lnTo>
                  <a:lnTo>
                    <a:pt x="588137" y="105816"/>
                  </a:lnTo>
                  <a:lnTo>
                    <a:pt x="564921" y="97878"/>
                  </a:lnTo>
                  <a:lnTo>
                    <a:pt x="558863" y="97624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03478" y="1993428"/>
              <a:ext cx="142951" cy="13163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173149" y="1886304"/>
              <a:ext cx="253365" cy="294640"/>
            </a:xfrm>
            <a:custGeom>
              <a:avLst/>
              <a:gdLst/>
              <a:ahLst/>
              <a:cxnLst/>
              <a:rect l="l" t="t" r="r" b="b"/>
              <a:pathLst>
                <a:path w="253365" h="294639">
                  <a:moveTo>
                    <a:pt x="37210" y="0"/>
                  </a:moveTo>
                  <a:lnTo>
                    <a:pt x="44551" y="0"/>
                  </a:lnTo>
                  <a:lnTo>
                    <a:pt x="50609" y="254"/>
                  </a:lnTo>
                  <a:lnTo>
                    <a:pt x="55371" y="749"/>
                  </a:lnTo>
                  <a:lnTo>
                    <a:pt x="60134" y="1244"/>
                  </a:lnTo>
                  <a:lnTo>
                    <a:pt x="63957" y="1993"/>
                  </a:lnTo>
                  <a:lnTo>
                    <a:pt x="66827" y="2984"/>
                  </a:lnTo>
                  <a:lnTo>
                    <a:pt x="69710" y="3975"/>
                  </a:lnTo>
                  <a:lnTo>
                    <a:pt x="71742" y="5207"/>
                  </a:lnTo>
                  <a:lnTo>
                    <a:pt x="72936" y="6705"/>
                  </a:lnTo>
                  <a:lnTo>
                    <a:pt x="74117" y="8191"/>
                  </a:lnTo>
                  <a:lnTo>
                    <a:pt x="74714" y="9931"/>
                  </a:lnTo>
                  <a:lnTo>
                    <a:pt x="74714" y="11912"/>
                  </a:lnTo>
                  <a:lnTo>
                    <a:pt x="74714" y="161925"/>
                  </a:lnTo>
                  <a:lnTo>
                    <a:pt x="79184" y="201117"/>
                  </a:lnTo>
                  <a:lnTo>
                    <a:pt x="85585" y="212674"/>
                  </a:lnTo>
                  <a:lnTo>
                    <a:pt x="89255" y="217932"/>
                  </a:lnTo>
                  <a:lnTo>
                    <a:pt x="93916" y="222008"/>
                  </a:lnTo>
                  <a:lnTo>
                    <a:pt x="99567" y="224878"/>
                  </a:lnTo>
                  <a:lnTo>
                    <a:pt x="105232" y="227761"/>
                  </a:lnTo>
                  <a:lnTo>
                    <a:pt x="111823" y="229196"/>
                  </a:lnTo>
                  <a:lnTo>
                    <a:pt x="119367" y="229196"/>
                  </a:lnTo>
                  <a:lnTo>
                    <a:pt x="155428" y="212977"/>
                  </a:lnTo>
                  <a:lnTo>
                    <a:pt x="178892" y="188417"/>
                  </a:lnTo>
                  <a:lnTo>
                    <a:pt x="178892" y="11912"/>
                  </a:lnTo>
                  <a:lnTo>
                    <a:pt x="178892" y="9931"/>
                  </a:lnTo>
                  <a:lnTo>
                    <a:pt x="179438" y="8191"/>
                  </a:lnTo>
                  <a:lnTo>
                    <a:pt x="180530" y="6705"/>
                  </a:lnTo>
                  <a:lnTo>
                    <a:pt x="181622" y="5207"/>
                  </a:lnTo>
                  <a:lnTo>
                    <a:pt x="183603" y="3975"/>
                  </a:lnTo>
                  <a:lnTo>
                    <a:pt x="186486" y="2984"/>
                  </a:lnTo>
                  <a:lnTo>
                    <a:pt x="189369" y="1993"/>
                  </a:lnTo>
                  <a:lnTo>
                    <a:pt x="193179" y="1244"/>
                  </a:lnTo>
                  <a:lnTo>
                    <a:pt x="197942" y="749"/>
                  </a:lnTo>
                  <a:lnTo>
                    <a:pt x="202704" y="254"/>
                  </a:lnTo>
                  <a:lnTo>
                    <a:pt x="208762" y="0"/>
                  </a:lnTo>
                  <a:lnTo>
                    <a:pt x="216103" y="0"/>
                  </a:lnTo>
                  <a:lnTo>
                    <a:pt x="223443" y="0"/>
                  </a:lnTo>
                  <a:lnTo>
                    <a:pt x="229501" y="254"/>
                  </a:lnTo>
                  <a:lnTo>
                    <a:pt x="234264" y="749"/>
                  </a:lnTo>
                  <a:lnTo>
                    <a:pt x="239026" y="1244"/>
                  </a:lnTo>
                  <a:lnTo>
                    <a:pt x="242798" y="1993"/>
                  </a:lnTo>
                  <a:lnTo>
                    <a:pt x="245567" y="2984"/>
                  </a:lnTo>
                  <a:lnTo>
                    <a:pt x="248348" y="3975"/>
                  </a:lnTo>
                  <a:lnTo>
                    <a:pt x="250329" y="5207"/>
                  </a:lnTo>
                  <a:lnTo>
                    <a:pt x="251523" y="6705"/>
                  </a:lnTo>
                  <a:lnTo>
                    <a:pt x="252717" y="8191"/>
                  </a:lnTo>
                  <a:lnTo>
                    <a:pt x="253314" y="9931"/>
                  </a:lnTo>
                  <a:lnTo>
                    <a:pt x="253314" y="11912"/>
                  </a:lnTo>
                  <a:lnTo>
                    <a:pt x="253314" y="277418"/>
                  </a:lnTo>
                  <a:lnTo>
                    <a:pt x="253314" y="279400"/>
                  </a:lnTo>
                  <a:lnTo>
                    <a:pt x="252818" y="281139"/>
                  </a:lnTo>
                  <a:lnTo>
                    <a:pt x="251828" y="282625"/>
                  </a:lnTo>
                  <a:lnTo>
                    <a:pt x="250824" y="284111"/>
                  </a:lnTo>
                  <a:lnTo>
                    <a:pt x="249097" y="285356"/>
                  </a:lnTo>
                  <a:lnTo>
                    <a:pt x="246608" y="286346"/>
                  </a:lnTo>
                  <a:lnTo>
                    <a:pt x="244132" y="287337"/>
                  </a:lnTo>
                  <a:lnTo>
                    <a:pt x="240855" y="288086"/>
                  </a:lnTo>
                  <a:lnTo>
                    <a:pt x="236791" y="288582"/>
                  </a:lnTo>
                  <a:lnTo>
                    <a:pt x="232727" y="289077"/>
                  </a:lnTo>
                  <a:lnTo>
                    <a:pt x="227609" y="289331"/>
                  </a:lnTo>
                  <a:lnTo>
                    <a:pt x="221462" y="289331"/>
                  </a:lnTo>
                  <a:lnTo>
                    <a:pt x="214909" y="289331"/>
                  </a:lnTo>
                  <a:lnTo>
                    <a:pt x="209600" y="289077"/>
                  </a:lnTo>
                  <a:lnTo>
                    <a:pt x="205536" y="288582"/>
                  </a:lnTo>
                  <a:lnTo>
                    <a:pt x="201472" y="288086"/>
                  </a:lnTo>
                  <a:lnTo>
                    <a:pt x="189318" y="279400"/>
                  </a:lnTo>
                  <a:lnTo>
                    <a:pt x="189318" y="277418"/>
                  </a:lnTo>
                  <a:lnTo>
                    <a:pt x="189318" y="246761"/>
                  </a:lnTo>
                  <a:lnTo>
                    <a:pt x="155855" y="275787"/>
                  </a:lnTo>
                  <a:lnTo>
                    <a:pt x="109439" y="293642"/>
                  </a:lnTo>
                  <a:lnTo>
                    <a:pt x="97332" y="294386"/>
                  </a:lnTo>
                  <a:lnTo>
                    <a:pt x="84193" y="293828"/>
                  </a:lnTo>
                  <a:lnTo>
                    <a:pt x="42494" y="280583"/>
                  </a:lnTo>
                  <a:lnTo>
                    <a:pt x="15968" y="253005"/>
                  </a:lnTo>
                  <a:lnTo>
                    <a:pt x="2764" y="214360"/>
                  </a:lnTo>
                  <a:lnTo>
                    <a:pt x="0" y="174434"/>
                  </a:lnTo>
                  <a:lnTo>
                    <a:pt x="0" y="11912"/>
                  </a:lnTo>
                  <a:lnTo>
                    <a:pt x="0" y="9931"/>
                  </a:lnTo>
                  <a:lnTo>
                    <a:pt x="546" y="8191"/>
                  </a:lnTo>
                  <a:lnTo>
                    <a:pt x="1638" y="6705"/>
                  </a:lnTo>
                  <a:lnTo>
                    <a:pt x="2730" y="5207"/>
                  </a:lnTo>
                  <a:lnTo>
                    <a:pt x="4711" y="3975"/>
                  </a:lnTo>
                  <a:lnTo>
                    <a:pt x="7594" y="2984"/>
                  </a:lnTo>
                  <a:lnTo>
                    <a:pt x="10477" y="1993"/>
                  </a:lnTo>
                  <a:lnTo>
                    <a:pt x="14338" y="1244"/>
                  </a:lnTo>
                  <a:lnTo>
                    <a:pt x="19202" y="749"/>
                  </a:lnTo>
                  <a:lnTo>
                    <a:pt x="24066" y="254"/>
                  </a:lnTo>
                  <a:lnTo>
                    <a:pt x="30073" y="0"/>
                  </a:lnTo>
                  <a:lnTo>
                    <a:pt x="37210" y="0"/>
                  </a:lnTo>
                  <a:close/>
                </a:path>
              </a:pathLst>
            </a:custGeom>
            <a:ln w="2209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03478" y="1836266"/>
              <a:ext cx="122999" cy="12211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837730" y="1788679"/>
              <a:ext cx="279400" cy="385445"/>
            </a:xfrm>
            <a:custGeom>
              <a:avLst/>
              <a:gdLst/>
              <a:ahLst/>
              <a:cxnLst/>
              <a:rect l="l" t="t" r="r" b="b"/>
              <a:pathLst>
                <a:path w="279400" h="385444">
                  <a:moveTo>
                    <a:pt x="23215" y="0"/>
                  </a:moveTo>
                  <a:lnTo>
                    <a:pt x="119951" y="0"/>
                  </a:lnTo>
                  <a:lnTo>
                    <a:pt x="136987" y="371"/>
                  </a:lnTo>
                  <a:lnTo>
                    <a:pt x="179933" y="5956"/>
                  </a:lnTo>
                  <a:lnTo>
                    <a:pt x="221310" y="23964"/>
                  </a:lnTo>
                  <a:lnTo>
                    <a:pt x="247053" y="54470"/>
                  </a:lnTo>
                  <a:lnTo>
                    <a:pt x="255981" y="97929"/>
                  </a:lnTo>
                  <a:lnTo>
                    <a:pt x="255759" y="104820"/>
                  </a:lnTo>
                  <a:lnTo>
                    <a:pt x="241998" y="146748"/>
                  </a:lnTo>
                  <a:lnTo>
                    <a:pt x="208635" y="174534"/>
                  </a:lnTo>
                  <a:lnTo>
                    <a:pt x="202412" y="177101"/>
                  </a:lnTo>
                  <a:lnTo>
                    <a:pt x="210437" y="178867"/>
                  </a:lnTo>
                  <a:lnTo>
                    <a:pt x="245568" y="196040"/>
                  </a:lnTo>
                  <a:lnTo>
                    <a:pt x="269705" y="226615"/>
                  </a:lnTo>
                  <a:lnTo>
                    <a:pt x="278904" y="269671"/>
                  </a:lnTo>
                  <a:lnTo>
                    <a:pt x="278552" y="279699"/>
                  </a:lnTo>
                  <a:lnTo>
                    <a:pt x="266517" y="322581"/>
                  </a:lnTo>
                  <a:lnTo>
                    <a:pt x="240488" y="353540"/>
                  </a:lnTo>
                  <a:lnTo>
                    <a:pt x="203301" y="373557"/>
                  </a:lnTo>
                  <a:lnTo>
                    <a:pt x="158009" y="383574"/>
                  </a:lnTo>
                  <a:lnTo>
                    <a:pt x="125615" y="385165"/>
                  </a:lnTo>
                  <a:lnTo>
                    <a:pt x="23215" y="385165"/>
                  </a:lnTo>
                  <a:lnTo>
                    <a:pt x="16675" y="385165"/>
                  </a:lnTo>
                  <a:lnTo>
                    <a:pt x="11163" y="383235"/>
                  </a:lnTo>
                  <a:lnTo>
                    <a:pt x="6692" y="379361"/>
                  </a:lnTo>
                  <a:lnTo>
                    <a:pt x="2235" y="375488"/>
                  </a:lnTo>
                  <a:lnTo>
                    <a:pt x="0" y="369189"/>
                  </a:lnTo>
                  <a:lnTo>
                    <a:pt x="0" y="360464"/>
                  </a:lnTo>
                  <a:lnTo>
                    <a:pt x="0" y="24701"/>
                  </a:lnTo>
                  <a:lnTo>
                    <a:pt x="0" y="15976"/>
                  </a:lnTo>
                  <a:lnTo>
                    <a:pt x="2235" y="9677"/>
                  </a:lnTo>
                  <a:lnTo>
                    <a:pt x="6692" y="5803"/>
                  </a:lnTo>
                  <a:lnTo>
                    <a:pt x="11163" y="1930"/>
                  </a:lnTo>
                  <a:lnTo>
                    <a:pt x="16675" y="0"/>
                  </a:lnTo>
                  <a:lnTo>
                    <a:pt x="23215" y="0"/>
                  </a:lnTo>
                  <a:close/>
                </a:path>
              </a:pathLst>
            </a:custGeom>
            <a:ln w="2209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56719" y="2479981"/>
              <a:ext cx="3347313" cy="5444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03532" y="3209113"/>
              <a:ext cx="2849854" cy="54745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54826" y="3943017"/>
              <a:ext cx="2363825" cy="5450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31079" y="4674534"/>
              <a:ext cx="2196134" cy="54508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12912" y="5411519"/>
              <a:ext cx="1766785" cy="44239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866989" y="5381194"/>
              <a:ext cx="466725" cy="466090"/>
            </a:xfrm>
            <a:custGeom>
              <a:avLst/>
              <a:gdLst/>
              <a:ahLst/>
              <a:cxnLst/>
              <a:rect l="l" t="t" r="r" b="b"/>
              <a:pathLst>
                <a:path w="466725" h="466089">
                  <a:moveTo>
                    <a:pt x="232918" y="0"/>
                  </a:moveTo>
                  <a:lnTo>
                    <a:pt x="186387" y="4264"/>
                  </a:lnTo>
                  <a:lnTo>
                    <a:pt x="143402" y="17057"/>
                  </a:lnTo>
                  <a:lnTo>
                    <a:pt x="104037" y="38324"/>
                  </a:lnTo>
                  <a:lnTo>
                    <a:pt x="68173" y="68135"/>
                  </a:lnTo>
                  <a:lnTo>
                    <a:pt x="38351" y="103970"/>
                  </a:lnTo>
                  <a:lnTo>
                    <a:pt x="17046" y="143354"/>
                  </a:lnTo>
                  <a:lnTo>
                    <a:pt x="4262" y="186285"/>
                  </a:lnTo>
                  <a:lnTo>
                    <a:pt x="0" y="232765"/>
                  </a:lnTo>
                  <a:lnTo>
                    <a:pt x="4257" y="279285"/>
                  </a:lnTo>
                  <a:lnTo>
                    <a:pt x="17032" y="322241"/>
                  </a:lnTo>
                  <a:lnTo>
                    <a:pt x="38324" y="361633"/>
                  </a:lnTo>
                  <a:lnTo>
                    <a:pt x="68135" y="397459"/>
                  </a:lnTo>
                  <a:lnTo>
                    <a:pt x="103980" y="427244"/>
                  </a:lnTo>
                  <a:lnTo>
                    <a:pt x="143392" y="448516"/>
                  </a:lnTo>
                  <a:lnTo>
                    <a:pt x="186371" y="461277"/>
                  </a:lnTo>
                  <a:lnTo>
                    <a:pt x="232918" y="465531"/>
                  </a:lnTo>
                  <a:lnTo>
                    <a:pt x="279519" y="461270"/>
                  </a:lnTo>
                  <a:lnTo>
                    <a:pt x="322551" y="448489"/>
                  </a:lnTo>
                  <a:lnTo>
                    <a:pt x="362016" y="427185"/>
                  </a:lnTo>
                  <a:lnTo>
                    <a:pt x="364930" y="424764"/>
                  </a:lnTo>
                  <a:lnTo>
                    <a:pt x="232918" y="424764"/>
                  </a:lnTo>
                  <a:lnTo>
                    <a:pt x="194620" y="421251"/>
                  </a:lnTo>
                  <a:lnTo>
                    <a:pt x="126813" y="393201"/>
                  </a:lnTo>
                  <a:lnTo>
                    <a:pt x="97269" y="368655"/>
                  </a:lnTo>
                  <a:lnTo>
                    <a:pt x="72684" y="339140"/>
                  </a:lnTo>
                  <a:lnTo>
                    <a:pt x="44594" y="271270"/>
                  </a:lnTo>
                  <a:lnTo>
                    <a:pt x="41084" y="232918"/>
                  </a:lnTo>
                  <a:lnTo>
                    <a:pt x="44597" y="194594"/>
                  </a:lnTo>
                  <a:lnTo>
                    <a:pt x="72706" y="126667"/>
                  </a:lnTo>
                  <a:lnTo>
                    <a:pt x="97307" y="97066"/>
                  </a:lnTo>
                  <a:lnTo>
                    <a:pt x="126870" y="72444"/>
                  </a:lnTo>
                  <a:lnTo>
                    <a:pt x="194674" y="44298"/>
                  </a:lnTo>
                  <a:lnTo>
                    <a:pt x="232918" y="40779"/>
                  </a:lnTo>
                  <a:lnTo>
                    <a:pt x="364848" y="40779"/>
                  </a:lnTo>
                  <a:lnTo>
                    <a:pt x="361959" y="38378"/>
                  </a:lnTo>
                  <a:lnTo>
                    <a:pt x="322497" y="17057"/>
                  </a:lnTo>
                  <a:lnTo>
                    <a:pt x="279482" y="4264"/>
                  </a:lnTo>
                  <a:lnTo>
                    <a:pt x="232918" y="0"/>
                  </a:lnTo>
                  <a:close/>
                </a:path>
                <a:path w="466725" h="466089">
                  <a:moveTo>
                    <a:pt x="364848" y="40779"/>
                  </a:moveTo>
                  <a:lnTo>
                    <a:pt x="232918" y="40779"/>
                  </a:lnTo>
                  <a:lnTo>
                    <a:pt x="271217" y="44303"/>
                  </a:lnTo>
                  <a:lnTo>
                    <a:pt x="306620" y="54876"/>
                  </a:lnTo>
                  <a:lnTo>
                    <a:pt x="368731" y="97167"/>
                  </a:lnTo>
                  <a:lnTo>
                    <a:pt x="393375" y="126790"/>
                  </a:lnTo>
                  <a:lnTo>
                    <a:pt x="421515" y="194594"/>
                  </a:lnTo>
                  <a:lnTo>
                    <a:pt x="425056" y="232918"/>
                  </a:lnTo>
                  <a:lnTo>
                    <a:pt x="421539" y="271193"/>
                  </a:lnTo>
                  <a:lnTo>
                    <a:pt x="393402" y="339020"/>
                  </a:lnTo>
                  <a:lnTo>
                    <a:pt x="368782" y="368566"/>
                  </a:lnTo>
                  <a:lnTo>
                    <a:pt x="339188" y="393153"/>
                  </a:lnTo>
                  <a:lnTo>
                    <a:pt x="271201" y="421256"/>
                  </a:lnTo>
                  <a:lnTo>
                    <a:pt x="232918" y="424764"/>
                  </a:lnTo>
                  <a:lnTo>
                    <a:pt x="364930" y="424764"/>
                  </a:lnTo>
                  <a:lnTo>
                    <a:pt x="397916" y="397357"/>
                  </a:lnTo>
                  <a:lnTo>
                    <a:pt x="427760" y="361510"/>
                  </a:lnTo>
                  <a:lnTo>
                    <a:pt x="449076" y="322129"/>
                  </a:lnTo>
                  <a:lnTo>
                    <a:pt x="461865" y="279214"/>
                  </a:lnTo>
                  <a:lnTo>
                    <a:pt x="466128" y="232765"/>
                  </a:lnTo>
                  <a:lnTo>
                    <a:pt x="461862" y="186362"/>
                  </a:lnTo>
                  <a:lnTo>
                    <a:pt x="449065" y="143470"/>
                  </a:lnTo>
                  <a:lnTo>
                    <a:pt x="427734" y="104090"/>
                  </a:lnTo>
                  <a:lnTo>
                    <a:pt x="397865" y="68224"/>
                  </a:lnTo>
                  <a:lnTo>
                    <a:pt x="364848" y="40779"/>
                  </a:lnTo>
                  <a:close/>
                </a:path>
                <a:path w="466725" h="466089">
                  <a:moveTo>
                    <a:pt x="122580" y="239318"/>
                  </a:moveTo>
                  <a:lnTo>
                    <a:pt x="93764" y="239318"/>
                  </a:lnTo>
                  <a:lnTo>
                    <a:pt x="99115" y="271986"/>
                  </a:lnTo>
                  <a:lnTo>
                    <a:pt x="121071" y="324788"/>
                  </a:lnTo>
                  <a:lnTo>
                    <a:pt x="157499" y="360704"/>
                  </a:lnTo>
                  <a:lnTo>
                    <a:pt x="205119" y="378744"/>
                  </a:lnTo>
                  <a:lnTo>
                    <a:pt x="232918" y="381000"/>
                  </a:lnTo>
                  <a:lnTo>
                    <a:pt x="260778" y="378742"/>
                  </a:lnTo>
                  <a:lnTo>
                    <a:pt x="285989" y="371970"/>
                  </a:lnTo>
                  <a:lnTo>
                    <a:pt x="308550" y="360683"/>
                  </a:lnTo>
                  <a:lnTo>
                    <a:pt x="328460" y="344881"/>
                  </a:lnTo>
                  <a:lnTo>
                    <a:pt x="338243" y="333082"/>
                  </a:lnTo>
                  <a:lnTo>
                    <a:pt x="232918" y="333082"/>
                  </a:lnTo>
                  <a:lnTo>
                    <a:pt x="192639" y="327222"/>
                  </a:lnTo>
                  <a:lnTo>
                    <a:pt x="160823" y="309641"/>
                  </a:lnTo>
                  <a:lnTo>
                    <a:pt x="137470" y="280340"/>
                  </a:lnTo>
                  <a:lnTo>
                    <a:pt x="122580" y="239318"/>
                  </a:lnTo>
                  <a:close/>
                </a:path>
                <a:path w="466725" h="466089">
                  <a:moveTo>
                    <a:pt x="372668" y="239318"/>
                  </a:moveTo>
                  <a:lnTo>
                    <a:pt x="343458" y="239318"/>
                  </a:lnTo>
                  <a:lnTo>
                    <a:pt x="328556" y="280340"/>
                  </a:lnTo>
                  <a:lnTo>
                    <a:pt x="305166" y="309641"/>
                  </a:lnTo>
                  <a:lnTo>
                    <a:pt x="273287" y="327222"/>
                  </a:lnTo>
                  <a:lnTo>
                    <a:pt x="232918" y="333082"/>
                  </a:lnTo>
                  <a:lnTo>
                    <a:pt x="338243" y="333082"/>
                  </a:lnTo>
                  <a:lnTo>
                    <a:pt x="345167" y="324733"/>
                  </a:lnTo>
                  <a:lnTo>
                    <a:pt x="358103" y="300424"/>
                  </a:lnTo>
                  <a:lnTo>
                    <a:pt x="367259" y="271986"/>
                  </a:lnTo>
                  <a:lnTo>
                    <a:pt x="372668" y="239318"/>
                  </a:lnTo>
                  <a:close/>
                </a:path>
                <a:path w="466725" h="466089">
                  <a:moveTo>
                    <a:pt x="160591" y="118770"/>
                  </a:moveTo>
                  <a:lnTo>
                    <a:pt x="125639" y="137417"/>
                  </a:lnTo>
                  <a:lnTo>
                    <a:pt x="118770" y="160591"/>
                  </a:lnTo>
                  <a:lnTo>
                    <a:pt x="119530" y="168994"/>
                  </a:lnTo>
                  <a:lnTo>
                    <a:pt x="144440" y="199366"/>
                  </a:lnTo>
                  <a:lnTo>
                    <a:pt x="160591" y="202412"/>
                  </a:lnTo>
                  <a:lnTo>
                    <a:pt x="169013" y="201643"/>
                  </a:lnTo>
                  <a:lnTo>
                    <a:pt x="199888" y="176582"/>
                  </a:lnTo>
                  <a:lnTo>
                    <a:pt x="203009" y="160591"/>
                  </a:lnTo>
                  <a:lnTo>
                    <a:pt x="202238" y="152295"/>
                  </a:lnTo>
                  <a:lnTo>
                    <a:pt x="177012" y="121846"/>
                  </a:lnTo>
                  <a:lnTo>
                    <a:pt x="160591" y="118770"/>
                  </a:lnTo>
                  <a:close/>
                </a:path>
                <a:path w="466725" h="466089">
                  <a:moveTo>
                    <a:pt x="305244" y="118770"/>
                  </a:moveTo>
                  <a:lnTo>
                    <a:pt x="270160" y="137417"/>
                  </a:lnTo>
                  <a:lnTo>
                    <a:pt x="263131" y="160591"/>
                  </a:lnTo>
                  <a:lnTo>
                    <a:pt x="263912" y="168994"/>
                  </a:lnTo>
                  <a:lnTo>
                    <a:pt x="289156" y="199366"/>
                  </a:lnTo>
                  <a:lnTo>
                    <a:pt x="305244" y="202412"/>
                  </a:lnTo>
                  <a:lnTo>
                    <a:pt x="313718" y="201643"/>
                  </a:lnTo>
                  <a:lnTo>
                    <a:pt x="344317" y="176582"/>
                  </a:lnTo>
                  <a:lnTo>
                    <a:pt x="347370" y="160591"/>
                  </a:lnTo>
                  <a:lnTo>
                    <a:pt x="346601" y="152295"/>
                  </a:lnTo>
                  <a:lnTo>
                    <a:pt x="321448" y="121846"/>
                  </a:lnTo>
                  <a:lnTo>
                    <a:pt x="305244" y="11877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960753" y="5620513"/>
              <a:ext cx="279400" cy="142240"/>
            </a:xfrm>
            <a:custGeom>
              <a:avLst/>
              <a:gdLst/>
              <a:ahLst/>
              <a:cxnLst/>
              <a:rect l="l" t="t" r="r" b="b"/>
              <a:pathLst>
                <a:path w="279400" h="142239">
                  <a:moveTo>
                    <a:pt x="0" y="0"/>
                  </a:moveTo>
                  <a:lnTo>
                    <a:pt x="28816" y="0"/>
                  </a:lnTo>
                  <a:lnTo>
                    <a:pt x="43706" y="41021"/>
                  </a:lnTo>
                  <a:lnTo>
                    <a:pt x="67059" y="70323"/>
                  </a:lnTo>
                  <a:lnTo>
                    <a:pt x="98875" y="87903"/>
                  </a:lnTo>
                  <a:lnTo>
                    <a:pt x="139153" y="93764"/>
                  </a:lnTo>
                  <a:lnTo>
                    <a:pt x="179523" y="87903"/>
                  </a:lnTo>
                  <a:lnTo>
                    <a:pt x="211402" y="70323"/>
                  </a:lnTo>
                  <a:lnTo>
                    <a:pt x="234792" y="41021"/>
                  </a:lnTo>
                  <a:lnTo>
                    <a:pt x="249694" y="0"/>
                  </a:lnTo>
                  <a:lnTo>
                    <a:pt x="278904" y="0"/>
                  </a:lnTo>
                  <a:lnTo>
                    <a:pt x="264339" y="61106"/>
                  </a:lnTo>
                  <a:lnTo>
                    <a:pt x="234696" y="105562"/>
                  </a:lnTo>
                  <a:lnTo>
                    <a:pt x="192225" y="132651"/>
                  </a:lnTo>
                  <a:lnTo>
                    <a:pt x="139153" y="141681"/>
                  </a:lnTo>
                  <a:lnTo>
                    <a:pt x="111355" y="139426"/>
                  </a:lnTo>
                  <a:lnTo>
                    <a:pt x="63735" y="121385"/>
                  </a:lnTo>
                  <a:lnTo>
                    <a:pt x="27306" y="85469"/>
                  </a:lnTo>
                  <a:lnTo>
                    <a:pt x="5351" y="32668"/>
                  </a:lnTo>
                  <a:lnTo>
                    <a:pt x="0" y="0"/>
                  </a:lnTo>
                  <a:close/>
                </a:path>
              </a:pathLst>
            </a:custGeom>
            <a:ln w="2209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19071" y="5488915"/>
              <a:ext cx="106337" cy="10574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974710" y="5488915"/>
              <a:ext cx="106337" cy="10574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866989" y="5381194"/>
              <a:ext cx="466725" cy="466090"/>
            </a:xfrm>
            <a:custGeom>
              <a:avLst/>
              <a:gdLst/>
              <a:ahLst/>
              <a:cxnLst/>
              <a:rect l="l" t="t" r="r" b="b"/>
              <a:pathLst>
                <a:path w="466725" h="466089">
                  <a:moveTo>
                    <a:pt x="232918" y="40779"/>
                  </a:moveTo>
                  <a:lnTo>
                    <a:pt x="194674" y="44298"/>
                  </a:lnTo>
                  <a:lnTo>
                    <a:pt x="126870" y="72444"/>
                  </a:lnTo>
                  <a:lnTo>
                    <a:pt x="97307" y="97066"/>
                  </a:lnTo>
                  <a:lnTo>
                    <a:pt x="72706" y="126667"/>
                  </a:lnTo>
                  <a:lnTo>
                    <a:pt x="44597" y="194594"/>
                  </a:lnTo>
                  <a:lnTo>
                    <a:pt x="41084" y="232918"/>
                  </a:lnTo>
                  <a:lnTo>
                    <a:pt x="44594" y="271270"/>
                  </a:lnTo>
                  <a:lnTo>
                    <a:pt x="72684" y="339140"/>
                  </a:lnTo>
                  <a:lnTo>
                    <a:pt x="97269" y="368655"/>
                  </a:lnTo>
                  <a:lnTo>
                    <a:pt x="126813" y="393201"/>
                  </a:lnTo>
                  <a:lnTo>
                    <a:pt x="194636" y="421256"/>
                  </a:lnTo>
                  <a:lnTo>
                    <a:pt x="232918" y="424764"/>
                  </a:lnTo>
                  <a:lnTo>
                    <a:pt x="271256" y="421251"/>
                  </a:lnTo>
                  <a:lnTo>
                    <a:pt x="339188" y="393153"/>
                  </a:lnTo>
                  <a:lnTo>
                    <a:pt x="368782" y="368566"/>
                  </a:lnTo>
                  <a:lnTo>
                    <a:pt x="393402" y="339020"/>
                  </a:lnTo>
                  <a:lnTo>
                    <a:pt x="421539" y="271193"/>
                  </a:lnTo>
                  <a:lnTo>
                    <a:pt x="425056" y="232918"/>
                  </a:lnTo>
                  <a:lnTo>
                    <a:pt x="421536" y="194665"/>
                  </a:lnTo>
                  <a:lnTo>
                    <a:pt x="393375" y="126790"/>
                  </a:lnTo>
                  <a:lnTo>
                    <a:pt x="368731" y="97167"/>
                  </a:lnTo>
                  <a:lnTo>
                    <a:pt x="339125" y="72497"/>
                  </a:lnTo>
                  <a:lnTo>
                    <a:pt x="271217" y="44303"/>
                  </a:lnTo>
                  <a:lnTo>
                    <a:pt x="232918" y="40779"/>
                  </a:lnTo>
                  <a:close/>
                </a:path>
                <a:path w="466725" h="466089">
                  <a:moveTo>
                    <a:pt x="232918" y="0"/>
                  </a:moveTo>
                  <a:lnTo>
                    <a:pt x="279482" y="4264"/>
                  </a:lnTo>
                  <a:lnTo>
                    <a:pt x="322497" y="17057"/>
                  </a:lnTo>
                  <a:lnTo>
                    <a:pt x="361959" y="38378"/>
                  </a:lnTo>
                  <a:lnTo>
                    <a:pt x="397865" y="68224"/>
                  </a:lnTo>
                  <a:lnTo>
                    <a:pt x="427734" y="104090"/>
                  </a:lnTo>
                  <a:lnTo>
                    <a:pt x="449065" y="143470"/>
                  </a:lnTo>
                  <a:lnTo>
                    <a:pt x="461862" y="186362"/>
                  </a:lnTo>
                  <a:lnTo>
                    <a:pt x="466128" y="232765"/>
                  </a:lnTo>
                  <a:lnTo>
                    <a:pt x="461865" y="279214"/>
                  </a:lnTo>
                  <a:lnTo>
                    <a:pt x="449076" y="322129"/>
                  </a:lnTo>
                  <a:lnTo>
                    <a:pt x="427760" y="361510"/>
                  </a:lnTo>
                  <a:lnTo>
                    <a:pt x="397916" y="397357"/>
                  </a:lnTo>
                  <a:lnTo>
                    <a:pt x="362016" y="427185"/>
                  </a:lnTo>
                  <a:lnTo>
                    <a:pt x="322551" y="448489"/>
                  </a:lnTo>
                  <a:lnTo>
                    <a:pt x="279519" y="461270"/>
                  </a:lnTo>
                  <a:lnTo>
                    <a:pt x="232918" y="465531"/>
                  </a:lnTo>
                  <a:lnTo>
                    <a:pt x="186371" y="461277"/>
                  </a:lnTo>
                  <a:lnTo>
                    <a:pt x="143392" y="448516"/>
                  </a:lnTo>
                  <a:lnTo>
                    <a:pt x="103980" y="427244"/>
                  </a:lnTo>
                  <a:lnTo>
                    <a:pt x="68135" y="397459"/>
                  </a:lnTo>
                  <a:lnTo>
                    <a:pt x="38324" y="361633"/>
                  </a:lnTo>
                  <a:lnTo>
                    <a:pt x="17032" y="322241"/>
                  </a:lnTo>
                  <a:lnTo>
                    <a:pt x="4257" y="279285"/>
                  </a:lnTo>
                  <a:lnTo>
                    <a:pt x="0" y="232765"/>
                  </a:lnTo>
                  <a:lnTo>
                    <a:pt x="4262" y="186285"/>
                  </a:lnTo>
                  <a:lnTo>
                    <a:pt x="17046" y="143354"/>
                  </a:lnTo>
                  <a:lnTo>
                    <a:pt x="38351" y="103970"/>
                  </a:lnTo>
                  <a:lnTo>
                    <a:pt x="68173" y="68135"/>
                  </a:lnTo>
                  <a:lnTo>
                    <a:pt x="104037" y="38324"/>
                  </a:lnTo>
                  <a:lnTo>
                    <a:pt x="143449" y="17032"/>
                  </a:lnTo>
                  <a:lnTo>
                    <a:pt x="186409" y="4257"/>
                  </a:lnTo>
                  <a:lnTo>
                    <a:pt x="232918" y="0"/>
                  </a:lnTo>
                  <a:close/>
                </a:path>
              </a:pathLst>
            </a:custGeom>
            <a:ln w="2209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7119" y="305028"/>
            <a:ext cx="826706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Testing</a:t>
            </a:r>
            <a:r>
              <a:rPr spc="5" dirty="0"/>
              <a:t> </a:t>
            </a:r>
            <a:r>
              <a:rPr spc="-5" dirty="0"/>
              <a:t>Niçin</a:t>
            </a:r>
            <a:r>
              <a:rPr spc="10" dirty="0"/>
              <a:t> </a:t>
            </a:r>
            <a:r>
              <a:rPr spc="-35" dirty="0"/>
              <a:t>Gereklidir,</a:t>
            </a:r>
            <a:r>
              <a:rPr spc="25" dirty="0"/>
              <a:t> </a:t>
            </a:r>
            <a:r>
              <a:rPr dirty="0"/>
              <a:t>Neden</a:t>
            </a:r>
            <a:r>
              <a:rPr spc="-5" dirty="0"/>
              <a:t> </a:t>
            </a:r>
            <a:r>
              <a:rPr spc="-40" dirty="0"/>
              <a:t>Yapılır</a:t>
            </a:r>
            <a:r>
              <a:rPr spc="10" dirty="0"/>
              <a:t> 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2035948"/>
            <a:ext cx="9124950" cy="309118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760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Yazılımda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hata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olabilir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Yazılımın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güvenirliliği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öğrenilmek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istenebilir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Yüksek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arıza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maliyeti önlemek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istenebilir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Arızaların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telafi edilemeyecek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sonuçları olabilir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Piyasada güvenilir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başarılı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etiketi tescil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edilmek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istenebilir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Olumsuz hukuki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sonuçları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önlemek için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6450" y="5250179"/>
            <a:ext cx="6305549" cy="15049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779018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40" dirty="0">
                <a:latin typeface="Tahoma"/>
                <a:cs typeface="Tahoma"/>
              </a:rPr>
              <a:t>ISTQB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415" dirty="0">
                <a:latin typeface="Tahoma"/>
                <a:cs typeface="Tahoma"/>
              </a:rPr>
              <a:t>SERTiFi</a:t>
            </a:r>
            <a:r>
              <a:rPr spc="-530" dirty="0">
                <a:latin typeface="Tahoma"/>
                <a:cs typeface="Tahoma"/>
              </a:rPr>
              <a:t>K</a:t>
            </a:r>
            <a:r>
              <a:rPr spc="215" dirty="0">
                <a:latin typeface="Tahoma"/>
                <a:cs typeface="Tahoma"/>
              </a:rPr>
              <a:t>A</a:t>
            </a:r>
            <a:r>
              <a:rPr spc="-725" dirty="0">
                <a:latin typeface="Tahoma"/>
                <a:cs typeface="Tahoma"/>
              </a:rPr>
              <a:t>S</a:t>
            </a:r>
            <a:r>
              <a:rPr spc="-550" dirty="0">
                <a:latin typeface="Tahoma"/>
                <a:cs typeface="Tahoma"/>
              </a:rPr>
              <a:t>I</a:t>
            </a:r>
            <a:r>
              <a:rPr spc="-65" dirty="0">
                <a:latin typeface="Tahoma"/>
                <a:cs typeface="Tahoma"/>
              </a:rPr>
              <a:t> </a:t>
            </a:r>
            <a:r>
              <a:rPr spc="-285" dirty="0">
                <a:latin typeface="Tahoma"/>
                <a:cs typeface="Tahoma"/>
              </a:rPr>
              <a:t>N</a:t>
            </a:r>
            <a:r>
              <a:rPr spc="-225" dirty="0">
                <a:latin typeface="Tahoma"/>
                <a:cs typeface="Tahoma"/>
              </a:rPr>
              <a:t>E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360" dirty="0">
                <a:latin typeface="Tahoma"/>
                <a:cs typeface="Tahoma"/>
              </a:rPr>
              <a:t>iSE</a:t>
            </a:r>
            <a:r>
              <a:rPr spc="-55" dirty="0">
                <a:latin typeface="Tahoma"/>
                <a:cs typeface="Tahoma"/>
              </a:rPr>
              <a:t> </a:t>
            </a:r>
            <a:r>
              <a:rPr spc="-200" dirty="0">
                <a:latin typeface="Tahoma"/>
                <a:cs typeface="Tahoma"/>
              </a:rPr>
              <a:t>Y</a:t>
            </a:r>
            <a:r>
              <a:rPr spc="-180" dirty="0">
                <a:latin typeface="Tahoma"/>
                <a:cs typeface="Tahoma"/>
              </a:rPr>
              <a:t>A</a:t>
            </a:r>
            <a:r>
              <a:rPr spc="-190" dirty="0">
                <a:latin typeface="Tahoma"/>
                <a:cs typeface="Tahoma"/>
              </a:rPr>
              <a:t>R</a:t>
            </a:r>
            <a:r>
              <a:rPr spc="-180" dirty="0">
                <a:latin typeface="Tahoma"/>
                <a:cs typeface="Tahoma"/>
              </a:rPr>
              <a:t>A</a:t>
            </a:r>
            <a:r>
              <a:rPr spc="-190" dirty="0">
                <a:latin typeface="Tahoma"/>
                <a:cs typeface="Tahoma"/>
              </a:rPr>
              <a:t>R</a:t>
            </a:r>
            <a:r>
              <a:rPr spc="-25" dirty="0">
                <a:latin typeface="Tahoma"/>
                <a:cs typeface="Tahoma"/>
              </a:rPr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754931"/>
            <a:ext cx="9693275" cy="309181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760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20" dirty="0">
                <a:solidFill>
                  <a:srgbClr val="343434"/>
                </a:solidFill>
                <a:latin typeface="Calibri"/>
                <a:cs typeface="Calibri"/>
              </a:rPr>
              <a:t>ISTQB</a:t>
            </a:r>
            <a:r>
              <a:rPr sz="2800" spc="-5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43434"/>
                </a:solidFill>
                <a:latin typeface="Calibri"/>
                <a:cs typeface="Calibri"/>
              </a:rPr>
              <a:t>sertifikası</a:t>
            </a:r>
            <a:r>
              <a:rPr sz="2800" spc="5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43434"/>
                </a:solidFill>
                <a:latin typeface="Calibri"/>
                <a:cs typeface="Calibri"/>
              </a:rPr>
              <a:t>ile</a:t>
            </a:r>
            <a:r>
              <a:rPr sz="2800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43434"/>
                </a:solidFill>
                <a:latin typeface="Calibri"/>
                <a:cs typeface="Calibri"/>
              </a:rPr>
              <a:t>kariyerinizi</a:t>
            </a:r>
            <a:r>
              <a:rPr sz="2800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43434"/>
                </a:solidFill>
                <a:latin typeface="Calibri"/>
                <a:cs typeface="Calibri"/>
              </a:rPr>
              <a:t>bir</a:t>
            </a:r>
            <a:r>
              <a:rPr sz="2800" spc="-10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43434"/>
                </a:solidFill>
                <a:latin typeface="Calibri"/>
                <a:cs typeface="Calibri"/>
              </a:rPr>
              <a:t>adım</a:t>
            </a:r>
            <a:r>
              <a:rPr sz="2800" spc="10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43434"/>
                </a:solidFill>
                <a:latin typeface="Calibri"/>
                <a:cs typeface="Calibri"/>
              </a:rPr>
              <a:t>ileriye</a:t>
            </a:r>
            <a:r>
              <a:rPr sz="2800" spc="-20" dirty="0">
                <a:solidFill>
                  <a:srgbClr val="343434"/>
                </a:solidFill>
                <a:latin typeface="Calibri"/>
                <a:cs typeface="Calibri"/>
              </a:rPr>
              <a:t> taşıyarak,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800" b="1" spc="-20" dirty="0">
                <a:solidFill>
                  <a:srgbClr val="343434"/>
                </a:solidFill>
                <a:latin typeface="Calibri"/>
                <a:cs typeface="Calibri"/>
              </a:rPr>
              <a:t>test</a:t>
            </a:r>
            <a:r>
              <a:rPr sz="2800" b="1" spc="15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343434"/>
                </a:solidFill>
                <a:latin typeface="Calibri"/>
                <a:cs typeface="Calibri"/>
              </a:rPr>
              <a:t>uzmanlığı</a:t>
            </a:r>
            <a:r>
              <a:rPr sz="2800" b="1" spc="5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43434"/>
                </a:solidFill>
                <a:latin typeface="Calibri"/>
                <a:cs typeface="Calibri"/>
              </a:rPr>
              <a:t>alanında</a:t>
            </a:r>
            <a:r>
              <a:rPr sz="2800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43434"/>
                </a:solidFill>
                <a:latin typeface="Calibri"/>
                <a:cs typeface="Calibri"/>
              </a:rPr>
              <a:t>kendinizi</a:t>
            </a:r>
            <a:r>
              <a:rPr sz="2800" spc="10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43434"/>
                </a:solidFill>
                <a:latin typeface="Calibri"/>
                <a:cs typeface="Calibri"/>
              </a:rPr>
              <a:t>geliştirebilirsiniz.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250">
              <a:latin typeface="Calibri"/>
              <a:cs typeface="Calibri"/>
            </a:endParaRPr>
          </a:p>
          <a:p>
            <a:pPr marL="12700" marR="5080" indent="-635">
              <a:lnSpc>
                <a:spcPct val="119800"/>
              </a:lnSpc>
              <a:spcBef>
                <a:spcPts val="5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20" dirty="0">
                <a:solidFill>
                  <a:srgbClr val="343434"/>
                </a:solidFill>
                <a:latin typeface="Calibri"/>
                <a:cs typeface="Calibri"/>
              </a:rPr>
              <a:t>ISTQB</a:t>
            </a:r>
            <a:r>
              <a:rPr sz="2800" spc="-10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43434"/>
                </a:solidFill>
                <a:latin typeface="Calibri"/>
                <a:cs typeface="Calibri"/>
              </a:rPr>
              <a:t>; </a:t>
            </a:r>
            <a:r>
              <a:rPr sz="2800" spc="-5" dirty="0">
                <a:latin typeface="Calibri"/>
                <a:cs typeface="Calibri"/>
              </a:rPr>
              <a:t>içlerinde ABD'nin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ve</a:t>
            </a:r>
            <a:r>
              <a:rPr sz="2800" spc="-5" dirty="0">
                <a:latin typeface="Calibri"/>
                <a:cs typeface="Calibri"/>
              </a:rPr>
              <a:t> AB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üyelerinin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bulunduğu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70’in 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üzerinde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ülkede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yazılım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test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kalitesi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konusunda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faaliyet</a:t>
            </a:r>
            <a:r>
              <a:rPr sz="2800" spc="-15" dirty="0">
                <a:latin typeface="Calibri"/>
                <a:cs typeface="Calibri"/>
              </a:rPr>
              <a:t> sürdüren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uluslararası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bir </a:t>
            </a:r>
            <a:r>
              <a:rPr sz="2800" b="1" spc="-35" dirty="0">
                <a:latin typeface="Calibri"/>
                <a:cs typeface="Calibri"/>
              </a:rPr>
              <a:t>organizasyon</a:t>
            </a:r>
            <a:r>
              <a:rPr sz="2800" spc="-35" dirty="0">
                <a:latin typeface="Calibri"/>
                <a:cs typeface="Calibri"/>
              </a:rPr>
              <a:t>dur.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826643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Testing</a:t>
            </a:r>
            <a:r>
              <a:rPr spc="-5" dirty="0"/>
              <a:t> Niçin</a:t>
            </a:r>
            <a:r>
              <a:rPr spc="10" dirty="0"/>
              <a:t> </a:t>
            </a:r>
            <a:r>
              <a:rPr spc="-35" dirty="0"/>
              <a:t>Gereklidir,</a:t>
            </a:r>
            <a:r>
              <a:rPr spc="25" dirty="0"/>
              <a:t> </a:t>
            </a:r>
            <a:r>
              <a:rPr dirty="0"/>
              <a:t>Neden</a:t>
            </a:r>
            <a:r>
              <a:rPr spc="-5" dirty="0"/>
              <a:t> </a:t>
            </a:r>
            <a:r>
              <a:rPr spc="-40" dirty="0"/>
              <a:t>Yapılır</a:t>
            </a:r>
            <a:r>
              <a:rPr spc="10" dirty="0"/>
              <a:t> 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813762"/>
            <a:ext cx="6544309" cy="362902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400" spc="-5" dirty="0">
                <a:latin typeface="Calibri"/>
                <a:cs typeface="Calibri"/>
              </a:rPr>
              <a:t>Neler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 </a:t>
            </a:r>
            <a:r>
              <a:rPr sz="2400" spc="-5" dirty="0">
                <a:latin typeface="Calibri"/>
                <a:cs typeface="Calibri"/>
              </a:rPr>
              <a:t>edilir?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20" dirty="0">
                <a:latin typeface="Calibri"/>
                <a:cs typeface="Calibri"/>
              </a:rPr>
              <a:t>Yazılımdan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istenilenler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yerinde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-5" dirty="0">
                <a:latin typeface="Calibri"/>
                <a:cs typeface="Calibri"/>
              </a:rPr>
              <a:t> yapılmış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mı?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25" dirty="0">
                <a:latin typeface="Calibri"/>
                <a:cs typeface="Calibri"/>
              </a:rPr>
              <a:t>Yazılım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istenilen</a:t>
            </a:r>
            <a:r>
              <a:rPr sz="2400" spc="-5" dirty="0">
                <a:latin typeface="Calibri"/>
                <a:cs typeface="Calibri"/>
              </a:rPr>
              <a:t> işlevleri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yerine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getiriyor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mu?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25" dirty="0">
                <a:latin typeface="Calibri"/>
                <a:cs typeface="Calibri"/>
              </a:rPr>
              <a:t>Yazılım </a:t>
            </a:r>
            <a:r>
              <a:rPr sz="2400" spc="-5" dirty="0">
                <a:latin typeface="Calibri"/>
                <a:cs typeface="Calibri"/>
              </a:rPr>
              <a:t>işlevleri </a:t>
            </a:r>
            <a:r>
              <a:rPr sz="2400" spc="-20" dirty="0">
                <a:latin typeface="Calibri"/>
                <a:cs typeface="Calibri"/>
              </a:rPr>
              <a:t>yaparken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hata </a:t>
            </a:r>
            <a:r>
              <a:rPr sz="2400" spc="-10" dirty="0">
                <a:latin typeface="Calibri"/>
                <a:cs typeface="Calibri"/>
              </a:rPr>
              <a:t>veriyor</a:t>
            </a:r>
            <a:r>
              <a:rPr sz="2400" dirty="0">
                <a:latin typeface="Calibri"/>
                <a:cs typeface="Calibri"/>
              </a:rPr>
              <a:t> mu?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25" dirty="0">
                <a:latin typeface="Calibri"/>
                <a:cs typeface="Calibri"/>
              </a:rPr>
              <a:t>Yazılım </a:t>
            </a:r>
            <a:r>
              <a:rPr sz="2400" spc="-10" dirty="0">
                <a:latin typeface="Calibri"/>
                <a:cs typeface="Calibri"/>
              </a:rPr>
              <a:t>istenilen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hızda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yapıyor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mu?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25" dirty="0">
                <a:latin typeface="Calibri"/>
                <a:cs typeface="Calibri"/>
              </a:rPr>
              <a:t>Yazılım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istenilen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kadar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işlev</a:t>
            </a:r>
            <a:r>
              <a:rPr sz="2400" spc="-10" dirty="0">
                <a:latin typeface="Calibri"/>
                <a:cs typeface="Calibri"/>
              </a:rPr>
              <a:t> yapabiliyor </a:t>
            </a:r>
            <a:r>
              <a:rPr sz="2400" dirty="0">
                <a:latin typeface="Calibri"/>
                <a:cs typeface="Calibri"/>
              </a:rPr>
              <a:t>mu?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25" dirty="0">
                <a:latin typeface="Calibri"/>
                <a:cs typeface="Calibri"/>
              </a:rPr>
              <a:t>Yazılım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istenilen</a:t>
            </a:r>
            <a:r>
              <a:rPr sz="2400" spc="-5" dirty="0">
                <a:latin typeface="Calibri"/>
                <a:cs typeface="Calibri"/>
              </a:rPr>
              <a:t> işlevleri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en </a:t>
            </a:r>
            <a:r>
              <a:rPr sz="2400" spc="-10" dirty="0">
                <a:latin typeface="Calibri"/>
                <a:cs typeface="Calibri"/>
              </a:rPr>
              <a:t>çok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kadar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yapıyor?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0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25" dirty="0">
                <a:latin typeface="Calibri"/>
                <a:cs typeface="Calibri"/>
              </a:rPr>
              <a:t>Yazılım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istenilen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kolay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yapıyor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1447" y="5462980"/>
            <a:ext cx="5960745" cy="89217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36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25" dirty="0">
                <a:latin typeface="Calibri"/>
                <a:cs typeface="Calibri"/>
              </a:rPr>
              <a:t>Yazılım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istenilen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işlevleri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güvenli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yapıyor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mu?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25" dirty="0">
                <a:latin typeface="Calibri"/>
                <a:cs typeface="Calibri"/>
              </a:rPr>
              <a:t>Yazılım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işlevleri her </a:t>
            </a:r>
            <a:r>
              <a:rPr sz="2400" spc="-10" dirty="0">
                <a:latin typeface="Calibri"/>
                <a:cs typeface="Calibri"/>
              </a:rPr>
              <a:t>zaman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yapabiliyor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45714" y="2247598"/>
            <a:ext cx="1656714" cy="3134512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400" b="1" spc="-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validation</a:t>
            </a:r>
            <a:endParaRPr sz="2400" dirty="0">
              <a:solidFill>
                <a:schemeClr val="accent2">
                  <a:lumMod val="75000"/>
                </a:schemeClr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2400" b="1" spc="-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verification</a:t>
            </a:r>
            <a:endParaRPr sz="2400" dirty="0">
              <a:solidFill>
                <a:schemeClr val="accent2">
                  <a:lumMod val="75000"/>
                </a:schemeClr>
              </a:solidFill>
              <a:latin typeface="Calibri"/>
              <a:cs typeface="Calibri"/>
            </a:endParaRPr>
          </a:p>
          <a:p>
            <a:pPr marL="12700" marR="5080">
              <a:lnSpc>
                <a:spcPct val="120900"/>
              </a:lnSpc>
              <a:spcBef>
                <a:spcPts val="155"/>
              </a:spcBef>
            </a:pPr>
            <a:r>
              <a:rPr sz="2400" b="1" spc="-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reliability </a:t>
            </a:r>
            <a:r>
              <a:rPr sz="2400" b="1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p</a:t>
            </a:r>
            <a:r>
              <a:rPr sz="2400" b="1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er</a:t>
            </a:r>
            <a:r>
              <a:rPr sz="2400" b="1" spc="-3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f</a:t>
            </a:r>
            <a:r>
              <a:rPr sz="2400" b="1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o</a:t>
            </a:r>
            <a:r>
              <a:rPr sz="2400" b="1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r</a:t>
            </a:r>
            <a:r>
              <a:rPr sz="2400" b="1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ma</a:t>
            </a:r>
            <a:r>
              <a:rPr sz="2400" b="1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n</a:t>
            </a:r>
            <a:r>
              <a:rPr sz="2400" b="1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ce  load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Calibri"/>
              <a:cs typeface="Calibri"/>
            </a:endParaRPr>
          </a:p>
          <a:p>
            <a:pPr marL="12700" marR="5080">
              <a:lnSpc>
                <a:spcPct val="120900"/>
              </a:lnSpc>
              <a:spcBef>
                <a:spcPts val="155"/>
              </a:spcBef>
            </a:pPr>
            <a:r>
              <a:rPr sz="2400" b="1" spc="-1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stress </a:t>
            </a:r>
            <a:r>
              <a:rPr sz="2400" b="1" spc="-1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us</a:t>
            </a:r>
            <a:r>
              <a:rPr sz="2400" b="1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a</a:t>
            </a:r>
            <a:r>
              <a:rPr sz="2400" b="1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b</a:t>
            </a:r>
            <a:r>
              <a:rPr sz="2400" b="1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ili</a:t>
            </a:r>
            <a:r>
              <a:rPr sz="2400" b="1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ty</a:t>
            </a:r>
            <a:endParaRPr sz="2400" dirty="0">
              <a:solidFill>
                <a:schemeClr val="accent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73476" y="5422700"/>
            <a:ext cx="2022924" cy="882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610" marR="5080" indent="-42545">
              <a:lnSpc>
                <a:spcPct val="11950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security</a:t>
            </a:r>
            <a:endParaRPr lang="en-US" sz="2400" b="1" spc="-5" dirty="0">
              <a:solidFill>
                <a:schemeClr val="accent2">
                  <a:lumMod val="75000"/>
                </a:schemeClr>
              </a:solidFill>
              <a:latin typeface="Calibri"/>
              <a:cs typeface="Calibri"/>
            </a:endParaRPr>
          </a:p>
          <a:p>
            <a:pPr marL="54610" marR="5080" indent="-42545">
              <a:lnSpc>
                <a:spcPct val="119500"/>
              </a:lnSpc>
              <a:spcBef>
                <a:spcPts val="100"/>
              </a:spcBef>
            </a:pPr>
            <a:r>
              <a:rPr lang="de-DE" sz="2400" b="1" spc="-15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c</a:t>
            </a:r>
            <a:r>
              <a:rPr sz="2400" b="1" spc="-5" dirty="0" err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om</a:t>
            </a:r>
            <a:r>
              <a:rPr sz="2400" b="1" dirty="0" err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p</a:t>
            </a:r>
            <a:r>
              <a:rPr sz="2400" b="1" spc="-30" dirty="0" err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a</a:t>
            </a:r>
            <a:r>
              <a:rPr sz="2400" b="1" dirty="0" err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t</a:t>
            </a:r>
            <a:r>
              <a:rPr sz="2400" b="1" spc="-5" dirty="0" err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i</a:t>
            </a:r>
            <a:r>
              <a:rPr sz="2400" b="1" dirty="0" err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b</a:t>
            </a:r>
            <a:r>
              <a:rPr sz="2400" b="1" spc="-5" dirty="0" err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ili</a:t>
            </a:r>
            <a:r>
              <a:rPr sz="2400" b="1" dirty="0" err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ty</a:t>
            </a:r>
            <a:endParaRPr sz="2400" dirty="0">
              <a:solidFill>
                <a:schemeClr val="accent2">
                  <a:lumMod val="75000"/>
                </a:scheme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534289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Testing</a:t>
            </a:r>
            <a:r>
              <a:rPr spc="-15" dirty="0"/>
              <a:t> </a:t>
            </a:r>
            <a:r>
              <a:rPr dirty="0"/>
              <a:t>Neden</a:t>
            </a:r>
            <a:r>
              <a:rPr spc="-30" dirty="0"/>
              <a:t> </a:t>
            </a:r>
            <a:r>
              <a:rPr spc="-35" dirty="0"/>
              <a:t>Yapılmaz</a:t>
            </a:r>
            <a:r>
              <a:rPr spc="-40" dirty="0"/>
              <a:t> 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09494" y="2367005"/>
            <a:ext cx="5640070" cy="2069464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760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spc="-30" dirty="0">
                <a:latin typeface="Calibri"/>
                <a:cs typeface="Calibri"/>
              </a:rPr>
              <a:t>Yazılımı </a:t>
            </a:r>
            <a:r>
              <a:rPr sz="2800" spc="-10" dirty="0">
                <a:latin typeface="Calibri"/>
                <a:cs typeface="Calibri"/>
              </a:rPr>
              <a:t>hatasız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olduğunu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göstermek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spc="-15" dirty="0">
                <a:latin typeface="Calibri"/>
                <a:cs typeface="Calibri"/>
              </a:rPr>
              <a:t>Proje</a:t>
            </a:r>
            <a:r>
              <a:rPr sz="2800" spc="-5" dirty="0">
                <a:latin typeface="Calibri"/>
                <a:cs typeface="Calibri"/>
              </a:rPr>
              <a:t> planında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olduğu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için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spc="-15" dirty="0">
                <a:latin typeface="Calibri"/>
                <a:cs typeface="Calibri"/>
              </a:rPr>
              <a:t>Proje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takviminde</a:t>
            </a:r>
            <a:r>
              <a:rPr sz="2800" spc="-5" dirty="0">
                <a:latin typeface="Calibri"/>
                <a:cs typeface="Calibri"/>
              </a:rPr>
              <a:t> boşluk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olduğu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için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dirty="0">
                <a:latin typeface="Calibri"/>
                <a:cs typeface="Calibri"/>
              </a:rPr>
              <a:t>İmaj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için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2933" y="2356104"/>
            <a:ext cx="4328159" cy="348614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372808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</a:t>
            </a:r>
            <a:r>
              <a:rPr spc="-30" dirty="0"/>
              <a:t> </a:t>
            </a:r>
            <a:r>
              <a:rPr spc="-15" dirty="0"/>
              <a:t>Kadar</a:t>
            </a:r>
            <a:r>
              <a:rPr spc="-30" dirty="0"/>
              <a:t> </a:t>
            </a:r>
            <a:r>
              <a:rPr spc="-100" dirty="0"/>
              <a:t>Test</a:t>
            </a:r>
            <a:r>
              <a:rPr spc="-30" dirty="0"/>
              <a:t> </a:t>
            </a:r>
            <a:r>
              <a:rPr spc="-5" dirty="0"/>
              <a:t>???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755042"/>
            <a:ext cx="6211570" cy="2069464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10" dirty="0">
                <a:latin typeface="Calibri"/>
                <a:cs typeface="Calibri"/>
              </a:rPr>
              <a:t>Sürekli,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her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zaman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Planlanan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süre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bittiği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zaman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10" dirty="0">
                <a:latin typeface="Calibri"/>
                <a:cs typeface="Calibri"/>
              </a:rPr>
              <a:t>Kullanıcı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yeterli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dediğinde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25" dirty="0">
                <a:latin typeface="Calibri"/>
                <a:cs typeface="Calibri"/>
              </a:rPr>
              <a:t>Yazılımın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doğru</a:t>
            </a:r>
            <a:r>
              <a:rPr sz="2800" spc="-10" dirty="0">
                <a:latin typeface="Calibri"/>
                <a:cs typeface="Calibri"/>
              </a:rPr>
              <a:t> çalıştığı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ispat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edildiğinde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1447" y="4393544"/>
            <a:ext cx="6800850" cy="134810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8465" marR="1497965" indent="-406400">
              <a:lnSpc>
                <a:spcPts val="3020"/>
              </a:lnSpc>
              <a:spcBef>
                <a:spcPts val="484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25" dirty="0">
                <a:latin typeface="Calibri"/>
                <a:cs typeface="Calibri"/>
              </a:rPr>
              <a:t>Yazılımın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doğru </a:t>
            </a:r>
            <a:r>
              <a:rPr sz="2800" spc="-10" dirty="0">
                <a:latin typeface="Calibri"/>
                <a:cs typeface="Calibri"/>
              </a:rPr>
              <a:t>çalıştığından</a:t>
            </a:r>
            <a:r>
              <a:rPr sz="2800" spc="-5" dirty="0">
                <a:latin typeface="Calibri"/>
                <a:cs typeface="Calibri"/>
              </a:rPr>
              <a:t> emin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olunduğunda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25" dirty="0">
                <a:latin typeface="Calibri"/>
                <a:cs typeface="Calibri"/>
              </a:rPr>
              <a:t>Yazılımın </a:t>
            </a:r>
            <a:r>
              <a:rPr sz="2800" dirty="0">
                <a:latin typeface="Calibri"/>
                <a:cs typeface="Calibri"/>
              </a:rPr>
              <a:t>risk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değerlendirmesine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bağlı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olarak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35572" y="4593464"/>
            <a:ext cx="2327910" cy="213360"/>
            <a:chOff x="6235572" y="4593464"/>
            <a:chExt cx="2327910" cy="213360"/>
          </a:xfrm>
        </p:grpSpPr>
        <p:sp>
          <p:nvSpPr>
            <p:cNvPr id="6" name="object 6"/>
            <p:cNvSpPr/>
            <p:nvPr/>
          </p:nvSpPr>
          <p:spPr>
            <a:xfrm>
              <a:off x="6241922" y="4599814"/>
              <a:ext cx="2315210" cy="200660"/>
            </a:xfrm>
            <a:custGeom>
              <a:avLst/>
              <a:gdLst/>
              <a:ahLst/>
              <a:cxnLst/>
              <a:rect l="l" t="t" r="r" b="b"/>
              <a:pathLst>
                <a:path w="2315209" h="200660">
                  <a:moveTo>
                    <a:pt x="100203" y="0"/>
                  </a:moveTo>
                  <a:lnTo>
                    <a:pt x="0" y="100202"/>
                  </a:lnTo>
                  <a:lnTo>
                    <a:pt x="100203" y="200405"/>
                  </a:lnTo>
                  <a:lnTo>
                    <a:pt x="100203" y="150304"/>
                  </a:lnTo>
                  <a:lnTo>
                    <a:pt x="2314956" y="150304"/>
                  </a:lnTo>
                  <a:lnTo>
                    <a:pt x="2314956" y="50101"/>
                  </a:lnTo>
                  <a:lnTo>
                    <a:pt x="100203" y="50101"/>
                  </a:lnTo>
                  <a:lnTo>
                    <a:pt x="1002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41922" y="4599814"/>
              <a:ext cx="2315210" cy="200660"/>
            </a:xfrm>
            <a:custGeom>
              <a:avLst/>
              <a:gdLst/>
              <a:ahLst/>
              <a:cxnLst/>
              <a:rect l="l" t="t" r="r" b="b"/>
              <a:pathLst>
                <a:path w="2315209" h="200660">
                  <a:moveTo>
                    <a:pt x="0" y="100202"/>
                  </a:moveTo>
                  <a:lnTo>
                    <a:pt x="100203" y="0"/>
                  </a:lnTo>
                  <a:lnTo>
                    <a:pt x="100203" y="50101"/>
                  </a:lnTo>
                  <a:lnTo>
                    <a:pt x="2314956" y="50101"/>
                  </a:lnTo>
                  <a:lnTo>
                    <a:pt x="2314956" y="150304"/>
                  </a:lnTo>
                  <a:lnTo>
                    <a:pt x="100203" y="150304"/>
                  </a:lnTo>
                  <a:lnTo>
                    <a:pt x="100203" y="200405"/>
                  </a:lnTo>
                  <a:lnTo>
                    <a:pt x="0" y="10020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657465" y="5412613"/>
            <a:ext cx="906144" cy="213995"/>
            <a:chOff x="7657465" y="5412613"/>
            <a:chExt cx="906144" cy="213995"/>
          </a:xfrm>
        </p:grpSpPr>
        <p:sp>
          <p:nvSpPr>
            <p:cNvPr id="9" name="object 9"/>
            <p:cNvSpPr/>
            <p:nvPr/>
          </p:nvSpPr>
          <p:spPr>
            <a:xfrm>
              <a:off x="7663815" y="5418963"/>
              <a:ext cx="893444" cy="201295"/>
            </a:xfrm>
            <a:custGeom>
              <a:avLst/>
              <a:gdLst/>
              <a:ahLst/>
              <a:cxnLst/>
              <a:rect l="l" t="t" r="r" b="b"/>
              <a:pathLst>
                <a:path w="893445" h="201295">
                  <a:moveTo>
                    <a:pt x="100584" y="0"/>
                  </a:moveTo>
                  <a:lnTo>
                    <a:pt x="0" y="100584"/>
                  </a:lnTo>
                  <a:lnTo>
                    <a:pt x="100584" y="201168"/>
                  </a:lnTo>
                  <a:lnTo>
                    <a:pt x="100584" y="150876"/>
                  </a:lnTo>
                  <a:lnTo>
                    <a:pt x="893063" y="150876"/>
                  </a:lnTo>
                  <a:lnTo>
                    <a:pt x="893063" y="50292"/>
                  </a:lnTo>
                  <a:lnTo>
                    <a:pt x="100584" y="50292"/>
                  </a:lnTo>
                  <a:lnTo>
                    <a:pt x="10058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63815" y="5418963"/>
              <a:ext cx="893444" cy="201295"/>
            </a:xfrm>
            <a:custGeom>
              <a:avLst/>
              <a:gdLst/>
              <a:ahLst/>
              <a:cxnLst/>
              <a:rect l="l" t="t" r="r" b="b"/>
              <a:pathLst>
                <a:path w="893445" h="201295">
                  <a:moveTo>
                    <a:pt x="0" y="100584"/>
                  </a:moveTo>
                  <a:lnTo>
                    <a:pt x="100584" y="0"/>
                  </a:lnTo>
                  <a:lnTo>
                    <a:pt x="100584" y="50292"/>
                  </a:lnTo>
                  <a:lnTo>
                    <a:pt x="893063" y="50292"/>
                  </a:lnTo>
                  <a:lnTo>
                    <a:pt x="893063" y="150876"/>
                  </a:lnTo>
                  <a:lnTo>
                    <a:pt x="100584" y="150876"/>
                  </a:lnTo>
                  <a:lnTo>
                    <a:pt x="100584" y="201168"/>
                  </a:lnTo>
                  <a:lnTo>
                    <a:pt x="0" y="1005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18092" y="2045970"/>
            <a:ext cx="1445513" cy="1911856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8731122" y="4447921"/>
            <a:ext cx="2220595" cy="664210"/>
            <a:chOff x="8731122" y="4447921"/>
            <a:chExt cx="2220595" cy="664210"/>
          </a:xfrm>
        </p:grpSpPr>
        <p:sp>
          <p:nvSpPr>
            <p:cNvPr id="13" name="object 13"/>
            <p:cNvSpPr/>
            <p:nvPr/>
          </p:nvSpPr>
          <p:spPr>
            <a:xfrm>
              <a:off x="8737472" y="4454271"/>
              <a:ext cx="2207895" cy="651510"/>
            </a:xfrm>
            <a:custGeom>
              <a:avLst/>
              <a:gdLst/>
              <a:ahLst/>
              <a:cxnLst/>
              <a:rect l="l" t="t" r="r" b="b"/>
              <a:pathLst>
                <a:path w="2207895" h="651510">
                  <a:moveTo>
                    <a:pt x="2098929" y="0"/>
                  </a:moveTo>
                  <a:lnTo>
                    <a:pt x="0" y="0"/>
                  </a:lnTo>
                  <a:lnTo>
                    <a:pt x="0" y="651509"/>
                  </a:lnTo>
                  <a:lnTo>
                    <a:pt x="2207514" y="651509"/>
                  </a:lnTo>
                  <a:lnTo>
                    <a:pt x="2207514" y="108584"/>
                  </a:lnTo>
                  <a:lnTo>
                    <a:pt x="209892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37472" y="4454271"/>
              <a:ext cx="2207895" cy="651510"/>
            </a:xfrm>
            <a:custGeom>
              <a:avLst/>
              <a:gdLst/>
              <a:ahLst/>
              <a:cxnLst/>
              <a:rect l="l" t="t" r="r" b="b"/>
              <a:pathLst>
                <a:path w="2207895" h="651510">
                  <a:moveTo>
                    <a:pt x="0" y="0"/>
                  </a:moveTo>
                  <a:lnTo>
                    <a:pt x="2098929" y="0"/>
                  </a:lnTo>
                  <a:lnTo>
                    <a:pt x="2207514" y="108584"/>
                  </a:lnTo>
                  <a:lnTo>
                    <a:pt x="2207514" y="651509"/>
                  </a:lnTo>
                  <a:lnTo>
                    <a:pt x="0" y="65150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870708" y="4473216"/>
            <a:ext cx="188531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9715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şartlara göre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doğru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kabul</a:t>
            </a:r>
            <a:r>
              <a:rPr sz="20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edilir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731122" y="5287645"/>
            <a:ext cx="2220595" cy="665480"/>
            <a:chOff x="8731122" y="5287645"/>
            <a:chExt cx="2220595" cy="665480"/>
          </a:xfrm>
        </p:grpSpPr>
        <p:sp>
          <p:nvSpPr>
            <p:cNvPr id="17" name="object 17"/>
            <p:cNvSpPr/>
            <p:nvPr/>
          </p:nvSpPr>
          <p:spPr>
            <a:xfrm>
              <a:off x="8737472" y="5293995"/>
              <a:ext cx="2207895" cy="652780"/>
            </a:xfrm>
            <a:custGeom>
              <a:avLst/>
              <a:gdLst/>
              <a:ahLst/>
              <a:cxnLst/>
              <a:rect l="l" t="t" r="r" b="b"/>
              <a:pathLst>
                <a:path w="2207895" h="652779">
                  <a:moveTo>
                    <a:pt x="2098802" y="0"/>
                  </a:moveTo>
                  <a:lnTo>
                    <a:pt x="0" y="0"/>
                  </a:lnTo>
                  <a:lnTo>
                    <a:pt x="0" y="652271"/>
                  </a:lnTo>
                  <a:lnTo>
                    <a:pt x="2207514" y="652271"/>
                  </a:lnTo>
                  <a:lnTo>
                    <a:pt x="2207514" y="108711"/>
                  </a:lnTo>
                  <a:lnTo>
                    <a:pt x="209880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737472" y="5293995"/>
              <a:ext cx="2207895" cy="652780"/>
            </a:xfrm>
            <a:custGeom>
              <a:avLst/>
              <a:gdLst/>
              <a:ahLst/>
              <a:cxnLst/>
              <a:rect l="l" t="t" r="r" b="b"/>
              <a:pathLst>
                <a:path w="2207895" h="652779">
                  <a:moveTo>
                    <a:pt x="0" y="0"/>
                  </a:moveTo>
                  <a:lnTo>
                    <a:pt x="2098802" y="0"/>
                  </a:lnTo>
                  <a:lnTo>
                    <a:pt x="2207514" y="108711"/>
                  </a:lnTo>
                  <a:lnTo>
                    <a:pt x="2207514" y="652271"/>
                  </a:lnTo>
                  <a:lnTo>
                    <a:pt x="0" y="65227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055899" y="5465586"/>
            <a:ext cx="151447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Kesin</a:t>
            </a:r>
            <a:r>
              <a:rPr sz="20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doğru….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928231" y="1948560"/>
            <a:ext cx="1635125" cy="1873250"/>
            <a:chOff x="6928231" y="1948560"/>
            <a:chExt cx="1635125" cy="1873250"/>
          </a:xfrm>
        </p:grpSpPr>
        <p:sp>
          <p:nvSpPr>
            <p:cNvPr id="21" name="object 21"/>
            <p:cNvSpPr/>
            <p:nvPr/>
          </p:nvSpPr>
          <p:spPr>
            <a:xfrm>
              <a:off x="6934581" y="1954910"/>
              <a:ext cx="1622425" cy="1860550"/>
            </a:xfrm>
            <a:custGeom>
              <a:avLst/>
              <a:gdLst/>
              <a:ahLst/>
              <a:cxnLst/>
              <a:rect l="l" t="t" r="r" b="b"/>
              <a:pathLst>
                <a:path w="1622425" h="1860550">
                  <a:moveTo>
                    <a:pt x="1622298" y="0"/>
                  </a:moveTo>
                  <a:lnTo>
                    <a:pt x="568172" y="0"/>
                  </a:lnTo>
                  <a:lnTo>
                    <a:pt x="568172" y="727240"/>
                  </a:lnTo>
                  <a:lnTo>
                    <a:pt x="405574" y="727240"/>
                  </a:lnTo>
                  <a:lnTo>
                    <a:pt x="405574" y="524446"/>
                  </a:lnTo>
                  <a:lnTo>
                    <a:pt x="0" y="930021"/>
                  </a:lnTo>
                  <a:lnTo>
                    <a:pt x="405574" y="1335595"/>
                  </a:lnTo>
                  <a:lnTo>
                    <a:pt x="405574" y="1132814"/>
                  </a:lnTo>
                  <a:lnTo>
                    <a:pt x="568172" y="1132814"/>
                  </a:lnTo>
                  <a:lnTo>
                    <a:pt x="568172" y="1860042"/>
                  </a:lnTo>
                  <a:lnTo>
                    <a:pt x="1622298" y="1860042"/>
                  </a:lnTo>
                  <a:lnTo>
                    <a:pt x="162229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34581" y="1954910"/>
              <a:ext cx="1622425" cy="1860550"/>
            </a:xfrm>
            <a:custGeom>
              <a:avLst/>
              <a:gdLst/>
              <a:ahLst/>
              <a:cxnLst/>
              <a:rect l="l" t="t" r="r" b="b"/>
              <a:pathLst>
                <a:path w="1622425" h="1860550">
                  <a:moveTo>
                    <a:pt x="0" y="930021"/>
                  </a:moveTo>
                  <a:lnTo>
                    <a:pt x="405574" y="524446"/>
                  </a:lnTo>
                  <a:lnTo>
                    <a:pt x="405574" y="727240"/>
                  </a:lnTo>
                  <a:lnTo>
                    <a:pt x="568172" y="727240"/>
                  </a:lnTo>
                  <a:lnTo>
                    <a:pt x="568172" y="0"/>
                  </a:lnTo>
                  <a:lnTo>
                    <a:pt x="1622298" y="0"/>
                  </a:lnTo>
                  <a:lnTo>
                    <a:pt x="1622298" y="1860042"/>
                  </a:lnTo>
                  <a:lnTo>
                    <a:pt x="568172" y="1860042"/>
                  </a:lnTo>
                  <a:lnTo>
                    <a:pt x="568172" y="1132814"/>
                  </a:lnTo>
                  <a:lnTo>
                    <a:pt x="405574" y="1132814"/>
                  </a:lnTo>
                  <a:lnTo>
                    <a:pt x="405574" y="1335595"/>
                  </a:lnTo>
                  <a:lnTo>
                    <a:pt x="0" y="93002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55143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Testing’</a:t>
            </a:r>
            <a:r>
              <a:rPr spc="-10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spc="-70" dirty="0"/>
              <a:t>Temel</a:t>
            </a:r>
            <a:r>
              <a:rPr spc="-40" dirty="0"/>
              <a:t> </a:t>
            </a:r>
            <a:r>
              <a:rPr spc="-5" dirty="0"/>
              <a:t>Amaçları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2756" y="2106401"/>
            <a:ext cx="6823075" cy="390588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61594">
              <a:lnSpc>
                <a:spcPts val="3020"/>
              </a:lnSpc>
              <a:spcBef>
                <a:spcPts val="484"/>
              </a:spcBef>
              <a:buChar char="•"/>
              <a:tabLst>
                <a:tab pos="271780" algn="l"/>
              </a:tabLst>
            </a:pPr>
            <a:r>
              <a:rPr sz="2800" spc="-10" dirty="0">
                <a:latin typeface="Calibri"/>
                <a:cs typeface="Calibri"/>
              </a:rPr>
              <a:t>Gereksinimler(isterler), </a:t>
            </a:r>
            <a:r>
              <a:rPr sz="2800" spc="-5" dirty="0">
                <a:latin typeface="Calibri"/>
                <a:cs typeface="Calibri"/>
              </a:rPr>
              <a:t>user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story,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tasarım </a:t>
            </a:r>
            <a:r>
              <a:rPr sz="2800" spc="-15" dirty="0">
                <a:latin typeface="Calibri"/>
                <a:cs typeface="Calibri"/>
              </a:rPr>
              <a:t>ve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kodlar </a:t>
            </a:r>
            <a:r>
              <a:rPr sz="2800" spc="-5" dirty="0">
                <a:latin typeface="Calibri"/>
                <a:cs typeface="Calibri"/>
              </a:rPr>
              <a:t>gibi </a:t>
            </a:r>
            <a:r>
              <a:rPr sz="2800" spc="-10" dirty="0">
                <a:latin typeface="Calibri"/>
                <a:cs typeface="Calibri"/>
              </a:rPr>
              <a:t>çalışma </a:t>
            </a:r>
            <a:r>
              <a:rPr sz="2800" spc="-5" dirty="0">
                <a:latin typeface="Calibri"/>
                <a:cs typeface="Calibri"/>
              </a:rPr>
              <a:t>ürünlerini(work </a:t>
            </a:r>
            <a:r>
              <a:rPr sz="2800" spc="-10" dirty="0">
                <a:latin typeface="Calibri"/>
                <a:cs typeface="Calibri"/>
              </a:rPr>
              <a:t>product)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değerlendirerek</a:t>
            </a:r>
            <a:r>
              <a:rPr sz="2800" spc="-10" dirty="0">
                <a:latin typeface="Calibri"/>
                <a:cs typeface="Calibri"/>
              </a:rPr>
              <a:t> kusurları</a:t>
            </a:r>
            <a:r>
              <a:rPr sz="2800" spc="-5" dirty="0">
                <a:latin typeface="Calibri"/>
                <a:cs typeface="Calibri"/>
              </a:rPr>
              <a:t> önlemek</a:t>
            </a:r>
            <a:endParaRPr sz="2800">
              <a:latin typeface="Calibri"/>
              <a:cs typeface="Calibri"/>
            </a:endParaRPr>
          </a:p>
          <a:p>
            <a:pPr marL="12700" marR="822960">
              <a:lnSpc>
                <a:spcPts val="3020"/>
              </a:lnSpc>
              <a:spcBef>
                <a:spcPts val="1005"/>
              </a:spcBef>
              <a:buChar char="•"/>
              <a:tabLst>
                <a:tab pos="271780" algn="l"/>
              </a:tabLst>
            </a:pPr>
            <a:r>
              <a:rPr sz="2800" spc="-5" dirty="0">
                <a:latin typeface="Calibri"/>
                <a:cs typeface="Calibri"/>
              </a:rPr>
              <a:t>Belirtilen tüm </a:t>
            </a:r>
            <a:r>
              <a:rPr sz="2800" spc="-10" dirty="0">
                <a:latin typeface="Calibri"/>
                <a:cs typeface="Calibri"/>
              </a:rPr>
              <a:t>gereksinimlerin </a:t>
            </a:r>
            <a:r>
              <a:rPr sz="2800" spc="-15" dirty="0">
                <a:latin typeface="Calibri"/>
                <a:cs typeface="Calibri"/>
              </a:rPr>
              <a:t>karşılanıp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karşılanmadığını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doğrulamak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ts val="3020"/>
              </a:lnSpc>
              <a:spcBef>
                <a:spcPts val="1010"/>
              </a:spcBef>
              <a:buChar char="•"/>
              <a:tabLst>
                <a:tab pos="272415" algn="l"/>
              </a:tabLst>
            </a:pPr>
            <a:r>
              <a:rPr sz="2800" spc="-50" dirty="0">
                <a:latin typeface="Calibri"/>
                <a:cs typeface="Calibri"/>
              </a:rPr>
              <a:t>Testin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tamamlanıp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tamamlanmadığını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kontrol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etmek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kullanıcılar</a:t>
            </a:r>
            <a:r>
              <a:rPr sz="2800" spc="-15" dirty="0">
                <a:latin typeface="Calibri"/>
                <a:cs typeface="Calibri"/>
              </a:rPr>
              <a:t> ve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stakeholder’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ların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beklediği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gibi</a:t>
            </a:r>
            <a:r>
              <a:rPr sz="2800" spc="-10" dirty="0">
                <a:latin typeface="Calibri"/>
                <a:cs typeface="Calibri"/>
              </a:rPr>
              <a:t> çalışıp </a:t>
            </a:r>
            <a:r>
              <a:rPr sz="2800" spc="-5" dirty="0">
                <a:latin typeface="Calibri"/>
                <a:cs typeface="Calibri"/>
              </a:rPr>
              <a:t>çalışmadığını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doğrulamak</a:t>
            </a:r>
            <a:endParaRPr sz="2800">
              <a:latin typeface="Calibri"/>
              <a:cs typeface="Calibri"/>
            </a:endParaRPr>
          </a:p>
          <a:p>
            <a:pPr marL="271780" indent="-259715">
              <a:lnSpc>
                <a:spcPct val="100000"/>
              </a:lnSpc>
              <a:spcBef>
                <a:spcPts val="630"/>
              </a:spcBef>
              <a:buChar char="•"/>
              <a:tabLst>
                <a:tab pos="272415" algn="l"/>
              </a:tabLst>
            </a:pPr>
            <a:r>
              <a:rPr sz="2800" spc="-35" dirty="0">
                <a:latin typeface="Calibri"/>
                <a:cs typeface="Calibri"/>
              </a:rPr>
              <a:t>Testimizin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kalite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düzeyine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güven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oluşturmak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0646" y="1760232"/>
            <a:ext cx="3346599" cy="442720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55143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Testing’</a:t>
            </a:r>
            <a:r>
              <a:rPr spc="-10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spc="-70" dirty="0"/>
              <a:t>Temel</a:t>
            </a:r>
            <a:r>
              <a:rPr spc="-40" dirty="0"/>
              <a:t> </a:t>
            </a:r>
            <a:r>
              <a:rPr spc="-5" dirty="0"/>
              <a:t>Amaçları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69680" y="3540252"/>
            <a:ext cx="2660903" cy="307924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39319" y="1799771"/>
            <a:ext cx="9502775" cy="4748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Char char="•"/>
              <a:tabLst>
                <a:tab pos="272415" algn="l"/>
              </a:tabLst>
            </a:pPr>
            <a:r>
              <a:rPr sz="2800" spc="-15" dirty="0">
                <a:latin typeface="Calibri"/>
                <a:cs typeface="Calibri"/>
              </a:rPr>
              <a:t>Kusurları(defects)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arızaları(failures)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bulmak,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böylece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yazılımın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“yetersiz</a:t>
            </a:r>
            <a:r>
              <a:rPr sz="2800" spc="-10" dirty="0">
                <a:latin typeface="Calibri"/>
                <a:cs typeface="Calibri"/>
              </a:rPr>
              <a:t> yazılım</a:t>
            </a:r>
            <a:r>
              <a:rPr sz="2800" spc="-15" dirty="0">
                <a:latin typeface="Calibri"/>
                <a:cs typeface="Calibri"/>
              </a:rPr>
              <a:t> kalitesine </a:t>
            </a:r>
            <a:r>
              <a:rPr sz="2800" spc="-10" dirty="0">
                <a:latin typeface="Calibri"/>
                <a:cs typeface="Calibri"/>
              </a:rPr>
              <a:t>(inadequate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software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quality)”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düşme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riskini</a:t>
            </a:r>
            <a:r>
              <a:rPr sz="2800" spc="-10" dirty="0">
                <a:latin typeface="Calibri"/>
                <a:cs typeface="Calibri"/>
              </a:rPr>
              <a:t> azaltmak</a:t>
            </a:r>
            <a:endParaRPr sz="2800">
              <a:latin typeface="Calibri"/>
              <a:cs typeface="Calibri"/>
            </a:endParaRPr>
          </a:p>
          <a:p>
            <a:pPr marL="12700" marR="2410460">
              <a:lnSpc>
                <a:spcPts val="3020"/>
              </a:lnSpc>
              <a:spcBef>
                <a:spcPts val="1970"/>
              </a:spcBef>
              <a:buChar char="•"/>
              <a:tabLst>
                <a:tab pos="272415" algn="l"/>
              </a:tabLst>
            </a:pPr>
            <a:r>
              <a:rPr sz="2800" spc="-20" dirty="0">
                <a:latin typeface="Calibri"/>
                <a:cs typeface="Calibri"/>
              </a:rPr>
              <a:t>Paydaşlara(stakeholder),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bilinçli</a:t>
            </a:r>
            <a:r>
              <a:rPr sz="2800" spc="-15" dirty="0">
                <a:latin typeface="Calibri"/>
                <a:cs typeface="Calibri"/>
              </a:rPr>
              <a:t> kararlar </a:t>
            </a:r>
            <a:r>
              <a:rPr sz="2800" spc="-10" dirty="0">
                <a:latin typeface="Calibri"/>
                <a:cs typeface="Calibri"/>
              </a:rPr>
              <a:t> vermelerini </a:t>
            </a:r>
            <a:r>
              <a:rPr sz="2800" spc="-5" dirty="0">
                <a:latin typeface="Calibri"/>
                <a:cs typeface="Calibri"/>
              </a:rPr>
              <a:t>sağlamak için </a:t>
            </a:r>
            <a:r>
              <a:rPr sz="2800" spc="-15" dirty="0">
                <a:latin typeface="Calibri"/>
                <a:cs typeface="Calibri"/>
              </a:rPr>
              <a:t>yeterli </a:t>
            </a:r>
            <a:r>
              <a:rPr sz="2800" spc="-5" dirty="0">
                <a:latin typeface="Calibri"/>
                <a:cs typeface="Calibri"/>
              </a:rPr>
              <a:t>bilgi </a:t>
            </a:r>
            <a:r>
              <a:rPr sz="2800" spc="-10" dirty="0">
                <a:latin typeface="Calibri"/>
                <a:cs typeface="Calibri"/>
              </a:rPr>
              <a:t>vermek,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özellikle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testimizin </a:t>
            </a:r>
            <a:r>
              <a:rPr sz="2800" spc="-20" dirty="0">
                <a:latin typeface="Calibri"/>
                <a:cs typeface="Calibri"/>
              </a:rPr>
              <a:t>kalite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düzeyi</a:t>
            </a:r>
            <a:r>
              <a:rPr sz="2800" spc="-5" dirty="0">
                <a:latin typeface="Calibri"/>
                <a:cs typeface="Calibri"/>
              </a:rPr>
              <a:t> ile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ilgili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bilgiler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sağlamak</a:t>
            </a:r>
            <a:endParaRPr sz="2800">
              <a:latin typeface="Calibri"/>
              <a:cs typeface="Calibri"/>
            </a:endParaRPr>
          </a:p>
          <a:p>
            <a:pPr marL="12700" marR="2519680">
              <a:lnSpc>
                <a:spcPts val="3020"/>
              </a:lnSpc>
              <a:spcBef>
                <a:spcPts val="1010"/>
              </a:spcBef>
              <a:buChar char="•"/>
              <a:tabLst>
                <a:tab pos="272415" algn="l"/>
              </a:tabLst>
            </a:pPr>
            <a:r>
              <a:rPr sz="2800" spc="-15" dirty="0">
                <a:latin typeface="Calibri"/>
                <a:cs typeface="Calibri"/>
              </a:rPr>
              <a:t>Sözleşmeye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dayalı,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yasal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veya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düzenleyici 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gereksinimlere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veya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standartlara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uymak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ve/veya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testimizin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tür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gereksinimler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veya</a:t>
            </a:r>
            <a:r>
              <a:rPr sz="2800" spc="-15" dirty="0">
                <a:latin typeface="Calibri"/>
                <a:cs typeface="Calibri"/>
              </a:rPr>
              <a:t> standartlara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uygunluğunu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doğrulamak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55143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Testing’</a:t>
            </a:r>
            <a:r>
              <a:rPr spc="-10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spc="-70" dirty="0"/>
              <a:t>Temel</a:t>
            </a:r>
            <a:r>
              <a:rPr spc="-40" dirty="0"/>
              <a:t> </a:t>
            </a:r>
            <a:r>
              <a:rPr spc="-5" dirty="0"/>
              <a:t>Amaçları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9034" y="1963649"/>
            <a:ext cx="2218690" cy="1558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800"/>
              </a:lnSpc>
              <a:spcBef>
                <a:spcPts val="100"/>
              </a:spcBef>
            </a:pPr>
            <a:r>
              <a:rPr sz="2800" b="1" spc="-330" dirty="0">
                <a:solidFill>
                  <a:srgbClr val="6F2F9F"/>
                </a:solidFill>
                <a:latin typeface="Verdana"/>
                <a:cs typeface="Verdana"/>
              </a:rPr>
              <a:t>Y</a:t>
            </a:r>
            <a:r>
              <a:rPr sz="2800" b="1" spc="-30" dirty="0">
                <a:solidFill>
                  <a:srgbClr val="6F2F9F"/>
                </a:solidFill>
                <a:latin typeface="Verdana"/>
                <a:cs typeface="Verdana"/>
              </a:rPr>
              <a:t>a</a:t>
            </a:r>
            <a:r>
              <a:rPr sz="2800" b="1" spc="-315" dirty="0">
                <a:solidFill>
                  <a:srgbClr val="6F2F9F"/>
                </a:solidFill>
                <a:latin typeface="Verdana"/>
                <a:cs typeface="Verdana"/>
              </a:rPr>
              <a:t>zılım</a:t>
            </a:r>
            <a:r>
              <a:rPr sz="2800" b="1" spc="-160" dirty="0">
                <a:solidFill>
                  <a:srgbClr val="6F2F9F"/>
                </a:solidFill>
                <a:latin typeface="Verdana"/>
                <a:cs typeface="Verdana"/>
              </a:rPr>
              <a:t> </a:t>
            </a:r>
            <a:r>
              <a:rPr sz="2800" b="1" spc="-430" dirty="0">
                <a:solidFill>
                  <a:srgbClr val="6F2F9F"/>
                </a:solidFill>
                <a:latin typeface="Verdana"/>
                <a:cs typeface="Verdana"/>
              </a:rPr>
              <a:t>Te</a:t>
            </a:r>
            <a:r>
              <a:rPr sz="2800" b="1" spc="-385" dirty="0">
                <a:solidFill>
                  <a:srgbClr val="6F2F9F"/>
                </a:solidFill>
                <a:latin typeface="Verdana"/>
                <a:cs typeface="Verdana"/>
              </a:rPr>
              <a:t>s</a:t>
            </a:r>
            <a:r>
              <a:rPr sz="2800" b="1" spc="-335" dirty="0">
                <a:solidFill>
                  <a:srgbClr val="6F2F9F"/>
                </a:solidFill>
                <a:latin typeface="Verdana"/>
                <a:cs typeface="Verdana"/>
              </a:rPr>
              <a:t>ti  </a:t>
            </a:r>
            <a:r>
              <a:rPr sz="2800" b="1" spc="-220" dirty="0">
                <a:solidFill>
                  <a:srgbClr val="6F2F9F"/>
                </a:solidFill>
                <a:latin typeface="Verdana"/>
                <a:cs typeface="Verdana"/>
              </a:rPr>
              <a:t>Neyi </a:t>
            </a:r>
            <a:r>
              <a:rPr sz="2800" b="1" spc="-215" dirty="0">
                <a:solidFill>
                  <a:srgbClr val="6F2F9F"/>
                </a:solidFill>
                <a:latin typeface="Verdana"/>
                <a:cs typeface="Verdana"/>
              </a:rPr>
              <a:t> </a:t>
            </a:r>
            <a:r>
              <a:rPr sz="2800" b="1" spc="-190" dirty="0">
                <a:solidFill>
                  <a:srgbClr val="6F2F9F"/>
                </a:solidFill>
                <a:latin typeface="Verdana"/>
                <a:cs typeface="Verdana"/>
              </a:rPr>
              <a:t>A</a:t>
            </a:r>
            <a:r>
              <a:rPr sz="2800" b="1" spc="-250" dirty="0">
                <a:solidFill>
                  <a:srgbClr val="6F2F9F"/>
                </a:solidFill>
                <a:latin typeface="Verdana"/>
                <a:cs typeface="Verdana"/>
              </a:rPr>
              <a:t>m</a:t>
            </a:r>
            <a:r>
              <a:rPr sz="2800" b="1" spc="-30" dirty="0">
                <a:solidFill>
                  <a:srgbClr val="6F2F9F"/>
                </a:solidFill>
                <a:latin typeface="Verdana"/>
                <a:cs typeface="Verdana"/>
              </a:rPr>
              <a:t>a</a:t>
            </a:r>
            <a:r>
              <a:rPr sz="2800" b="1" spc="145" dirty="0">
                <a:solidFill>
                  <a:srgbClr val="6F2F9F"/>
                </a:solidFill>
                <a:latin typeface="Verdana"/>
                <a:cs typeface="Verdana"/>
              </a:rPr>
              <a:t>ç</a:t>
            </a:r>
            <a:r>
              <a:rPr sz="2800" b="1" spc="-290" dirty="0">
                <a:solidFill>
                  <a:srgbClr val="6F2F9F"/>
                </a:solidFill>
                <a:latin typeface="Verdana"/>
                <a:cs typeface="Verdana"/>
              </a:rPr>
              <a:t>l</a:t>
            </a:r>
            <a:r>
              <a:rPr sz="2800" b="1" spc="-305" dirty="0">
                <a:solidFill>
                  <a:srgbClr val="6F2F9F"/>
                </a:solidFill>
                <a:latin typeface="Verdana"/>
                <a:cs typeface="Verdana"/>
              </a:rPr>
              <a:t>a</a:t>
            </a:r>
            <a:r>
              <a:rPr sz="2800" b="1" spc="-225" dirty="0">
                <a:solidFill>
                  <a:srgbClr val="6F2F9F"/>
                </a:solidFill>
                <a:latin typeface="Verdana"/>
                <a:cs typeface="Verdana"/>
              </a:rPr>
              <a:t>r</a:t>
            </a:r>
            <a:r>
              <a:rPr sz="2800" b="1" spc="-160" dirty="0">
                <a:solidFill>
                  <a:srgbClr val="6F2F9F"/>
                </a:solidFill>
                <a:latin typeface="Verdana"/>
                <a:cs typeface="Verdana"/>
              </a:rPr>
              <a:t> ?</a:t>
            </a:r>
            <a:r>
              <a:rPr sz="2800" b="1" spc="-165" dirty="0">
                <a:solidFill>
                  <a:srgbClr val="6F2F9F"/>
                </a:solidFill>
                <a:latin typeface="Verdana"/>
                <a:cs typeface="Verdana"/>
              </a:rPr>
              <a:t>??</a:t>
            </a:r>
            <a:endParaRPr sz="2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340" y="4913388"/>
            <a:ext cx="3067037" cy="154303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8351" y="1277242"/>
            <a:ext cx="6066790" cy="530715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859799" y="1495767"/>
            <a:ext cx="69913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6F2F9F"/>
                </a:solidFill>
                <a:latin typeface="Calibri"/>
                <a:cs typeface="Calibri"/>
              </a:rPr>
              <a:t>D</a:t>
            </a:r>
            <a:r>
              <a:rPr sz="1400" b="1" spc="-10" dirty="0">
                <a:solidFill>
                  <a:srgbClr val="6F2F9F"/>
                </a:solidFill>
                <a:latin typeface="Calibri"/>
                <a:cs typeface="Calibri"/>
              </a:rPr>
              <a:t>oğ</a:t>
            </a:r>
            <a:r>
              <a:rPr sz="1400" b="1" spc="-5" dirty="0">
                <a:solidFill>
                  <a:srgbClr val="6F2F9F"/>
                </a:solidFill>
                <a:latin typeface="Calibri"/>
                <a:cs typeface="Calibri"/>
              </a:rPr>
              <a:t>r</a:t>
            </a:r>
            <a:r>
              <a:rPr sz="1400" b="1" spc="-10" dirty="0">
                <a:solidFill>
                  <a:srgbClr val="6F2F9F"/>
                </a:solidFill>
                <a:latin typeface="Calibri"/>
                <a:cs typeface="Calibri"/>
              </a:rPr>
              <a:t>uluk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74922" y="1996884"/>
            <a:ext cx="50419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20" dirty="0">
                <a:solidFill>
                  <a:srgbClr val="6F2F9F"/>
                </a:solidFill>
                <a:latin typeface="Calibri"/>
                <a:cs typeface="Calibri"/>
              </a:rPr>
              <a:t>T</a:t>
            </a:r>
            <a:r>
              <a:rPr sz="1400" b="1" spc="-10" dirty="0">
                <a:solidFill>
                  <a:srgbClr val="6F2F9F"/>
                </a:solidFill>
                <a:latin typeface="Calibri"/>
                <a:cs typeface="Calibri"/>
              </a:rPr>
              <a:t>a</a:t>
            </a:r>
            <a:r>
              <a:rPr sz="1400" b="1" spc="-5" dirty="0">
                <a:solidFill>
                  <a:srgbClr val="6F2F9F"/>
                </a:solidFill>
                <a:latin typeface="Calibri"/>
                <a:cs typeface="Calibri"/>
              </a:rPr>
              <a:t>m</a:t>
            </a:r>
            <a:r>
              <a:rPr sz="1400" b="1" spc="-10" dirty="0">
                <a:solidFill>
                  <a:srgbClr val="6F2F9F"/>
                </a:solidFill>
                <a:latin typeface="Calibri"/>
                <a:cs typeface="Calibri"/>
              </a:rPr>
              <a:t>lık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43468" y="3393726"/>
            <a:ext cx="7791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solidFill>
                  <a:srgbClr val="6F2F9F"/>
                </a:solidFill>
                <a:latin typeface="Calibri"/>
                <a:cs typeface="Calibri"/>
              </a:rPr>
              <a:t>Güvenirlik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01662" y="4884494"/>
            <a:ext cx="903605" cy="43370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7145" marR="5080" indent="-5080">
              <a:lnSpc>
                <a:spcPts val="1540"/>
              </a:lnSpc>
              <a:spcBef>
                <a:spcPts val="265"/>
              </a:spcBef>
            </a:pPr>
            <a:r>
              <a:rPr sz="1400" b="1" spc="-5" dirty="0">
                <a:solidFill>
                  <a:srgbClr val="6F2F9F"/>
                </a:solidFill>
                <a:latin typeface="Calibri"/>
                <a:cs typeface="Calibri"/>
              </a:rPr>
              <a:t>H</a:t>
            </a:r>
            <a:r>
              <a:rPr sz="1400" b="1" spc="-10" dirty="0">
                <a:solidFill>
                  <a:srgbClr val="6F2F9F"/>
                </a:solidFill>
                <a:latin typeface="Calibri"/>
                <a:cs typeface="Calibri"/>
              </a:rPr>
              <a:t>ı</a:t>
            </a:r>
            <a:r>
              <a:rPr sz="1400" b="1" spc="-5" dirty="0">
                <a:solidFill>
                  <a:srgbClr val="6F2F9F"/>
                </a:solidFill>
                <a:latin typeface="Calibri"/>
                <a:cs typeface="Calibri"/>
              </a:rPr>
              <a:t>z</a:t>
            </a:r>
            <a:r>
              <a:rPr sz="1400" b="1" spc="-10" dirty="0">
                <a:solidFill>
                  <a:srgbClr val="6F2F9F"/>
                </a:solidFill>
                <a:latin typeface="Calibri"/>
                <a:cs typeface="Calibri"/>
              </a:rPr>
              <a:t>lı-</a:t>
            </a:r>
            <a:r>
              <a:rPr sz="1400" b="1" spc="-20" dirty="0">
                <a:solidFill>
                  <a:srgbClr val="6F2F9F"/>
                </a:solidFill>
                <a:latin typeface="Calibri"/>
                <a:cs typeface="Calibri"/>
              </a:rPr>
              <a:t>v</a:t>
            </a:r>
            <a:r>
              <a:rPr sz="1400" b="1" spc="-10" dirty="0">
                <a:solidFill>
                  <a:srgbClr val="6F2F9F"/>
                </a:solidFill>
                <a:latin typeface="Calibri"/>
                <a:cs typeface="Calibri"/>
              </a:rPr>
              <a:t>e</a:t>
            </a:r>
            <a:r>
              <a:rPr sz="1400" b="1" spc="-5" dirty="0">
                <a:solidFill>
                  <a:srgbClr val="6F2F9F"/>
                </a:solidFill>
                <a:latin typeface="Calibri"/>
                <a:cs typeface="Calibri"/>
              </a:rPr>
              <a:t>r</a:t>
            </a:r>
            <a:r>
              <a:rPr sz="1400" b="1" spc="-10" dirty="0">
                <a:solidFill>
                  <a:srgbClr val="6F2F9F"/>
                </a:solidFill>
                <a:latin typeface="Calibri"/>
                <a:cs typeface="Calibri"/>
              </a:rPr>
              <a:t>i</a:t>
            </a:r>
            <a:r>
              <a:rPr sz="1400" b="1" spc="-5" dirty="0">
                <a:solidFill>
                  <a:srgbClr val="6F2F9F"/>
                </a:solidFill>
                <a:latin typeface="Calibri"/>
                <a:cs typeface="Calibri"/>
              </a:rPr>
              <a:t>m</a:t>
            </a:r>
            <a:r>
              <a:rPr sz="1400" b="1" spc="-10" dirty="0">
                <a:solidFill>
                  <a:srgbClr val="6F2F9F"/>
                </a:solidFill>
                <a:latin typeface="Calibri"/>
                <a:cs typeface="Calibri"/>
              </a:rPr>
              <a:t>li  çalı</a:t>
            </a:r>
            <a:r>
              <a:rPr sz="1400" b="1" spc="-5" dirty="0">
                <a:solidFill>
                  <a:srgbClr val="6F2F9F"/>
                </a:solidFill>
                <a:latin typeface="Calibri"/>
                <a:cs typeface="Calibri"/>
              </a:rPr>
              <a:t>ş</a:t>
            </a:r>
            <a:r>
              <a:rPr sz="1400" b="1" spc="-10" dirty="0">
                <a:solidFill>
                  <a:srgbClr val="6F2F9F"/>
                </a:solidFill>
                <a:latin typeface="Calibri"/>
                <a:cs typeface="Calibri"/>
              </a:rPr>
              <a:t>abili</a:t>
            </a:r>
            <a:r>
              <a:rPr sz="1400" b="1" spc="-5" dirty="0">
                <a:solidFill>
                  <a:srgbClr val="6F2F9F"/>
                </a:solidFill>
                <a:latin typeface="Calibri"/>
                <a:cs typeface="Calibri"/>
              </a:rPr>
              <a:t>r</a:t>
            </a:r>
            <a:r>
              <a:rPr sz="1400" b="1" spc="-10" dirty="0">
                <a:solidFill>
                  <a:srgbClr val="6F2F9F"/>
                </a:solidFill>
                <a:latin typeface="Calibri"/>
                <a:cs typeface="Calibri"/>
              </a:rPr>
              <a:t>lik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44747" y="6018932"/>
            <a:ext cx="94551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5" dirty="0">
                <a:solidFill>
                  <a:srgbClr val="6F2F9F"/>
                </a:solidFill>
                <a:latin typeface="Calibri"/>
                <a:cs typeface="Calibri"/>
              </a:rPr>
              <a:t>Taşınabilirlik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00716" y="6018932"/>
            <a:ext cx="120840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solidFill>
                  <a:srgbClr val="6F2F9F"/>
                </a:solidFill>
                <a:latin typeface="Calibri"/>
                <a:cs typeface="Calibri"/>
              </a:rPr>
              <a:t>Sürdürülebilirlik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86325" y="4982157"/>
            <a:ext cx="966469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solidFill>
                  <a:srgbClr val="6F2F9F"/>
                </a:solidFill>
                <a:latin typeface="Calibri"/>
                <a:cs typeface="Calibri"/>
              </a:rPr>
              <a:t>Kurulabilirlik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24676" y="3393726"/>
            <a:ext cx="112966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6F2F9F"/>
                </a:solidFill>
                <a:latin typeface="Calibri"/>
                <a:cs typeface="Calibri"/>
              </a:rPr>
              <a:t>Kurtarılabilirlik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34954" y="1996884"/>
            <a:ext cx="112077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solidFill>
                  <a:srgbClr val="6F2F9F"/>
                </a:solidFill>
                <a:latin typeface="Calibri"/>
                <a:cs typeface="Calibri"/>
              </a:rPr>
              <a:t>Kullanılabilirlik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78390" y="3989011"/>
            <a:ext cx="411987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80" dirty="0">
                <a:solidFill>
                  <a:srgbClr val="6F2F9F"/>
                </a:solidFill>
              </a:rPr>
              <a:t>Testin</a:t>
            </a:r>
            <a:r>
              <a:rPr sz="4800" spc="-55" dirty="0">
                <a:solidFill>
                  <a:srgbClr val="6F2F9F"/>
                </a:solidFill>
              </a:rPr>
              <a:t> </a:t>
            </a:r>
            <a:r>
              <a:rPr sz="4800" spc="-100" dirty="0">
                <a:solidFill>
                  <a:srgbClr val="6F2F9F"/>
                </a:solidFill>
              </a:rPr>
              <a:t>Yedi</a:t>
            </a:r>
            <a:r>
              <a:rPr sz="4800" spc="-45" dirty="0">
                <a:solidFill>
                  <a:srgbClr val="6F2F9F"/>
                </a:solidFill>
              </a:rPr>
              <a:t> </a:t>
            </a:r>
            <a:r>
              <a:rPr sz="4800" spc="-25" dirty="0">
                <a:solidFill>
                  <a:srgbClr val="6F2F9F"/>
                </a:solidFill>
              </a:rPr>
              <a:t>İlkesi</a:t>
            </a:r>
            <a:endParaRPr sz="4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49701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Testing’</a:t>
            </a:r>
            <a:r>
              <a:rPr spc="-5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spc="-80" dirty="0"/>
              <a:t>Yedi</a:t>
            </a:r>
            <a:r>
              <a:rPr spc="-30" dirty="0"/>
              <a:t> </a:t>
            </a:r>
            <a:r>
              <a:rPr spc="-10" dirty="0"/>
              <a:t>Prensibi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3817" y="2250417"/>
            <a:ext cx="7291705" cy="232537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1.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0" dirty="0">
                <a:solidFill>
                  <a:srgbClr val="C00000"/>
                </a:solidFill>
                <a:latin typeface="Calibri"/>
                <a:cs typeface="Calibri"/>
              </a:rPr>
              <a:t>Test,</a:t>
            </a:r>
            <a:r>
              <a:rPr sz="2400" b="1" spc="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kusurların varlığını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35" dirty="0">
                <a:solidFill>
                  <a:srgbClr val="C00000"/>
                </a:solidFill>
                <a:latin typeface="Calibri"/>
                <a:cs typeface="Calibri"/>
              </a:rPr>
              <a:t>gösterir,</a:t>
            </a:r>
            <a:r>
              <a:rPr sz="2400" b="1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yokluğunu</a:t>
            </a:r>
            <a:r>
              <a:rPr sz="24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değil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ts val="2735"/>
              </a:lnSpc>
              <a:spcBef>
                <a:spcPts val="71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30" dirty="0">
                <a:latin typeface="Calibri"/>
                <a:cs typeface="Calibri"/>
              </a:rPr>
              <a:t>Testing,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kusur</a:t>
            </a:r>
            <a:r>
              <a:rPr sz="2400" spc="-5" dirty="0">
                <a:latin typeface="Calibri"/>
                <a:cs typeface="Calibri"/>
              </a:rPr>
              <a:t>ların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mevcut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olduğunu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gösterebilir</a:t>
            </a:r>
            <a:r>
              <a:rPr sz="2400" spc="-15" dirty="0">
                <a:latin typeface="Calibri"/>
                <a:cs typeface="Calibri"/>
              </a:rPr>
              <a:t>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ancak</a:t>
            </a:r>
            <a:endParaRPr sz="2400">
              <a:latin typeface="Calibri"/>
              <a:cs typeface="Calibri"/>
            </a:endParaRPr>
          </a:p>
          <a:p>
            <a:pPr marL="418465">
              <a:lnSpc>
                <a:spcPts val="2735"/>
              </a:lnSpc>
            </a:pPr>
            <a:r>
              <a:rPr sz="2400" b="1" spc="-10" dirty="0">
                <a:latin typeface="Calibri"/>
                <a:cs typeface="Calibri"/>
              </a:rPr>
              <a:t>kusur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olmadığını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kanıtlayamaz.</a:t>
            </a:r>
            <a:endParaRPr sz="2400">
              <a:latin typeface="Calibri"/>
              <a:cs typeface="Calibri"/>
            </a:endParaRPr>
          </a:p>
          <a:p>
            <a:pPr marL="418465" marR="98425" indent="-406400">
              <a:lnSpc>
                <a:spcPts val="2590"/>
              </a:lnSpc>
              <a:spcBef>
                <a:spcPts val="103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spc="-5" dirty="0">
                <a:latin typeface="Calibri"/>
                <a:cs typeface="Calibri"/>
              </a:rPr>
              <a:t> etme,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yazılımda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kalan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keşfedilmemiş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hataların </a:t>
            </a:r>
            <a:r>
              <a:rPr sz="2400" spc="-5" dirty="0">
                <a:latin typeface="Calibri"/>
                <a:cs typeface="Calibri"/>
              </a:rPr>
              <a:t> olasılığını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azaltır,</a:t>
            </a:r>
            <a:r>
              <a:rPr sz="2400" spc="-5" dirty="0">
                <a:latin typeface="Calibri"/>
                <a:cs typeface="Calibri"/>
              </a:rPr>
              <a:t> ancak hiçbir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hata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kalmasa </a:t>
            </a:r>
            <a:r>
              <a:rPr sz="2400" spc="-5" dirty="0">
                <a:latin typeface="Calibri"/>
                <a:cs typeface="Calibri"/>
              </a:rPr>
              <a:t>bile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testing,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yazılımın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tamamen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doğru olduğunun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kanıtı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olamaz.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7189" y="2331339"/>
            <a:ext cx="2895280" cy="291464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49701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Testing’</a:t>
            </a:r>
            <a:r>
              <a:rPr spc="-5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spc="-80" dirty="0"/>
              <a:t>Yedi</a:t>
            </a:r>
            <a:r>
              <a:rPr spc="-30" dirty="0"/>
              <a:t> </a:t>
            </a:r>
            <a:r>
              <a:rPr spc="-10" dirty="0"/>
              <a:t>Prensibi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3841" y="2330294"/>
            <a:ext cx="7362825" cy="265366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2.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Yazılımı bütünüyle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test</a:t>
            </a:r>
            <a:r>
              <a:rPr sz="2400" b="1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etmek</a:t>
            </a:r>
            <a:r>
              <a:rPr sz="24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imkansızdır</a:t>
            </a:r>
            <a:endParaRPr sz="240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spcBef>
                <a:spcPts val="103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dirty="0">
                <a:latin typeface="Calibri"/>
                <a:cs typeface="Calibri"/>
              </a:rPr>
              <a:t>Bir </a:t>
            </a:r>
            <a:r>
              <a:rPr sz="2400" b="1" spc="-5" dirty="0">
                <a:latin typeface="Calibri"/>
                <a:cs typeface="Calibri"/>
              </a:rPr>
              <a:t>yazılımın tamamını test etmek </a:t>
            </a:r>
            <a:r>
              <a:rPr sz="2400" spc="-5" dirty="0">
                <a:latin typeface="Calibri"/>
                <a:cs typeface="Calibri"/>
              </a:rPr>
              <a:t>(tüm girdi </a:t>
            </a:r>
            <a:r>
              <a:rPr sz="2400" dirty="0">
                <a:latin typeface="Calibri"/>
                <a:cs typeface="Calibri"/>
              </a:rPr>
              <a:t>ve </a:t>
            </a:r>
            <a:r>
              <a:rPr sz="2400" spc="-5" dirty="0">
                <a:latin typeface="Calibri"/>
                <a:cs typeface="Calibri"/>
              </a:rPr>
              <a:t>önkoşul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kombinasyonları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dahil)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küçük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projeler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dışında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mümkün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değil</a:t>
            </a:r>
            <a:r>
              <a:rPr sz="2400" spc="-5" dirty="0">
                <a:latin typeface="Calibri"/>
                <a:cs typeface="Calibri"/>
              </a:rPr>
              <a:t>dir.</a:t>
            </a:r>
            <a:endParaRPr sz="2400">
              <a:latin typeface="Calibri"/>
              <a:cs typeface="Calibri"/>
            </a:endParaRPr>
          </a:p>
          <a:p>
            <a:pPr marL="418465" marR="86360" indent="-406400">
              <a:lnSpc>
                <a:spcPts val="2590"/>
              </a:lnSpc>
              <a:spcBef>
                <a:spcPts val="1010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dirty="0">
                <a:latin typeface="Calibri"/>
                <a:cs typeface="Calibri"/>
              </a:rPr>
              <a:t>Bir </a:t>
            </a:r>
            <a:r>
              <a:rPr sz="2400" spc="-5" dirty="0">
                <a:latin typeface="Calibri"/>
                <a:cs typeface="Calibri"/>
              </a:rPr>
              <a:t>yazılımın tamamını test etmeye çalışmak yerine, risk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analizi, test teknikleri </a:t>
            </a:r>
            <a:r>
              <a:rPr sz="2400" dirty="0">
                <a:latin typeface="Calibri"/>
                <a:cs typeface="Calibri"/>
              </a:rPr>
              <a:t>ve </a:t>
            </a:r>
            <a:r>
              <a:rPr sz="2400" spc="-5" dirty="0">
                <a:latin typeface="Calibri"/>
                <a:cs typeface="Calibri"/>
              </a:rPr>
              <a:t>öncelikler kullanılarak test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faaliyetlerini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gerekli yerlere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yoğunlaştırmak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gerekir.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7189" y="2196465"/>
            <a:ext cx="2895280" cy="291464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49701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Testing’</a:t>
            </a:r>
            <a:r>
              <a:rPr spc="-5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spc="-80" dirty="0"/>
              <a:t>Yedi</a:t>
            </a:r>
            <a:r>
              <a:rPr spc="-30" dirty="0"/>
              <a:t> </a:t>
            </a:r>
            <a:r>
              <a:rPr spc="-10" dirty="0"/>
              <a:t>Prensibi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3696" y="1808290"/>
            <a:ext cx="7617459" cy="343979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3.</a:t>
            </a:r>
            <a:r>
              <a:rPr sz="24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30" dirty="0">
                <a:solidFill>
                  <a:srgbClr val="C00000"/>
                </a:solidFill>
                <a:latin typeface="Calibri"/>
                <a:cs typeface="Calibri"/>
              </a:rPr>
              <a:t>Testlerin</a:t>
            </a:r>
            <a:r>
              <a:rPr sz="2400" b="1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C00000"/>
                </a:solidFill>
                <a:latin typeface="Calibri"/>
                <a:cs typeface="Calibri"/>
              </a:rPr>
              <a:t>erken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 başlaması</a:t>
            </a:r>
            <a:r>
              <a:rPr sz="24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zaman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ve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C00000"/>
                </a:solidFill>
                <a:latin typeface="Calibri"/>
                <a:cs typeface="Calibri"/>
              </a:rPr>
              <a:t>para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kazandırır</a:t>
            </a:r>
            <a:endParaRPr sz="2400">
              <a:latin typeface="Calibri"/>
              <a:cs typeface="Calibri"/>
            </a:endParaRPr>
          </a:p>
          <a:p>
            <a:pPr marL="418465" marR="423545" indent="-406400">
              <a:lnSpc>
                <a:spcPts val="2590"/>
              </a:lnSpc>
              <a:spcBef>
                <a:spcPts val="104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Hataları </a:t>
            </a:r>
            <a:r>
              <a:rPr sz="2400" spc="-20" dirty="0">
                <a:latin typeface="Calibri"/>
                <a:cs typeface="Calibri"/>
              </a:rPr>
              <a:t>erken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bulmak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için,</a:t>
            </a:r>
            <a:r>
              <a:rPr sz="2400" spc="-10" dirty="0">
                <a:latin typeface="Calibri"/>
                <a:cs typeface="Calibri"/>
              </a:rPr>
              <a:t> yazılım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geliştirme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yaşam </a:t>
            </a:r>
            <a:r>
              <a:rPr sz="2400" spc="-5" dirty="0">
                <a:latin typeface="Calibri"/>
                <a:cs typeface="Calibri"/>
              </a:rPr>
              <a:t> döngüsünde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statik ve</a:t>
            </a:r>
            <a:r>
              <a:rPr sz="2400" spc="-5" dirty="0">
                <a:latin typeface="Calibri"/>
                <a:cs typeface="Calibri"/>
              </a:rPr>
              <a:t> dinamik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faaliyetleri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mümkün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olduğunca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erken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başlatılmalıdır.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ts val="2735"/>
              </a:lnSpc>
              <a:spcBef>
                <a:spcPts val="670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25" dirty="0">
                <a:latin typeface="Calibri"/>
                <a:cs typeface="Calibri"/>
              </a:rPr>
              <a:t>Testing’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erken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başlamaya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bazen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sola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kaydırma(shift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left)</a:t>
            </a:r>
            <a:endParaRPr sz="2400">
              <a:latin typeface="Calibri"/>
              <a:cs typeface="Calibri"/>
            </a:endParaRPr>
          </a:p>
          <a:p>
            <a:pPr marL="418465">
              <a:lnSpc>
                <a:spcPts val="2735"/>
              </a:lnSpc>
            </a:pPr>
            <a:r>
              <a:rPr sz="2400" spc="-45" dirty="0">
                <a:latin typeface="Calibri"/>
                <a:cs typeface="Calibri"/>
              </a:rPr>
              <a:t>denir.</a:t>
            </a:r>
            <a:endParaRPr sz="2400">
              <a:latin typeface="Calibri"/>
              <a:cs typeface="Calibri"/>
            </a:endParaRPr>
          </a:p>
          <a:p>
            <a:pPr marL="418465" marR="26670" indent="-406400">
              <a:lnSpc>
                <a:spcPts val="2590"/>
              </a:lnSpc>
              <a:spcBef>
                <a:spcPts val="104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25" dirty="0">
                <a:latin typeface="Calibri"/>
                <a:cs typeface="Calibri"/>
              </a:rPr>
              <a:t>Yazılım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geliştirme yaşam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döngüsünün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başlarında </a:t>
            </a:r>
            <a:r>
              <a:rPr sz="2400" spc="-20" dirty="0">
                <a:latin typeface="Calibri"/>
                <a:cs typeface="Calibri"/>
              </a:rPr>
              <a:t>test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yapmak, geç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fark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edildiği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 </a:t>
            </a:r>
            <a:r>
              <a:rPr sz="2400" spc="-10" dirty="0">
                <a:latin typeface="Calibri"/>
                <a:cs typeface="Calibri"/>
              </a:rPr>
              <a:t>maliyeti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artacak </a:t>
            </a:r>
            <a:r>
              <a:rPr sz="2400" spc="-5" dirty="0">
                <a:latin typeface="Calibri"/>
                <a:cs typeface="Calibri"/>
              </a:rPr>
              <a:t>değişiklikleri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azaltmaya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veya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ortadan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kaldırmaya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yardımcı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olur.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7189" y="2474594"/>
            <a:ext cx="2895280" cy="29146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681545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40" dirty="0">
                <a:latin typeface="Tahoma"/>
                <a:cs typeface="Tahoma"/>
              </a:rPr>
              <a:t>ISTQB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-415" dirty="0">
                <a:latin typeface="Tahoma"/>
                <a:cs typeface="Tahoma"/>
              </a:rPr>
              <a:t>SERTiFi</a:t>
            </a:r>
            <a:r>
              <a:rPr spc="-530" dirty="0">
                <a:latin typeface="Tahoma"/>
                <a:cs typeface="Tahoma"/>
              </a:rPr>
              <a:t>K</a:t>
            </a:r>
            <a:r>
              <a:rPr spc="215" dirty="0">
                <a:latin typeface="Tahoma"/>
                <a:cs typeface="Tahoma"/>
              </a:rPr>
              <a:t>A</a:t>
            </a:r>
            <a:r>
              <a:rPr spc="-470" dirty="0">
                <a:latin typeface="Tahoma"/>
                <a:cs typeface="Tahoma"/>
              </a:rPr>
              <a:t>SININ</a:t>
            </a:r>
            <a:r>
              <a:rPr spc="-50" dirty="0">
                <a:latin typeface="Tahoma"/>
                <a:cs typeface="Tahoma"/>
              </a:rPr>
              <a:t> </a:t>
            </a:r>
            <a:r>
              <a:rPr spc="75" dirty="0">
                <a:latin typeface="Tahoma"/>
                <a:cs typeface="Tahoma"/>
              </a:rPr>
              <a:t>O</a:t>
            </a:r>
            <a:r>
              <a:rPr spc="70" dirty="0">
                <a:latin typeface="Tahoma"/>
                <a:cs typeface="Tahoma"/>
              </a:rPr>
              <a:t>N</a:t>
            </a:r>
            <a:r>
              <a:rPr spc="-204" dirty="0">
                <a:latin typeface="Tahoma"/>
                <a:cs typeface="Tahoma"/>
              </a:rPr>
              <a:t>EMi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7899" y="1745406"/>
            <a:ext cx="10248900" cy="41135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898140">
              <a:lnSpc>
                <a:spcPct val="1197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ISTQB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uluslararası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geçerliliği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olan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test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mühendisliği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alanındaki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en </a:t>
            </a:r>
            <a:r>
              <a:rPr sz="2800" b="1" dirty="0">
                <a:latin typeface="Calibri"/>
                <a:cs typeface="Calibri"/>
              </a:rPr>
              <a:t>önemli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sertifikasyon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programıdır.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b="1" spc="-5" dirty="0">
                <a:latin typeface="Calibri"/>
                <a:cs typeface="Calibri"/>
              </a:rPr>
              <a:t>ISTQB</a:t>
            </a:r>
            <a:r>
              <a:rPr sz="2800" spc="-5" dirty="0">
                <a:latin typeface="Calibri"/>
                <a:cs typeface="Calibri"/>
              </a:rPr>
              <a:t>’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nin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çeşitli </a:t>
            </a:r>
            <a:r>
              <a:rPr sz="2800" b="1" spc="-5" dirty="0">
                <a:latin typeface="Calibri"/>
                <a:cs typeface="Calibri"/>
              </a:rPr>
              <a:t>sertifikaları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var </a:t>
            </a:r>
            <a:r>
              <a:rPr sz="2800" spc="-5" dirty="0">
                <a:latin typeface="Calibri"/>
                <a:cs typeface="Calibri"/>
              </a:rPr>
              <a:t>ancak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bütün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yollar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ilk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2800" b="1" spc="-5" dirty="0">
                <a:latin typeface="Calibri"/>
                <a:cs typeface="Calibri"/>
              </a:rPr>
              <a:t>sertifika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olan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Foundation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Level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sertifikasından geçiyor.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250">
              <a:latin typeface="Calibri"/>
              <a:cs typeface="Calibri"/>
            </a:endParaRPr>
          </a:p>
          <a:p>
            <a:pPr marL="12700" marR="5080" indent="-635">
              <a:lnSpc>
                <a:spcPct val="119800"/>
              </a:lnSpc>
            </a:pPr>
            <a:r>
              <a:rPr sz="2800" b="1" dirty="0">
                <a:latin typeface="Calibri"/>
                <a:cs typeface="Calibri"/>
              </a:rPr>
              <a:t>Yazılım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testi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sertifikasyonu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alanında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uluslararası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standart</a:t>
            </a:r>
            <a:r>
              <a:rPr sz="2800" spc="-5" dirty="0">
                <a:latin typeface="Calibri"/>
                <a:cs typeface="Calibri"/>
              </a:rPr>
              <a:t>tır.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İster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test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etme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kariyerine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yeni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başlıyor olun,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ister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birkaç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yıldır bu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alanda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çalışıyor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olun,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ISTQB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sertifikası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kazanmak </a:t>
            </a:r>
            <a:r>
              <a:rPr sz="2800" spc="-5" dirty="0">
                <a:latin typeface="Calibri"/>
                <a:cs typeface="Calibri"/>
              </a:rPr>
              <a:t>önemlidir.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49701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Testing’</a:t>
            </a:r>
            <a:r>
              <a:rPr spc="-5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spc="-80" dirty="0"/>
              <a:t>Yedi</a:t>
            </a:r>
            <a:r>
              <a:rPr spc="-30" dirty="0"/>
              <a:t> </a:t>
            </a:r>
            <a:r>
              <a:rPr spc="-10" dirty="0"/>
              <a:t>Prensibi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8714" y="2103723"/>
            <a:ext cx="7389495" cy="373697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1583055">
              <a:lnSpc>
                <a:spcPts val="2590"/>
              </a:lnSpc>
              <a:spcBef>
                <a:spcPts val="425"/>
              </a:spcBef>
            </a:pP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4.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Kusurlar belirli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alanlarda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yoğunlaşır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(cluster </a:t>
            </a:r>
            <a:r>
              <a:rPr sz="2400" b="1" spc="-5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together/hata</a:t>
            </a:r>
            <a:r>
              <a:rPr sz="2400" b="1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kümeleşmesi)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ts val="2735"/>
              </a:lnSpc>
              <a:spcBef>
                <a:spcPts val="67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dirty="0">
                <a:latin typeface="Calibri"/>
                <a:cs typeface="Calibri"/>
              </a:rPr>
              <a:t>Bir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uygulama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içerisindeki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az </a:t>
            </a:r>
            <a:r>
              <a:rPr sz="2400" spc="-10" dirty="0">
                <a:latin typeface="Calibri"/>
                <a:cs typeface="Calibri"/>
              </a:rPr>
              <a:t>sayıda</a:t>
            </a:r>
            <a:r>
              <a:rPr sz="2400" spc="-5" dirty="0">
                <a:latin typeface="Calibri"/>
                <a:cs typeface="Calibri"/>
              </a:rPr>
              <a:t> modül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release(sürüm</a:t>
            </a:r>
            <a:endParaRPr sz="2400">
              <a:latin typeface="Calibri"/>
              <a:cs typeface="Calibri"/>
            </a:endParaRPr>
          </a:p>
          <a:p>
            <a:pPr marL="418465" marR="56515">
              <a:lnSpc>
                <a:spcPts val="2590"/>
              </a:lnSpc>
              <a:spcBef>
                <a:spcPts val="185"/>
              </a:spcBef>
            </a:pPr>
            <a:r>
              <a:rPr sz="2400" spc="-5" dirty="0">
                <a:latin typeface="Calibri"/>
                <a:cs typeface="Calibri"/>
              </a:rPr>
              <a:t>)öncesi</a:t>
            </a:r>
            <a:r>
              <a:rPr sz="2400" spc="-10" dirty="0">
                <a:latin typeface="Calibri"/>
                <a:cs typeface="Calibri"/>
              </a:rPr>
              <a:t> testler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sırasında </a:t>
            </a:r>
            <a:r>
              <a:rPr sz="2400" spc="-20" dirty="0">
                <a:latin typeface="Calibri"/>
                <a:cs typeface="Calibri"/>
              </a:rPr>
              <a:t>keşfedilen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kusurların </a:t>
            </a:r>
            <a:r>
              <a:rPr sz="2400" b="1" spc="-5" dirty="0">
                <a:latin typeface="Calibri"/>
                <a:cs typeface="Calibri"/>
              </a:rPr>
              <a:t>çoğunu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içerir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veya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operasyonel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arızaların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çoğundan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sorumludur.</a:t>
            </a:r>
            <a:endParaRPr sz="2400">
              <a:latin typeface="Calibri"/>
              <a:cs typeface="Calibri"/>
            </a:endParaRPr>
          </a:p>
          <a:p>
            <a:pPr marL="422275">
              <a:lnSpc>
                <a:spcPct val="100000"/>
              </a:lnSpc>
              <a:spcBef>
                <a:spcPts val="675"/>
              </a:spcBef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!!!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(Pareto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30" dirty="0">
                <a:solidFill>
                  <a:srgbClr val="FF0000"/>
                </a:solidFill>
                <a:latin typeface="Calibri"/>
                <a:cs typeface="Calibri"/>
              </a:rPr>
              <a:t>Yasası)</a:t>
            </a:r>
            <a:endParaRPr sz="2400">
              <a:latin typeface="Calibri"/>
              <a:cs typeface="Calibri"/>
            </a:endParaRPr>
          </a:p>
          <a:p>
            <a:pPr marL="418465" marR="304165" indent="-406400">
              <a:lnSpc>
                <a:spcPct val="90200"/>
              </a:lnSpc>
              <a:spcBef>
                <a:spcPts val="994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Öngörülen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hata</a:t>
            </a:r>
            <a:r>
              <a:rPr sz="2400" spc="-5" dirty="0">
                <a:latin typeface="Calibri"/>
                <a:cs typeface="Calibri"/>
              </a:rPr>
              <a:t> kümeleri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veya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operasyonda </a:t>
            </a:r>
            <a:r>
              <a:rPr sz="2400" spc="-15" dirty="0">
                <a:latin typeface="Calibri"/>
                <a:cs typeface="Calibri"/>
              </a:rPr>
              <a:t> gerçek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gözlemlenen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kusur</a:t>
            </a:r>
            <a:r>
              <a:rPr sz="2400" spc="-5" dirty="0">
                <a:latin typeface="Calibri"/>
                <a:cs typeface="Calibri"/>
              </a:rPr>
              <a:t> kümeleri,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çabasına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odaklanmak için kullanılan bir risk analizine önemli bir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girdidir </a:t>
            </a:r>
            <a:r>
              <a:rPr sz="2400" spc="-20" dirty="0">
                <a:latin typeface="Calibri"/>
                <a:cs typeface="Calibri"/>
              </a:rPr>
              <a:t>(ilke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2'de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belirtildiği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gibi).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06967" y="2009786"/>
            <a:ext cx="2894637" cy="29146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57616" y="5022341"/>
            <a:ext cx="2370581" cy="146456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49701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Testing’</a:t>
            </a:r>
            <a:r>
              <a:rPr spc="-5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spc="-80" dirty="0"/>
              <a:t>Yedi</a:t>
            </a:r>
            <a:r>
              <a:rPr spc="-30" dirty="0"/>
              <a:t> </a:t>
            </a:r>
            <a:r>
              <a:rPr spc="-10" dirty="0"/>
              <a:t>Prensibi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8713" y="1556454"/>
            <a:ext cx="7896859" cy="448437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5.</a:t>
            </a:r>
            <a:r>
              <a:rPr sz="24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Pestisit</a:t>
            </a:r>
            <a:r>
              <a:rPr sz="24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paradoksuna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dikkat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edin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400" b="1" spc="-25" dirty="0">
                <a:solidFill>
                  <a:srgbClr val="C00000"/>
                </a:solidFill>
                <a:latin typeface="Calibri"/>
                <a:cs typeface="Calibri"/>
              </a:rPr>
              <a:t>(Türkçede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antibiyotik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direnci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tabiri</a:t>
            </a:r>
            <a:r>
              <a:rPr sz="24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uygun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 olabilir)</a:t>
            </a:r>
            <a:endParaRPr sz="240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spcBef>
                <a:spcPts val="103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b="1" spc="-20" dirty="0">
                <a:latin typeface="Calibri"/>
                <a:cs typeface="Calibri"/>
              </a:rPr>
              <a:t>Aynı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testler</a:t>
            </a:r>
            <a:r>
              <a:rPr sz="2400" b="1" spc="2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defalarca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tekrarlanırsa,</a:t>
            </a:r>
            <a:r>
              <a:rPr sz="2400" b="1" spc="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bu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testler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artık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yeni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bir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kusur </a:t>
            </a:r>
            <a:r>
              <a:rPr sz="2400" b="1" spc="-5" dirty="0">
                <a:latin typeface="Calibri"/>
                <a:cs typeface="Calibri"/>
              </a:rPr>
              <a:t>bulamaz.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Yeni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kusurları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tespit</a:t>
            </a:r>
            <a:r>
              <a:rPr sz="2400" spc="-5" dirty="0">
                <a:latin typeface="Calibri"/>
                <a:cs typeface="Calibri"/>
              </a:rPr>
              <a:t> etmek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 </a:t>
            </a:r>
            <a:r>
              <a:rPr sz="2400" spc="-10" dirty="0">
                <a:latin typeface="Calibri"/>
                <a:cs typeface="Calibri"/>
              </a:rPr>
              <a:t>mevcut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testlerin,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-5" dirty="0">
                <a:latin typeface="Calibri"/>
                <a:cs typeface="Calibri"/>
              </a:rPr>
              <a:t> verilerinin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değiştirilmesi </a:t>
            </a:r>
            <a:r>
              <a:rPr sz="2400" spc="-25" dirty="0">
                <a:latin typeface="Calibri"/>
                <a:cs typeface="Calibri"/>
              </a:rPr>
              <a:t>veya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yeni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testlerin </a:t>
            </a:r>
            <a:r>
              <a:rPr sz="2400" spc="-5" dirty="0">
                <a:latin typeface="Calibri"/>
                <a:cs typeface="Calibri"/>
              </a:rPr>
              <a:t> yazılması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gerekebilir.(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Tıpkı</a:t>
            </a:r>
            <a:r>
              <a:rPr sz="2400" spc="-5" dirty="0">
                <a:latin typeface="Calibri"/>
                <a:cs typeface="Calibri"/>
              </a:rPr>
              <a:t> pestisitlerin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 </a:t>
            </a:r>
            <a:r>
              <a:rPr sz="2400" spc="-15" dirty="0">
                <a:latin typeface="Calibri"/>
                <a:cs typeface="Calibri"/>
              </a:rPr>
              <a:t>süre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sonra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böcekleri öldürmede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artık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etkili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olmadığı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gibi, </a:t>
            </a:r>
            <a:r>
              <a:rPr sz="2400" spc="-10" dirty="0">
                <a:latin typeface="Calibri"/>
                <a:cs typeface="Calibri"/>
              </a:rPr>
              <a:t>testler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artık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kusurları</a:t>
            </a:r>
            <a:r>
              <a:rPr sz="2400" spc="-5" dirty="0">
                <a:latin typeface="Calibri"/>
                <a:cs typeface="Calibri"/>
              </a:rPr>
              <a:t> bulmada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etkili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olmazlar.)</a:t>
            </a:r>
            <a:endParaRPr sz="2400">
              <a:latin typeface="Calibri"/>
              <a:cs typeface="Calibri"/>
            </a:endParaRPr>
          </a:p>
          <a:p>
            <a:pPr marL="418465" marR="63500" indent="-406400">
              <a:lnSpc>
                <a:spcPts val="2590"/>
              </a:lnSpc>
              <a:spcBef>
                <a:spcPts val="101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Standart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tekrarlanan(automated)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regresyon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testi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gibi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bazı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durumlarda,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pestisit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paradoksuna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dikkat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edilmesi,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nispeten </a:t>
            </a:r>
            <a:r>
              <a:rPr sz="2400" spc="-5" dirty="0">
                <a:latin typeface="Calibri"/>
                <a:cs typeface="Calibri"/>
              </a:rPr>
              <a:t> daha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düşük </a:t>
            </a:r>
            <a:r>
              <a:rPr sz="2400" spc="-10" dirty="0">
                <a:latin typeface="Calibri"/>
                <a:cs typeface="Calibri"/>
              </a:rPr>
              <a:t>sayıda </a:t>
            </a:r>
            <a:r>
              <a:rPr sz="2400" spc="-20" dirty="0">
                <a:latin typeface="Calibri"/>
                <a:cs typeface="Calibri"/>
              </a:rPr>
              <a:t>regresyon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kusuru</a:t>
            </a:r>
            <a:r>
              <a:rPr sz="2400" spc="-5" dirty="0">
                <a:latin typeface="Calibri"/>
                <a:cs typeface="Calibri"/>
              </a:rPr>
              <a:t> oluşması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gibi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faydalı</a:t>
            </a:r>
            <a:r>
              <a:rPr sz="2400" spc="-5" dirty="0">
                <a:latin typeface="Calibri"/>
                <a:cs typeface="Calibri"/>
              </a:rPr>
              <a:t> bir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sonuca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sahiptir.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64329" y="2150744"/>
            <a:ext cx="2895280" cy="291464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49701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Testing’</a:t>
            </a:r>
            <a:r>
              <a:rPr spc="-5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spc="-80" dirty="0"/>
              <a:t>Yedi</a:t>
            </a:r>
            <a:r>
              <a:rPr spc="-30" dirty="0"/>
              <a:t> </a:t>
            </a:r>
            <a:r>
              <a:rPr spc="-10" dirty="0"/>
              <a:t>Prensibi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9514" y="2153334"/>
            <a:ext cx="6826884" cy="382587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6.</a:t>
            </a:r>
            <a:r>
              <a:rPr sz="24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Testing,</a:t>
            </a:r>
            <a:r>
              <a:rPr sz="24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koşullara(context) bağımlıdır</a:t>
            </a:r>
            <a:endParaRPr sz="2400" dirty="0">
              <a:latin typeface="Calibri"/>
              <a:cs typeface="Calibri"/>
            </a:endParaRPr>
          </a:p>
          <a:p>
            <a:pPr marL="12700" marR="829944">
              <a:lnSpc>
                <a:spcPts val="2590"/>
              </a:lnSpc>
              <a:spcBef>
                <a:spcPts val="1040"/>
              </a:spcBef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(Test</a:t>
            </a:r>
            <a:r>
              <a:rPr sz="24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yaklaşımı ve</a:t>
            </a:r>
            <a:r>
              <a:rPr sz="24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aktiviteleri</a:t>
            </a:r>
            <a:r>
              <a:rPr sz="24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yazılım projesinin </a:t>
            </a:r>
            <a:r>
              <a:rPr sz="2400" b="1" spc="-5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koşullarına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göre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değişiklik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gösterir)</a:t>
            </a:r>
            <a:endParaRPr sz="2400" dirty="0">
              <a:latin typeface="Calibri"/>
              <a:cs typeface="Calibri"/>
            </a:endParaRPr>
          </a:p>
          <a:p>
            <a:pPr marL="419100" indent="-407034">
              <a:lnSpc>
                <a:spcPts val="2735"/>
              </a:lnSpc>
              <a:spcBef>
                <a:spcPts val="675"/>
              </a:spcBef>
              <a:buSzPct val="116666"/>
              <a:buFont typeface="Wingdings"/>
              <a:buChar char=""/>
              <a:tabLst>
                <a:tab pos="419734" algn="l"/>
              </a:tabLst>
            </a:pP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aktiviteleri,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yazılımın özelliklerine</a:t>
            </a:r>
            <a:r>
              <a:rPr sz="2400" spc="-5" dirty="0">
                <a:latin typeface="Calibri"/>
                <a:cs typeface="Calibri"/>
              </a:rPr>
              <a:t>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bağlamına</a:t>
            </a:r>
            <a:endParaRPr sz="2400" dirty="0">
              <a:latin typeface="Calibri"/>
              <a:cs typeface="Calibri"/>
            </a:endParaRPr>
          </a:p>
          <a:p>
            <a:pPr marL="419100">
              <a:lnSpc>
                <a:spcPts val="2735"/>
              </a:lnSpc>
            </a:pPr>
            <a:r>
              <a:rPr sz="2400" dirty="0">
                <a:latin typeface="Calibri"/>
                <a:cs typeface="Calibri"/>
              </a:rPr>
              <a:t>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içeriğine </a:t>
            </a:r>
            <a:r>
              <a:rPr sz="2400" spc="-5" dirty="0">
                <a:latin typeface="Calibri"/>
                <a:cs typeface="Calibri"/>
              </a:rPr>
              <a:t>göre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farklı biçimlerde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ele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alınmalıdır.</a:t>
            </a:r>
            <a:endParaRPr sz="2400" dirty="0">
              <a:latin typeface="Calibri"/>
              <a:cs typeface="Calibri"/>
            </a:endParaRPr>
          </a:p>
          <a:p>
            <a:pPr marL="875665" marR="384175">
              <a:lnSpc>
                <a:spcPts val="2590"/>
              </a:lnSpc>
              <a:spcBef>
                <a:spcPts val="1040"/>
              </a:spcBef>
              <a:tabLst>
                <a:tab pos="2704465" algn="l"/>
              </a:tabLst>
            </a:pPr>
            <a:r>
              <a:rPr sz="2400" spc="-5" dirty="0">
                <a:latin typeface="Calibri"/>
                <a:cs typeface="Calibri"/>
              </a:rPr>
              <a:t>Örnek olarak, bir e-ticaret yazılımı </a:t>
            </a:r>
            <a:r>
              <a:rPr sz="2400" dirty="0">
                <a:latin typeface="Calibri"/>
                <a:cs typeface="Calibri"/>
              </a:rPr>
              <a:t>ile </a:t>
            </a:r>
            <a:r>
              <a:rPr sz="2400" spc="-5" dirty="0" err="1">
                <a:latin typeface="Calibri"/>
                <a:cs typeface="Calibri"/>
              </a:rPr>
              <a:t>nükleer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 err="1">
                <a:latin typeface="Calibri"/>
                <a:cs typeface="Calibri"/>
              </a:rPr>
              <a:t>santral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sz="2400" spc="-5" dirty="0" err="1">
                <a:latin typeface="Calibri"/>
                <a:cs typeface="Calibri"/>
              </a:rPr>
              <a:t>için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yazılmış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 err="1">
                <a:latin typeface="Calibri"/>
                <a:cs typeface="Calibri"/>
              </a:rPr>
              <a:t>güvenlik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 err="1">
                <a:latin typeface="Calibri"/>
                <a:cs typeface="Calibri"/>
              </a:rPr>
              <a:t>tehlikesi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sz="2400" spc="-5" dirty="0" err="1">
                <a:latin typeface="Calibri"/>
                <a:cs typeface="Calibri"/>
              </a:rPr>
              <a:t>taşıyan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 err="1">
                <a:latin typeface="Calibri"/>
                <a:cs typeface="Calibri"/>
              </a:rPr>
              <a:t>bir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sz="2400" spc="-5" dirty="0" err="1">
                <a:latin typeface="Calibri"/>
                <a:cs typeface="Calibri"/>
              </a:rPr>
              <a:t>uygulama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sz="2400" spc="-5" dirty="0" err="1">
                <a:latin typeface="Calibri"/>
                <a:cs typeface="Calibri"/>
              </a:rPr>
              <a:t>farklı</a:t>
            </a:r>
            <a:r>
              <a:rPr sz="2400" spc="-5" dirty="0">
                <a:latin typeface="Calibri"/>
                <a:cs typeface="Calibri"/>
              </a:rPr>
              <a:t> şekillerde, </a:t>
            </a:r>
            <a:r>
              <a:rPr sz="2400" spc="-5" dirty="0" err="1">
                <a:latin typeface="Calibri"/>
                <a:cs typeface="Calibri"/>
              </a:rPr>
              <a:t>farklı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 err="1">
                <a:latin typeface="Calibri"/>
                <a:cs typeface="Calibri"/>
              </a:rPr>
              <a:t>testteknikleri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 err="1">
                <a:latin typeface="Calibri"/>
                <a:cs typeface="Calibri"/>
              </a:rPr>
              <a:t>ve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 err="1">
                <a:latin typeface="Calibri"/>
                <a:cs typeface="Calibri"/>
              </a:rPr>
              <a:t>metodolojileri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sz="2400" spc="-5" dirty="0" err="1">
                <a:latin typeface="Calibri"/>
                <a:cs typeface="Calibri"/>
              </a:rPr>
              <a:t>kullanılarak</a:t>
            </a:r>
            <a:r>
              <a:rPr sz="2400" spc="-5" dirty="0">
                <a:latin typeface="Calibri"/>
                <a:cs typeface="Calibri"/>
              </a:rPr>
              <a:t> test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edilmelidir.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7189" y="2588132"/>
            <a:ext cx="2895280" cy="291464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1400" y="1562553"/>
            <a:ext cx="7729220" cy="475996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365"/>
              </a:spcBef>
            </a:pP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7.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 Hataların</a:t>
            </a:r>
            <a:r>
              <a:rPr sz="2400" b="1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olmaması</a:t>
            </a:r>
            <a:r>
              <a:rPr sz="2400" b="1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bir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 yanılgıdır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(hata</a:t>
            </a:r>
            <a:r>
              <a:rPr sz="2400" b="1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yokluğu yanılgısı)</a:t>
            </a:r>
            <a:endParaRPr sz="2400">
              <a:latin typeface="Calibri"/>
              <a:cs typeface="Calibri"/>
            </a:endParaRPr>
          </a:p>
          <a:p>
            <a:pPr marL="418465" marR="97155" indent="-406400" algn="just">
              <a:lnSpc>
                <a:spcPts val="2590"/>
              </a:lnSpc>
              <a:spcBef>
                <a:spcPts val="1045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dirty="0">
                <a:latin typeface="Calibri"/>
                <a:cs typeface="Calibri"/>
              </a:rPr>
              <a:t>Bazı </a:t>
            </a:r>
            <a:r>
              <a:rPr sz="2400" spc="-25" dirty="0">
                <a:latin typeface="Calibri"/>
                <a:cs typeface="Calibri"/>
              </a:rPr>
              <a:t>kuruluşlar, </a:t>
            </a:r>
            <a:r>
              <a:rPr sz="2400" dirty="0">
                <a:latin typeface="Calibri"/>
                <a:cs typeface="Calibri"/>
              </a:rPr>
              <a:t>tester’ </a:t>
            </a:r>
            <a:r>
              <a:rPr sz="2400" spc="-5" dirty="0">
                <a:latin typeface="Calibri"/>
                <a:cs typeface="Calibri"/>
              </a:rPr>
              <a:t>ların tüm olası </a:t>
            </a:r>
            <a:r>
              <a:rPr sz="2400" spc="-10" dirty="0">
                <a:latin typeface="Calibri"/>
                <a:cs typeface="Calibri"/>
              </a:rPr>
              <a:t>testleri </a:t>
            </a:r>
            <a:r>
              <a:rPr sz="2400" spc="-5" dirty="0">
                <a:latin typeface="Calibri"/>
                <a:cs typeface="Calibri"/>
              </a:rPr>
              <a:t>çalıştırmasını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 </a:t>
            </a:r>
            <a:r>
              <a:rPr sz="2400" spc="-5" dirty="0">
                <a:latin typeface="Calibri"/>
                <a:cs typeface="Calibri"/>
              </a:rPr>
              <a:t>olası tüm </a:t>
            </a:r>
            <a:r>
              <a:rPr sz="2400" spc="-10" dirty="0">
                <a:latin typeface="Calibri"/>
                <a:cs typeface="Calibri"/>
              </a:rPr>
              <a:t>kusurları </a:t>
            </a:r>
            <a:r>
              <a:rPr sz="2400" spc="-5" dirty="0">
                <a:latin typeface="Calibri"/>
                <a:cs typeface="Calibri"/>
              </a:rPr>
              <a:t>bulmasını </a:t>
            </a:r>
            <a:r>
              <a:rPr sz="2400" spc="-35" dirty="0">
                <a:latin typeface="Calibri"/>
                <a:cs typeface="Calibri"/>
              </a:rPr>
              <a:t>bekler, </a:t>
            </a:r>
            <a:r>
              <a:rPr sz="2400" spc="-5" dirty="0">
                <a:latin typeface="Calibri"/>
                <a:cs typeface="Calibri"/>
              </a:rPr>
              <a:t>ancak </a:t>
            </a:r>
            <a:r>
              <a:rPr sz="2400" spc="-10" dirty="0">
                <a:latin typeface="Calibri"/>
                <a:cs typeface="Calibri"/>
              </a:rPr>
              <a:t>sırasıyla </a:t>
            </a:r>
            <a:r>
              <a:rPr sz="2400" dirty="0">
                <a:latin typeface="Calibri"/>
                <a:cs typeface="Calibri"/>
              </a:rPr>
              <a:t>2 </a:t>
            </a:r>
            <a:r>
              <a:rPr sz="2400" spc="-15" dirty="0">
                <a:latin typeface="Calibri"/>
                <a:cs typeface="Calibri"/>
              </a:rPr>
              <a:t>ve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numaralı</a:t>
            </a:r>
            <a:r>
              <a:rPr sz="2400" spc="-15" dirty="0">
                <a:latin typeface="Calibri"/>
                <a:cs typeface="Calibri"/>
              </a:rPr>
              <a:t> ilkeler bize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bunun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imkansız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olduğunu </a:t>
            </a:r>
            <a:r>
              <a:rPr sz="2400" spc="-40" dirty="0">
                <a:latin typeface="Calibri"/>
                <a:cs typeface="Calibri"/>
              </a:rPr>
              <a:t>söyler.</a:t>
            </a:r>
            <a:endParaRPr sz="240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spcBef>
                <a:spcPts val="1000"/>
              </a:spcBef>
              <a:buSzPct val="116666"/>
              <a:buFont typeface="Wingdings"/>
              <a:buChar char=""/>
              <a:tabLst>
                <a:tab pos="419100" algn="l"/>
              </a:tabLst>
            </a:pPr>
            <a:r>
              <a:rPr sz="2400" spc="-15" dirty="0">
                <a:latin typeface="Calibri"/>
                <a:cs typeface="Calibri"/>
              </a:rPr>
              <a:t>Ayrıca,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sadece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çok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sayıda kusuru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bulup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düzeltmenin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sistemin </a:t>
            </a:r>
            <a:r>
              <a:rPr sz="2400" spc="-5" dirty="0">
                <a:latin typeface="Calibri"/>
                <a:cs typeface="Calibri"/>
              </a:rPr>
              <a:t>başarısını </a:t>
            </a:r>
            <a:r>
              <a:rPr sz="2400" spc="-15" dirty="0">
                <a:latin typeface="Calibri"/>
                <a:cs typeface="Calibri"/>
              </a:rPr>
              <a:t>garantileyeceğini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beklemek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 yanılgıdır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(yanlış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 inançtır).</a:t>
            </a:r>
            <a:endParaRPr sz="2400">
              <a:latin typeface="Calibri"/>
              <a:cs typeface="Calibri"/>
            </a:endParaRPr>
          </a:p>
          <a:p>
            <a:pPr marL="875665" marR="309880">
              <a:lnSpc>
                <a:spcPct val="90200"/>
              </a:lnSpc>
              <a:spcBef>
                <a:spcPts val="965"/>
              </a:spcBef>
            </a:pPr>
            <a:r>
              <a:rPr sz="2400" spc="-5" dirty="0">
                <a:latin typeface="Calibri"/>
                <a:cs typeface="Calibri"/>
              </a:rPr>
              <a:t>Örneğin,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belirtilen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tüm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gereksinimlerin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kapsamlı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şekilde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-5" dirty="0">
                <a:latin typeface="Calibri"/>
                <a:cs typeface="Calibri"/>
              </a:rPr>
              <a:t> edilmiş</a:t>
            </a:r>
            <a:r>
              <a:rPr sz="2400" spc="-15" dirty="0">
                <a:latin typeface="Calibri"/>
                <a:cs typeface="Calibri"/>
              </a:rPr>
              <a:t> ve</a:t>
            </a:r>
            <a:r>
              <a:rPr sz="2400" spc="-5" dirty="0">
                <a:latin typeface="Calibri"/>
                <a:cs typeface="Calibri"/>
              </a:rPr>
              <a:t> bulunan</a:t>
            </a:r>
            <a:r>
              <a:rPr sz="2400" dirty="0">
                <a:latin typeface="Calibri"/>
                <a:cs typeface="Calibri"/>
              </a:rPr>
              <a:t> tüm</a:t>
            </a:r>
            <a:r>
              <a:rPr sz="2400" spc="-10" dirty="0">
                <a:latin typeface="Calibri"/>
                <a:cs typeface="Calibri"/>
              </a:rPr>
              <a:t> kusurlar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düzeltilmiş </a:t>
            </a:r>
            <a:r>
              <a:rPr sz="2400" spc="-5" dirty="0">
                <a:latin typeface="Calibri"/>
                <a:cs typeface="Calibri"/>
              </a:rPr>
              <a:t>bir yazılım, </a:t>
            </a:r>
            <a:r>
              <a:rPr sz="2400" spc="-10" dirty="0">
                <a:latin typeface="Calibri"/>
                <a:cs typeface="Calibri"/>
              </a:rPr>
              <a:t>hatasız </a:t>
            </a:r>
            <a:r>
              <a:rPr sz="2400" spc="-5" dirty="0">
                <a:latin typeface="Calibri"/>
                <a:cs typeface="Calibri"/>
              </a:rPr>
              <a:t>olmasına </a:t>
            </a:r>
            <a:r>
              <a:rPr sz="2400" spc="-20" dirty="0">
                <a:latin typeface="Calibri"/>
                <a:cs typeface="Calibri"/>
              </a:rPr>
              <a:t>karşın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kullanımı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70" dirty="0">
                <a:latin typeface="Calibri"/>
                <a:cs typeface="Calibri"/>
              </a:rPr>
              <a:t>zor,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kullanıcıların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ihtiyaç</a:t>
            </a:r>
            <a:r>
              <a:rPr sz="2400" spc="-15" dirty="0">
                <a:latin typeface="Calibri"/>
                <a:cs typeface="Calibri"/>
              </a:rPr>
              <a:t> ve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beklentilerini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karşılamayan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veya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diğer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rakip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sistemlere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kıyasla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daha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düşük </a:t>
            </a:r>
            <a:r>
              <a:rPr sz="2400" spc="-10" dirty="0">
                <a:latin typeface="Calibri"/>
                <a:cs typeface="Calibri"/>
              </a:rPr>
              <a:t>seviyede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sistem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üretebilir.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4374" y="327512"/>
            <a:ext cx="56794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10" dirty="0">
                <a:latin typeface="Verdana"/>
                <a:cs typeface="Verdana"/>
              </a:rPr>
              <a:t>Te</a:t>
            </a:r>
            <a:r>
              <a:rPr spc="-545" dirty="0">
                <a:latin typeface="Verdana"/>
                <a:cs typeface="Verdana"/>
              </a:rPr>
              <a:t>s</a:t>
            </a:r>
            <a:r>
              <a:rPr spc="-370" dirty="0">
                <a:latin typeface="Verdana"/>
                <a:cs typeface="Verdana"/>
              </a:rPr>
              <a:t>ting’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430" dirty="0">
                <a:latin typeface="Verdana"/>
                <a:cs typeface="Verdana"/>
              </a:rPr>
              <a:t>in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470" dirty="0">
                <a:latin typeface="Verdana"/>
                <a:cs typeface="Verdana"/>
              </a:rPr>
              <a:t>Y</a:t>
            </a:r>
            <a:r>
              <a:rPr spc="-270" dirty="0">
                <a:latin typeface="Verdana"/>
                <a:cs typeface="Verdana"/>
              </a:rPr>
              <a:t>ed</a:t>
            </a:r>
            <a:r>
              <a:rPr spc="-135" dirty="0">
                <a:latin typeface="Verdana"/>
                <a:cs typeface="Verdana"/>
              </a:rPr>
              <a:t>i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spc="-695" dirty="0">
                <a:latin typeface="Verdana"/>
                <a:cs typeface="Verdana"/>
              </a:rPr>
              <a:t>P</a:t>
            </a:r>
            <a:r>
              <a:rPr spc="-715" dirty="0">
                <a:latin typeface="Verdana"/>
                <a:cs typeface="Verdana"/>
              </a:rPr>
              <a:t>r</a:t>
            </a:r>
            <a:r>
              <a:rPr spc="-390" dirty="0">
                <a:latin typeface="Verdana"/>
                <a:cs typeface="Verdana"/>
              </a:rPr>
              <a:t>ens</a:t>
            </a:r>
            <a:r>
              <a:rPr spc="-325" dirty="0">
                <a:latin typeface="Verdana"/>
                <a:cs typeface="Verdana"/>
              </a:rPr>
              <a:t>ibi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9032" y="2710053"/>
            <a:ext cx="2779775" cy="291464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78390" y="3983677"/>
            <a:ext cx="50203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85" dirty="0">
                <a:solidFill>
                  <a:srgbClr val="6F2F9F"/>
                </a:solidFill>
              </a:rPr>
              <a:t>Temel</a:t>
            </a:r>
            <a:r>
              <a:rPr sz="4800" spc="-60" dirty="0">
                <a:solidFill>
                  <a:srgbClr val="6F2F9F"/>
                </a:solidFill>
              </a:rPr>
              <a:t> </a:t>
            </a:r>
            <a:r>
              <a:rPr sz="4800" spc="-120" dirty="0">
                <a:solidFill>
                  <a:srgbClr val="6F2F9F"/>
                </a:solidFill>
              </a:rPr>
              <a:t>Test</a:t>
            </a:r>
            <a:r>
              <a:rPr sz="4800" spc="-45" dirty="0">
                <a:solidFill>
                  <a:srgbClr val="6F2F9F"/>
                </a:solidFill>
              </a:rPr>
              <a:t> </a:t>
            </a:r>
            <a:r>
              <a:rPr sz="4800" spc="-10" dirty="0">
                <a:solidFill>
                  <a:srgbClr val="6F2F9F"/>
                </a:solidFill>
              </a:rPr>
              <a:t>Süreçleri</a:t>
            </a:r>
            <a:endParaRPr sz="48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620268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70" dirty="0">
                <a:latin typeface="Verdana"/>
                <a:cs typeface="Verdana"/>
              </a:rPr>
              <a:t>Y</a:t>
            </a:r>
            <a:r>
              <a:rPr spc="-320" dirty="0">
                <a:latin typeface="Verdana"/>
                <a:cs typeface="Verdana"/>
              </a:rPr>
              <a:t>azılı</a:t>
            </a:r>
            <a:r>
              <a:rPr spc="-720" dirty="0">
                <a:latin typeface="Verdana"/>
                <a:cs typeface="Verdana"/>
              </a:rPr>
              <a:t>m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spc="-610" dirty="0">
                <a:latin typeface="Verdana"/>
                <a:cs typeface="Verdana"/>
              </a:rPr>
              <a:t>Te</a:t>
            </a:r>
            <a:r>
              <a:rPr spc="-545" dirty="0">
                <a:latin typeface="Verdana"/>
                <a:cs typeface="Verdana"/>
              </a:rPr>
              <a:t>s</a:t>
            </a:r>
            <a:r>
              <a:rPr spc="-625" dirty="0">
                <a:latin typeface="Verdana"/>
                <a:cs typeface="Verdana"/>
              </a:rPr>
              <a:t>t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645" dirty="0">
                <a:latin typeface="Verdana"/>
                <a:cs typeface="Verdana"/>
              </a:rPr>
              <a:t>Sür</a:t>
            </a:r>
            <a:r>
              <a:rPr spc="-125" dirty="0">
                <a:latin typeface="Verdana"/>
                <a:cs typeface="Verdana"/>
              </a:rPr>
              <a:t>ec</a:t>
            </a:r>
            <a:r>
              <a:rPr spc="-65" dirty="0">
                <a:latin typeface="Verdana"/>
                <a:cs typeface="Verdana"/>
              </a:rPr>
              <a:t>i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spc="-434" dirty="0">
                <a:latin typeface="Verdana"/>
                <a:cs typeface="Verdana"/>
              </a:rPr>
              <a:t>N</a:t>
            </a:r>
            <a:r>
              <a:rPr spc="-350" dirty="0">
                <a:latin typeface="Verdana"/>
                <a:cs typeface="Verdana"/>
              </a:rPr>
              <a:t>edir</a:t>
            </a:r>
            <a:r>
              <a:rPr spc="-229" dirty="0">
                <a:latin typeface="Verdana"/>
                <a:cs typeface="Verdana"/>
              </a:rPr>
              <a:t>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51075" y="1396870"/>
            <a:ext cx="2888615" cy="5043805"/>
            <a:chOff x="2251075" y="1396870"/>
            <a:chExt cx="2888615" cy="5043805"/>
          </a:xfrm>
        </p:grpSpPr>
        <p:sp>
          <p:nvSpPr>
            <p:cNvPr id="4" name="object 4"/>
            <p:cNvSpPr/>
            <p:nvPr/>
          </p:nvSpPr>
          <p:spPr>
            <a:xfrm>
              <a:off x="3521583" y="3421672"/>
              <a:ext cx="1583690" cy="3012440"/>
            </a:xfrm>
            <a:custGeom>
              <a:avLst/>
              <a:gdLst/>
              <a:ahLst/>
              <a:cxnLst/>
              <a:rect l="l" t="t" r="r" b="b"/>
              <a:pathLst>
                <a:path w="1583689" h="3012440">
                  <a:moveTo>
                    <a:pt x="0" y="690460"/>
                  </a:moveTo>
                  <a:lnTo>
                    <a:pt x="769975" y="690460"/>
                  </a:lnTo>
                  <a:lnTo>
                    <a:pt x="769975" y="3012097"/>
                  </a:lnTo>
                  <a:lnTo>
                    <a:pt x="1539951" y="3012097"/>
                  </a:lnTo>
                </a:path>
                <a:path w="1583689" h="3012440">
                  <a:moveTo>
                    <a:pt x="0" y="690460"/>
                  </a:moveTo>
                  <a:lnTo>
                    <a:pt x="791540" y="690460"/>
                  </a:lnTo>
                  <a:lnTo>
                    <a:pt x="791540" y="2522969"/>
                  </a:lnTo>
                  <a:lnTo>
                    <a:pt x="1583080" y="2522969"/>
                  </a:lnTo>
                </a:path>
                <a:path w="1583689" h="3012440">
                  <a:moveTo>
                    <a:pt x="0" y="690460"/>
                  </a:moveTo>
                  <a:lnTo>
                    <a:pt x="791540" y="690460"/>
                  </a:lnTo>
                  <a:lnTo>
                    <a:pt x="791540" y="2018372"/>
                  </a:lnTo>
                  <a:lnTo>
                    <a:pt x="1583080" y="2018372"/>
                  </a:lnTo>
                </a:path>
                <a:path w="1583689" h="3012440">
                  <a:moveTo>
                    <a:pt x="0" y="690460"/>
                  </a:moveTo>
                  <a:lnTo>
                    <a:pt x="791540" y="690460"/>
                  </a:lnTo>
                  <a:lnTo>
                    <a:pt x="791540" y="1513789"/>
                  </a:lnTo>
                  <a:lnTo>
                    <a:pt x="1583080" y="1513789"/>
                  </a:lnTo>
                </a:path>
                <a:path w="1583689" h="3012440">
                  <a:moveTo>
                    <a:pt x="0" y="690460"/>
                  </a:moveTo>
                  <a:lnTo>
                    <a:pt x="791540" y="690460"/>
                  </a:lnTo>
                  <a:lnTo>
                    <a:pt x="791540" y="1009192"/>
                  </a:lnTo>
                  <a:lnTo>
                    <a:pt x="1583080" y="1009192"/>
                  </a:lnTo>
                </a:path>
                <a:path w="1583689" h="3012440">
                  <a:moveTo>
                    <a:pt x="0" y="690460"/>
                  </a:moveTo>
                  <a:lnTo>
                    <a:pt x="791540" y="690460"/>
                  </a:lnTo>
                  <a:lnTo>
                    <a:pt x="791540" y="504596"/>
                  </a:lnTo>
                  <a:lnTo>
                    <a:pt x="1583080" y="504596"/>
                  </a:lnTo>
                </a:path>
                <a:path w="1583689" h="3012440">
                  <a:moveTo>
                    <a:pt x="0" y="690460"/>
                  </a:moveTo>
                  <a:lnTo>
                    <a:pt x="791540" y="690460"/>
                  </a:lnTo>
                  <a:lnTo>
                    <a:pt x="791540" y="0"/>
                  </a:lnTo>
                  <a:lnTo>
                    <a:pt x="1583080" y="0"/>
                  </a:lnTo>
                </a:path>
              </a:pathLst>
            </a:custGeom>
            <a:ln w="12700">
              <a:solidFill>
                <a:srgbClr val="3458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21583" y="2917310"/>
              <a:ext cx="1583690" cy="1195070"/>
            </a:xfrm>
            <a:custGeom>
              <a:avLst/>
              <a:gdLst/>
              <a:ahLst/>
              <a:cxnLst/>
              <a:rect l="l" t="t" r="r" b="b"/>
              <a:pathLst>
                <a:path w="1583689" h="1195070">
                  <a:moveTo>
                    <a:pt x="0" y="1195057"/>
                  </a:moveTo>
                  <a:lnTo>
                    <a:pt x="791540" y="1195057"/>
                  </a:lnTo>
                  <a:lnTo>
                    <a:pt x="791540" y="0"/>
                  </a:lnTo>
                  <a:lnTo>
                    <a:pt x="1583080" y="0"/>
                  </a:lnTo>
                </a:path>
              </a:pathLst>
            </a:custGeom>
            <a:ln w="12700">
              <a:solidFill>
                <a:srgbClr val="3458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21583" y="2412875"/>
              <a:ext cx="1612265" cy="1699895"/>
            </a:xfrm>
            <a:custGeom>
              <a:avLst/>
              <a:gdLst/>
              <a:ahLst/>
              <a:cxnLst/>
              <a:rect l="l" t="t" r="r" b="b"/>
              <a:pathLst>
                <a:path w="1612264" h="1699895">
                  <a:moveTo>
                    <a:pt x="0" y="1699641"/>
                  </a:moveTo>
                  <a:lnTo>
                    <a:pt x="805827" y="1699641"/>
                  </a:lnTo>
                  <a:lnTo>
                    <a:pt x="805827" y="0"/>
                  </a:lnTo>
                  <a:lnTo>
                    <a:pt x="1611655" y="0"/>
                  </a:lnTo>
                </a:path>
              </a:pathLst>
            </a:custGeom>
            <a:ln w="12700">
              <a:solidFill>
                <a:srgbClr val="3458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21583" y="1908429"/>
              <a:ext cx="1583690" cy="2204720"/>
            </a:xfrm>
            <a:custGeom>
              <a:avLst/>
              <a:gdLst/>
              <a:ahLst/>
              <a:cxnLst/>
              <a:rect l="l" t="t" r="r" b="b"/>
              <a:pathLst>
                <a:path w="1583689" h="2204720">
                  <a:moveTo>
                    <a:pt x="0" y="2204237"/>
                  </a:moveTo>
                  <a:lnTo>
                    <a:pt x="791540" y="2204237"/>
                  </a:lnTo>
                  <a:lnTo>
                    <a:pt x="791540" y="0"/>
                  </a:lnTo>
                  <a:lnTo>
                    <a:pt x="1583080" y="0"/>
                  </a:lnTo>
                </a:path>
              </a:pathLst>
            </a:custGeom>
            <a:ln w="12700">
              <a:solidFill>
                <a:srgbClr val="3458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21583" y="1403220"/>
              <a:ext cx="1583690" cy="2708910"/>
            </a:xfrm>
            <a:custGeom>
              <a:avLst/>
              <a:gdLst/>
              <a:ahLst/>
              <a:cxnLst/>
              <a:rect l="l" t="t" r="r" b="b"/>
              <a:pathLst>
                <a:path w="1583689" h="2708910">
                  <a:moveTo>
                    <a:pt x="0" y="2708833"/>
                  </a:moveTo>
                  <a:lnTo>
                    <a:pt x="791540" y="2708833"/>
                  </a:lnTo>
                  <a:lnTo>
                    <a:pt x="791540" y="0"/>
                  </a:lnTo>
                  <a:lnTo>
                    <a:pt x="1583080" y="0"/>
                  </a:lnTo>
                </a:path>
              </a:pathLst>
            </a:custGeom>
            <a:ln w="12700">
              <a:solidFill>
                <a:srgbClr val="3458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57425" y="3910203"/>
              <a:ext cx="2124710" cy="403860"/>
            </a:xfrm>
            <a:custGeom>
              <a:avLst/>
              <a:gdLst/>
              <a:ahLst/>
              <a:cxnLst/>
              <a:rect l="l" t="t" r="r" b="b"/>
              <a:pathLst>
                <a:path w="2124710" h="403860">
                  <a:moveTo>
                    <a:pt x="2124455" y="0"/>
                  </a:moveTo>
                  <a:lnTo>
                    <a:pt x="0" y="0"/>
                  </a:lnTo>
                  <a:lnTo>
                    <a:pt x="0" y="403860"/>
                  </a:lnTo>
                  <a:lnTo>
                    <a:pt x="2124455" y="403860"/>
                  </a:lnTo>
                  <a:lnTo>
                    <a:pt x="2124455" y="0"/>
                  </a:lnTo>
                  <a:close/>
                </a:path>
              </a:pathLst>
            </a:custGeom>
            <a:solidFill>
              <a:srgbClr val="FDCE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57425" y="3910203"/>
              <a:ext cx="2124710" cy="403860"/>
            </a:xfrm>
            <a:custGeom>
              <a:avLst/>
              <a:gdLst/>
              <a:ahLst/>
              <a:cxnLst/>
              <a:rect l="l" t="t" r="r" b="b"/>
              <a:pathLst>
                <a:path w="2124710" h="403860">
                  <a:moveTo>
                    <a:pt x="0" y="0"/>
                  </a:moveTo>
                  <a:lnTo>
                    <a:pt x="2124455" y="0"/>
                  </a:lnTo>
                  <a:lnTo>
                    <a:pt x="2124455" y="403860"/>
                  </a:lnTo>
                  <a:lnTo>
                    <a:pt x="0" y="4038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657566" y="3862321"/>
            <a:ext cx="132397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-20" dirty="0">
                <a:solidFill>
                  <a:srgbClr val="6F2F9F"/>
                </a:solidFill>
                <a:latin typeface="Calibri"/>
                <a:cs typeface="Calibri"/>
              </a:rPr>
              <a:t>Keywords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97907" y="1195705"/>
            <a:ext cx="1816735" cy="415925"/>
            <a:chOff x="5097907" y="1195705"/>
            <a:chExt cx="1816735" cy="415925"/>
          </a:xfrm>
        </p:grpSpPr>
        <p:sp>
          <p:nvSpPr>
            <p:cNvPr id="13" name="object 13"/>
            <p:cNvSpPr/>
            <p:nvPr/>
          </p:nvSpPr>
          <p:spPr>
            <a:xfrm>
              <a:off x="5104257" y="1202055"/>
              <a:ext cx="1804035" cy="403225"/>
            </a:xfrm>
            <a:custGeom>
              <a:avLst/>
              <a:gdLst/>
              <a:ahLst/>
              <a:cxnLst/>
              <a:rect l="l" t="t" r="r" b="b"/>
              <a:pathLst>
                <a:path w="1804034" h="403225">
                  <a:moveTo>
                    <a:pt x="1803654" y="0"/>
                  </a:moveTo>
                  <a:lnTo>
                    <a:pt x="0" y="0"/>
                  </a:lnTo>
                  <a:lnTo>
                    <a:pt x="0" y="403098"/>
                  </a:lnTo>
                  <a:lnTo>
                    <a:pt x="1803654" y="403098"/>
                  </a:lnTo>
                  <a:lnTo>
                    <a:pt x="1803654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04257" y="1202055"/>
              <a:ext cx="1804035" cy="403225"/>
            </a:xfrm>
            <a:custGeom>
              <a:avLst/>
              <a:gdLst/>
              <a:ahLst/>
              <a:cxnLst/>
              <a:rect l="l" t="t" r="r" b="b"/>
              <a:pathLst>
                <a:path w="1804034" h="403225">
                  <a:moveTo>
                    <a:pt x="0" y="0"/>
                  </a:moveTo>
                  <a:lnTo>
                    <a:pt x="1803654" y="0"/>
                  </a:lnTo>
                  <a:lnTo>
                    <a:pt x="1803654" y="403098"/>
                  </a:lnTo>
                  <a:lnTo>
                    <a:pt x="0" y="40309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102940" y="1202055"/>
            <a:ext cx="1798955" cy="40322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87325">
              <a:lnSpc>
                <a:spcPct val="100000"/>
              </a:lnSpc>
              <a:spcBef>
                <a:spcPts val="650"/>
              </a:spcBef>
            </a:pP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Conformance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097907" y="1700148"/>
            <a:ext cx="1249045" cy="416559"/>
            <a:chOff x="5097907" y="1700148"/>
            <a:chExt cx="1249045" cy="416559"/>
          </a:xfrm>
        </p:grpSpPr>
        <p:sp>
          <p:nvSpPr>
            <p:cNvPr id="17" name="object 17"/>
            <p:cNvSpPr/>
            <p:nvPr/>
          </p:nvSpPr>
          <p:spPr>
            <a:xfrm>
              <a:off x="5104257" y="1706498"/>
              <a:ext cx="1236345" cy="403860"/>
            </a:xfrm>
            <a:custGeom>
              <a:avLst/>
              <a:gdLst/>
              <a:ahLst/>
              <a:cxnLst/>
              <a:rect l="l" t="t" r="r" b="b"/>
              <a:pathLst>
                <a:path w="1236345" h="403860">
                  <a:moveTo>
                    <a:pt x="1235964" y="0"/>
                  </a:moveTo>
                  <a:lnTo>
                    <a:pt x="0" y="0"/>
                  </a:lnTo>
                  <a:lnTo>
                    <a:pt x="0" y="403860"/>
                  </a:lnTo>
                  <a:lnTo>
                    <a:pt x="1235964" y="403860"/>
                  </a:lnTo>
                  <a:lnTo>
                    <a:pt x="1235964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04257" y="1706498"/>
              <a:ext cx="1236345" cy="403860"/>
            </a:xfrm>
            <a:custGeom>
              <a:avLst/>
              <a:gdLst/>
              <a:ahLst/>
              <a:cxnLst/>
              <a:rect l="l" t="t" r="r" b="b"/>
              <a:pathLst>
                <a:path w="1236345" h="403860">
                  <a:moveTo>
                    <a:pt x="0" y="0"/>
                  </a:moveTo>
                  <a:lnTo>
                    <a:pt x="1235964" y="0"/>
                  </a:lnTo>
                  <a:lnTo>
                    <a:pt x="1235964" y="403860"/>
                  </a:lnTo>
                  <a:lnTo>
                    <a:pt x="0" y="4038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102940" y="1706498"/>
            <a:ext cx="1212215" cy="40386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29235">
              <a:lnSpc>
                <a:spcPct val="100000"/>
              </a:lnSpc>
              <a:spcBef>
                <a:spcPts val="650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Exit</a:t>
            </a: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Criteria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126863" y="2204592"/>
            <a:ext cx="1163574" cy="416559"/>
            <a:chOff x="5126863" y="2204592"/>
            <a:chExt cx="1309370" cy="416559"/>
          </a:xfrm>
        </p:grpSpPr>
        <p:sp>
          <p:nvSpPr>
            <p:cNvPr id="21" name="object 21"/>
            <p:cNvSpPr/>
            <p:nvPr/>
          </p:nvSpPr>
          <p:spPr>
            <a:xfrm>
              <a:off x="5133213" y="2210942"/>
              <a:ext cx="1296670" cy="403860"/>
            </a:xfrm>
            <a:custGeom>
              <a:avLst/>
              <a:gdLst/>
              <a:ahLst/>
              <a:cxnLst/>
              <a:rect l="l" t="t" r="r" b="b"/>
              <a:pathLst>
                <a:path w="1296670" h="403860">
                  <a:moveTo>
                    <a:pt x="1296162" y="0"/>
                  </a:moveTo>
                  <a:lnTo>
                    <a:pt x="0" y="0"/>
                  </a:lnTo>
                  <a:lnTo>
                    <a:pt x="0" y="403860"/>
                  </a:lnTo>
                  <a:lnTo>
                    <a:pt x="1296162" y="403860"/>
                  </a:lnTo>
                  <a:lnTo>
                    <a:pt x="1296162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133213" y="2210942"/>
              <a:ext cx="1296670" cy="403860"/>
            </a:xfrm>
            <a:custGeom>
              <a:avLst/>
              <a:gdLst/>
              <a:ahLst/>
              <a:cxnLst/>
              <a:rect l="l" t="t" r="r" b="b"/>
              <a:pathLst>
                <a:path w="1296670" h="403860">
                  <a:moveTo>
                    <a:pt x="0" y="0"/>
                  </a:moveTo>
                  <a:lnTo>
                    <a:pt x="1296162" y="0"/>
                  </a:lnTo>
                  <a:lnTo>
                    <a:pt x="1296162" y="403860"/>
                  </a:lnTo>
                  <a:lnTo>
                    <a:pt x="0" y="4038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952342" y="2245958"/>
            <a:ext cx="1326515" cy="283411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650"/>
              </a:spcBef>
            </a:pP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Incident</a:t>
            </a:r>
            <a:endParaRPr sz="1300" dirty="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089180" y="2702605"/>
            <a:ext cx="1760220" cy="416559"/>
            <a:chOff x="5097907" y="2709036"/>
            <a:chExt cx="1760220" cy="416559"/>
          </a:xfrm>
        </p:grpSpPr>
        <p:sp>
          <p:nvSpPr>
            <p:cNvPr id="25" name="object 25"/>
            <p:cNvSpPr/>
            <p:nvPr/>
          </p:nvSpPr>
          <p:spPr>
            <a:xfrm>
              <a:off x="5104257" y="2715386"/>
              <a:ext cx="1747520" cy="403860"/>
            </a:xfrm>
            <a:custGeom>
              <a:avLst/>
              <a:gdLst/>
              <a:ahLst/>
              <a:cxnLst/>
              <a:rect l="l" t="t" r="r" b="b"/>
              <a:pathLst>
                <a:path w="1747520" h="403860">
                  <a:moveTo>
                    <a:pt x="1747265" y="0"/>
                  </a:moveTo>
                  <a:lnTo>
                    <a:pt x="0" y="0"/>
                  </a:lnTo>
                  <a:lnTo>
                    <a:pt x="0" y="403860"/>
                  </a:lnTo>
                  <a:lnTo>
                    <a:pt x="1747265" y="403860"/>
                  </a:lnTo>
                  <a:lnTo>
                    <a:pt x="1747265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04257" y="2715386"/>
              <a:ext cx="1747520" cy="403860"/>
            </a:xfrm>
            <a:custGeom>
              <a:avLst/>
              <a:gdLst/>
              <a:ahLst/>
              <a:cxnLst/>
              <a:rect l="l" t="t" r="r" b="b"/>
              <a:pathLst>
                <a:path w="1747520" h="403860">
                  <a:moveTo>
                    <a:pt x="0" y="0"/>
                  </a:moveTo>
                  <a:lnTo>
                    <a:pt x="1747265" y="0"/>
                  </a:lnTo>
                  <a:lnTo>
                    <a:pt x="1747265" y="403860"/>
                  </a:lnTo>
                  <a:lnTo>
                    <a:pt x="0" y="4038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102941" y="2715386"/>
            <a:ext cx="1613582" cy="283411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650"/>
              </a:spcBef>
            </a:pP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Regression</a:t>
            </a:r>
            <a:r>
              <a:rPr sz="1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endParaRPr sz="1300" dirty="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097907" y="3213480"/>
            <a:ext cx="1337310" cy="416559"/>
            <a:chOff x="5097907" y="3213480"/>
            <a:chExt cx="1337310" cy="416559"/>
          </a:xfrm>
        </p:grpSpPr>
        <p:sp>
          <p:nvSpPr>
            <p:cNvPr id="29" name="object 29"/>
            <p:cNvSpPr/>
            <p:nvPr/>
          </p:nvSpPr>
          <p:spPr>
            <a:xfrm>
              <a:off x="5104257" y="3219830"/>
              <a:ext cx="1324610" cy="403860"/>
            </a:xfrm>
            <a:custGeom>
              <a:avLst/>
              <a:gdLst/>
              <a:ahLst/>
              <a:cxnLst/>
              <a:rect l="l" t="t" r="r" b="b"/>
              <a:pathLst>
                <a:path w="1324610" h="403860">
                  <a:moveTo>
                    <a:pt x="1324356" y="0"/>
                  </a:moveTo>
                  <a:lnTo>
                    <a:pt x="0" y="0"/>
                  </a:lnTo>
                  <a:lnTo>
                    <a:pt x="0" y="403860"/>
                  </a:lnTo>
                  <a:lnTo>
                    <a:pt x="1324356" y="403860"/>
                  </a:lnTo>
                  <a:lnTo>
                    <a:pt x="1324356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104257" y="3219830"/>
              <a:ext cx="1324610" cy="403860"/>
            </a:xfrm>
            <a:custGeom>
              <a:avLst/>
              <a:gdLst/>
              <a:ahLst/>
              <a:cxnLst/>
              <a:rect l="l" t="t" r="r" b="b"/>
              <a:pathLst>
                <a:path w="1324610" h="403860">
                  <a:moveTo>
                    <a:pt x="0" y="0"/>
                  </a:moveTo>
                  <a:lnTo>
                    <a:pt x="1324356" y="0"/>
                  </a:lnTo>
                  <a:lnTo>
                    <a:pt x="1324356" y="403860"/>
                  </a:lnTo>
                  <a:lnTo>
                    <a:pt x="0" y="4038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102940" y="3219830"/>
            <a:ext cx="1326515" cy="40386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655"/>
              </a:spcBef>
            </a:pP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Test </a:t>
            </a: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Condition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097907" y="3718686"/>
            <a:ext cx="1017905" cy="415925"/>
            <a:chOff x="5097907" y="3718686"/>
            <a:chExt cx="1017905" cy="415925"/>
          </a:xfrm>
        </p:grpSpPr>
        <p:sp>
          <p:nvSpPr>
            <p:cNvPr id="33" name="object 33"/>
            <p:cNvSpPr/>
            <p:nvPr/>
          </p:nvSpPr>
          <p:spPr>
            <a:xfrm>
              <a:off x="5104257" y="3725036"/>
              <a:ext cx="1005205" cy="403225"/>
            </a:xfrm>
            <a:custGeom>
              <a:avLst/>
              <a:gdLst/>
              <a:ahLst/>
              <a:cxnLst/>
              <a:rect l="l" t="t" r="r" b="b"/>
              <a:pathLst>
                <a:path w="1005204" h="403225">
                  <a:moveTo>
                    <a:pt x="1005077" y="0"/>
                  </a:moveTo>
                  <a:lnTo>
                    <a:pt x="0" y="0"/>
                  </a:lnTo>
                  <a:lnTo>
                    <a:pt x="0" y="403098"/>
                  </a:lnTo>
                  <a:lnTo>
                    <a:pt x="1005077" y="403098"/>
                  </a:lnTo>
                  <a:lnTo>
                    <a:pt x="1005077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04257" y="3725036"/>
              <a:ext cx="1005205" cy="403225"/>
            </a:xfrm>
            <a:custGeom>
              <a:avLst/>
              <a:gdLst/>
              <a:ahLst/>
              <a:cxnLst/>
              <a:rect l="l" t="t" r="r" b="b"/>
              <a:pathLst>
                <a:path w="1005204" h="403225">
                  <a:moveTo>
                    <a:pt x="0" y="0"/>
                  </a:moveTo>
                  <a:lnTo>
                    <a:pt x="1005077" y="0"/>
                  </a:lnTo>
                  <a:lnTo>
                    <a:pt x="1005077" y="403098"/>
                  </a:lnTo>
                  <a:lnTo>
                    <a:pt x="0" y="40309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102940" y="3725036"/>
            <a:ext cx="994410" cy="40322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650"/>
              </a:spcBef>
            </a:pPr>
            <a:r>
              <a:rPr sz="1300" spc="-114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097907" y="4223130"/>
            <a:ext cx="1198880" cy="415925"/>
            <a:chOff x="5097907" y="4223130"/>
            <a:chExt cx="1198880" cy="415925"/>
          </a:xfrm>
        </p:grpSpPr>
        <p:sp>
          <p:nvSpPr>
            <p:cNvPr id="37" name="object 37"/>
            <p:cNvSpPr/>
            <p:nvPr/>
          </p:nvSpPr>
          <p:spPr>
            <a:xfrm>
              <a:off x="5104257" y="4229480"/>
              <a:ext cx="1186180" cy="403225"/>
            </a:xfrm>
            <a:custGeom>
              <a:avLst/>
              <a:gdLst/>
              <a:ahLst/>
              <a:cxnLst/>
              <a:rect l="l" t="t" r="r" b="b"/>
              <a:pathLst>
                <a:path w="1186179" h="403225">
                  <a:moveTo>
                    <a:pt x="1185672" y="0"/>
                  </a:moveTo>
                  <a:lnTo>
                    <a:pt x="0" y="0"/>
                  </a:lnTo>
                  <a:lnTo>
                    <a:pt x="0" y="403098"/>
                  </a:lnTo>
                  <a:lnTo>
                    <a:pt x="1185672" y="403098"/>
                  </a:lnTo>
                  <a:lnTo>
                    <a:pt x="1185672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104257" y="4229480"/>
              <a:ext cx="1186180" cy="403225"/>
            </a:xfrm>
            <a:custGeom>
              <a:avLst/>
              <a:gdLst/>
              <a:ahLst/>
              <a:cxnLst/>
              <a:rect l="l" t="t" r="r" b="b"/>
              <a:pathLst>
                <a:path w="1186179" h="403225">
                  <a:moveTo>
                    <a:pt x="0" y="0"/>
                  </a:moveTo>
                  <a:lnTo>
                    <a:pt x="1185672" y="0"/>
                  </a:lnTo>
                  <a:lnTo>
                    <a:pt x="1185672" y="403098"/>
                  </a:lnTo>
                  <a:lnTo>
                    <a:pt x="0" y="403098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102940" y="4229480"/>
            <a:ext cx="1212215" cy="40322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650"/>
              </a:spcBef>
            </a:pP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097907" y="4727575"/>
            <a:ext cx="1026160" cy="416559"/>
            <a:chOff x="5097907" y="4727575"/>
            <a:chExt cx="1026160" cy="416559"/>
          </a:xfrm>
        </p:grpSpPr>
        <p:sp>
          <p:nvSpPr>
            <p:cNvPr id="41" name="object 41"/>
            <p:cNvSpPr/>
            <p:nvPr/>
          </p:nvSpPr>
          <p:spPr>
            <a:xfrm>
              <a:off x="5104257" y="4733925"/>
              <a:ext cx="1013460" cy="403860"/>
            </a:xfrm>
            <a:custGeom>
              <a:avLst/>
              <a:gdLst/>
              <a:ahLst/>
              <a:cxnLst/>
              <a:rect l="l" t="t" r="r" b="b"/>
              <a:pathLst>
                <a:path w="1013460" h="403860">
                  <a:moveTo>
                    <a:pt x="1013460" y="0"/>
                  </a:moveTo>
                  <a:lnTo>
                    <a:pt x="0" y="0"/>
                  </a:lnTo>
                  <a:lnTo>
                    <a:pt x="0" y="403860"/>
                  </a:lnTo>
                  <a:lnTo>
                    <a:pt x="1013460" y="403860"/>
                  </a:lnTo>
                  <a:lnTo>
                    <a:pt x="1013460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104257" y="4733925"/>
              <a:ext cx="1013460" cy="403860"/>
            </a:xfrm>
            <a:custGeom>
              <a:avLst/>
              <a:gdLst/>
              <a:ahLst/>
              <a:cxnLst/>
              <a:rect l="l" t="t" r="r" b="b"/>
              <a:pathLst>
                <a:path w="1013460" h="403860">
                  <a:moveTo>
                    <a:pt x="0" y="0"/>
                  </a:moveTo>
                  <a:lnTo>
                    <a:pt x="1013460" y="0"/>
                  </a:lnTo>
                  <a:lnTo>
                    <a:pt x="1013460" y="403860"/>
                  </a:lnTo>
                  <a:lnTo>
                    <a:pt x="0" y="4038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102940" y="4733925"/>
            <a:ext cx="994410" cy="40386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38760">
              <a:lnSpc>
                <a:spcPct val="100000"/>
              </a:lnSpc>
              <a:spcBef>
                <a:spcPts val="650"/>
              </a:spcBef>
            </a:pPr>
            <a:r>
              <a:rPr sz="1300" spc="-114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Log</a:t>
            </a:r>
            <a:endParaRPr sz="1300" dirty="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5097907" y="5232019"/>
            <a:ext cx="1803400" cy="416559"/>
            <a:chOff x="5097907" y="5232019"/>
            <a:chExt cx="1803400" cy="416559"/>
          </a:xfrm>
        </p:grpSpPr>
        <p:sp>
          <p:nvSpPr>
            <p:cNvPr id="45" name="object 45"/>
            <p:cNvSpPr/>
            <p:nvPr/>
          </p:nvSpPr>
          <p:spPr>
            <a:xfrm>
              <a:off x="5104257" y="5238369"/>
              <a:ext cx="1790700" cy="403860"/>
            </a:xfrm>
            <a:custGeom>
              <a:avLst/>
              <a:gdLst/>
              <a:ahLst/>
              <a:cxnLst/>
              <a:rect l="l" t="t" r="r" b="b"/>
              <a:pathLst>
                <a:path w="1790700" h="403860">
                  <a:moveTo>
                    <a:pt x="1790700" y="0"/>
                  </a:moveTo>
                  <a:lnTo>
                    <a:pt x="0" y="0"/>
                  </a:lnTo>
                  <a:lnTo>
                    <a:pt x="0" y="403859"/>
                  </a:lnTo>
                  <a:lnTo>
                    <a:pt x="1790700" y="403859"/>
                  </a:lnTo>
                  <a:lnTo>
                    <a:pt x="1790700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104257" y="5238369"/>
              <a:ext cx="1790700" cy="403860"/>
            </a:xfrm>
            <a:custGeom>
              <a:avLst/>
              <a:gdLst/>
              <a:ahLst/>
              <a:cxnLst/>
              <a:rect l="l" t="t" r="r" b="b"/>
              <a:pathLst>
                <a:path w="1790700" h="403860">
                  <a:moveTo>
                    <a:pt x="0" y="0"/>
                  </a:moveTo>
                  <a:lnTo>
                    <a:pt x="1790700" y="0"/>
                  </a:lnTo>
                  <a:lnTo>
                    <a:pt x="1790700" y="403859"/>
                  </a:lnTo>
                  <a:lnTo>
                    <a:pt x="0" y="40385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102940" y="5238369"/>
            <a:ext cx="1798955" cy="40386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650"/>
              </a:spcBef>
            </a:pP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Report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097907" y="5736463"/>
            <a:ext cx="972819" cy="416559"/>
            <a:chOff x="5097907" y="5736463"/>
            <a:chExt cx="972819" cy="416559"/>
          </a:xfrm>
        </p:grpSpPr>
        <p:sp>
          <p:nvSpPr>
            <p:cNvPr id="49" name="object 49"/>
            <p:cNvSpPr/>
            <p:nvPr/>
          </p:nvSpPr>
          <p:spPr>
            <a:xfrm>
              <a:off x="5104257" y="5742813"/>
              <a:ext cx="960119" cy="403860"/>
            </a:xfrm>
            <a:custGeom>
              <a:avLst/>
              <a:gdLst/>
              <a:ahLst/>
              <a:cxnLst/>
              <a:rect l="l" t="t" r="r" b="b"/>
              <a:pathLst>
                <a:path w="960120" h="403860">
                  <a:moveTo>
                    <a:pt x="960119" y="0"/>
                  </a:moveTo>
                  <a:lnTo>
                    <a:pt x="0" y="0"/>
                  </a:lnTo>
                  <a:lnTo>
                    <a:pt x="0" y="403859"/>
                  </a:lnTo>
                  <a:lnTo>
                    <a:pt x="960119" y="403859"/>
                  </a:lnTo>
                  <a:lnTo>
                    <a:pt x="960119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104257" y="5742813"/>
              <a:ext cx="960119" cy="403860"/>
            </a:xfrm>
            <a:custGeom>
              <a:avLst/>
              <a:gdLst/>
              <a:ahLst/>
              <a:cxnLst/>
              <a:rect l="l" t="t" r="r" b="b"/>
              <a:pathLst>
                <a:path w="960120" h="403860">
                  <a:moveTo>
                    <a:pt x="0" y="0"/>
                  </a:moveTo>
                  <a:lnTo>
                    <a:pt x="960119" y="0"/>
                  </a:lnTo>
                  <a:lnTo>
                    <a:pt x="960119" y="403859"/>
                  </a:lnTo>
                  <a:lnTo>
                    <a:pt x="0" y="40385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102940" y="5742813"/>
            <a:ext cx="994410" cy="40386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650"/>
              </a:spcBef>
            </a:pP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Testware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060822" y="6248019"/>
            <a:ext cx="923925" cy="372110"/>
          </a:xfrm>
          <a:custGeom>
            <a:avLst/>
            <a:gdLst/>
            <a:ahLst/>
            <a:cxnLst/>
            <a:rect l="l" t="t" r="r" b="b"/>
            <a:pathLst>
              <a:path w="923925" h="372109">
                <a:moveTo>
                  <a:pt x="923543" y="0"/>
                </a:moveTo>
                <a:lnTo>
                  <a:pt x="0" y="0"/>
                </a:lnTo>
                <a:lnTo>
                  <a:pt x="0" y="371855"/>
                </a:lnTo>
                <a:lnTo>
                  <a:pt x="923543" y="371855"/>
                </a:lnTo>
                <a:lnTo>
                  <a:pt x="92354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102940" y="6248019"/>
            <a:ext cx="882015" cy="372110"/>
          </a:xfrm>
          <a:prstGeom prst="rect">
            <a:avLst/>
          </a:prstGeom>
          <a:solidFill>
            <a:srgbClr val="D14A97"/>
          </a:solidFill>
        </p:spPr>
        <p:txBody>
          <a:bodyPr vert="horz" wrap="square" lIns="0" tIns="66675" rIns="0" bIns="0" rtlCol="0">
            <a:spAutoFit/>
          </a:bodyPr>
          <a:lstStyle/>
          <a:p>
            <a:pPr marL="122555">
              <a:lnSpc>
                <a:spcPct val="100000"/>
              </a:lnSpc>
              <a:spcBef>
                <a:spcPts val="525"/>
              </a:spcBef>
            </a:pPr>
            <a:r>
              <a:rPr sz="1300" spc="-3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Plan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536003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Yazılım</a:t>
            </a:r>
            <a:r>
              <a:rPr spc="-35" dirty="0"/>
              <a:t> </a:t>
            </a:r>
            <a:r>
              <a:rPr spc="-100" dirty="0"/>
              <a:t>Test</a:t>
            </a:r>
            <a:r>
              <a:rPr spc="-30" dirty="0"/>
              <a:t> </a:t>
            </a:r>
            <a:r>
              <a:rPr spc="-10" dirty="0"/>
              <a:t>Süreci</a:t>
            </a:r>
            <a:r>
              <a:rPr spc="-25" dirty="0"/>
              <a:t> </a:t>
            </a:r>
            <a:r>
              <a:rPr dirty="0"/>
              <a:t>Nedir?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829413"/>
            <a:ext cx="6275705" cy="40246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87500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3200" b="1" spc="-35" dirty="0">
                <a:solidFill>
                  <a:srgbClr val="C00000"/>
                </a:solidFill>
                <a:latin typeface="Calibri"/>
                <a:cs typeface="Calibri"/>
              </a:rPr>
              <a:t>Yazılım</a:t>
            </a:r>
            <a:r>
              <a:rPr sz="32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testleri</a:t>
            </a:r>
            <a:r>
              <a:rPr sz="3200" b="1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ne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zaman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başlar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?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800">
              <a:latin typeface="Calibri"/>
              <a:cs typeface="Calibri"/>
            </a:endParaRPr>
          </a:p>
          <a:p>
            <a:pPr marL="575310">
              <a:lnSpc>
                <a:spcPct val="100000"/>
              </a:lnSpc>
            </a:pPr>
            <a:r>
              <a:rPr sz="2800" spc="-30" dirty="0">
                <a:solidFill>
                  <a:srgbClr val="00AF50"/>
                </a:solidFill>
                <a:latin typeface="Calibri"/>
                <a:cs typeface="Calibri"/>
              </a:rPr>
              <a:t>Yazılım </a:t>
            </a: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geliştirildikten</a:t>
            </a:r>
            <a:r>
              <a:rPr sz="2800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AF50"/>
                </a:solidFill>
                <a:latin typeface="Calibri"/>
                <a:cs typeface="Calibri"/>
              </a:rPr>
              <a:t>sonra</a:t>
            </a:r>
            <a:r>
              <a:rPr sz="2800" spc="-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00AF50"/>
                </a:solidFill>
                <a:latin typeface="Calibri"/>
                <a:cs typeface="Calibri"/>
              </a:rPr>
              <a:t>başlar..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00">
              <a:latin typeface="Calibri"/>
              <a:cs typeface="Calibri"/>
            </a:endParaRPr>
          </a:p>
          <a:p>
            <a:pPr marL="875665" marR="5080" indent="22860">
              <a:lnSpc>
                <a:spcPts val="3020"/>
              </a:lnSpc>
              <a:spcBef>
                <a:spcPts val="5"/>
              </a:spcBef>
              <a:tabLst>
                <a:tab pos="2704465" algn="l"/>
                <a:tab pos="5447665" algn="l"/>
              </a:tabLst>
            </a:pPr>
            <a:r>
              <a:rPr sz="2800" spc="-75" dirty="0">
                <a:solidFill>
                  <a:srgbClr val="006FC0"/>
                </a:solidFill>
                <a:latin typeface="Calibri"/>
                <a:cs typeface="Calibri"/>
              </a:rPr>
              <a:t>Test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6FC0"/>
                </a:solidFill>
                <a:latin typeface="Calibri"/>
                <a:cs typeface="Calibri"/>
              </a:rPr>
              <a:t>eylemi,</a:t>
            </a:r>
            <a:r>
              <a:rPr sz="28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6FC0"/>
                </a:solidFill>
                <a:latin typeface="Calibri"/>
                <a:cs typeface="Calibri"/>
              </a:rPr>
              <a:t>yazılım</a:t>
            </a:r>
            <a:r>
              <a:rPr sz="28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6FC0"/>
                </a:solidFill>
                <a:latin typeface="Calibri"/>
                <a:cs typeface="Calibri"/>
              </a:rPr>
              <a:t>geliştirme yaşam 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 döngüsü	içerisinde, </a:t>
            </a:r>
            <a:r>
              <a:rPr sz="2800" spc="-10" dirty="0">
                <a:solidFill>
                  <a:srgbClr val="006FC0"/>
                </a:solidFill>
                <a:latin typeface="Calibri"/>
                <a:cs typeface="Calibri"/>
              </a:rPr>
              <a:t>yazılım 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6FC0"/>
                </a:solidFill>
                <a:latin typeface="Calibri"/>
                <a:cs typeface="Calibri"/>
              </a:rPr>
              <a:t>g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006FC0"/>
                </a:solidFill>
                <a:latin typeface="Calibri"/>
                <a:cs typeface="Calibri"/>
              </a:rPr>
              <a:t>l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2800" spc="-30" dirty="0">
                <a:solidFill>
                  <a:srgbClr val="006FC0"/>
                </a:solidFill>
                <a:latin typeface="Calibri"/>
                <a:cs typeface="Calibri"/>
              </a:rPr>
              <a:t>ş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2800" spc="-10" dirty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2800" dirty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m</a:t>
            </a:r>
            <a:r>
              <a:rPr sz="280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28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b</a:t>
            </a:r>
            <a:r>
              <a:rPr sz="2800" dirty="0">
                <a:solidFill>
                  <a:srgbClr val="006FC0"/>
                </a:solidFill>
                <a:latin typeface="Calibri"/>
                <a:cs typeface="Calibri"/>
              </a:rPr>
              <a:t>asa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m</a:t>
            </a:r>
            <a:r>
              <a:rPr sz="280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k</a:t>
            </a:r>
            <a:r>
              <a:rPr sz="2800" dirty="0">
                <a:solidFill>
                  <a:srgbClr val="006FC0"/>
                </a:solidFill>
                <a:latin typeface="Calibri"/>
                <a:cs typeface="Calibri"/>
              </a:rPr>
              <a:t>la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2800" spc="-10" dirty="0">
                <a:solidFill>
                  <a:srgbClr val="006FC0"/>
                </a:solidFill>
                <a:latin typeface="Calibri"/>
                <a:cs typeface="Calibri"/>
              </a:rPr>
              <a:t>ı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nd</a:t>
            </a:r>
            <a:r>
              <a:rPr sz="2800" dirty="0">
                <a:solidFill>
                  <a:srgbClr val="006FC0"/>
                </a:solidFill>
                <a:latin typeface="Calibri"/>
                <a:cs typeface="Calibri"/>
              </a:rPr>
              <a:t>a,</a:t>
            </a:r>
            <a:r>
              <a:rPr sz="28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006FC0"/>
                </a:solidFill>
                <a:latin typeface="Calibri"/>
                <a:cs typeface="Calibri"/>
              </a:rPr>
              <a:t>n	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2800" spc="-95" dirty="0">
                <a:solidFill>
                  <a:srgbClr val="006FC0"/>
                </a:solidFill>
                <a:latin typeface="Calibri"/>
                <a:cs typeface="Calibri"/>
              </a:rPr>
              <a:t>k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en  safhada</a:t>
            </a:r>
            <a:r>
              <a:rPr sz="28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006FC0"/>
                </a:solidFill>
                <a:latin typeface="Calibri"/>
                <a:cs typeface="Calibri"/>
              </a:rPr>
              <a:t>başlar..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84804" y="2190762"/>
            <a:ext cx="2807195" cy="35120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98385" y="1879854"/>
            <a:ext cx="1314449" cy="206654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84314" y="4226052"/>
            <a:ext cx="1314449" cy="1765553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384047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Yazılım</a:t>
            </a:r>
            <a:r>
              <a:rPr spc="-50" dirty="0"/>
              <a:t> </a:t>
            </a:r>
            <a:r>
              <a:rPr spc="-100" dirty="0"/>
              <a:t>Test</a:t>
            </a:r>
            <a:r>
              <a:rPr spc="-45" dirty="0"/>
              <a:t> </a:t>
            </a:r>
            <a:r>
              <a:rPr spc="-10" dirty="0"/>
              <a:t>Süreci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53970" y="1815466"/>
            <a:ext cx="7569834" cy="3788410"/>
            <a:chOff x="2053970" y="1815466"/>
            <a:chExt cx="7569834" cy="3788410"/>
          </a:xfrm>
        </p:grpSpPr>
        <p:sp>
          <p:nvSpPr>
            <p:cNvPr id="4" name="object 4"/>
            <p:cNvSpPr/>
            <p:nvPr/>
          </p:nvSpPr>
          <p:spPr>
            <a:xfrm>
              <a:off x="2053970" y="1815466"/>
              <a:ext cx="5828665" cy="689610"/>
            </a:xfrm>
            <a:custGeom>
              <a:avLst/>
              <a:gdLst/>
              <a:ahLst/>
              <a:cxnLst/>
              <a:rect l="l" t="t" r="r" b="b"/>
              <a:pathLst>
                <a:path w="5828665" h="689610">
                  <a:moveTo>
                    <a:pt x="5759577" y="0"/>
                  </a:moveTo>
                  <a:lnTo>
                    <a:pt x="68961" y="0"/>
                  </a:lnTo>
                  <a:lnTo>
                    <a:pt x="42117" y="5419"/>
                  </a:lnTo>
                  <a:lnTo>
                    <a:pt x="20197" y="20197"/>
                  </a:lnTo>
                  <a:lnTo>
                    <a:pt x="5419" y="42117"/>
                  </a:lnTo>
                  <a:lnTo>
                    <a:pt x="0" y="68961"/>
                  </a:lnTo>
                  <a:lnTo>
                    <a:pt x="0" y="620649"/>
                  </a:lnTo>
                  <a:lnTo>
                    <a:pt x="5419" y="647492"/>
                  </a:lnTo>
                  <a:lnTo>
                    <a:pt x="20197" y="669412"/>
                  </a:lnTo>
                  <a:lnTo>
                    <a:pt x="42117" y="684190"/>
                  </a:lnTo>
                  <a:lnTo>
                    <a:pt x="68961" y="689610"/>
                  </a:lnTo>
                  <a:lnTo>
                    <a:pt x="5759577" y="689610"/>
                  </a:lnTo>
                  <a:lnTo>
                    <a:pt x="5786420" y="684190"/>
                  </a:lnTo>
                  <a:lnTo>
                    <a:pt x="5808340" y="669412"/>
                  </a:lnTo>
                  <a:lnTo>
                    <a:pt x="5823118" y="647492"/>
                  </a:lnTo>
                  <a:lnTo>
                    <a:pt x="5828538" y="620649"/>
                  </a:lnTo>
                  <a:lnTo>
                    <a:pt x="5828538" y="68961"/>
                  </a:lnTo>
                  <a:lnTo>
                    <a:pt x="5823118" y="42117"/>
                  </a:lnTo>
                  <a:lnTo>
                    <a:pt x="5808340" y="20197"/>
                  </a:lnTo>
                  <a:lnTo>
                    <a:pt x="5786420" y="5419"/>
                  </a:lnTo>
                  <a:lnTo>
                    <a:pt x="5759577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89072" y="2559940"/>
              <a:ext cx="5828665" cy="688975"/>
            </a:xfrm>
            <a:custGeom>
              <a:avLst/>
              <a:gdLst/>
              <a:ahLst/>
              <a:cxnLst/>
              <a:rect l="l" t="t" r="r" b="b"/>
              <a:pathLst>
                <a:path w="5828665" h="688975">
                  <a:moveTo>
                    <a:pt x="5759653" y="0"/>
                  </a:moveTo>
                  <a:lnTo>
                    <a:pt x="68884" y="0"/>
                  </a:lnTo>
                  <a:lnTo>
                    <a:pt x="42069" y="5412"/>
                  </a:lnTo>
                  <a:lnTo>
                    <a:pt x="20173" y="20173"/>
                  </a:lnTo>
                  <a:lnTo>
                    <a:pt x="5412" y="42069"/>
                  </a:lnTo>
                  <a:lnTo>
                    <a:pt x="0" y="68884"/>
                  </a:lnTo>
                  <a:lnTo>
                    <a:pt x="0" y="619963"/>
                  </a:lnTo>
                  <a:lnTo>
                    <a:pt x="5412" y="646773"/>
                  </a:lnTo>
                  <a:lnTo>
                    <a:pt x="20173" y="668669"/>
                  </a:lnTo>
                  <a:lnTo>
                    <a:pt x="42069" y="683433"/>
                  </a:lnTo>
                  <a:lnTo>
                    <a:pt x="68884" y="688847"/>
                  </a:lnTo>
                  <a:lnTo>
                    <a:pt x="5759653" y="688847"/>
                  </a:lnTo>
                  <a:lnTo>
                    <a:pt x="5786468" y="683433"/>
                  </a:lnTo>
                  <a:lnTo>
                    <a:pt x="5808364" y="668669"/>
                  </a:lnTo>
                  <a:lnTo>
                    <a:pt x="5823125" y="646773"/>
                  </a:lnTo>
                  <a:lnTo>
                    <a:pt x="5828538" y="619963"/>
                  </a:lnTo>
                  <a:lnTo>
                    <a:pt x="5828538" y="68884"/>
                  </a:lnTo>
                  <a:lnTo>
                    <a:pt x="5823125" y="42069"/>
                  </a:lnTo>
                  <a:lnTo>
                    <a:pt x="5808364" y="20173"/>
                  </a:lnTo>
                  <a:lnTo>
                    <a:pt x="5786468" y="5412"/>
                  </a:lnTo>
                  <a:lnTo>
                    <a:pt x="5759653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85668" y="3344035"/>
              <a:ext cx="6306820" cy="689610"/>
            </a:xfrm>
            <a:custGeom>
              <a:avLst/>
              <a:gdLst/>
              <a:ahLst/>
              <a:cxnLst/>
              <a:rect l="l" t="t" r="r" b="b"/>
              <a:pathLst>
                <a:path w="6306820" h="689610">
                  <a:moveTo>
                    <a:pt x="6237351" y="0"/>
                  </a:moveTo>
                  <a:lnTo>
                    <a:pt x="68961" y="0"/>
                  </a:lnTo>
                  <a:lnTo>
                    <a:pt x="42117" y="5419"/>
                  </a:lnTo>
                  <a:lnTo>
                    <a:pt x="20197" y="20197"/>
                  </a:lnTo>
                  <a:lnTo>
                    <a:pt x="5419" y="42117"/>
                  </a:lnTo>
                  <a:lnTo>
                    <a:pt x="0" y="68961"/>
                  </a:lnTo>
                  <a:lnTo>
                    <a:pt x="0" y="620649"/>
                  </a:lnTo>
                  <a:lnTo>
                    <a:pt x="5419" y="647492"/>
                  </a:lnTo>
                  <a:lnTo>
                    <a:pt x="20197" y="669412"/>
                  </a:lnTo>
                  <a:lnTo>
                    <a:pt x="42117" y="684190"/>
                  </a:lnTo>
                  <a:lnTo>
                    <a:pt x="68961" y="689610"/>
                  </a:lnTo>
                  <a:lnTo>
                    <a:pt x="6237351" y="689610"/>
                  </a:lnTo>
                  <a:lnTo>
                    <a:pt x="6264194" y="684190"/>
                  </a:lnTo>
                  <a:lnTo>
                    <a:pt x="6286114" y="669412"/>
                  </a:lnTo>
                  <a:lnTo>
                    <a:pt x="6300892" y="647492"/>
                  </a:lnTo>
                  <a:lnTo>
                    <a:pt x="6306312" y="620649"/>
                  </a:lnTo>
                  <a:lnTo>
                    <a:pt x="6306312" y="68961"/>
                  </a:lnTo>
                  <a:lnTo>
                    <a:pt x="6300892" y="42117"/>
                  </a:lnTo>
                  <a:lnTo>
                    <a:pt x="6286114" y="20197"/>
                  </a:lnTo>
                  <a:lnTo>
                    <a:pt x="6264194" y="5419"/>
                  </a:lnTo>
                  <a:lnTo>
                    <a:pt x="6237351" y="0"/>
                  </a:lnTo>
                  <a:close/>
                </a:path>
              </a:pathLst>
            </a:custGeom>
            <a:solidFill>
              <a:srgbClr val="4DC5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60038" y="4128895"/>
              <a:ext cx="5828030" cy="689610"/>
            </a:xfrm>
            <a:custGeom>
              <a:avLst/>
              <a:gdLst/>
              <a:ahLst/>
              <a:cxnLst/>
              <a:rect l="l" t="t" r="r" b="b"/>
              <a:pathLst>
                <a:path w="5828030" h="689610">
                  <a:moveTo>
                    <a:pt x="5758815" y="0"/>
                  </a:moveTo>
                  <a:lnTo>
                    <a:pt x="68961" y="0"/>
                  </a:lnTo>
                  <a:lnTo>
                    <a:pt x="42117" y="5419"/>
                  </a:lnTo>
                  <a:lnTo>
                    <a:pt x="20197" y="20197"/>
                  </a:lnTo>
                  <a:lnTo>
                    <a:pt x="5419" y="42117"/>
                  </a:lnTo>
                  <a:lnTo>
                    <a:pt x="0" y="68961"/>
                  </a:lnTo>
                  <a:lnTo>
                    <a:pt x="0" y="620649"/>
                  </a:lnTo>
                  <a:lnTo>
                    <a:pt x="5419" y="647492"/>
                  </a:lnTo>
                  <a:lnTo>
                    <a:pt x="20197" y="669412"/>
                  </a:lnTo>
                  <a:lnTo>
                    <a:pt x="42117" y="684190"/>
                  </a:lnTo>
                  <a:lnTo>
                    <a:pt x="68961" y="689610"/>
                  </a:lnTo>
                  <a:lnTo>
                    <a:pt x="5758815" y="689610"/>
                  </a:lnTo>
                  <a:lnTo>
                    <a:pt x="5785658" y="684190"/>
                  </a:lnTo>
                  <a:lnTo>
                    <a:pt x="5807578" y="669412"/>
                  </a:lnTo>
                  <a:lnTo>
                    <a:pt x="5822356" y="647492"/>
                  </a:lnTo>
                  <a:lnTo>
                    <a:pt x="5827776" y="620649"/>
                  </a:lnTo>
                  <a:lnTo>
                    <a:pt x="5827776" y="68961"/>
                  </a:lnTo>
                  <a:lnTo>
                    <a:pt x="5822356" y="42117"/>
                  </a:lnTo>
                  <a:lnTo>
                    <a:pt x="5807578" y="20197"/>
                  </a:lnTo>
                  <a:lnTo>
                    <a:pt x="5785658" y="5419"/>
                  </a:lnTo>
                  <a:lnTo>
                    <a:pt x="5758815" y="0"/>
                  </a:lnTo>
                  <a:close/>
                </a:path>
              </a:pathLst>
            </a:custGeom>
            <a:solidFill>
              <a:srgbClr val="25C5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95141" y="4913758"/>
              <a:ext cx="5828665" cy="689610"/>
            </a:xfrm>
            <a:custGeom>
              <a:avLst/>
              <a:gdLst/>
              <a:ahLst/>
              <a:cxnLst/>
              <a:rect l="l" t="t" r="r" b="b"/>
              <a:pathLst>
                <a:path w="5828665" h="689610">
                  <a:moveTo>
                    <a:pt x="5759577" y="0"/>
                  </a:moveTo>
                  <a:lnTo>
                    <a:pt x="68961" y="0"/>
                  </a:lnTo>
                  <a:lnTo>
                    <a:pt x="42117" y="5419"/>
                  </a:lnTo>
                  <a:lnTo>
                    <a:pt x="20197" y="20197"/>
                  </a:lnTo>
                  <a:lnTo>
                    <a:pt x="5419" y="42117"/>
                  </a:lnTo>
                  <a:lnTo>
                    <a:pt x="0" y="68961"/>
                  </a:lnTo>
                  <a:lnTo>
                    <a:pt x="0" y="620649"/>
                  </a:lnTo>
                  <a:lnTo>
                    <a:pt x="5419" y="647492"/>
                  </a:lnTo>
                  <a:lnTo>
                    <a:pt x="20197" y="669412"/>
                  </a:lnTo>
                  <a:lnTo>
                    <a:pt x="42117" y="684190"/>
                  </a:lnTo>
                  <a:lnTo>
                    <a:pt x="68961" y="689610"/>
                  </a:lnTo>
                  <a:lnTo>
                    <a:pt x="5759577" y="689610"/>
                  </a:lnTo>
                  <a:lnTo>
                    <a:pt x="5786420" y="684190"/>
                  </a:lnTo>
                  <a:lnTo>
                    <a:pt x="5808340" y="669412"/>
                  </a:lnTo>
                  <a:lnTo>
                    <a:pt x="5823118" y="647492"/>
                  </a:lnTo>
                  <a:lnTo>
                    <a:pt x="5828538" y="620649"/>
                  </a:lnTo>
                  <a:lnTo>
                    <a:pt x="5828538" y="68961"/>
                  </a:lnTo>
                  <a:lnTo>
                    <a:pt x="5823118" y="42117"/>
                  </a:lnTo>
                  <a:lnTo>
                    <a:pt x="5808340" y="20197"/>
                  </a:lnTo>
                  <a:lnTo>
                    <a:pt x="5786420" y="5419"/>
                  </a:lnTo>
                  <a:lnTo>
                    <a:pt x="5759577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228863" y="1745730"/>
            <a:ext cx="5405755" cy="3769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solidFill>
                  <a:srgbClr val="FFFFFF"/>
                </a:solidFill>
                <a:latin typeface="Calibri"/>
                <a:cs typeface="Calibri"/>
              </a:rPr>
              <a:t>Planlama</a:t>
            </a:r>
            <a:r>
              <a:rPr sz="4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spc="-25" dirty="0">
                <a:solidFill>
                  <a:srgbClr val="FFFFFF"/>
                </a:solidFill>
                <a:latin typeface="Calibri"/>
                <a:cs typeface="Calibri"/>
              </a:rPr>
              <a:t>ve</a:t>
            </a:r>
            <a:r>
              <a:rPr sz="4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spc="-30" dirty="0">
                <a:solidFill>
                  <a:srgbClr val="FFFFFF"/>
                </a:solidFill>
                <a:latin typeface="Calibri"/>
                <a:cs typeface="Calibri"/>
              </a:rPr>
              <a:t>Kontrol</a:t>
            </a:r>
            <a:endParaRPr sz="4400">
              <a:latin typeface="Calibri"/>
              <a:cs typeface="Calibri"/>
            </a:endParaRPr>
          </a:p>
          <a:p>
            <a:pPr marL="462915">
              <a:lnSpc>
                <a:spcPct val="100000"/>
              </a:lnSpc>
              <a:spcBef>
                <a:spcPts val="290"/>
              </a:spcBef>
            </a:pPr>
            <a:r>
              <a:rPr sz="4800" dirty="0">
                <a:solidFill>
                  <a:srgbClr val="FFFFFF"/>
                </a:solidFill>
                <a:latin typeface="Calibri"/>
                <a:cs typeface="Calibri"/>
              </a:rPr>
              <a:t>Analiz</a:t>
            </a:r>
            <a:r>
              <a:rPr sz="4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-30" dirty="0">
                <a:solidFill>
                  <a:srgbClr val="FFFFFF"/>
                </a:solidFill>
                <a:latin typeface="Calibri"/>
                <a:cs typeface="Calibri"/>
              </a:rPr>
              <a:t>ve</a:t>
            </a:r>
            <a:r>
              <a:rPr sz="4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-55" dirty="0">
                <a:solidFill>
                  <a:srgbClr val="FFFFFF"/>
                </a:solidFill>
                <a:latin typeface="Calibri"/>
                <a:cs typeface="Calibri"/>
              </a:rPr>
              <a:t>Tasarım</a:t>
            </a:r>
            <a:endParaRPr sz="4800">
              <a:latin typeface="Calibri"/>
              <a:cs typeface="Calibri"/>
            </a:endParaRPr>
          </a:p>
          <a:p>
            <a:pPr marL="1303020" marR="88900" indent="-674370">
              <a:lnSpc>
                <a:spcPts val="6180"/>
              </a:lnSpc>
              <a:spcBef>
                <a:spcPts val="50"/>
              </a:spcBef>
            </a:pP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Oluşturma</a:t>
            </a:r>
            <a:r>
              <a:rPr sz="4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ve</a:t>
            </a:r>
            <a:r>
              <a:rPr sz="4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Yürütme </a:t>
            </a:r>
            <a:r>
              <a:rPr sz="4000" spc="-8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Değerlendirme</a:t>
            </a:r>
            <a:endParaRPr sz="4000">
              <a:latin typeface="Calibri"/>
              <a:cs typeface="Calibri"/>
            </a:endParaRPr>
          </a:p>
          <a:p>
            <a:pPr marL="1737995">
              <a:lnSpc>
                <a:spcPct val="100000"/>
              </a:lnSpc>
              <a:spcBef>
                <a:spcPts val="940"/>
              </a:spcBef>
            </a:pPr>
            <a:r>
              <a:rPr sz="4000" spc="-85" dirty="0">
                <a:solidFill>
                  <a:srgbClr val="FFFFFF"/>
                </a:solidFill>
                <a:latin typeface="Calibri"/>
                <a:cs typeface="Calibri"/>
              </a:rPr>
              <a:t>Testi</a:t>
            </a:r>
            <a:r>
              <a:rPr sz="4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Sonlandırma</a:t>
            </a:r>
            <a:endParaRPr sz="40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428103" y="2271648"/>
            <a:ext cx="1766570" cy="2811780"/>
            <a:chOff x="7428103" y="2271648"/>
            <a:chExt cx="1766570" cy="2811780"/>
          </a:xfrm>
        </p:grpSpPr>
        <p:sp>
          <p:nvSpPr>
            <p:cNvPr id="11" name="object 11"/>
            <p:cNvSpPr/>
            <p:nvPr/>
          </p:nvSpPr>
          <p:spPr>
            <a:xfrm>
              <a:off x="7434453" y="2277998"/>
              <a:ext cx="448309" cy="448309"/>
            </a:xfrm>
            <a:custGeom>
              <a:avLst/>
              <a:gdLst/>
              <a:ahLst/>
              <a:cxnLst/>
              <a:rect l="l" t="t" r="r" b="b"/>
              <a:pathLst>
                <a:path w="448309" h="448310">
                  <a:moveTo>
                    <a:pt x="347243" y="0"/>
                  </a:moveTo>
                  <a:lnTo>
                    <a:pt x="100812" y="0"/>
                  </a:lnTo>
                  <a:lnTo>
                    <a:pt x="100812" y="246430"/>
                  </a:lnTo>
                  <a:lnTo>
                    <a:pt x="0" y="246430"/>
                  </a:lnTo>
                  <a:lnTo>
                    <a:pt x="224028" y="448055"/>
                  </a:lnTo>
                  <a:lnTo>
                    <a:pt x="448056" y="246430"/>
                  </a:lnTo>
                  <a:lnTo>
                    <a:pt x="347243" y="246430"/>
                  </a:lnTo>
                  <a:lnTo>
                    <a:pt x="347243" y="0"/>
                  </a:lnTo>
                  <a:close/>
                </a:path>
              </a:pathLst>
            </a:custGeom>
            <a:solidFill>
              <a:srgbClr val="D2DEEE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434453" y="2277998"/>
              <a:ext cx="448309" cy="448309"/>
            </a:xfrm>
            <a:custGeom>
              <a:avLst/>
              <a:gdLst/>
              <a:ahLst/>
              <a:cxnLst/>
              <a:rect l="l" t="t" r="r" b="b"/>
              <a:pathLst>
                <a:path w="448309" h="448310">
                  <a:moveTo>
                    <a:pt x="0" y="246430"/>
                  </a:moveTo>
                  <a:lnTo>
                    <a:pt x="100812" y="246430"/>
                  </a:lnTo>
                  <a:lnTo>
                    <a:pt x="100812" y="0"/>
                  </a:lnTo>
                  <a:lnTo>
                    <a:pt x="347243" y="0"/>
                  </a:lnTo>
                  <a:lnTo>
                    <a:pt x="347243" y="246430"/>
                  </a:lnTo>
                  <a:lnTo>
                    <a:pt x="448056" y="246430"/>
                  </a:lnTo>
                  <a:lnTo>
                    <a:pt x="224028" y="448055"/>
                  </a:lnTo>
                  <a:lnTo>
                    <a:pt x="0" y="246430"/>
                  </a:lnTo>
                  <a:close/>
                </a:path>
              </a:pathLst>
            </a:custGeom>
            <a:ln w="12700">
              <a:solidFill>
                <a:srgbClr val="D2D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69555" y="3062858"/>
              <a:ext cx="448309" cy="448309"/>
            </a:xfrm>
            <a:custGeom>
              <a:avLst/>
              <a:gdLst/>
              <a:ahLst/>
              <a:cxnLst/>
              <a:rect l="l" t="t" r="r" b="b"/>
              <a:pathLst>
                <a:path w="448309" h="448310">
                  <a:moveTo>
                    <a:pt x="347243" y="0"/>
                  </a:moveTo>
                  <a:lnTo>
                    <a:pt x="100812" y="0"/>
                  </a:lnTo>
                  <a:lnTo>
                    <a:pt x="100812" y="246430"/>
                  </a:lnTo>
                  <a:lnTo>
                    <a:pt x="0" y="246430"/>
                  </a:lnTo>
                  <a:lnTo>
                    <a:pt x="224028" y="448055"/>
                  </a:lnTo>
                  <a:lnTo>
                    <a:pt x="448056" y="246430"/>
                  </a:lnTo>
                  <a:lnTo>
                    <a:pt x="347243" y="246430"/>
                  </a:lnTo>
                  <a:lnTo>
                    <a:pt x="347243" y="0"/>
                  </a:lnTo>
                  <a:close/>
                </a:path>
              </a:pathLst>
            </a:custGeom>
            <a:solidFill>
              <a:srgbClr val="D0EB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69555" y="3062858"/>
              <a:ext cx="448309" cy="448309"/>
            </a:xfrm>
            <a:custGeom>
              <a:avLst/>
              <a:gdLst/>
              <a:ahLst/>
              <a:cxnLst/>
              <a:rect l="l" t="t" r="r" b="b"/>
              <a:pathLst>
                <a:path w="448309" h="448310">
                  <a:moveTo>
                    <a:pt x="0" y="246430"/>
                  </a:moveTo>
                  <a:lnTo>
                    <a:pt x="100812" y="246430"/>
                  </a:lnTo>
                  <a:lnTo>
                    <a:pt x="100812" y="0"/>
                  </a:lnTo>
                  <a:lnTo>
                    <a:pt x="347243" y="0"/>
                  </a:lnTo>
                  <a:lnTo>
                    <a:pt x="347243" y="246430"/>
                  </a:lnTo>
                  <a:lnTo>
                    <a:pt x="448056" y="246430"/>
                  </a:lnTo>
                  <a:lnTo>
                    <a:pt x="224028" y="448055"/>
                  </a:lnTo>
                  <a:lnTo>
                    <a:pt x="0" y="246430"/>
                  </a:lnTo>
                  <a:close/>
                </a:path>
              </a:pathLst>
            </a:custGeom>
            <a:ln w="12700">
              <a:solidFill>
                <a:srgbClr val="D2D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04657" y="3836288"/>
              <a:ext cx="448309" cy="448309"/>
            </a:xfrm>
            <a:custGeom>
              <a:avLst/>
              <a:gdLst/>
              <a:ahLst/>
              <a:cxnLst/>
              <a:rect l="l" t="t" r="r" b="b"/>
              <a:pathLst>
                <a:path w="448309" h="448310">
                  <a:moveTo>
                    <a:pt x="347243" y="0"/>
                  </a:moveTo>
                  <a:lnTo>
                    <a:pt x="100812" y="0"/>
                  </a:lnTo>
                  <a:lnTo>
                    <a:pt x="100812" y="246430"/>
                  </a:lnTo>
                  <a:lnTo>
                    <a:pt x="0" y="246430"/>
                  </a:lnTo>
                  <a:lnTo>
                    <a:pt x="224028" y="448055"/>
                  </a:lnTo>
                  <a:lnTo>
                    <a:pt x="448056" y="246430"/>
                  </a:lnTo>
                  <a:lnTo>
                    <a:pt x="347243" y="246430"/>
                  </a:lnTo>
                  <a:lnTo>
                    <a:pt x="347243" y="0"/>
                  </a:lnTo>
                  <a:close/>
                </a:path>
              </a:pathLst>
            </a:custGeom>
            <a:solidFill>
              <a:srgbClr val="D0E7D7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04657" y="3836288"/>
              <a:ext cx="448309" cy="448309"/>
            </a:xfrm>
            <a:custGeom>
              <a:avLst/>
              <a:gdLst/>
              <a:ahLst/>
              <a:cxnLst/>
              <a:rect l="l" t="t" r="r" b="b"/>
              <a:pathLst>
                <a:path w="448309" h="448310">
                  <a:moveTo>
                    <a:pt x="0" y="246430"/>
                  </a:moveTo>
                  <a:lnTo>
                    <a:pt x="100812" y="246430"/>
                  </a:lnTo>
                  <a:lnTo>
                    <a:pt x="100812" y="0"/>
                  </a:lnTo>
                  <a:lnTo>
                    <a:pt x="347243" y="0"/>
                  </a:lnTo>
                  <a:lnTo>
                    <a:pt x="347243" y="246430"/>
                  </a:lnTo>
                  <a:lnTo>
                    <a:pt x="448056" y="246430"/>
                  </a:lnTo>
                  <a:lnTo>
                    <a:pt x="224028" y="448055"/>
                  </a:lnTo>
                  <a:lnTo>
                    <a:pt x="0" y="246430"/>
                  </a:lnTo>
                  <a:close/>
                </a:path>
              </a:pathLst>
            </a:custGeom>
            <a:ln w="12700">
              <a:solidFill>
                <a:srgbClr val="D2D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40521" y="4628769"/>
              <a:ext cx="447675" cy="448309"/>
            </a:xfrm>
            <a:custGeom>
              <a:avLst/>
              <a:gdLst/>
              <a:ahLst/>
              <a:cxnLst/>
              <a:rect l="l" t="t" r="r" b="b"/>
              <a:pathLst>
                <a:path w="447675" h="448310">
                  <a:moveTo>
                    <a:pt x="346646" y="0"/>
                  </a:moveTo>
                  <a:lnTo>
                    <a:pt x="100634" y="0"/>
                  </a:lnTo>
                  <a:lnTo>
                    <a:pt x="100634" y="246773"/>
                  </a:lnTo>
                  <a:lnTo>
                    <a:pt x="0" y="246773"/>
                  </a:lnTo>
                  <a:lnTo>
                    <a:pt x="223647" y="448055"/>
                  </a:lnTo>
                  <a:lnTo>
                    <a:pt x="447294" y="246773"/>
                  </a:lnTo>
                  <a:lnTo>
                    <a:pt x="346646" y="246773"/>
                  </a:lnTo>
                  <a:lnTo>
                    <a:pt x="346646" y="0"/>
                  </a:lnTo>
                  <a:close/>
                </a:path>
              </a:pathLst>
            </a:custGeom>
            <a:solidFill>
              <a:srgbClr val="D4E2C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740521" y="4628769"/>
              <a:ext cx="447675" cy="448309"/>
            </a:xfrm>
            <a:custGeom>
              <a:avLst/>
              <a:gdLst/>
              <a:ahLst/>
              <a:cxnLst/>
              <a:rect l="l" t="t" r="r" b="b"/>
              <a:pathLst>
                <a:path w="447675" h="448310">
                  <a:moveTo>
                    <a:pt x="0" y="246773"/>
                  </a:moveTo>
                  <a:lnTo>
                    <a:pt x="100634" y="246773"/>
                  </a:lnTo>
                  <a:lnTo>
                    <a:pt x="100634" y="0"/>
                  </a:lnTo>
                  <a:lnTo>
                    <a:pt x="346646" y="0"/>
                  </a:lnTo>
                  <a:lnTo>
                    <a:pt x="346646" y="246773"/>
                  </a:lnTo>
                  <a:lnTo>
                    <a:pt x="447294" y="246773"/>
                  </a:lnTo>
                  <a:lnTo>
                    <a:pt x="223647" y="448055"/>
                  </a:lnTo>
                  <a:lnTo>
                    <a:pt x="0" y="246773"/>
                  </a:lnTo>
                  <a:close/>
                </a:path>
              </a:pathLst>
            </a:custGeom>
            <a:ln w="12700">
              <a:solidFill>
                <a:srgbClr val="D2D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42640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Planlama</a:t>
            </a:r>
            <a:r>
              <a:rPr spc="-35" dirty="0"/>
              <a:t> </a:t>
            </a:r>
            <a:r>
              <a:rPr spc="-20" dirty="0"/>
              <a:t>ve</a:t>
            </a:r>
            <a:r>
              <a:rPr spc="-35" dirty="0"/>
              <a:t> </a:t>
            </a:r>
            <a:r>
              <a:rPr spc="-25" dirty="0"/>
              <a:t>Kontrol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31639" y="1860269"/>
            <a:ext cx="4982845" cy="334772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60" dirty="0">
                <a:latin typeface="Calibri"/>
                <a:cs typeface="Calibri"/>
              </a:rPr>
              <a:t>Tüm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planlar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aşamada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yapılır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spc="-15" dirty="0">
                <a:latin typeface="Calibri"/>
                <a:cs typeface="Calibri"/>
              </a:rPr>
              <a:t>Master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test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planı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yazılır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75" dirty="0">
                <a:latin typeface="Calibri"/>
                <a:cs typeface="Calibri"/>
              </a:rPr>
              <a:t>Test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Stratejisi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belirlenir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75" dirty="0">
                <a:latin typeface="Calibri"/>
                <a:cs typeface="Calibri"/>
              </a:rPr>
              <a:t>Test</a:t>
            </a:r>
            <a:r>
              <a:rPr sz="2800" spc="-10" dirty="0">
                <a:latin typeface="Calibri"/>
                <a:cs typeface="Calibri"/>
              </a:rPr>
              <a:t> yaklaşımına </a:t>
            </a:r>
            <a:r>
              <a:rPr sz="2800" spc="-25" dirty="0">
                <a:latin typeface="Calibri"/>
                <a:cs typeface="Calibri"/>
              </a:rPr>
              <a:t>karar</a:t>
            </a:r>
            <a:r>
              <a:rPr sz="2800" spc="-10" dirty="0">
                <a:latin typeface="Calibri"/>
                <a:cs typeface="Calibri"/>
              </a:rPr>
              <a:t> verilir</a:t>
            </a:r>
            <a:endParaRPr sz="2800">
              <a:latin typeface="Calibri"/>
              <a:cs typeface="Calibri"/>
            </a:endParaRPr>
          </a:p>
          <a:p>
            <a:pPr marL="418465" marR="5080" indent="-406400" algn="just">
              <a:lnSpc>
                <a:spcPts val="3020"/>
              </a:lnSpc>
              <a:spcBef>
                <a:spcPts val="1045"/>
              </a:spcBef>
              <a:buFont typeface="Arial MT"/>
              <a:buChar char="•"/>
              <a:tabLst>
                <a:tab pos="419100" algn="l"/>
              </a:tabLst>
            </a:pPr>
            <a:r>
              <a:rPr sz="2800" b="1" spc="-75" dirty="0">
                <a:latin typeface="Calibri"/>
                <a:cs typeface="Calibri"/>
              </a:rPr>
              <a:t>Test </a:t>
            </a:r>
            <a:r>
              <a:rPr sz="2800" b="1" dirty="0">
                <a:latin typeface="Calibri"/>
                <a:cs typeface="Calibri"/>
              </a:rPr>
              <a:t>başlama </a:t>
            </a:r>
            <a:r>
              <a:rPr sz="2800" b="1" spc="-5" dirty="0">
                <a:latin typeface="Calibri"/>
                <a:cs typeface="Calibri"/>
              </a:rPr>
              <a:t>(entry </a:t>
            </a:r>
            <a:r>
              <a:rPr sz="2800" b="1" spc="-10" dirty="0">
                <a:latin typeface="Calibri"/>
                <a:cs typeface="Calibri"/>
              </a:rPr>
              <a:t>criteria) </a:t>
            </a:r>
            <a:r>
              <a:rPr sz="2800" b="1" spc="-25" dirty="0">
                <a:latin typeface="Calibri"/>
                <a:cs typeface="Calibri"/>
              </a:rPr>
              <a:t>ve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spc="-75" dirty="0">
                <a:latin typeface="Calibri"/>
                <a:cs typeface="Calibri"/>
              </a:rPr>
              <a:t>Test </a:t>
            </a:r>
            <a:r>
              <a:rPr sz="2800" b="1" spc="-5" dirty="0">
                <a:latin typeface="Calibri"/>
                <a:cs typeface="Calibri"/>
              </a:rPr>
              <a:t>sonlandırma </a:t>
            </a:r>
            <a:r>
              <a:rPr sz="2800" b="1" spc="-10" dirty="0">
                <a:latin typeface="Calibri"/>
                <a:cs typeface="Calibri"/>
              </a:rPr>
              <a:t>(exit criteria)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kriterleri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belirlenir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837" y="1637538"/>
            <a:ext cx="3992879" cy="425804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42640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Planlama</a:t>
            </a:r>
            <a:r>
              <a:rPr spc="-35" dirty="0"/>
              <a:t> </a:t>
            </a:r>
            <a:r>
              <a:rPr spc="-20" dirty="0"/>
              <a:t>ve</a:t>
            </a:r>
            <a:r>
              <a:rPr spc="-35" dirty="0"/>
              <a:t> </a:t>
            </a:r>
            <a:r>
              <a:rPr spc="-25" dirty="0"/>
              <a:t>Kontrol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142" y="1668631"/>
            <a:ext cx="8172450" cy="3622040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419100" indent="-407034">
              <a:lnSpc>
                <a:spcPct val="100000"/>
              </a:lnSpc>
              <a:spcBef>
                <a:spcPts val="1285"/>
              </a:spcBef>
              <a:buClr>
                <a:srgbClr val="000000"/>
              </a:buClr>
              <a:buSzPct val="77777"/>
              <a:buFont typeface="Arial MT"/>
              <a:buChar char="•"/>
              <a:tabLst>
                <a:tab pos="418465" algn="l"/>
                <a:tab pos="419734" algn="l"/>
              </a:tabLst>
            </a:pPr>
            <a:r>
              <a:rPr sz="3600" b="1" spc="-5" dirty="0">
                <a:solidFill>
                  <a:srgbClr val="C55A11"/>
                </a:solidFill>
                <a:latin typeface="Calibri"/>
                <a:cs typeface="Calibri"/>
              </a:rPr>
              <a:t>MTP</a:t>
            </a:r>
            <a:r>
              <a:rPr sz="3600" b="1" spc="-1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C55A11"/>
                </a:solidFill>
                <a:latin typeface="Calibri"/>
                <a:cs typeface="Calibri"/>
              </a:rPr>
              <a:t>-</a:t>
            </a:r>
            <a:r>
              <a:rPr sz="3600" b="1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3600" b="1" spc="-20" dirty="0">
                <a:solidFill>
                  <a:srgbClr val="C55A11"/>
                </a:solidFill>
                <a:latin typeface="Calibri"/>
                <a:cs typeface="Calibri"/>
              </a:rPr>
              <a:t>Master</a:t>
            </a:r>
            <a:r>
              <a:rPr sz="3600" b="1" spc="-1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3600" b="1" spc="-95" dirty="0">
                <a:solidFill>
                  <a:srgbClr val="C55A11"/>
                </a:solidFill>
                <a:latin typeface="Calibri"/>
                <a:cs typeface="Calibri"/>
              </a:rPr>
              <a:t>Test</a:t>
            </a:r>
            <a:r>
              <a:rPr sz="3600" b="1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C55A11"/>
                </a:solidFill>
                <a:latin typeface="Calibri"/>
                <a:cs typeface="Calibri"/>
              </a:rPr>
              <a:t>Plan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ts val="2590"/>
              </a:lnSpc>
              <a:spcBef>
                <a:spcPts val="1120"/>
              </a:spcBef>
            </a:pPr>
            <a:r>
              <a:rPr sz="2400" spc="-15" dirty="0">
                <a:latin typeface="Calibri"/>
                <a:cs typeface="Calibri"/>
              </a:rPr>
              <a:t>Master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Planı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içerisinde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yönetimine</a:t>
            </a:r>
            <a:r>
              <a:rPr sz="2400" dirty="0">
                <a:latin typeface="Calibri"/>
                <a:cs typeface="Calibri"/>
              </a:rPr>
              <a:t> ait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tüm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bilgileri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içeren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dökümandır. </a:t>
            </a:r>
            <a:r>
              <a:rPr sz="2400" dirty="0">
                <a:latin typeface="Calibri"/>
                <a:cs typeface="Calibri"/>
              </a:rPr>
              <a:t>Bu </a:t>
            </a:r>
            <a:r>
              <a:rPr sz="2400" spc="-5" dirty="0">
                <a:latin typeface="Calibri"/>
                <a:cs typeface="Calibri"/>
              </a:rPr>
              <a:t>döküman planlama aşamasında hazırlanır </a:t>
            </a:r>
            <a:r>
              <a:rPr sz="2400" spc="-15" dirty="0">
                <a:latin typeface="Calibri"/>
                <a:cs typeface="Calibri"/>
              </a:rPr>
              <a:t>ve </a:t>
            </a:r>
            <a:r>
              <a:rPr sz="2400" spc="-10" dirty="0">
                <a:latin typeface="Calibri"/>
                <a:cs typeface="Calibri"/>
              </a:rPr>
              <a:t> tamamlandıktan </a:t>
            </a:r>
            <a:r>
              <a:rPr sz="2400" spc="-15" dirty="0">
                <a:latin typeface="Calibri"/>
                <a:cs typeface="Calibri"/>
              </a:rPr>
              <a:t>sonra </a:t>
            </a:r>
            <a:r>
              <a:rPr sz="2400" spc="-5" dirty="0">
                <a:latin typeface="Calibri"/>
                <a:cs typeface="Calibri"/>
              </a:rPr>
              <a:t>tüm ilgili </a:t>
            </a:r>
            <a:r>
              <a:rPr sz="2400" spc="-10" dirty="0">
                <a:latin typeface="Calibri"/>
                <a:cs typeface="Calibri"/>
              </a:rPr>
              <a:t>paydaşların </a:t>
            </a:r>
            <a:r>
              <a:rPr sz="2400" spc="-5" dirty="0">
                <a:latin typeface="Calibri"/>
                <a:cs typeface="Calibri"/>
              </a:rPr>
              <a:t>(yazılımcı, analist,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testçi,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proje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yöneticisi, </a:t>
            </a:r>
            <a:r>
              <a:rPr sz="2400" spc="-5" dirty="0">
                <a:latin typeface="Calibri"/>
                <a:cs typeface="Calibri"/>
              </a:rPr>
              <a:t>...)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her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zaman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ulaşabileceği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şekilde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yayınlanır.</a:t>
            </a:r>
            <a:endParaRPr sz="2400">
              <a:latin typeface="Calibri"/>
              <a:cs typeface="Calibri"/>
            </a:endParaRPr>
          </a:p>
          <a:p>
            <a:pPr marL="12700" marR="111125">
              <a:lnSpc>
                <a:spcPts val="2590"/>
              </a:lnSpc>
              <a:spcBef>
                <a:spcPts val="1005"/>
              </a:spcBef>
            </a:pPr>
            <a:r>
              <a:rPr sz="2400" dirty="0">
                <a:latin typeface="Calibri"/>
                <a:cs typeface="Calibri"/>
              </a:rPr>
              <a:t>MTP </a:t>
            </a:r>
            <a:r>
              <a:rPr sz="2400" spc="-5" dirty="0">
                <a:latin typeface="Calibri"/>
                <a:cs typeface="Calibri"/>
              </a:rPr>
              <a:t>daha </a:t>
            </a:r>
            <a:r>
              <a:rPr sz="2400" spc="-10" dirty="0">
                <a:latin typeface="Calibri"/>
                <a:cs typeface="Calibri"/>
              </a:rPr>
              <a:t>sonraki </a:t>
            </a:r>
            <a:r>
              <a:rPr sz="2400" spc="-5" dirty="0">
                <a:latin typeface="Calibri"/>
                <a:cs typeface="Calibri"/>
              </a:rPr>
              <a:t>aşamalarda ikilik çıkması durumunda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başvurulacak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kaynak</a:t>
            </a:r>
            <a:r>
              <a:rPr sz="2400" spc="-5" dirty="0">
                <a:latin typeface="Calibri"/>
                <a:cs typeface="Calibri"/>
              </a:rPr>
              <a:t> niteliğindedir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yüzden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özenle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hazırlanmalı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ilgili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kişilerin </a:t>
            </a:r>
            <a:r>
              <a:rPr sz="2400" spc="-10" dirty="0">
                <a:latin typeface="Calibri"/>
                <a:cs typeface="Calibri"/>
              </a:rPr>
              <a:t>onayları </a:t>
            </a:r>
            <a:r>
              <a:rPr sz="2400" spc="-25" dirty="0">
                <a:latin typeface="Calibri"/>
                <a:cs typeface="Calibri"/>
              </a:rPr>
              <a:t>alınmalıdır.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9333" y="1743455"/>
            <a:ext cx="2381248" cy="43814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343027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>
                <a:latin typeface="Tahoma"/>
                <a:cs typeface="Tahoma"/>
              </a:rPr>
              <a:t>N</a:t>
            </a:r>
            <a:r>
              <a:rPr spc="-275" dirty="0">
                <a:latin typeface="Tahoma"/>
                <a:cs typeface="Tahoma"/>
              </a:rPr>
              <a:t>EDE</a:t>
            </a:r>
            <a:r>
              <a:rPr spc="-310" dirty="0">
                <a:latin typeface="Tahoma"/>
                <a:cs typeface="Tahoma"/>
              </a:rPr>
              <a:t>N</a:t>
            </a:r>
            <a:r>
              <a:rPr spc="-60" dirty="0">
                <a:latin typeface="Tahoma"/>
                <a:cs typeface="Tahoma"/>
              </a:rPr>
              <a:t> </a:t>
            </a:r>
            <a:r>
              <a:rPr spc="-370" dirty="0">
                <a:latin typeface="Tahoma"/>
                <a:cs typeface="Tahoma"/>
              </a:rPr>
              <a:t>ISTQB?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35732" y="1277513"/>
            <a:ext cx="6408420" cy="513588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760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spc="-5" dirty="0">
                <a:solidFill>
                  <a:srgbClr val="343434"/>
                </a:solidFill>
                <a:latin typeface="Calibri"/>
                <a:cs typeface="Calibri"/>
              </a:rPr>
              <a:t>High</a:t>
            </a:r>
            <a:r>
              <a:rPr sz="2800" b="1" spc="-50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343434"/>
                </a:solidFill>
                <a:latin typeface="Calibri"/>
                <a:cs typeface="Calibri"/>
              </a:rPr>
              <a:t>quality</a:t>
            </a:r>
            <a:r>
              <a:rPr sz="2800" b="1" spc="-45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343434"/>
                </a:solidFill>
                <a:latin typeface="Calibri"/>
                <a:cs typeface="Calibri"/>
              </a:rPr>
              <a:t>syllab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dirty="0">
                <a:solidFill>
                  <a:srgbClr val="343434"/>
                </a:solidFill>
                <a:latin typeface="Calibri"/>
                <a:cs typeface="Calibri"/>
              </a:rPr>
              <a:t>Global</a:t>
            </a:r>
            <a:r>
              <a:rPr sz="2800" b="1" spc="-65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343434"/>
                </a:solidFill>
                <a:latin typeface="Calibri"/>
                <a:cs typeface="Calibri"/>
              </a:rPr>
              <a:t>recognition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spc="-5" dirty="0">
                <a:solidFill>
                  <a:srgbClr val="343434"/>
                </a:solidFill>
                <a:latin typeface="Calibri"/>
                <a:cs typeface="Calibri"/>
              </a:rPr>
              <a:t>Common</a:t>
            </a:r>
            <a:r>
              <a:rPr sz="2800" b="1" spc="-25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343434"/>
                </a:solidFill>
                <a:latin typeface="Calibri"/>
                <a:cs typeface="Calibri"/>
              </a:rPr>
              <a:t>language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dirty="0">
                <a:solidFill>
                  <a:srgbClr val="343434"/>
                </a:solidFill>
                <a:latin typeface="Calibri"/>
                <a:cs typeface="Calibri"/>
              </a:rPr>
              <a:t>Objectivity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spc="-15" dirty="0">
                <a:solidFill>
                  <a:srgbClr val="343434"/>
                </a:solidFill>
                <a:latin typeface="Calibri"/>
                <a:cs typeface="Calibri"/>
              </a:rPr>
              <a:t>Encourage</a:t>
            </a:r>
            <a:r>
              <a:rPr sz="2800" b="1" spc="-20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343434"/>
                </a:solidFill>
                <a:latin typeface="Calibri"/>
                <a:cs typeface="Calibri"/>
              </a:rPr>
              <a:t>adherence </a:t>
            </a:r>
            <a:r>
              <a:rPr sz="2800" b="1" spc="-15" dirty="0">
                <a:solidFill>
                  <a:srgbClr val="343434"/>
                </a:solidFill>
                <a:latin typeface="Calibri"/>
                <a:cs typeface="Calibri"/>
              </a:rPr>
              <a:t>to</a:t>
            </a:r>
            <a:r>
              <a:rPr sz="2800" b="1" spc="-5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343434"/>
                </a:solidFill>
                <a:latin typeface="Calibri"/>
                <a:cs typeface="Calibri"/>
              </a:rPr>
              <a:t>a</a:t>
            </a:r>
            <a:r>
              <a:rPr sz="2800" b="1" spc="5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343434"/>
                </a:solidFill>
                <a:latin typeface="Calibri"/>
                <a:cs typeface="Calibri"/>
              </a:rPr>
              <a:t>Code</a:t>
            </a:r>
            <a:r>
              <a:rPr sz="2800" b="1" spc="-10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343434"/>
                </a:solidFill>
                <a:latin typeface="Calibri"/>
                <a:cs typeface="Calibri"/>
              </a:rPr>
              <a:t>of</a:t>
            </a:r>
            <a:r>
              <a:rPr sz="2800" b="1" spc="-10" dirty="0">
                <a:solidFill>
                  <a:srgbClr val="343434"/>
                </a:solidFill>
                <a:latin typeface="Calibri"/>
                <a:cs typeface="Calibri"/>
              </a:rPr>
              <a:t> Ethics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dirty="0">
                <a:solidFill>
                  <a:srgbClr val="343434"/>
                </a:solidFill>
                <a:latin typeface="Calibri"/>
                <a:cs typeface="Calibri"/>
              </a:rPr>
              <a:t>Public</a:t>
            </a:r>
            <a:r>
              <a:rPr sz="2800" b="1" spc="-50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343434"/>
                </a:solidFill>
                <a:latin typeface="Calibri"/>
                <a:cs typeface="Calibri"/>
              </a:rPr>
              <a:t>Availability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spc="-5" dirty="0">
                <a:solidFill>
                  <a:srgbClr val="343434"/>
                </a:solidFill>
                <a:latin typeface="Calibri"/>
                <a:cs typeface="Calibri"/>
              </a:rPr>
              <a:t>Openness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spc="-5" dirty="0">
                <a:solidFill>
                  <a:srgbClr val="343434"/>
                </a:solidFill>
                <a:latin typeface="Calibri"/>
                <a:cs typeface="Calibri"/>
              </a:rPr>
              <a:t>Independence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70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spc="-5" dirty="0">
                <a:solidFill>
                  <a:srgbClr val="343434"/>
                </a:solidFill>
                <a:latin typeface="Calibri"/>
                <a:cs typeface="Calibri"/>
              </a:rPr>
              <a:t>Continuous</a:t>
            </a:r>
            <a:r>
              <a:rPr sz="2800" b="1" spc="-55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343434"/>
                </a:solidFill>
                <a:latin typeface="Calibri"/>
                <a:cs typeface="Calibri"/>
              </a:rPr>
              <a:t>improvement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spc="-10" dirty="0">
                <a:solidFill>
                  <a:srgbClr val="343434"/>
                </a:solidFill>
                <a:latin typeface="Calibri"/>
                <a:cs typeface="Calibri"/>
              </a:rPr>
              <a:t>Professional</a:t>
            </a:r>
            <a:r>
              <a:rPr sz="2800" b="1" spc="-40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343434"/>
                </a:solidFill>
                <a:latin typeface="Calibri"/>
                <a:cs typeface="Calibri"/>
              </a:rPr>
              <a:t>standing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42640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Planlama</a:t>
            </a:r>
            <a:r>
              <a:rPr spc="-35" dirty="0"/>
              <a:t> </a:t>
            </a:r>
            <a:r>
              <a:rPr spc="-20" dirty="0"/>
              <a:t>ve</a:t>
            </a:r>
            <a:r>
              <a:rPr spc="-35" dirty="0"/>
              <a:t> </a:t>
            </a:r>
            <a:r>
              <a:rPr spc="-25" dirty="0"/>
              <a:t>Kontrol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1252" y="1255048"/>
            <a:ext cx="10965815" cy="537718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600" b="1" spc="-5" dirty="0">
                <a:solidFill>
                  <a:srgbClr val="C55A11"/>
                </a:solidFill>
                <a:latin typeface="Calibri"/>
                <a:cs typeface="Calibri"/>
              </a:rPr>
              <a:t>Test-</a:t>
            </a:r>
            <a:r>
              <a:rPr sz="3600" b="1" spc="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C55A11"/>
                </a:solidFill>
                <a:latin typeface="Calibri"/>
                <a:cs typeface="Calibri"/>
              </a:rPr>
              <a:t>Approach(Yaklaşımı)-</a:t>
            </a:r>
            <a:r>
              <a:rPr sz="3600" b="1" spc="3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C55A11"/>
                </a:solidFill>
                <a:latin typeface="Calibri"/>
                <a:cs typeface="Calibri"/>
              </a:rPr>
              <a:t>Test</a:t>
            </a:r>
            <a:r>
              <a:rPr sz="3600" b="1" spc="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C55A11"/>
                </a:solidFill>
                <a:latin typeface="Calibri"/>
                <a:cs typeface="Calibri"/>
              </a:rPr>
              <a:t>Stratejisi</a:t>
            </a:r>
            <a:endParaRPr sz="36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90"/>
              </a:spcBef>
              <a:buClr>
                <a:srgbClr val="000000"/>
              </a:buClr>
              <a:buSzPct val="116666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400" b="1" spc="-5" dirty="0">
                <a:solidFill>
                  <a:srgbClr val="538235"/>
                </a:solidFill>
                <a:latin typeface="Calibri"/>
                <a:cs typeface="Calibri"/>
              </a:rPr>
              <a:t>Test</a:t>
            </a:r>
            <a:r>
              <a:rPr sz="2400" b="1" spc="-2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38235"/>
                </a:solidFill>
                <a:latin typeface="Calibri"/>
                <a:cs typeface="Calibri"/>
              </a:rPr>
              <a:t>Stratejisi</a:t>
            </a:r>
            <a:endParaRPr sz="2400">
              <a:latin typeface="Calibri"/>
              <a:cs typeface="Calibri"/>
            </a:endParaRPr>
          </a:p>
          <a:p>
            <a:pPr marL="12700" marR="2290445" indent="56515">
              <a:lnSpc>
                <a:spcPct val="131800"/>
              </a:lnSpc>
              <a:spcBef>
                <a:spcPts val="20"/>
              </a:spcBef>
            </a:pPr>
            <a:r>
              <a:rPr sz="2000" spc="-5" dirty="0">
                <a:latin typeface="Calibri"/>
                <a:cs typeface="Calibri"/>
              </a:rPr>
              <a:t>Test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yaklaşımının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hatlarını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çizen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projeye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özgü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hazırlanan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kurallar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bütünüdür.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Organizasyondaki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herkesin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bilgilenmesi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bu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doğrultuda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hareket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etmesini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sağlar.</a:t>
            </a:r>
            <a:endParaRPr sz="2000">
              <a:latin typeface="Calibri"/>
              <a:cs typeface="Calibri"/>
            </a:endParaRPr>
          </a:p>
          <a:p>
            <a:pPr marL="12700" marR="1308735">
              <a:lnSpc>
                <a:spcPts val="3160"/>
              </a:lnSpc>
              <a:spcBef>
                <a:spcPts val="229"/>
              </a:spcBef>
            </a:pPr>
            <a:r>
              <a:rPr sz="2000" b="1" spc="-5" dirty="0">
                <a:latin typeface="Calibri"/>
                <a:cs typeface="Calibri"/>
              </a:rPr>
              <a:t>Test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caselerin</a:t>
            </a:r>
            <a:r>
              <a:rPr sz="2000" b="1" spc="3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tasarlanması,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test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süreçlerin</a:t>
            </a:r>
            <a:r>
              <a:rPr sz="2000" b="1" spc="3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belirlenmesi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teste</a:t>
            </a:r>
            <a:r>
              <a:rPr sz="2000" b="1" spc="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başlama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ve</a:t>
            </a:r>
            <a:r>
              <a:rPr sz="2000" b="1" spc="2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testi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sonlandırma </a:t>
            </a:r>
            <a:r>
              <a:rPr sz="2000" b="1" spc="-434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kriterlerin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belirlenmesinde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rol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oynar.</a:t>
            </a:r>
            <a:endParaRPr sz="20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455"/>
              </a:spcBef>
              <a:buClr>
                <a:srgbClr val="000000"/>
              </a:buClr>
              <a:buSzPct val="116666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400" b="1" spc="-5" dirty="0">
                <a:solidFill>
                  <a:srgbClr val="538235"/>
                </a:solidFill>
                <a:latin typeface="Calibri"/>
                <a:cs typeface="Calibri"/>
              </a:rPr>
              <a:t>Test</a:t>
            </a:r>
            <a:r>
              <a:rPr sz="2400" b="1" spc="-2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38235"/>
                </a:solidFill>
                <a:latin typeface="Calibri"/>
                <a:cs typeface="Calibri"/>
              </a:rPr>
              <a:t>Yaklaşımı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2160"/>
              </a:lnSpc>
              <a:spcBef>
                <a:spcPts val="1055"/>
              </a:spcBef>
            </a:pPr>
            <a:r>
              <a:rPr sz="2000" spc="-5" dirty="0">
                <a:latin typeface="Calibri"/>
                <a:cs typeface="Calibri"/>
              </a:rPr>
              <a:t>Projeyi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oluşturulan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bütün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bileşenleri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içerisine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katarak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daha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başarılı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test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sonuçları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yakalamak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için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kullanılan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test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tiplerinin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gruplandırıldığı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test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anlayışıdır.</a:t>
            </a:r>
            <a:endParaRPr sz="2000">
              <a:latin typeface="Calibri"/>
              <a:cs typeface="Calibri"/>
            </a:endParaRPr>
          </a:p>
          <a:p>
            <a:pPr marL="12700" marR="476884">
              <a:lnSpc>
                <a:spcPts val="2160"/>
              </a:lnSpc>
              <a:spcBef>
                <a:spcPts val="1005"/>
              </a:spcBef>
            </a:pPr>
            <a:r>
              <a:rPr sz="2000" spc="-5" dirty="0">
                <a:latin typeface="Calibri"/>
                <a:cs typeface="Calibri"/>
              </a:rPr>
              <a:t>Seçilen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test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yaklaşımı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bağlama(context)</a:t>
            </a:r>
            <a:r>
              <a:rPr sz="2000" b="1" spc="5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bağlıdır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ve</a:t>
            </a:r>
            <a:r>
              <a:rPr sz="2000" b="1" spc="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riskler,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güvenlik,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mevcut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kaynaklar</a:t>
            </a:r>
            <a:r>
              <a:rPr sz="2000" b="1" spc="2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ve</a:t>
            </a:r>
            <a:r>
              <a:rPr sz="2000" b="1" spc="2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beceriler,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teknoloji, sistemin doğası,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test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hedefleri</a:t>
            </a:r>
            <a:r>
              <a:rPr sz="2000" b="1" spc="2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ve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düzenlemeler</a:t>
            </a:r>
            <a:r>
              <a:rPr sz="2000" b="1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gibi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faktörleri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dikkate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alabilir.</a:t>
            </a:r>
            <a:endParaRPr sz="20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55"/>
              </a:spcBef>
              <a:buClr>
                <a:srgbClr val="000000"/>
              </a:buClr>
              <a:buSzPct val="116666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400" b="1" spc="-5" dirty="0">
                <a:solidFill>
                  <a:srgbClr val="538235"/>
                </a:solidFill>
                <a:latin typeface="Calibri"/>
                <a:cs typeface="Calibri"/>
              </a:rPr>
              <a:t>Değerlendirilmesi gereken</a:t>
            </a:r>
            <a:r>
              <a:rPr sz="2400" b="1" spc="-1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38235"/>
                </a:solidFill>
                <a:latin typeface="Calibri"/>
                <a:cs typeface="Calibri"/>
              </a:rPr>
              <a:t>bileşenler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spc="-5" dirty="0">
                <a:latin typeface="Calibri"/>
                <a:cs typeface="Calibri"/>
              </a:rPr>
              <a:t>Test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stratejisini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yaklaşımını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belirlemek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için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bu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kriterler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göz önüne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alınmalıdır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81845" y="1314450"/>
            <a:ext cx="1639060" cy="211454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42640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Planlama</a:t>
            </a:r>
            <a:r>
              <a:rPr spc="-35" dirty="0"/>
              <a:t> </a:t>
            </a:r>
            <a:r>
              <a:rPr spc="-20" dirty="0"/>
              <a:t>ve</a:t>
            </a:r>
            <a:r>
              <a:rPr spc="-35" dirty="0"/>
              <a:t> </a:t>
            </a:r>
            <a:r>
              <a:rPr spc="-25" dirty="0"/>
              <a:t>Kontrol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279126"/>
            <a:ext cx="7540625" cy="4864735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1285"/>
              </a:spcBef>
              <a:buClr>
                <a:srgbClr val="000000"/>
              </a:buClr>
              <a:buSzPct val="77777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3600" b="1" spc="-5" dirty="0">
                <a:solidFill>
                  <a:srgbClr val="C55A11"/>
                </a:solidFill>
                <a:latin typeface="Calibri"/>
                <a:cs typeface="Calibri"/>
              </a:rPr>
              <a:t>Entry</a:t>
            </a:r>
            <a:r>
              <a:rPr sz="3600" b="1" spc="-2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C55A11"/>
                </a:solidFill>
                <a:latin typeface="Calibri"/>
                <a:cs typeface="Calibri"/>
              </a:rPr>
              <a:t>Criteria-</a:t>
            </a:r>
            <a:r>
              <a:rPr sz="3600" b="1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3600" b="1" spc="-85" dirty="0">
                <a:solidFill>
                  <a:srgbClr val="C55A11"/>
                </a:solidFill>
                <a:latin typeface="Calibri"/>
                <a:cs typeface="Calibri"/>
              </a:rPr>
              <a:t>Teste</a:t>
            </a:r>
            <a:r>
              <a:rPr sz="3600" b="1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C55A11"/>
                </a:solidFill>
                <a:latin typeface="Calibri"/>
                <a:cs typeface="Calibri"/>
              </a:rPr>
              <a:t>Başlama</a:t>
            </a:r>
            <a:r>
              <a:rPr sz="3600" b="1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3600" b="1" spc="-20" dirty="0">
                <a:solidFill>
                  <a:srgbClr val="C55A11"/>
                </a:solidFill>
                <a:latin typeface="Calibri"/>
                <a:cs typeface="Calibri"/>
              </a:rPr>
              <a:t>Kriteri</a:t>
            </a:r>
            <a:endParaRPr sz="3600">
              <a:latin typeface="Calibri"/>
              <a:cs typeface="Calibri"/>
            </a:endParaRPr>
          </a:p>
          <a:p>
            <a:pPr marL="12700" marR="60325">
              <a:lnSpc>
                <a:spcPts val="2590"/>
              </a:lnSpc>
              <a:spcBef>
                <a:spcPts val="1120"/>
              </a:spcBef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başlama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kriterleri, herhangi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 </a:t>
            </a:r>
            <a:r>
              <a:rPr sz="2400" spc="-10" dirty="0">
                <a:latin typeface="Calibri"/>
                <a:cs typeface="Calibri"/>
              </a:rPr>
              <a:t>yazılım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çıktının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testine </a:t>
            </a:r>
            <a:r>
              <a:rPr sz="2400" spc="-5" dirty="0">
                <a:latin typeface="Calibri"/>
                <a:cs typeface="Calibri"/>
              </a:rPr>
              <a:t> başlamadan önce sahip olması </a:t>
            </a:r>
            <a:r>
              <a:rPr sz="2400" spc="-10" dirty="0">
                <a:latin typeface="Calibri"/>
                <a:cs typeface="Calibri"/>
              </a:rPr>
              <a:t>gerekli </a:t>
            </a:r>
            <a:r>
              <a:rPr sz="2400" spc="-5" dirty="0">
                <a:latin typeface="Calibri"/>
                <a:cs typeface="Calibri"/>
              </a:rPr>
              <a:t>en </a:t>
            </a:r>
            <a:r>
              <a:rPr sz="2400" spc="-10" dirty="0">
                <a:latin typeface="Calibri"/>
                <a:cs typeface="Calibri"/>
              </a:rPr>
              <a:t>temel özelliklerin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listesidir.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</a:t>
            </a:r>
            <a:r>
              <a:rPr sz="2400" spc="-15" dirty="0">
                <a:latin typeface="Calibri"/>
                <a:cs typeface="Calibri"/>
              </a:rPr>
              <a:t> liste</a:t>
            </a:r>
            <a:r>
              <a:rPr sz="2400" spc="-10" dirty="0">
                <a:latin typeface="Calibri"/>
                <a:cs typeface="Calibri"/>
              </a:rPr>
              <a:t> SDLC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göz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önüne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alındığında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çeşitli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kriterlerden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söz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edilebilir.</a:t>
            </a:r>
            <a:r>
              <a:rPr sz="2400" spc="-5" dirty="0">
                <a:latin typeface="Calibri"/>
                <a:cs typeface="Calibri"/>
              </a:rPr>
              <a:t> Örneğin, </a:t>
            </a:r>
            <a:r>
              <a:rPr sz="2400" spc="-10" dirty="0">
                <a:latin typeface="Calibri"/>
                <a:cs typeface="Calibri"/>
              </a:rPr>
              <a:t>geliştirme</a:t>
            </a:r>
            <a:r>
              <a:rPr sz="2400" spc="-5" dirty="0">
                <a:latin typeface="Calibri"/>
                <a:cs typeface="Calibri"/>
              </a:rPr>
              <a:t> tamamlandı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yazılım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üzerinde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fonksiyonel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testlere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başlanacak,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yazılımın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hazır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olup olmadığını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kontrol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etmek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gerekiyor.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2590"/>
              </a:lnSpc>
              <a:spcBef>
                <a:spcPts val="1010"/>
              </a:spcBef>
            </a:pPr>
            <a:r>
              <a:rPr sz="2400" dirty="0">
                <a:latin typeface="Calibri"/>
                <a:cs typeface="Calibri"/>
              </a:rPr>
              <a:t>Bu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durumda uzman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ya</a:t>
            </a:r>
            <a:r>
              <a:rPr sz="2400" spc="-5" dirty="0">
                <a:latin typeface="Calibri"/>
                <a:cs typeface="Calibri"/>
              </a:rPr>
              <a:t> da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moderator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tarafından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şu </a:t>
            </a:r>
            <a:r>
              <a:rPr sz="2400" spc="-20" dirty="0">
                <a:latin typeface="Calibri"/>
                <a:cs typeface="Calibri"/>
              </a:rPr>
              <a:t>kontroller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yapılabilir:</a:t>
            </a:r>
            <a:endParaRPr sz="2400">
              <a:latin typeface="Calibri"/>
              <a:cs typeface="Calibri"/>
            </a:endParaRPr>
          </a:p>
          <a:p>
            <a:pPr marL="875665" marR="130810" lvl="1">
              <a:lnSpc>
                <a:spcPts val="2590"/>
              </a:lnSpc>
              <a:spcBef>
                <a:spcPts val="1005"/>
              </a:spcBef>
              <a:buChar char="•"/>
              <a:tabLst>
                <a:tab pos="1097280" algn="l"/>
              </a:tabLst>
            </a:pPr>
            <a:r>
              <a:rPr sz="2400" dirty="0">
                <a:latin typeface="Calibri"/>
                <a:cs typeface="Calibri"/>
              </a:rPr>
              <a:t>30 </a:t>
            </a:r>
            <a:r>
              <a:rPr sz="2400" spc="-5" dirty="0">
                <a:latin typeface="Calibri"/>
                <a:cs typeface="Calibri"/>
              </a:rPr>
              <a:t>dk </a:t>
            </a:r>
            <a:r>
              <a:rPr sz="2400" spc="-10" dirty="0">
                <a:latin typeface="Calibri"/>
                <a:cs typeface="Calibri"/>
              </a:rPr>
              <a:t>boyunca </a:t>
            </a:r>
            <a:r>
              <a:rPr sz="2400" spc="-25" dirty="0">
                <a:latin typeface="Calibri"/>
                <a:cs typeface="Calibri"/>
              </a:rPr>
              <a:t>kontrol </a:t>
            </a:r>
            <a:r>
              <a:rPr sz="2400" spc="-5" dirty="0">
                <a:latin typeface="Calibri"/>
                <a:cs typeface="Calibri"/>
              </a:rPr>
              <a:t>edildi </a:t>
            </a:r>
            <a:r>
              <a:rPr sz="2400" spc="-15" dirty="0">
                <a:latin typeface="Calibri"/>
                <a:cs typeface="Calibri"/>
              </a:rPr>
              <a:t>ve </a:t>
            </a:r>
            <a:r>
              <a:rPr sz="2400" spc="-5" dirty="0">
                <a:latin typeface="Calibri"/>
                <a:cs typeface="Calibri"/>
              </a:rPr>
              <a:t>bir </a:t>
            </a:r>
            <a:r>
              <a:rPr sz="2400" spc="-15" dirty="0">
                <a:latin typeface="Calibri"/>
                <a:cs typeface="Calibri"/>
              </a:rPr>
              <a:t>sayfada </a:t>
            </a:r>
            <a:r>
              <a:rPr sz="2400" dirty="0">
                <a:latin typeface="Calibri"/>
                <a:cs typeface="Calibri"/>
              </a:rPr>
              <a:t>3 </a:t>
            </a:r>
            <a:r>
              <a:rPr sz="2400" spc="-5" dirty="0">
                <a:latin typeface="Calibri"/>
                <a:cs typeface="Calibri"/>
              </a:rPr>
              <a:t>büyük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defect’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başka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şey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bulunamıyor </a:t>
            </a:r>
            <a:r>
              <a:rPr sz="2400" spc="-5" dirty="0">
                <a:latin typeface="Calibri"/>
                <a:cs typeface="Calibri"/>
              </a:rPr>
              <a:t>ise,</a:t>
            </a:r>
            <a:endParaRPr sz="2400">
              <a:latin typeface="Calibri"/>
              <a:cs typeface="Calibri"/>
            </a:endParaRPr>
          </a:p>
          <a:p>
            <a:pPr marL="1096645" lvl="1" indent="-221615">
              <a:lnSpc>
                <a:spcPct val="100000"/>
              </a:lnSpc>
              <a:spcBef>
                <a:spcPts val="680"/>
              </a:spcBef>
              <a:buChar char="•"/>
              <a:tabLst>
                <a:tab pos="1097280" algn="l"/>
              </a:tabLst>
            </a:pPr>
            <a:r>
              <a:rPr sz="2400" dirty="0">
                <a:latin typeface="Calibri"/>
                <a:cs typeface="Calibri"/>
              </a:rPr>
              <a:t>5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değişik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sayfada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10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93558" y="2018538"/>
            <a:ext cx="2437026" cy="2820923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42640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Planlama</a:t>
            </a:r>
            <a:r>
              <a:rPr spc="-35" dirty="0"/>
              <a:t> </a:t>
            </a:r>
            <a:r>
              <a:rPr spc="-20" dirty="0"/>
              <a:t>ve</a:t>
            </a:r>
            <a:r>
              <a:rPr spc="-35" dirty="0"/>
              <a:t> </a:t>
            </a:r>
            <a:r>
              <a:rPr spc="-25" dirty="0"/>
              <a:t>Kontrol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1253" y="1430002"/>
            <a:ext cx="8094345" cy="3376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77777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3600" b="1" spc="-5" dirty="0">
                <a:solidFill>
                  <a:srgbClr val="C55A11"/>
                </a:solidFill>
                <a:latin typeface="Calibri"/>
                <a:cs typeface="Calibri"/>
              </a:rPr>
              <a:t>Exit</a:t>
            </a:r>
            <a:r>
              <a:rPr sz="3600" b="1" spc="-2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C55A11"/>
                </a:solidFill>
                <a:latin typeface="Calibri"/>
                <a:cs typeface="Calibri"/>
              </a:rPr>
              <a:t>Criteria- </a:t>
            </a:r>
            <a:r>
              <a:rPr sz="3600" b="1" spc="-75" dirty="0">
                <a:solidFill>
                  <a:srgbClr val="C55A11"/>
                </a:solidFill>
                <a:latin typeface="Calibri"/>
                <a:cs typeface="Calibri"/>
              </a:rPr>
              <a:t>Testi</a:t>
            </a:r>
            <a:r>
              <a:rPr sz="3600" b="1" spc="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C55A11"/>
                </a:solidFill>
                <a:latin typeface="Calibri"/>
                <a:cs typeface="Calibri"/>
              </a:rPr>
              <a:t>Sonlandırma</a:t>
            </a:r>
            <a:r>
              <a:rPr sz="3600" b="1" spc="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C55A11"/>
                </a:solidFill>
                <a:latin typeface="Calibri"/>
                <a:cs typeface="Calibri"/>
              </a:rPr>
              <a:t>Kriterleri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900">
              <a:latin typeface="Calibri"/>
              <a:cs typeface="Calibri"/>
            </a:endParaRPr>
          </a:p>
          <a:p>
            <a:pPr marL="12700" marR="109220" algn="just">
              <a:lnSpc>
                <a:spcPts val="3020"/>
              </a:lnSpc>
            </a:pPr>
            <a:r>
              <a:rPr sz="2800" spc="-75" dirty="0">
                <a:latin typeface="Calibri"/>
                <a:cs typeface="Calibri"/>
              </a:rPr>
              <a:t>Test </a:t>
            </a:r>
            <a:r>
              <a:rPr sz="2800" spc="-5" dirty="0">
                <a:latin typeface="Calibri"/>
                <a:cs typeface="Calibri"/>
              </a:rPr>
              <a:t>için sonsuz </a:t>
            </a:r>
            <a:r>
              <a:rPr sz="2800" spc="-15" dirty="0">
                <a:latin typeface="Calibri"/>
                <a:cs typeface="Calibri"/>
              </a:rPr>
              <a:t>zaman ve </a:t>
            </a:r>
            <a:r>
              <a:rPr sz="2800" spc="-20" dirty="0">
                <a:latin typeface="Calibri"/>
                <a:cs typeface="Calibri"/>
              </a:rPr>
              <a:t>kaynak </a:t>
            </a:r>
            <a:r>
              <a:rPr sz="2800" spc="-5" dirty="0">
                <a:latin typeface="Calibri"/>
                <a:cs typeface="Calibri"/>
              </a:rPr>
              <a:t>olmadığından bir </a:t>
            </a:r>
            <a:r>
              <a:rPr sz="2800" spc="-10" dirty="0">
                <a:latin typeface="Calibri"/>
                <a:cs typeface="Calibri"/>
              </a:rPr>
              <a:t>süre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sonra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test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sonlandırmak </a:t>
            </a:r>
            <a:r>
              <a:rPr sz="2800" spc="-45" dirty="0">
                <a:latin typeface="Calibri"/>
                <a:cs typeface="Calibri"/>
              </a:rPr>
              <a:t>gerekir.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ts val="3020"/>
              </a:lnSpc>
              <a:spcBef>
                <a:spcPts val="1010"/>
              </a:spcBef>
            </a:pPr>
            <a:r>
              <a:rPr sz="2800" spc="-5" dirty="0">
                <a:latin typeface="Calibri"/>
                <a:cs typeface="Calibri"/>
              </a:rPr>
              <a:t>Genelde risk analizi </a:t>
            </a:r>
            <a:r>
              <a:rPr sz="2800" spc="-15" dirty="0">
                <a:latin typeface="Calibri"/>
                <a:cs typeface="Calibri"/>
              </a:rPr>
              <a:t>yapılarak </a:t>
            </a:r>
            <a:r>
              <a:rPr sz="2800" spc="-5" dirty="0">
                <a:latin typeface="Calibri"/>
                <a:cs typeface="Calibri"/>
              </a:rPr>
              <a:t>ne </a:t>
            </a:r>
            <a:r>
              <a:rPr sz="2800" spc="-15" dirty="0">
                <a:latin typeface="Calibri"/>
                <a:cs typeface="Calibri"/>
              </a:rPr>
              <a:t>kadar </a:t>
            </a:r>
            <a:r>
              <a:rPr sz="2800" spc="-20" dirty="0">
                <a:latin typeface="Calibri"/>
                <a:cs typeface="Calibri"/>
              </a:rPr>
              <a:t>test </a:t>
            </a:r>
            <a:r>
              <a:rPr sz="2800" spc="-10" dirty="0">
                <a:latin typeface="Calibri"/>
                <a:cs typeface="Calibri"/>
              </a:rPr>
              <a:t>yapılacağına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karar </a:t>
            </a:r>
            <a:r>
              <a:rPr sz="2800" spc="-40" dirty="0">
                <a:latin typeface="Calibri"/>
                <a:cs typeface="Calibri"/>
              </a:rPr>
              <a:t>verilir. </a:t>
            </a:r>
            <a:r>
              <a:rPr sz="2800" spc="-75" dirty="0">
                <a:latin typeface="Calibri"/>
                <a:cs typeface="Calibri"/>
              </a:rPr>
              <a:t>Test </a:t>
            </a:r>
            <a:r>
              <a:rPr sz="2800" spc="-5" dirty="0">
                <a:latin typeface="Calibri"/>
                <a:cs typeface="Calibri"/>
              </a:rPr>
              <a:t>sonlandırmak için belirlenmiş </a:t>
            </a:r>
            <a:r>
              <a:rPr sz="2800" spc="-10" dirty="0">
                <a:latin typeface="Calibri"/>
                <a:cs typeface="Calibri"/>
              </a:rPr>
              <a:t>kriterlere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exit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criteria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denir.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4248" y="1452524"/>
            <a:ext cx="3503206" cy="4051146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42640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Planlama</a:t>
            </a:r>
            <a:r>
              <a:rPr spc="-35" dirty="0"/>
              <a:t> </a:t>
            </a:r>
            <a:r>
              <a:rPr spc="-20" dirty="0"/>
              <a:t>ve</a:t>
            </a:r>
            <a:r>
              <a:rPr spc="-35" dirty="0"/>
              <a:t> </a:t>
            </a:r>
            <a:r>
              <a:rPr spc="-25" dirty="0"/>
              <a:t>Kontrol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46814" y="2098769"/>
            <a:ext cx="6122670" cy="258000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15" dirty="0">
                <a:latin typeface="Calibri"/>
                <a:cs typeface="Calibri"/>
              </a:rPr>
              <a:t>Göz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önünde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tutulması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gereken</a:t>
            </a:r>
            <a:r>
              <a:rPr sz="2800" spc="-20" dirty="0">
                <a:latin typeface="Calibri"/>
                <a:cs typeface="Calibri"/>
              </a:rPr>
              <a:t> etkenler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418465" algn="l"/>
                <a:tab pos="419100" algn="l"/>
                <a:tab pos="3152140" algn="l"/>
              </a:tabLst>
            </a:pPr>
            <a:r>
              <a:rPr sz="2800" b="1" spc="-30" dirty="0">
                <a:latin typeface="Calibri"/>
                <a:cs typeface="Calibri"/>
              </a:rPr>
              <a:t>Yazılım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geliştirme	</a:t>
            </a:r>
            <a:r>
              <a:rPr sz="2800" b="1" spc="-20" dirty="0">
                <a:latin typeface="Calibri"/>
                <a:cs typeface="Calibri"/>
              </a:rPr>
              <a:t>stratejisi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15" dirty="0">
                <a:latin typeface="Calibri"/>
                <a:cs typeface="Calibri"/>
              </a:rPr>
              <a:t>Müşteri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gereksinimleri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75" dirty="0">
                <a:latin typeface="Calibri"/>
                <a:cs typeface="Calibri"/>
              </a:rPr>
              <a:t>Test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Amacı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15" dirty="0">
                <a:latin typeface="Calibri"/>
                <a:cs typeface="Calibri"/>
              </a:rPr>
              <a:t>Proje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alanı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ve </a:t>
            </a:r>
            <a:r>
              <a:rPr sz="2800" spc="-20" dirty="0">
                <a:latin typeface="Calibri"/>
                <a:cs typeface="Calibri"/>
              </a:rPr>
              <a:t>konusu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64" y="2087879"/>
            <a:ext cx="2129015" cy="35615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42297" y="2087880"/>
            <a:ext cx="2361437" cy="3460241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42640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Planlama</a:t>
            </a:r>
            <a:r>
              <a:rPr spc="-35" dirty="0"/>
              <a:t> </a:t>
            </a:r>
            <a:r>
              <a:rPr spc="-20" dirty="0"/>
              <a:t>ve</a:t>
            </a:r>
            <a:r>
              <a:rPr spc="-35" dirty="0"/>
              <a:t> </a:t>
            </a:r>
            <a:r>
              <a:rPr spc="-25" dirty="0"/>
              <a:t>Kontrol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2654" y="1623162"/>
            <a:ext cx="10768965" cy="498856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000" b="1" spc="-5" dirty="0">
                <a:solidFill>
                  <a:srgbClr val="843B0B"/>
                </a:solidFill>
                <a:latin typeface="Calibri"/>
                <a:cs typeface="Calibri"/>
              </a:rPr>
              <a:t>Örnek</a:t>
            </a:r>
            <a:r>
              <a:rPr sz="2000" b="1" spc="10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843B0B"/>
                </a:solidFill>
                <a:latin typeface="Calibri"/>
                <a:cs typeface="Calibri"/>
              </a:rPr>
              <a:t>bir değerlendirme</a:t>
            </a:r>
            <a:r>
              <a:rPr sz="2000" b="1" spc="20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843B0B"/>
                </a:solidFill>
                <a:latin typeface="Calibri"/>
                <a:cs typeface="Calibri"/>
              </a:rPr>
              <a:t>yapılır</a:t>
            </a:r>
            <a:r>
              <a:rPr sz="2000" b="1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843B0B"/>
                </a:solidFill>
                <a:latin typeface="Calibri"/>
                <a:cs typeface="Calibri"/>
              </a:rPr>
              <a:t>ise;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000" spc="-5" dirty="0">
                <a:latin typeface="Calibri"/>
                <a:cs typeface="Calibri"/>
              </a:rPr>
              <a:t>Bir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e-ticaret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firmasını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örnek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olarak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aldığımızda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2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Alanda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inceleme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yapılabilir:</a:t>
            </a:r>
            <a:endParaRPr sz="20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  <a:spcBef>
                <a:spcPts val="760"/>
              </a:spcBef>
            </a:pPr>
            <a:r>
              <a:rPr sz="2000" b="1" spc="-5" dirty="0">
                <a:latin typeface="Calibri"/>
                <a:cs typeface="Calibri"/>
              </a:rPr>
              <a:t>Proje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konusu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ve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Geliştirme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Ortamı</a:t>
            </a:r>
            <a:endParaRPr sz="20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60"/>
              </a:spcBef>
              <a:buSzPct val="140000"/>
              <a:buFont typeface="Wingdings"/>
              <a:buChar char=""/>
              <a:tabLst>
                <a:tab pos="419100" algn="l"/>
              </a:tabLst>
            </a:pPr>
            <a:r>
              <a:rPr sz="2000" b="1" spc="-5" dirty="0">
                <a:latin typeface="Calibri"/>
                <a:cs typeface="Calibri"/>
              </a:rPr>
              <a:t>Analitik Yaklaşım</a:t>
            </a:r>
            <a:r>
              <a:rPr sz="2000" spc="-5" dirty="0">
                <a:latin typeface="Calibri"/>
                <a:cs typeface="Calibri"/>
              </a:rPr>
              <a:t>: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İnternet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üzerinden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satış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yapıldığı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için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bazı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riskler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vardır.</a:t>
            </a:r>
            <a:endParaRPr sz="2000">
              <a:latin typeface="Calibri"/>
              <a:cs typeface="Calibri"/>
            </a:endParaRPr>
          </a:p>
          <a:p>
            <a:pPr marL="12700" marR="5080" indent="862965">
              <a:lnSpc>
                <a:spcPts val="2160"/>
              </a:lnSpc>
              <a:spcBef>
                <a:spcPts val="1030"/>
              </a:spcBef>
              <a:tabLst>
                <a:tab pos="875665" algn="l"/>
              </a:tabLst>
            </a:pPr>
            <a:r>
              <a:rPr sz="2000" spc="-5" dirty="0">
                <a:latin typeface="Calibri"/>
                <a:cs typeface="Calibri"/>
              </a:rPr>
              <a:t>Örneğin;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güvenlik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problemleri,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firma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imajını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zedeyelecek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görsel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yazım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hataları,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...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olmasından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dolayı	test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caselerin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risklerinin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sınıflandırılmasında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kullanılabilir.</a:t>
            </a:r>
            <a:endParaRPr sz="2000">
              <a:latin typeface="Calibri"/>
              <a:cs typeface="Calibri"/>
            </a:endParaRPr>
          </a:p>
          <a:p>
            <a:pPr marL="418465" marR="386080" indent="-406400">
              <a:lnSpc>
                <a:spcPts val="2160"/>
              </a:lnSpc>
              <a:spcBef>
                <a:spcPts val="1000"/>
              </a:spcBef>
              <a:buSzPct val="140000"/>
              <a:buFont typeface="Wingdings"/>
              <a:buChar char=""/>
              <a:tabLst>
                <a:tab pos="419100" algn="l"/>
              </a:tabLst>
            </a:pPr>
            <a:r>
              <a:rPr sz="2000" b="1" spc="-5" dirty="0">
                <a:latin typeface="Calibri"/>
                <a:cs typeface="Calibri"/>
              </a:rPr>
              <a:t>Dinamik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Yaklaşım</a:t>
            </a:r>
            <a:r>
              <a:rPr sz="2000" spc="-5" dirty="0">
                <a:latin typeface="Calibri"/>
                <a:cs typeface="Calibri"/>
              </a:rPr>
              <a:t>: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Gereksinimlerin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olmadığı,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planlamanın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tam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olarak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yapılmadığı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hızlı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bir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yazılım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geliştirme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ortamı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olmasından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ötürü 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dinamik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test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yaklaşımı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kullanılabilir.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2000" spc="-5" dirty="0">
                <a:latin typeface="Calibri"/>
                <a:cs typeface="Calibri"/>
              </a:rPr>
              <a:t>Analitik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Dinamik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test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stratejilerinin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bileşiminden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oluşan;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000" b="1" spc="-5" dirty="0">
                <a:latin typeface="Calibri"/>
                <a:cs typeface="Calibri"/>
              </a:rPr>
              <a:t>Risk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Temelli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-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Dinamik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test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yaklaşımı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belirlenebilir</a:t>
            </a:r>
            <a:endParaRPr sz="2000">
              <a:latin typeface="Calibri"/>
              <a:cs typeface="Calibri"/>
            </a:endParaRPr>
          </a:p>
          <a:p>
            <a:pPr marL="196850" indent="-184785">
              <a:lnSpc>
                <a:spcPct val="100000"/>
              </a:lnSpc>
              <a:spcBef>
                <a:spcPts val="760"/>
              </a:spcBef>
              <a:buChar char="•"/>
              <a:tabLst>
                <a:tab pos="197485" algn="l"/>
              </a:tabLst>
            </a:pPr>
            <a:r>
              <a:rPr sz="2000" spc="-5" dirty="0">
                <a:latin typeface="Calibri"/>
                <a:cs typeface="Calibri"/>
              </a:rPr>
              <a:t>Hata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verme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olasılığı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daha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yüksek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alanlara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daha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fazla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test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yapmak</a:t>
            </a:r>
            <a:endParaRPr sz="2000">
              <a:latin typeface="Calibri"/>
              <a:cs typeface="Calibri"/>
            </a:endParaRPr>
          </a:p>
          <a:p>
            <a:pPr marL="12700" marR="4491355">
              <a:lnSpc>
                <a:spcPct val="131500"/>
              </a:lnSpc>
              <a:spcBef>
                <a:spcPts val="10"/>
              </a:spcBef>
              <a:buChar char="•"/>
              <a:tabLst>
                <a:tab pos="197485" algn="l"/>
              </a:tabLst>
            </a:pPr>
            <a:r>
              <a:rPr sz="2000" spc="-5" dirty="0">
                <a:latin typeface="Calibri"/>
                <a:cs typeface="Calibri"/>
              </a:rPr>
              <a:t>Keşif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tabanlı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testler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yaparak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hata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tahminlerinde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bulunarak,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ilgili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alanlara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yoğunlaşmak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5280" y="4722114"/>
            <a:ext cx="4236718" cy="189737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42640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Planlama</a:t>
            </a:r>
            <a:r>
              <a:rPr spc="-35" dirty="0"/>
              <a:t> </a:t>
            </a:r>
            <a:r>
              <a:rPr spc="-20" dirty="0"/>
              <a:t>ve</a:t>
            </a:r>
            <a:r>
              <a:rPr spc="-35" dirty="0"/>
              <a:t> </a:t>
            </a:r>
            <a:r>
              <a:rPr spc="-25" dirty="0"/>
              <a:t>Kontrol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091" y="1572052"/>
            <a:ext cx="10871200" cy="335089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b="1" spc="-25" dirty="0">
                <a:solidFill>
                  <a:srgbClr val="843B0B"/>
                </a:solidFill>
                <a:latin typeface="Calibri"/>
                <a:cs typeface="Calibri"/>
              </a:rPr>
              <a:t>Yazılımın</a:t>
            </a:r>
            <a:r>
              <a:rPr sz="2800" b="1" spc="-20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843B0B"/>
                </a:solidFill>
                <a:latin typeface="Calibri"/>
                <a:cs typeface="Calibri"/>
              </a:rPr>
              <a:t>doğru</a:t>
            </a:r>
            <a:r>
              <a:rPr sz="2800" b="1" spc="-10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843B0B"/>
                </a:solidFill>
                <a:latin typeface="Calibri"/>
                <a:cs typeface="Calibri"/>
              </a:rPr>
              <a:t>çalıştığından emin</a:t>
            </a:r>
            <a:r>
              <a:rPr sz="2800" b="1" spc="-1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843B0B"/>
                </a:solidFill>
                <a:latin typeface="Calibri"/>
                <a:cs typeface="Calibri"/>
              </a:rPr>
              <a:t>olduğunuzda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ts val="3020"/>
              </a:lnSpc>
              <a:spcBef>
                <a:spcPts val="1045"/>
              </a:spcBef>
              <a:tabLst>
                <a:tab pos="1592580" algn="l"/>
              </a:tabLst>
            </a:pPr>
            <a:r>
              <a:rPr sz="2800" spc="-30" dirty="0">
                <a:latin typeface="Calibri"/>
                <a:cs typeface="Calibri"/>
              </a:rPr>
              <a:t>Yazılım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gereksinimleri</a:t>
            </a:r>
            <a:r>
              <a:rPr sz="2800" spc="-20" dirty="0">
                <a:latin typeface="Calibri"/>
                <a:cs typeface="Calibri"/>
              </a:rPr>
              <a:t> göz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önüne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alındığında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çok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fazla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olmayabilir </a:t>
            </a:r>
            <a:r>
              <a:rPr sz="2800" spc="-25" dirty="0">
                <a:latin typeface="Calibri"/>
                <a:cs typeface="Calibri"/>
              </a:rPr>
              <a:t>veya</a:t>
            </a:r>
            <a:r>
              <a:rPr sz="2800" spc="-10" dirty="0">
                <a:latin typeface="Calibri"/>
                <a:cs typeface="Calibri"/>
              </a:rPr>
              <a:t> uzun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zaman	</a:t>
            </a:r>
            <a:r>
              <a:rPr sz="2800" spc="-10" dirty="0">
                <a:latin typeface="Calibri"/>
                <a:cs typeface="Calibri"/>
              </a:rPr>
              <a:t>aralığında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testlerinizi</a:t>
            </a:r>
            <a:r>
              <a:rPr sz="2800" spc="-5" dirty="0">
                <a:latin typeface="Calibri"/>
                <a:cs typeface="Calibri"/>
              </a:rPr>
              <a:t> başarılı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şekilde </a:t>
            </a:r>
            <a:r>
              <a:rPr sz="2800" spc="-10" dirty="0">
                <a:latin typeface="Calibri"/>
                <a:cs typeface="Calibri"/>
              </a:rPr>
              <a:t>tamamlamış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ve</a:t>
            </a:r>
            <a:r>
              <a:rPr sz="2800" spc="-5" dirty="0">
                <a:latin typeface="Calibri"/>
                <a:cs typeface="Calibri"/>
              </a:rPr>
              <a:t> daha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fazla</a:t>
            </a:r>
            <a:r>
              <a:rPr sz="2800" spc="-20" dirty="0">
                <a:latin typeface="Calibri"/>
                <a:cs typeface="Calibri"/>
              </a:rPr>
              <a:t> hata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bulamıyor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olabilirsiniz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bu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durumda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yazılımın </a:t>
            </a:r>
            <a:r>
              <a:rPr sz="2800" spc="-5" dirty="0">
                <a:latin typeface="Calibri"/>
                <a:cs typeface="Calibri"/>
              </a:rPr>
              <a:t>doğru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çalıştığı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konusunda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kendinizi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emin </a:t>
            </a:r>
            <a:r>
              <a:rPr sz="2800" spc="-10" dirty="0">
                <a:latin typeface="Calibri"/>
                <a:cs typeface="Calibri"/>
              </a:rPr>
              <a:t>hissediyorsanız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testleri</a:t>
            </a:r>
            <a:r>
              <a:rPr sz="2800" spc="-20" dirty="0">
                <a:latin typeface="Calibri"/>
                <a:cs typeface="Calibri"/>
              </a:rPr>
              <a:t> durdurarak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843B0B"/>
                </a:solidFill>
                <a:latin typeface="Calibri"/>
                <a:cs typeface="Calibri"/>
              </a:rPr>
              <a:t>yayına</a:t>
            </a:r>
            <a:r>
              <a:rPr sz="2800" b="1" spc="-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843B0B"/>
                </a:solidFill>
                <a:latin typeface="Calibri"/>
                <a:cs typeface="Calibri"/>
              </a:rPr>
              <a:t>almak </a:t>
            </a:r>
            <a:r>
              <a:rPr sz="2800" b="1" spc="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843B0B"/>
                </a:solidFill>
                <a:latin typeface="Calibri"/>
                <a:cs typeface="Calibri"/>
              </a:rPr>
              <a:t>(go</a:t>
            </a:r>
            <a:r>
              <a:rPr sz="2800" b="1" spc="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843B0B"/>
                </a:solidFill>
                <a:latin typeface="Calibri"/>
                <a:cs typeface="Calibri"/>
              </a:rPr>
              <a:t>live)</a:t>
            </a:r>
            <a:r>
              <a:rPr sz="2800" b="1" spc="-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gerekir.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Fakat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emin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olma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durumu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kişiden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kişiye </a:t>
            </a:r>
            <a:r>
              <a:rPr sz="2800" spc="-15" dirty="0">
                <a:latin typeface="Calibri"/>
                <a:cs typeface="Calibri"/>
              </a:rPr>
              <a:t>göre ve </a:t>
            </a:r>
            <a:r>
              <a:rPr sz="2800" spc="-10" dirty="0">
                <a:latin typeface="Calibri"/>
                <a:cs typeface="Calibri"/>
              </a:rPr>
              <a:t> deneyimlere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göre </a:t>
            </a:r>
            <a:r>
              <a:rPr sz="2800" spc="-5" dirty="0">
                <a:latin typeface="Calibri"/>
                <a:cs typeface="Calibri"/>
              </a:rPr>
              <a:t>değişiklik </a:t>
            </a:r>
            <a:r>
              <a:rPr sz="2800" spc="-15" dirty="0">
                <a:latin typeface="Calibri"/>
                <a:cs typeface="Calibri"/>
              </a:rPr>
              <a:t>gösterdiği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için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bu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madde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zaman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geçerli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değildir.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416" y="5062728"/>
            <a:ext cx="10441685" cy="155676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42640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Planlama</a:t>
            </a:r>
            <a:r>
              <a:rPr spc="-35" dirty="0"/>
              <a:t> </a:t>
            </a:r>
            <a:r>
              <a:rPr spc="-20" dirty="0"/>
              <a:t>ve</a:t>
            </a:r>
            <a:r>
              <a:rPr spc="-35" dirty="0"/>
              <a:t> </a:t>
            </a:r>
            <a:r>
              <a:rPr spc="-25" dirty="0"/>
              <a:t>Kontrol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35985" y="1600117"/>
            <a:ext cx="7967980" cy="466407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2400" b="1" spc="-25" dirty="0">
                <a:solidFill>
                  <a:srgbClr val="843B0B"/>
                </a:solidFill>
                <a:latin typeface="Calibri"/>
                <a:cs typeface="Calibri"/>
              </a:rPr>
              <a:t>Yazılımın</a:t>
            </a:r>
            <a:r>
              <a:rPr sz="2400" b="1" spc="-15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843B0B"/>
                </a:solidFill>
                <a:latin typeface="Calibri"/>
                <a:cs typeface="Calibri"/>
              </a:rPr>
              <a:t>risk</a:t>
            </a:r>
            <a:r>
              <a:rPr sz="2400" b="1" spc="-10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843B0B"/>
                </a:solidFill>
                <a:latin typeface="Calibri"/>
                <a:cs typeface="Calibri"/>
              </a:rPr>
              <a:t>değerlendirmesine</a:t>
            </a:r>
            <a:r>
              <a:rPr sz="2400" b="1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843B0B"/>
                </a:solidFill>
                <a:latin typeface="Calibri"/>
                <a:cs typeface="Calibri"/>
              </a:rPr>
              <a:t>bağlı </a:t>
            </a:r>
            <a:r>
              <a:rPr sz="2400" b="1" spc="-15" dirty="0">
                <a:solidFill>
                  <a:srgbClr val="843B0B"/>
                </a:solidFill>
                <a:latin typeface="Calibri"/>
                <a:cs typeface="Calibri"/>
              </a:rPr>
              <a:t>olarak</a:t>
            </a:r>
            <a:endParaRPr sz="2400">
              <a:latin typeface="Calibri"/>
              <a:cs typeface="Calibri"/>
            </a:endParaRPr>
          </a:p>
          <a:p>
            <a:pPr marL="12700" marR="91440">
              <a:lnSpc>
                <a:spcPts val="2590"/>
              </a:lnSpc>
              <a:spcBef>
                <a:spcPts val="1040"/>
              </a:spcBef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</a:t>
            </a:r>
            <a:r>
              <a:rPr sz="2400" spc="-10" dirty="0">
                <a:latin typeface="Calibri"/>
                <a:cs typeface="Calibri"/>
              </a:rPr>
              <a:t> zaman </a:t>
            </a:r>
            <a:r>
              <a:rPr sz="2400" spc="-5" dirty="0">
                <a:latin typeface="Calibri"/>
                <a:cs typeface="Calibri"/>
              </a:rPr>
              <a:t>her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zaman </a:t>
            </a:r>
            <a:r>
              <a:rPr sz="2400" spc="-25" dirty="0">
                <a:latin typeface="Calibri"/>
                <a:cs typeface="Calibri"/>
              </a:rPr>
              <a:t>kısıtlıdır. </a:t>
            </a:r>
            <a:r>
              <a:rPr sz="2400" spc="-5" dirty="0">
                <a:latin typeface="Calibri"/>
                <a:cs typeface="Calibri"/>
              </a:rPr>
              <a:t>Her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şeyi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planlandığı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gibi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etmek</a:t>
            </a:r>
            <a:r>
              <a:rPr sz="2400" spc="-10" dirty="0">
                <a:latin typeface="Calibri"/>
                <a:cs typeface="Calibri"/>
              </a:rPr>
              <a:t> genelde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mümkün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olmaz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durumda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riskleri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göz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önüne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alarak:</a:t>
            </a:r>
            <a:endParaRPr sz="2400">
              <a:latin typeface="Calibri"/>
              <a:cs typeface="Calibri"/>
            </a:endParaRPr>
          </a:p>
          <a:p>
            <a:pPr marL="233679" indent="-220979">
              <a:lnSpc>
                <a:spcPct val="100000"/>
              </a:lnSpc>
              <a:spcBef>
                <a:spcPts val="675"/>
              </a:spcBef>
              <a:buChar char="•"/>
              <a:tabLst>
                <a:tab pos="233679" algn="l"/>
              </a:tabLst>
            </a:pPr>
            <a:r>
              <a:rPr sz="2400" spc="-5" dirty="0">
                <a:latin typeface="Calibri"/>
                <a:cs typeface="Calibri"/>
              </a:rPr>
              <a:t>Nelerin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çok,</a:t>
            </a:r>
            <a:endParaRPr sz="2400">
              <a:latin typeface="Calibri"/>
              <a:cs typeface="Calibri"/>
            </a:endParaRPr>
          </a:p>
          <a:p>
            <a:pPr marL="233679" indent="-220979">
              <a:lnSpc>
                <a:spcPct val="100000"/>
              </a:lnSpc>
              <a:spcBef>
                <a:spcPts val="715"/>
              </a:spcBef>
              <a:buChar char="•"/>
              <a:tabLst>
                <a:tab pos="233679" algn="l"/>
              </a:tabLst>
            </a:pPr>
            <a:r>
              <a:rPr sz="2400" spc="-5" dirty="0">
                <a:latin typeface="Calibri"/>
                <a:cs typeface="Calibri"/>
              </a:rPr>
              <a:t>Nelerin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ilk,</a:t>
            </a:r>
            <a:endParaRPr sz="2400">
              <a:latin typeface="Calibri"/>
              <a:cs typeface="Calibri"/>
            </a:endParaRPr>
          </a:p>
          <a:p>
            <a:pPr marL="233045" indent="-220979">
              <a:lnSpc>
                <a:spcPct val="100000"/>
              </a:lnSpc>
              <a:spcBef>
                <a:spcPts val="715"/>
              </a:spcBef>
              <a:buChar char="•"/>
              <a:tabLst>
                <a:tab pos="233679" algn="l"/>
                <a:tab pos="2970530" algn="l"/>
              </a:tabLst>
            </a:pPr>
            <a:r>
              <a:rPr sz="2400" spc="-5" dirty="0">
                <a:latin typeface="Calibri"/>
                <a:cs typeface="Calibri"/>
              </a:rPr>
              <a:t>Hangi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bölümün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kısmı	</a:t>
            </a:r>
            <a:r>
              <a:rPr sz="2400" spc="-25" dirty="0">
                <a:latin typeface="Calibri"/>
                <a:cs typeface="Calibri"/>
              </a:rPr>
              <a:t>veya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tamamını,</a:t>
            </a:r>
            <a:endParaRPr sz="2400">
              <a:latin typeface="Calibri"/>
              <a:cs typeface="Calibri"/>
            </a:endParaRPr>
          </a:p>
          <a:p>
            <a:pPr marL="233679" indent="-220979">
              <a:lnSpc>
                <a:spcPct val="100000"/>
              </a:lnSpc>
              <a:spcBef>
                <a:spcPts val="710"/>
              </a:spcBef>
              <a:buChar char="•"/>
              <a:tabLst>
                <a:tab pos="233679" algn="l"/>
              </a:tabLst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edilecek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bölümlerin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 </a:t>
            </a:r>
            <a:r>
              <a:rPr sz="2400" spc="-10" dirty="0">
                <a:latin typeface="Calibri"/>
                <a:cs typeface="Calibri"/>
              </a:rPr>
              <a:t>kadarlık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zaman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içinde,</a:t>
            </a:r>
            <a:endParaRPr sz="2400">
              <a:latin typeface="Calibri"/>
              <a:cs typeface="Calibri"/>
            </a:endParaRPr>
          </a:p>
          <a:p>
            <a:pPr marL="233679" indent="-220979">
              <a:lnSpc>
                <a:spcPct val="100000"/>
              </a:lnSpc>
              <a:spcBef>
                <a:spcPts val="715"/>
              </a:spcBef>
              <a:buChar char="•"/>
              <a:tabLst>
                <a:tab pos="233679" algn="l"/>
              </a:tabLst>
            </a:pPr>
            <a:r>
              <a:rPr sz="2400" spc="-5" dirty="0">
                <a:latin typeface="Calibri"/>
                <a:cs typeface="Calibri"/>
              </a:rPr>
              <a:t>Nelerin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-10" dirty="0">
                <a:latin typeface="Calibri"/>
                <a:cs typeface="Calibri"/>
              </a:rPr>
              <a:t> edilmeyeceğini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2590"/>
              </a:lnSpc>
              <a:spcBef>
                <a:spcPts val="1045"/>
              </a:spcBef>
            </a:pPr>
            <a:r>
              <a:rPr sz="2400" spc="-10" dirty="0">
                <a:latin typeface="Calibri"/>
                <a:cs typeface="Calibri"/>
              </a:rPr>
              <a:t>Belirleyerek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zamanını </a:t>
            </a:r>
            <a:r>
              <a:rPr sz="2400" spc="-5" dirty="0">
                <a:latin typeface="Calibri"/>
                <a:cs typeface="Calibri"/>
              </a:rPr>
              <a:t>en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etkin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nasıl kullanılması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gerektiğinin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analizi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yapıldığında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 </a:t>
            </a:r>
            <a:r>
              <a:rPr sz="2400" spc="-10" dirty="0">
                <a:latin typeface="Calibri"/>
                <a:cs typeface="Calibri"/>
              </a:rPr>
              <a:t>zamanın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sonlanması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ile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bitirilebilir.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905" y="2333244"/>
            <a:ext cx="2478023" cy="3278123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366522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Analiz</a:t>
            </a:r>
            <a:r>
              <a:rPr spc="-35" dirty="0"/>
              <a:t> </a:t>
            </a:r>
            <a:r>
              <a:rPr spc="-20" dirty="0"/>
              <a:t>ve</a:t>
            </a:r>
            <a:r>
              <a:rPr spc="-55" dirty="0"/>
              <a:t> </a:t>
            </a:r>
            <a:r>
              <a:rPr spc="-50" dirty="0"/>
              <a:t>Tasarım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5207" y="1803288"/>
            <a:ext cx="5438140" cy="396684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418465" marR="2164080" indent="-406400">
              <a:lnSpc>
                <a:spcPts val="3460"/>
              </a:lnSpc>
              <a:spcBef>
                <a:spcPts val="530"/>
              </a:spcBef>
              <a:buSzPct val="87500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3200" spc="-40" dirty="0">
                <a:latin typeface="Calibri"/>
                <a:cs typeface="Calibri"/>
              </a:rPr>
              <a:t>Testlerin </a:t>
            </a:r>
            <a:r>
              <a:rPr sz="3200" spc="-10" dirty="0">
                <a:latin typeface="Calibri"/>
                <a:cs typeface="Calibri"/>
              </a:rPr>
              <a:t>altyapısı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belirlenmelidir</a:t>
            </a:r>
            <a:endParaRPr sz="32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560"/>
              </a:spcBef>
              <a:buSzPct val="87500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3200" spc="-40" dirty="0">
                <a:latin typeface="Calibri"/>
                <a:cs typeface="Calibri"/>
              </a:rPr>
              <a:t>Testlerin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tasarlanmasıdır</a:t>
            </a:r>
            <a:endParaRPr sz="32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15"/>
              </a:spcBef>
              <a:buSzPct val="87500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3200" spc="-85" dirty="0">
                <a:latin typeface="Calibri"/>
                <a:cs typeface="Calibri"/>
              </a:rPr>
              <a:t>Test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ortamının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tasarlanmasıdır</a:t>
            </a:r>
            <a:endParaRPr sz="3200">
              <a:latin typeface="Calibri"/>
              <a:cs typeface="Calibri"/>
            </a:endParaRPr>
          </a:p>
          <a:p>
            <a:pPr marL="418465" marR="5715" indent="-406400">
              <a:lnSpc>
                <a:spcPts val="3460"/>
              </a:lnSpc>
              <a:spcBef>
                <a:spcPts val="1050"/>
              </a:spcBef>
              <a:buSzPct val="87500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3200" spc="-85" dirty="0">
                <a:latin typeface="Calibri"/>
                <a:cs typeface="Calibri"/>
              </a:rPr>
              <a:t>Test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edilmesi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planlanan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sistemlerin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ihtiyaçlar </a:t>
            </a:r>
            <a:r>
              <a:rPr sz="3200" spc="-10" dirty="0">
                <a:latin typeface="Calibri"/>
                <a:cs typeface="Calibri"/>
              </a:rPr>
              <a:t> kapsamında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test 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edilebilirliğinin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belirlenmesidir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60929" y="1483359"/>
            <a:ext cx="5380975" cy="488111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112131" y="3482943"/>
            <a:ext cx="18776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520" dirty="0">
                <a:latin typeface="Calibri"/>
                <a:cs typeface="Calibri"/>
              </a:rPr>
              <a:t>T</a:t>
            </a:r>
            <a:r>
              <a:rPr sz="6000" b="1" spc="-5" dirty="0">
                <a:latin typeface="Calibri"/>
                <a:cs typeface="Calibri"/>
              </a:rPr>
              <a:t>e</a:t>
            </a:r>
            <a:r>
              <a:rPr sz="6000" b="1" spc="-70" dirty="0">
                <a:latin typeface="Calibri"/>
                <a:cs typeface="Calibri"/>
              </a:rPr>
              <a:t>s</a:t>
            </a:r>
            <a:r>
              <a:rPr sz="6000" b="1" dirty="0">
                <a:latin typeface="Calibri"/>
                <a:cs typeface="Calibri"/>
              </a:rPr>
              <a:t>tin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88687" y="4320381"/>
            <a:ext cx="21253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459" dirty="0">
                <a:latin typeface="Calibri"/>
                <a:cs typeface="Calibri"/>
              </a:rPr>
              <a:t>T</a:t>
            </a:r>
            <a:r>
              <a:rPr sz="6000" b="1" dirty="0">
                <a:latin typeface="Calibri"/>
                <a:cs typeface="Calibri"/>
              </a:rPr>
              <a:t>anımı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03068" y="1789192"/>
            <a:ext cx="109601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895">
              <a:lnSpc>
                <a:spcPct val="127299"/>
              </a:lnSpc>
              <a:spcBef>
                <a:spcPts val="100"/>
              </a:spcBef>
            </a:pPr>
            <a:r>
              <a:rPr sz="2200" b="1" spc="-5" dirty="0">
                <a:solidFill>
                  <a:srgbClr val="843B0B"/>
                </a:solidFill>
                <a:latin typeface="Calibri"/>
                <a:cs typeface="Calibri"/>
              </a:rPr>
              <a:t>1-Belirle </a:t>
            </a:r>
            <a:r>
              <a:rPr sz="2200" b="1" spc="-484" dirty="0">
                <a:solidFill>
                  <a:srgbClr val="843B0B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843B0B"/>
                </a:solidFill>
                <a:latin typeface="Calibri"/>
                <a:cs typeface="Calibri"/>
              </a:rPr>
              <a:t>(i</a:t>
            </a:r>
            <a:r>
              <a:rPr sz="2200" b="1" dirty="0">
                <a:solidFill>
                  <a:srgbClr val="843B0B"/>
                </a:solidFill>
                <a:latin typeface="Calibri"/>
                <a:cs typeface="Calibri"/>
              </a:rPr>
              <a:t>den</a:t>
            </a:r>
            <a:r>
              <a:rPr sz="2200" b="1" spc="-5" dirty="0">
                <a:solidFill>
                  <a:srgbClr val="843B0B"/>
                </a:solidFill>
                <a:latin typeface="Calibri"/>
                <a:cs typeface="Calibri"/>
              </a:rPr>
              <a:t>tify</a:t>
            </a:r>
            <a:r>
              <a:rPr sz="2200" b="1" dirty="0">
                <a:solidFill>
                  <a:srgbClr val="843B0B"/>
                </a:solidFill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85753" y="5021170"/>
            <a:ext cx="106299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 marR="5080" indent="-55244">
              <a:lnSpc>
                <a:spcPct val="127299"/>
              </a:lnSpc>
              <a:spcBef>
                <a:spcPts val="100"/>
              </a:spcBef>
            </a:pPr>
            <a:r>
              <a:rPr sz="2200" b="1" dirty="0">
                <a:solidFill>
                  <a:srgbClr val="843B0B"/>
                </a:solidFill>
                <a:latin typeface="Calibri"/>
                <a:cs typeface="Calibri"/>
              </a:rPr>
              <a:t>2</a:t>
            </a:r>
            <a:r>
              <a:rPr sz="2200" b="1" spc="-5" dirty="0">
                <a:solidFill>
                  <a:srgbClr val="843B0B"/>
                </a:solidFill>
                <a:latin typeface="Calibri"/>
                <a:cs typeface="Calibri"/>
              </a:rPr>
              <a:t>-</a:t>
            </a:r>
            <a:r>
              <a:rPr sz="2200" b="1" spc="-170" dirty="0">
                <a:solidFill>
                  <a:srgbClr val="843B0B"/>
                </a:solidFill>
                <a:latin typeface="Calibri"/>
                <a:cs typeface="Calibri"/>
              </a:rPr>
              <a:t>T</a:t>
            </a:r>
            <a:r>
              <a:rPr sz="2200" b="1" spc="-5" dirty="0">
                <a:solidFill>
                  <a:srgbClr val="843B0B"/>
                </a:solidFill>
                <a:latin typeface="Calibri"/>
                <a:cs typeface="Calibri"/>
              </a:rPr>
              <a:t>asarl</a:t>
            </a:r>
            <a:r>
              <a:rPr sz="2200" b="1" dirty="0">
                <a:solidFill>
                  <a:srgbClr val="843B0B"/>
                </a:solidFill>
                <a:latin typeface="Calibri"/>
                <a:cs typeface="Calibri"/>
              </a:rPr>
              <a:t>a  </a:t>
            </a:r>
            <a:r>
              <a:rPr sz="2200" b="1" spc="-5" dirty="0">
                <a:solidFill>
                  <a:srgbClr val="843B0B"/>
                </a:solidFill>
                <a:latin typeface="Calibri"/>
                <a:cs typeface="Calibri"/>
              </a:rPr>
              <a:t>(design)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91813" y="5021170"/>
            <a:ext cx="787400" cy="87947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820"/>
              </a:spcBef>
            </a:pPr>
            <a:r>
              <a:rPr sz="2200" b="1" spc="-35" dirty="0">
                <a:solidFill>
                  <a:srgbClr val="843B0B"/>
                </a:solidFill>
                <a:latin typeface="Calibri"/>
                <a:cs typeface="Calibri"/>
              </a:rPr>
              <a:t>3-Yaz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200" b="1" spc="-5" dirty="0">
                <a:solidFill>
                  <a:srgbClr val="843B0B"/>
                </a:solidFill>
                <a:latin typeface="Calibri"/>
                <a:cs typeface="Calibri"/>
              </a:rPr>
              <a:t>(build)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366522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Analiz</a:t>
            </a:r>
            <a:r>
              <a:rPr spc="-35" dirty="0"/>
              <a:t> </a:t>
            </a:r>
            <a:r>
              <a:rPr spc="-20" dirty="0"/>
              <a:t>ve</a:t>
            </a:r>
            <a:r>
              <a:rPr spc="-55" dirty="0"/>
              <a:t> </a:t>
            </a:r>
            <a:r>
              <a:rPr spc="-50" dirty="0"/>
              <a:t>Tasarım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37208" y="1175771"/>
            <a:ext cx="9516745" cy="5443855"/>
            <a:chOff x="1037208" y="1175771"/>
            <a:chExt cx="9516745" cy="5443855"/>
          </a:xfrm>
        </p:grpSpPr>
        <p:sp>
          <p:nvSpPr>
            <p:cNvPr id="4" name="object 4"/>
            <p:cNvSpPr/>
            <p:nvPr/>
          </p:nvSpPr>
          <p:spPr>
            <a:xfrm>
              <a:off x="1803653" y="1175771"/>
              <a:ext cx="8750300" cy="5443855"/>
            </a:xfrm>
            <a:custGeom>
              <a:avLst/>
              <a:gdLst/>
              <a:ahLst/>
              <a:cxnLst/>
              <a:rect l="l" t="t" r="r" b="b"/>
              <a:pathLst>
                <a:path w="8750300" h="5443855">
                  <a:moveTo>
                    <a:pt x="6028182" y="0"/>
                  </a:moveTo>
                  <a:lnTo>
                    <a:pt x="6028182" y="1360931"/>
                  </a:lnTo>
                  <a:lnTo>
                    <a:pt x="0" y="1360931"/>
                  </a:lnTo>
                  <a:lnTo>
                    <a:pt x="0" y="4082795"/>
                  </a:lnTo>
                  <a:lnTo>
                    <a:pt x="6028182" y="4082795"/>
                  </a:lnTo>
                  <a:lnTo>
                    <a:pt x="6028182" y="5443728"/>
                  </a:lnTo>
                  <a:lnTo>
                    <a:pt x="8750046" y="2721863"/>
                  </a:lnTo>
                  <a:lnTo>
                    <a:pt x="6028182" y="0"/>
                  </a:lnTo>
                  <a:close/>
                </a:path>
              </a:pathLst>
            </a:custGeom>
            <a:solidFill>
              <a:srgbClr val="F8D6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43558" y="2809109"/>
              <a:ext cx="3313429" cy="2178050"/>
            </a:xfrm>
            <a:custGeom>
              <a:avLst/>
              <a:gdLst/>
              <a:ahLst/>
              <a:cxnLst/>
              <a:rect l="l" t="t" r="r" b="b"/>
              <a:pathLst>
                <a:path w="3313429" h="2178050">
                  <a:moveTo>
                    <a:pt x="2950197" y="0"/>
                  </a:moveTo>
                  <a:lnTo>
                    <a:pt x="362978" y="0"/>
                  </a:lnTo>
                  <a:lnTo>
                    <a:pt x="313724" y="3313"/>
                  </a:lnTo>
                  <a:lnTo>
                    <a:pt x="266483" y="12965"/>
                  </a:lnTo>
                  <a:lnTo>
                    <a:pt x="221690" y="28524"/>
                  </a:lnTo>
                  <a:lnTo>
                    <a:pt x="179775" y="49556"/>
                  </a:lnTo>
                  <a:lnTo>
                    <a:pt x="141172" y="75630"/>
                  </a:lnTo>
                  <a:lnTo>
                    <a:pt x="106313" y="106313"/>
                  </a:lnTo>
                  <a:lnTo>
                    <a:pt x="75630" y="141172"/>
                  </a:lnTo>
                  <a:lnTo>
                    <a:pt x="49556" y="179775"/>
                  </a:lnTo>
                  <a:lnTo>
                    <a:pt x="28524" y="221690"/>
                  </a:lnTo>
                  <a:lnTo>
                    <a:pt x="12965" y="266483"/>
                  </a:lnTo>
                  <a:lnTo>
                    <a:pt x="3313" y="313724"/>
                  </a:lnTo>
                  <a:lnTo>
                    <a:pt x="0" y="362978"/>
                  </a:lnTo>
                  <a:lnTo>
                    <a:pt x="0" y="1814830"/>
                  </a:lnTo>
                  <a:lnTo>
                    <a:pt x="3313" y="1864081"/>
                  </a:lnTo>
                  <a:lnTo>
                    <a:pt x="12965" y="1911319"/>
                  </a:lnTo>
                  <a:lnTo>
                    <a:pt x="28524" y="1956111"/>
                  </a:lnTo>
                  <a:lnTo>
                    <a:pt x="49556" y="1998024"/>
                  </a:lnTo>
                  <a:lnTo>
                    <a:pt x="75630" y="2036626"/>
                  </a:lnTo>
                  <a:lnTo>
                    <a:pt x="106313" y="2071484"/>
                  </a:lnTo>
                  <a:lnTo>
                    <a:pt x="141172" y="2102166"/>
                  </a:lnTo>
                  <a:lnTo>
                    <a:pt x="179775" y="2128239"/>
                  </a:lnTo>
                  <a:lnTo>
                    <a:pt x="221690" y="2149271"/>
                  </a:lnTo>
                  <a:lnTo>
                    <a:pt x="266483" y="2164830"/>
                  </a:lnTo>
                  <a:lnTo>
                    <a:pt x="313724" y="2174482"/>
                  </a:lnTo>
                  <a:lnTo>
                    <a:pt x="362978" y="2177796"/>
                  </a:lnTo>
                  <a:lnTo>
                    <a:pt x="2950197" y="2177796"/>
                  </a:lnTo>
                  <a:lnTo>
                    <a:pt x="2999451" y="2174482"/>
                  </a:lnTo>
                  <a:lnTo>
                    <a:pt x="3046692" y="2164830"/>
                  </a:lnTo>
                  <a:lnTo>
                    <a:pt x="3091485" y="2149271"/>
                  </a:lnTo>
                  <a:lnTo>
                    <a:pt x="3133400" y="2128239"/>
                  </a:lnTo>
                  <a:lnTo>
                    <a:pt x="3172003" y="2102166"/>
                  </a:lnTo>
                  <a:lnTo>
                    <a:pt x="3206862" y="2071484"/>
                  </a:lnTo>
                  <a:lnTo>
                    <a:pt x="3237545" y="2036626"/>
                  </a:lnTo>
                  <a:lnTo>
                    <a:pt x="3263619" y="1998024"/>
                  </a:lnTo>
                  <a:lnTo>
                    <a:pt x="3284651" y="1956111"/>
                  </a:lnTo>
                  <a:lnTo>
                    <a:pt x="3300210" y="1911319"/>
                  </a:lnTo>
                  <a:lnTo>
                    <a:pt x="3309862" y="1864081"/>
                  </a:lnTo>
                  <a:lnTo>
                    <a:pt x="3313176" y="1814830"/>
                  </a:lnTo>
                  <a:lnTo>
                    <a:pt x="3313176" y="362978"/>
                  </a:lnTo>
                  <a:lnTo>
                    <a:pt x="3309862" y="313724"/>
                  </a:lnTo>
                  <a:lnTo>
                    <a:pt x="3300210" y="266483"/>
                  </a:lnTo>
                  <a:lnTo>
                    <a:pt x="3284651" y="221690"/>
                  </a:lnTo>
                  <a:lnTo>
                    <a:pt x="3263619" y="179775"/>
                  </a:lnTo>
                  <a:lnTo>
                    <a:pt x="3237545" y="141172"/>
                  </a:lnTo>
                  <a:lnTo>
                    <a:pt x="3206862" y="106313"/>
                  </a:lnTo>
                  <a:lnTo>
                    <a:pt x="3172003" y="75630"/>
                  </a:lnTo>
                  <a:lnTo>
                    <a:pt x="3133400" y="49556"/>
                  </a:lnTo>
                  <a:lnTo>
                    <a:pt x="3091485" y="28524"/>
                  </a:lnTo>
                  <a:lnTo>
                    <a:pt x="3046692" y="12965"/>
                  </a:lnTo>
                  <a:lnTo>
                    <a:pt x="2999451" y="3313"/>
                  </a:lnTo>
                  <a:lnTo>
                    <a:pt x="295019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43558" y="2809109"/>
              <a:ext cx="3313429" cy="2178050"/>
            </a:xfrm>
            <a:custGeom>
              <a:avLst/>
              <a:gdLst/>
              <a:ahLst/>
              <a:cxnLst/>
              <a:rect l="l" t="t" r="r" b="b"/>
              <a:pathLst>
                <a:path w="3313429" h="2178050">
                  <a:moveTo>
                    <a:pt x="0" y="362978"/>
                  </a:moveTo>
                  <a:lnTo>
                    <a:pt x="3313" y="313724"/>
                  </a:lnTo>
                  <a:lnTo>
                    <a:pt x="12965" y="266483"/>
                  </a:lnTo>
                  <a:lnTo>
                    <a:pt x="28524" y="221690"/>
                  </a:lnTo>
                  <a:lnTo>
                    <a:pt x="49556" y="179775"/>
                  </a:lnTo>
                  <a:lnTo>
                    <a:pt x="75630" y="141172"/>
                  </a:lnTo>
                  <a:lnTo>
                    <a:pt x="106313" y="106313"/>
                  </a:lnTo>
                  <a:lnTo>
                    <a:pt x="141172" y="75630"/>
                  </a:lnTo>
                  <a:lnTo>
                    <a:pt x="179775" y="49556"/>
                  </a:lnTo>
                  <a:lnTo>
                    <a:pt x="221690" y="28524"/>
                  </a:lnTo>
                  <a:lnTo>
                    <a:pt x="266483" y="12965"/>
                  </a:lnTo>
                  <a:lnTo>
                    <a:pt x="313724" y="3313"/>
                  </a:lnTo>
                  <a:lnTo>
                    <a:pt x="362978" y="0"/>
                  </a:lnTo>
                  <a:lnTo>
                    <a:pt x="2950197" y="0"/>
                  </a:lnTo>
                  <a:lnTo>
                    <a:pt x="2999451" y="3313"/>
                  </a:lnTo>
                  <a:lnTo>
                    <a:pt x="3046692" y="12965"/>
                  </a:lnTo>
                  <a:lnTo>
                    <a:pt x="3091485" y="28524"/>
                  </a:lnTo>
                  <a:lnTo>
                    <a:pt x="3133400" y="49556"/>
                  </a:lnTo>
                  <a:lnTo>
                    <a:pt x="3172003" y="75630"/>
                  </a:lnTo>
                  <a:lnTo>
                    <a:pt x="3206862" y="106313"/>
                  </a:lnTo>
                  <a:lnTo>
                    <a:pt x="3237545" y="141172"/>
                  </a:lnTo>
                  <a:lnTo>
                    <a:pt x="3263619" y="179775"/>
                  </a:lnTo>
                  <a:lnTo>
                    <a:pt x="3284651" y="221690"/>
                  </a:lnTo>
                  <a:lnTo>
                    <a:pt x="3300210" y="266483"/>
                  </a:lnTo>
                  <a:lnTo>
                    <a:pt x="3309862" y="313724"/>
                  </a:lnTo>
                  <a:lnTo>
                    <a:pt x="3313176" y="362978"/>
                  </a:lnTo>
                  <a:lnTo>
                    <a:pt x="3313176" y="1814830"/>
                  </a:lnTo>
                  <a:lnTo>
                    <a:pt x="3309862" y="1864081"/>
                  </a:lnTo>
                  <a:lnTo>
                    <a:pt x="3300210" y="1911319"/>
                  </a:lnTo>
                  <a:lnTo>
                    <a:pt x="3284651" y="1956111"/>
                  </a:lnTo>
                  <a:lnTo>
                    <a:pt x="3263619" y="1998024"/>
                  </a:lnTo>
                  <a:lnTo>
                    <a:pt x="3237545" y="2036626"/>
                  </a:lnTo>
                  <a:lnTo>
                    <a:pt x="3206862" y="2071484"/>
                  </a:lnTo>
                  <a:lnTo>
                    <a:pt x="3172003" y="2102166"/>
                  </a:lnTo>
                  <a:lnTo>
                    <a:pt x="3133400" y="2128239"/>
                  </a:lnTo>
                  <a:lnTo>
                    <a:pt x="3091485" y="2149271"/>
                  </a:lnTo>
                  <a:lnTo>
                    <a:pt x="3046692" y="2164830"/>
                  </a:lnTo>
                  <a:lnTo>
                    <a:pt x="2999451" y="2174482"/>
                  </a:lnTo>
                  <a:lnTo>
                    <a:pt x="2950197" y="2177796"/>
                  </a:lnTo>
                  <a:lnTo>
                    <a:pt x="362978" y="2177796"/>
                  </a:lnTo>
                  <a:lnTo>
                    <a:pt x="313724" y="2174482"/>
                  </a:lnTo>
                  <a:lnTo>
                    <a:pt x="266483" y="2164830"/>
                  </a:lnTo>
                  <a:lnTo>
                    <a:pt x="221690" y="2149271"/>
                  </a:lnTo>
                  <a:lnTo>
                    <a:pt x="179775" y="2128239"/>
                  </a:lnTo>
                  <a:lnTo>
                    <a:pt x="141172" y="2102166"/>
                  </a:lnTo>
                  <a:lnTo>
                    <a:pt x="106313" y="2071484"/>
                  </a:lnTo>
                  <a:lnTo>
                    <a:pt x="75630" y="2036626"/>
                  </a:lnTo>
                  <a:lnTo>
                    <a:pt x="49556" y="1998024"/>
                  </a:lnTo>
                  <a:lnTo>
                    <a:pt x="28524" y="1956111"/>
                  </a:lnTo>
                  <a:lnTo>
                    <a:pt x="12965" y="1911319"/>
                  </a:lnTo>
                  <a:lnTo>
                    <a:pt x="3313" y="1864081"/>
                  </a:lnTo>
                  <a:lnTo>
                    <a:pt x="0" y="1814830"/>
                  </a:lnTo>
                  <a:lnTo>
                    <a:pt x="0" y="362978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24989" y="2976192"/>
            <a:ext cx="2946400" cy="18008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065" marR="5080" indent="-635" algn="ctr">
              <a:lnSpc>
                <a:spcPct val="91500"/>
              </a:lnSpc>
              <a:spcBef>
                <a:spcPts val="240"/>
              </a:spcBef>
            </a:pP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Neyin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Calibri"/>
                <a:cs typeface="Calibri"/>
              </a:rPr>
              <a:t>test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edilceğini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belirlenmeli</a:t>
            </a:r>
            <a:r>
              <a:rPr sz="14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404040"/>
                </a:solidFill>
                <a:latin typeface="Calibri"/>
                <a:cs typeface="Calibri"/>
              </a:rPr>
              <a:t>ve</a:t>
            </a:r>
            <a:r>
              <a:rPr sz="1400" b="1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b="1" spc="-20" dirty="0">
                <a:solidFill>
                  <a:srgbClr val="404040"/>
                </a:solidFill>
                <a:latin typeface="Calibri"/>
                <a:cs typeface="Calibri"/>
              </a:rPr>
              <a:t>test </a:t>
            </a:r>
            <a:r>
              <a:rPr sz="1400" b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404040"/>
                </a:solidFill>
                <a:latin typeface="Calibri"/>
                <a:cs typeface="Calibri"/>
              </a:rPr>
              <a:t>edilebilecek</a:t>
            </a:r>
            <a:r>
              <a:rPr sz="1400" b="1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(</a:t>
            </a:r>
            <a:r>
              <a:rPr sz="1400" b="1" spc="-10" dirty="0">
                <a:solidFill>
                  <a:srgbClr val="404040"/>
                </a:solidFill>
                <a:latin typeface="Calibri"/>
                <a:cs typeface="Calibri"/>
              </a:rPr>
              <a:t>testability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Calibri"/>
                <a:cs typeface="Calibri"/>
              </a:rPr>
              <a:t>konular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bir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Calibri"/>
                <a:cs typeface="Calibri"/>
              </a:rPr>
              <a:t>liste </a:t>
            </a:r>
            <a:r>
              <a:rPr sz="1400" spc="-3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haline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getirilerek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önem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sırasına</a:t>
            </a:r>
            <a:r>
              <a:rPr sz="14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göre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sıralanmalıdır.</a:t>
            </a:r>
            <a:r>
              <a:rPr sz="14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Calibri"/>
                <a:cs typeface="Calibri"/>
              </a:rPr>
              <a:t>Testin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başarılı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sonuçlanması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için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gerekli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Calibri"/>
                <a:cs typeface="Calibri"/>
              </a:rPr>
              <a:t>yeter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koşullar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 berlirlenmeli</a:t>
            </a:r>
            <a:r>
              <a:rPr sz="14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ve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 oluşabilecek</a:t>
            </a:r>
            <a:r>
              <a:rPr sz="14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en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Calibri"/>
                <a:cs typeface="Calibri"/>
              </a:rPr>
              <a:t>kötü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durumlar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ve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 bu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durumda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yazılım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kararlılık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tablosu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çıkartılmalı.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Calibri"/>
                <a:cs typeface="Calibri"/>
              </a:rPr>
              <a:t>Yazılımın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 yapısı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hakkında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bilgiler</a:t>
            </a:r>
            <a:r>
              <a:rPr sz="14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edinilir.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516501" y="2802759"/>
            <a:ext cx="3326129" cy="2190750"/>
            <a:chOff x="4516501" y="2802759"/>
            <a:chExt cx="3326129" cy="2190750"/>
          </a:xfrm>
        </p:grpSpPr>
        <p:sp>
          <p:nvSpPr>
            <p:cNvPr id="9" name="object 9"/>
            <p:cNvSpPr/>
            <p:nvPr/>
          </p:nvSpPr>
          <p:spPr>
            <a:xfrm>
              <a:off x="4522851" y="2809109"/>
              <a:ext cx="3313429" cy="2178050"/>
            </a:xfrm>
            <a:custGeom>
              <a:avLst/>
              <a:gdLst/>
              <a:ahLst/>
              <a:cxnLst/>
              <a:rect l="l" t="t" r="r" b="b"/>
              <a:pathLst>
                <a:path w="3313429" h="2178050">
                  <a:moveTo>
                    <a:pt x="2950197" y="0"/>
                  </a:moveTo>
                  <a:lnTo>
                    <a:pt x="362978" y="0"/>
                  </a:lnTo>
                  <a:lnTo>
                    <a:pt x="313724" y="3313"/>
                  </a:lnTo>
                  <a:lnTo>
                    <a:pt x="266483" y="12965"/>
                  </a:lnTo>
                  <a:lnTo>
                    <a:pt x="221690" y="28524"/>
                  </a:lnTo>
                  <a:lnTo>
                    <a:pt x="179775" y="49556"/>
                  </a:lnTo>
                  <a:lnTo>
                    <a:pt x="141172" y="75630"/>
                  </a:lnTo>
                  <a:lnTo>
                    <a:pt x="106313" y="106313"/>
                  </a:lnTo>
                  <a:lnTo>
                    <a:pt x="75630" y="141172"/>
                  </a:lnTo>
                  <a:lnTo>
                    <a:pt x="49556" y="179775"/>
                  </a:lnTo>
                  <a:lnTo>
                    <a:pt x="28524" y="221690"/>
                  </a:lnTo>
                  <a:lnTo>
                    <a:pt x="12965" y="266483"/>
                  </a:lnTo>
                  <a:lnTo>
                    <a:pt x="3313" y="313724"/>
                  </a:lnTo>
                  <a:lnTo>
                    <a:pt x="0" y="362978"/>
                  </a:lnTo>
                  <a:lnTo>
                    <a:pt x="0" y="1814830"/>
                  </a:lnTo>
                  <a:lnTo>
                    <a:pt x="3313" y="1864081"/>
                  </a:lnTo>
                  <a:lnTo>
                    <a:pt x="12965" y="1911319"/>
                  </a:lnTo>
                  <a:lnTo>
                    <a:pt x="28524" y="1956111"/>
                  </a:lnTo>
                  <a:lnTo>
                    <a:pt x="49556" y="1998024"/>
                  </a:lnTo>
                  <a:lnTo>
                    <a:pt x="75630" y="2036626"/>
                  </a:lnTo>
                  <a:lnTo>
                    <a:pt x="106313" y="2071484"/>
                  </a:lnTo>
                  <a:lnTo>
                    <a:pt x="141172" y="2102166"/>
                  </a:lnTo>
                  <a:lnTo>
                    <a:pt x="179775" y="2128239"/>
                  </a:lnTo>
                  <a:lnTo>
                    <a:pt x="221690" y="2149271"/>
                  </a:lnTo>
                  <a:lnTo>
                    <a:pt x="266483" y="2164830"/>
                  </a:lnTo>
                  <a:lnTo>
                    <a:pt x="313724" y="2174482"/>
                  </a:lnTo>
                  <a:lnTo>
                    <a:pt x="362978" y="2177796"/>
                  </a:lnTo>
                  <a:lnTo>
                    <a:pt x="2950197" y="2177796"/>
                  </a:lnTo>
                  <a:lnTo>
                    <a:pt x="2999451" y="2174482"/>
                  </a:lnTo>
                  <a:lnTo>
                    <a:pt x="3046692" y="2164830"/>
                  </a:lnTo>
                  <a:lnTo>
                    <a:pt x="3091485" y="2149271"/>
                  </a:lnTo>
                  <a:lnTo>
                    <a:pt x="3133400" y="2128239"/>
                  </a:lnTo>
                  <a:lnTo>
                    <a:pt x="3172003" y="2102166"/>
                  </a:lnTo>
                  <a:lnTo>
                    <a:pt x="3206862" y="2071484"/>
                  </a:lnTo>
                  <a:lnTo>
                    <a:pt x="3237545" y="2036626"/>
                  </a:lnTo>
                  <a:lnTo>
                    <a:pt x="3263619" y="1998024"/>
                  </a:lnTo>
                  <a:lnTo>
                    <a:pt x="3284651" y="1956111"/>
                  </a:lnTo>
                  <a:lnTo>
                    <a:pt x="3300210" y="1911319"/>
                  </a:lnTo>
                  <a:lnTo>
                    <a:pt x="3309862" y="1864081"/>
                  </a:lnTo>
                  <a:lnTo>
                    <a:pt x="3313176" y="1814830"/>
                  </a:lnTo>
                  <a:lnTo>
                    <a:pt x="3313176" y="362978"/>
                  </a:lnTo>
                  <a:lnTo>
                    <a:pt x="3309862" y="313724"/>
                  </a:lnTo>
                  <a:lnTo>
                    <a:pt x="3300210" y="266483"/>
                  </a:lnTo>
                  <a:lnTo>
                    <a:pt x="3284651" y="221690"/>
                  </a:lnTo>
                  <a:lnTo>
                    <a:pt x="3263619" y="179775"/>
                  </a:lnTo>
                  <a:lnTo>
                    <a:pt x="3237545" y="141172"/>
                  </a:lnTo>
                  <a:lnTo>
                    <a:pt x="3206862" y="106313"/>
                  </a:lnTo>
                  <a:lnTo>
                    <a:pt x="3172003" y="75630"/>
                  </a:lnTo>
                  <a:lnTo>
                    <a:pt x="3133400" y="49556"/>
                  </a:lnTo>
                  <a:lnTo>
                    <a:pt x="3091485" y="28524"/>
                  </a:lnTo>
                  <a:lnTo>
                    <a:pt x="3046692" y="12965"/>
                  </a:lnTo>
                  <a:lnTo>
                    <a:pt x="2999451" y="3313"/>
                  </a:lnTo>
                  <a:lnTo>
                    <a:pt x="2950197" y="0"/>
                  </a:lnTo>
                  <a:close/>
                </a:path>
              </a:pathLst>
            </a:custGeom>
            <a:solidFill>
              <a:srgbClr val="C481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22851" y="2809109"/>
              <a:ext cx="3313429" cy="2178050"/>
            </a:xfrm>
            <a:custGeom>
              <a:avLst/>
              <a:gdLst/>
              <a:ahLst/>
              <a:cxnLst/>
              <a:rect l="l" t="t" r="r" b="b"/>
              <a:pathLst>
                <a:path w="3313429" h="2178050">
                  <a:moveTo>
                    <a:pt x="0" y="362978"/>
                  </a:moveTo>
                  <a:lnTo>
                    <a:pt x="3313" y="313724"/>
                  </a:lnTo>
                  <a:lnTo>
                    <a:pt x="12965" y="266483"/>
                  </a:lnTo>
                  <a:lnTo>
                    <a:pt x="28524" y="221690"/>
                  </a:lnTo>
                  <a:lnTo>
                    <a:pt x="49556" y="179775"/>
                  </a:lnTo>
                  <a:lnTo>
                    <a:pt x="75630" y="141172"/>
                  </a:lnTo>
                  <a:lnTo>
                    <a:pt x="106313" y="106313"/>
                  </a:lnTo>
                  <a:lnTo>
                    <a:pt x="141172" y="75630"/>
                  </a:lnTo>
                  <a:lnTo>
                    <a:pt x="179775" y="49556"/>
                  </a:lnTo>
                  <a:lnTo>
                    <a:pt x="221690" y="28524"/>
                  </a:lnTo>
                  <a:lnTo>
                    <a:pt x="266483" y="12965"/>
                  </a:lnTo>
                  <a:lnTo>
                    <a:pt x="313724" y="3313"/>
                  </a:lnTo>
                  <a:lnTo>
                    <a:pt x="362978" y="0"/>
                  </a:lnTo>
                  <a:lnTo>
                    <a:pt x="2950197" y="0"/>
                  </a:lnTo>
                  <a:lnTo>
                    <a:pt x="2999451" y="3313"/>
                  </a:lnTo>
                  <a:lnTo>
                    <a:pt x="3046692" y="12965"/>
                  </a:lnTo>
                  <a:lnTo>
                    <a:pt x="3091485" y="28524"/>
                  </a:lnTo>
                  <a:lnTo>
                    <a:pt x="3133400" y="49556"/>
                  </a:lnTo>
                  <a:lnTo>
                    <a:pt x="3172003" y="75630"/>
                  </a:lnTo>
                  <a:lnTo>
                    <a:pt x="3206862" y="106313"/>
                  </a:lnTo>
                  <a:lnTo>
                    <a:pt x="3237545" y="141172"/>
                  </a:lnTo>
                  <a:lnTo>
                    <a:pt x="3263619" y="179775"/>
                  </a:lnTo>
                  <a:lnTo>
                    <a:pt x="3284651" y="221690"/>
                  </a:lnTo>
                  <a:lnTo>
                    <a:pt x="3300210" y="266483"/>
                  </a:lnTo>
                  <a:lnTo>
                    <a:pt x="3309862" y="313724"/>
                  </a:lnTo>
                  <a:lnTo>
                    <a:pt x="3313176" y="362978"/>
                  </a:lnTo>
                  <a:lnTo>
                    <a:pt x="3313176" y="1814830"/>
                  </a:lnTo>
                  <a:lnTo>
                    <a:pt x="3309862" y="1864081"/>
                  </a:lnTo>
                  <a:lnTo>
                    <a:pt x="3300210" y="1911319"/>
                  </a:lnTo>
                  <a:lnTo>
                    <a:pt x="3284651" y="1956111"/>
                  </a:lnTo>
                  <a:lnTo>
                    <a:pt x="3263619" y="1998024"/>
                  </a:lnTo>
                  <a:lnTo>
                    <a:pt x="3237545" y="2036626"/>
                  </a:lnTo>
                  <a:lnTo>
                    <a:pt x="3206862" y="2071484"/>
                  </a:lnTo>
                  <a:lnTo>
                    <a:pt x="3172003" y="2102166"/>
                  </a:lnTo>
                  <a:lnTo>
                    <a:pt x="3133400" y="2128239"/>
                  </a:lnTo>
                  <a:lnTo>
                    <a:pt x="3091485" y="2149271"/>
                  </a:lnTo>
                  <a:lnTo>
                    <a:pt x="3046692" y="2164830"/>
                  </a:lnTo>
                  <a:lnTo>
                    <a:pt x="2999451" y="2174482"/>
                  </a:lnTo>
                  <a:lnTo>
                    <a:pt x="2950197" y="2177796"/>
                  </a:lnTo>
                  <a:lnTo>
                    <a:pt x="362978" y="2177796"/>
                  </a:lnTo>
                  <a:lnTo>
                    <a:pt x="313724" y="2174482"/>
                  </a:lnTo>
                  <a:lnTo>
                    <a:pt x="266483" y="2164830"/>
                  </a:lnTo>
                  <a:lnTo>
                    <a:pt x="221690" y="2149271"/>
                  </a:lnTo>
                  <a:lnTo>
                    <a:pt x="179775" y="2128239"/>
                  </a:lnTo>
                  <a:lnTo>
                    <a:pt x="141172" y="2102166"/>
                  </a:lnTo>
                  <a:lnTo>
                    <a:pt x="106313" y="2071484"/>
                  </a:lnTo>
                  <a:lnTo>
                    <a:pt x="75630" y="2036626"/>
                  </a:lnTo>
                  <a:lnTo>
                    <a:pt x="49556" y="1998024"/>
                  </a:lnTo>
                  <a:lnTo>
                    <a:pt x="28524" y="1956111"/>
                  </a:lnTo>
                  <a:lnTo>
                    <a:pt x="12965" y="1911319"/>
                  </a:lnTo>
                  <a:lnTo>
                    <a:pt x="3313" y="1864081"/>
                  </a:lnTo>
                  <a:lnTo>
                    <a:pt x="0" y="1814830"/>
                  </a:lnTo>
                  <a:lnTo>
                    <a:pt x="0" y="362978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672097" y="3171519"/>
            <a:ext cx="3011805" cy="141097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algn="ctr">
              <a:lnSpc>
                <a:spcPct val="91600"/>
              </a:lnSpc>
              <a:spcBef>
                <a:spcPts val="240"/>
              </a:spcBef>
            </a:pP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Üst </a:t>
            </a:r>
            <a:r>
              <a:rPr sz="1400" spc="-15" dirty="0">
                <a:solidFill>
                  <a:srgbClr val="404040"/>
                </a:solidFill>
                <a:latin typeface="Calibri"/>
                <a:cs typeface="Calibri"/>
              </a:rPr>
              <a:t>düzey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Calibri"/>
                <a:cs typeface="Calibri"/>
              </a:rPr>
              <a:t>test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caseler</a:t>
            </a:r>
            <a:r>
              <a:rPr sz="1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çıkartılır.</a:t>
            </a:r>
            <a:r>
              <a:rPr sz="14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Belirlenen </a:t>
            </a:r>
            <a:r>
              <a:rPr sz="1400" spc="-3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konuların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nasıl </a:t>
            </a:r>
            <a:r>
              <a:rPr sz="1400" spc="-15" dirty="0">
                <a:solidFill>
                  <a:srgbClr val="404040"/>
                </a:solidFill>
                <a:latin typeface="Calibri"/>
                <a:cs typeface="Calibri"/>
              </a:rPr>
              <a:t>test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 edileceği belirlenmeli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ve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Calibri"/>
                <a:cs typeface="Calibri"/>
              </a:rPr>
              <a:t>test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caselerin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yazımı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için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gerekli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 çalışmalar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yapılmalıdır.</a:t>
            </a:r>
            <a:r>
              <a:rPr sz="14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Calibri"/>
                <a:cs typeface="Calibri"/>
              </a:rPr>
              <a:t>Testte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kullanılacak </a:t>
            </a:r>
            <a:r>
              <a:rPr sz="1400" spc="-3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veriler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belirlenmeli,</a:t>
            </a:r>
            <a:r>
              <a:rPr sz="14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veriler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(input)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sonucunda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yazılımın</a:t>
            </a:r>
            <a:r>
              <a:rPr sz="14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verdiği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cevap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 (output)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Calibri"/>
                <a:cs typeface="Calibri"/>
              </a:rPr>
              <a:t>belirlenmelidir.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995031" y="2802759"/>
            <a:ext cx="3326129" cy="2190750"/>
            <a:chOff x="7995031" y="2802759"/>
            <a:chExt cx="3326129" cy="2190750"/>
          </a:xfrm>
        </p:grpSpPr>
        <p:sp>
          <p:nvSpPr>
            <p:cNvPr id="13" name="object 13"/>
            <p:cNvSpPr/>
            <p:nvPr/>
          </p:nvSpPr>
          <p:spPr>
            <a:xfrm>
              <a:off x="8001381" y="2809109"/>
              <a:ext cx="3313429" cy="2178050"/>
            </a:xfrm>
            <a:custGeom>
              <a:avLst/>
              <a:gdLst/>
              <a:ahLst/>
              <a:cxnLst/>
              <a:rect l="l" t="t" r="r" b="b"/>
              <a:pathLst>
                <a:path w="3313429" h="2178050">
                  <a:moveTo>
                    <a:pt x="2950197" y="0"/>
                  </a:moveTo>
                  <a:lnTo>
                    <a:pt x="362978" y="0"/>
                  </a:lnTo>
                  <a:lnTo>
                    <a:pt x="313724" y="3313"/>
                  </a:lnTo>
                  <a:lnTo>
                    <a:pt x="266483" y="12965"/>
                  </a:lnTo>
                  <a:lnTo>
                    <a:pt x="221690" y="28524"/>
                  </a:lnTo>
                  <a:lnTo>
                    <a:pt x="179775" y="49556"/>
                  </a:lnTo>
                  <a:lnTo>
                    <a:pt x="141172" y="75630"/>
                  </a:lnTo>
                  <a:lnTo>
                    <a:pt x="106313" y="106313"/>
                  </a:lnTo>
                  <a:lnTo>
                    <a:pt x="75630" y="141172"/>
                  </a:lnTo>
                  <a:lnTo>
                    <a:pt x="49556" y="179775"/>
                  </a:lnTo>
                  <a:lnTo>
                    <a:pt x="28524" y="221690"/>
                  </a:lnTo>
                  <a:lnTo>
                    <a:pt x="12965" y="266483"/>
                  </a:lnTo>
                  <a:lnTo>
                    <a:pt x="3313" y="313724"/>
                  </a:lnTo>
                  <a:lnTo>
                    <a:pt x="0" y="362978"/>
                  </a:lnTo>
                  <a:lnTo>
                    <a:pt x="0" y="1814830"/>
                  </a:lnTo>
                  <a:lnTo>
                    <a:pt x="3313" y="1864081"/>
                  </a:lnTo>
                  <a:lnTo>
                    <a:pt x="12965" y="1911319"/>
                  </a:lnTo>
                  <a:lnTo>
                    <a:pt x="28524" y="1956111"/>
                  </a:lnTo>
                  <a:lnTo>
                    <a:pt x="49556" y="1998024"/>
                  </a:lnTo>
                  <a:lnTo>
                    <a:pt x="75630" y="2036626"/>
                  </a:lnTo>
                  <a:lnTo>
                    <a:pt x="106313" y="2071484"/>
                  </a:lnTo>
                  <a:lnTo>
                    <a:pt x="141172" y="2102166"/>
                  </a:lnTo>
                  <a:lnTo>
                    <a:pt x="179775" y="2128239"/>
                  </a:lnTo>
                  <a:lnTo>
                    <a:pt x="221690" y="2149271"/>
                  </a:lnTo>
                  <a:lnTo>
                    <a:pt x="266483" y="2164830"/>
                  </a:lnTo>
                  <a:lnTo>
                    <a:pt x="313724" y="2174482"/>
                  </a:lnTo>
                  <a:lnTo>
                    <a:pt x="362978" y="2177796"/>
                  </a:lnTo>
                  <a:lnTo>
                    <a:pt x="2950197" y="2177796"/>
                  </a:lnTo>
                  <a:lnTo>
                    <a:pt x="2999451" y="2174482"/>
                  </a:lnTo>
                  <a:lnTo>
                    <a:pt x="3046692" y="2164830"/>
                  </a:lnTo>
                  <a:lnTo>
                    <a:pt x="3091485" y="2149271"/>
                  </a:lnTo>
                  <a:lnTo>
                    <a:pt x="3133400" y="2128239"/>
                  </a:lnTo>
                  <a:lnTo>
                    <a:pt x="3172003" y="2102166"/>
                  </a:lnTo>
                  <a:lnTo>
                    <a:pt x="3206862" y="2071484"/>
                  </a:lnTo>
                  <a:lnTo>
                    <a:pt x="3237545" y="2036626"/>
                  </a:lnTo>
                  <a:lnTo>
                    <a:pt x="3263619" y="1998024"/>
                  </a:lnTo>
                  <a:lnTo>
                    <a:pt x="3284651" y="1956111"/>
                  </a:lnTo>
                  <a:lnTo>
                    <a:pt x="3300210" y="1911319"/>
                  </a:lnTo>
                  <a:lnTo>
                    <a:pt x="3309862" y="1864081"/>
                  </a:lnTo>
                  <a:lnTo>
                    <a:pt x="3313176" y="1814830"/>
                  </a:lnTo>
                  <a:lnTo>
                    <a:pt x="3313176" y="362978"/>
                  </a:lnTo>
                  <a:lnTo>
                    <a:pt x="3309862" y="313724"/>
                  </a:lnTo>
                  <a:lnTo>
                    <a:pt x="3300210" y="266483"/>
                  </a:lnTo>
                  <a:lnTo>
                    <a:pt x="3284651" y="221690"/>
                  </a:lnTo>
                  <a:lnTo>
                    <a:pt x="3263619" y="179775"/>
                  </a:lnTo>
                  <a:lnTo>
                    <a:pt x="3237545" y="141172"/>
                  </a:lnTo>
                  <a:lnTo>
                    <a:pt x="3206862" y="106313"/>
                  </a:lnTo>
                  <a:lnTo>
                    <a:pt x="3172003" y="75630"/>
                  </a:lnTo>
                  <a:lnTo>
                    <a:pt x="3133400" y="49556"/>
                  </a:lnTo>
                  <a:lnTo>
                    <a:pt x="3091485" y="28524"/>
                  </a:lnTo>
                  <a:lnTo>
                    <a:pt x="3046692" y="12965"/>
                  </a:lnTo>
                  <a:lnTo>
                    <a:pt x="2999451" y="3313"/>
                  </a:lnTo>
                  <a:lnTo>
                    <a:pt x="2950197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001381" y="2809109"/>
              <a:ext cx="3313429" cy="2178050"/>
            </a:xfrm>
            <a:custGeom>
              <a:avLst/>
              <a:gdLst/>
              <a:ahLst/>
              <a:cxnLst/>
              <a:rect l="l" t="t" r="r" b="b"/>
              <a:pathLst>
                <a:path w="3313429" h="2178050">
                  <a:moveTo>
                    <a:pt x="0" y="362978"/>
                  </a:moveTo>
                  <a:lnTo>
                    <a:pt x="3313" y="313724"/>
                  </a:lnTo>
                  <a:lnTo>
                    <a:pt x="12965" y="266483"/>
                  </a:lnTo>
                  <a:lnTo>
                    <a:pt x="28524" y="221690"/>
                  </a:lnTo>
                  <a:lnTo>
                    <a:pt x="49556" y="179775"/>
                  </a:lnTo>
                  <a:lnTo>
                    <a:pt x="75630" y="141172"/>
                  </a:lnTo>
                  <a:lnTo>
                    <a:pt x="106313" y="106313"/>
                  </a:lnTo>
                  <a:lnTo>
                    <a:pt x="141172" y="75630"/>
                  </a:lnTo>
                  <a:lnTo>
                    <a:pt x="179775" y="49556"/>
                  </a:lnTo>
                  <a:lnTo>
                    <a:pt x="221690" y="28524"/>
                  </a:lnTo>
                  <a:lnTo>
                    <a:pt x="266483" y="12965"/>
                  </a:lnTo>
                  <a:lnTo>
                    <a:pt x="313724" y="3313"/>
                  </a:lnTo>
                  <a:lnTo>
                    <a:pt x="362978" y="0"/>
                  </a:lnTo>
                  <a:lnTo>
                    <a:pt x="2950197" y="0"/>
                  </a:lnTo>
                  <a:lnTo>
                    <a:pt x="2999451" y="3313"/>
                  </a:lnTo>
                  <a:lnTo>
                    <a:pt x="3046692" y="12965"/>
                  </a:lnTo>
                  <a:lnTo>
                    <a:pt x="3091485" y="28524"/>
                  </a:lnTo>
                  <a:lnTo>
                    <a:pt x="3133400" y="49556"/>
                  </a:lnTo>
                  <a:lnTo>
                    <a:pt x="3172003" y="75630"/>
                  </a:lnTo>
                  <a:lnTo>
                    <a:pt x="3206862" y="106313"/>
                  </a:lnTo>
                  <a:lnTo>
                    <a:pt x="3237545" y="141172"/>
                  </a:lnTo>
                  <a:lnTo>
                    <a:pt x="3263619" y="179775"/>
                  </a:lnTo>
                  <a:lnTo>
                    <a:pt x="3284651" y="221690"/>
                  </a:lnTo>
                  <a:lnTo>
                    <a:pt x="3300210" y="266483"/>
                  </a:lnTo>
                  <a:lnTo>
                    <a:pt x="3309862" y="313724"/>
                  </a:lnTo>
                  <a:lnTo>
                    <a:pt x="3313176" y="362978"/>
                  </a:lnTo>
                  <a:lnTo>
                    <a:pt x="3313176" y="1814830"/>
                  </a:lnTo>
                  <a:lnTo>
                    <a:pt x="3309862" y="1864081"/>
                  </a:lnTo>
                  <a:lnTo>
                    <a:pt x="3300210" y="1911319"/>
                  </a:lnTo>
                  <a:lnTo>
                    <a:pt x="3284651" y="1956111"/>
                  </a:lnTo>
                  <a:lnTo>
                    <a:pt x="3263619" y="1998024"/>
                  </a:lnTo>
                  <a:lnTo>
                    <a:pt x="3237545" y="2036626"/>
                  </a:lnTo>
                  <a:lnTo>
                    <a:pt x="3206862" y="2071484"/>
                  </a:lnTo>
                  <a:lnTo>
                    <a:pt x="3172003" y="2102166"/>
                  </a:lnTo>
                  <a:lnTo>
                    <a:pt x="3133400" y="2128239"/>
                  </a:lnTo>
                  <a:lnTo>
                    <a:pt x="3091485" y="2149271"/>
                  </a:lnTo>
                  <a:lnTo>
                    <a:pt x="3046692" y="2164830"/>
                  </a:lnTo>
                  <a:lnTo>
                    <a:pt x="2999451" y="2174482"/>
                  </a:lnTo>
                  <a:lnTo>
                    <a:pt x="2950197" y="2177796"/>
                  </a:lnTo>
                  <a:lnTo>
                    <a:pt x="362978" y="2177796"/>
                  </a:lnTo>
                  <a:lnTo>
                    <a:pt x="313724" y="2174482"/>
                  </a:lnTo>
                  <a:lnTo>
                    <a:pt x="266483" y="2164830"/>
                  </a:lnTo>
                  <a:lnTo>
                    <a:pt x="221690" y="2149271"/>
                  </a:lnTo>
                  <a:lnTo>
                    <a:pt x="179775" y="2128239"/>
                  </a:lnTo>
                  <a:lnTo>
                    <a:pt x="141172" y="2102166"/>
                  </a:lnTo>
                  <a:lnTo>
                    <a:pt x="106313" y="2071484"/>
                  </a:lnTo>
                  <a:lnTo>
                    <a:pt x="75630" y="2036626"/>
                  </a:lnTo>
                  <a:lnTo>
                    <a:pt x="49556" y="1998024"/>
                  </a:lnTo>
                  <a:lnTo>
                    <a:pt x="28524" y="1956111"/>
                  </a:lnTo>
                  <a:lnTo>
                    <a:pt x="12965" y="1911319"/>
                  </a:lnTo>
                  <a:lnTo>
                    <a:pt x="3313" y="1864081"/>
                  </a:lnTo>
                  <a:lnTo>
                    <a:pt x="0" y="1814830"/>
                  </a:lnTo>
                  <a:lnTo>
                    <a:pt x="0" y="362978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168833" y="3562170"/>
            <a:ext cx="2976880" cy="62928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065" marR="5080" indent="635" algn="ctr">
              <a:lnSpc>
                <a:spcPts val="1540"/>
              </a:lnSpc>
              <a:spcBef>
                <a:spcPts val="265"/>
              </a:spcBef>
            </a:pPr>
            <a:r>
              <a:rPr sz="1400" spc="-40" dirty="0">
                <a:solidFill>
                  <a:srgbClr val="404040"/>
                </a:solidFill>
                <a:latin typeface="Calibri"/>
                <a:cs typeface="Calibri"/>
              </a:rPr>
              <a:t>Test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caseleri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yazılmalıdır,</a:t>
            </a:r>
            <a:r>
              <a:rPr sz="14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Scriptler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yazılarak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Calibri"/>
                <a:cs typeface="Calibri"/>
              </a:rPr>
              <a:t>test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araçları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üzerinden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testlerde </a:t>
            </a:r>
            <a:r>
              <a:rPr sz="1400" spc="-3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yapılabilir.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93540" y="1839950"/>
            <a:ext cx="1488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009900"/>
                </a:solidFill>
                <a:latin typeface="Calibri"/>
                <a:cs typeface="Calibri"/>
              </a:rPr>
              <a:t>i</a:t>
            </a:r>
            <a:r>
              <a:rPr sz="3600" b="1" dirty="0">
                <a:solidFill>
                  <a:srgbClr val="009900"/>
                </a:solidFill>
                <a:latin typeface="Calibri"/>
                <a:cs typeface="Calibri"/>
              </a:rPr>
              <a:t>de</a:t>
            </a:r>
            <a:r>
              <a:rPr sz="3600" b="1" spc="-40" dirty="0">
                <a:solidFill>
                  <a:srgbClr val="009900"/>
                </a:solidFill>
                <a:latin typeface="Calibri"/>
                <a:cs typeface="Calibri"/>
              </a:rPr>
              <a:t>n</a:t>
            </a:r>
            <a:r>
              <a:rPr sz="3600" b="1" dirty="0">
                <a:solidFill>
                  <a:srgbClr val="009900"/>
                </a:solidFill>
                <a:latin typeface="Calibri"/>
                <a:cs typeface="Calibri"/>
              </a:rPr>
              <a:t>t</a:t>
            </a:r>
            <a:r>
              <a:rPr sz="3600" b="1" spc="-5" dirty="0">
                <a:solidFill>
                  <a:srgbClr val="009900"/>
                </a:solidFill>
                <a:latin typeface="Calibri"/>
                <a:cs typeface="Calibri"/>
              </a:rPr>
              <a:t>i</a:t>
            </a:r>
            <a:r>
              <a:rPr sz="3600" b="1" spc="15" dirty="0">
                <a:solidFill>
                  <a:srgbClr val="009900"/>
                </a:solidFill>
                <a:latin typeface="Calibri"/>
                <a:cs typeface="Calibri"/>
              </a:rPr>
              <a:t>f</a:t>
            </a:r>
            <a:r>
              <a:rPr sz="3600" b="1" dirty="0">
                <a:solidFill>
                  <a:srgbClr val="009900"/>
                </a:solidFill>
                <a:latin typeface="Calibri"/>
                <a:cs typeface="Calibri"/>
              </a:rPr>
              <a:t>y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16342" y="1839950"/>
            <a:ext cx="1256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009900"/>
                </a:solidFill>
                <a:latin typeface="Calibri"/>
                <a:cs typeface="Calibri"/>
              </a:rPr>
              <a:t>d</a:t>
            </a:r>
            <a:r>
              <a:rPr sz="3600" b="1" spc="-5" dirty="0">
                <a:solidFill>
                  <a:srgbClr val="009900"/>
                </a:solidFill>
                <a:latin typeface="Calibri"/>
                <a:cs typeface="Calibri"/>
              </a:rPr>
              <a:t>esign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328019" y="1886127"/>
            <a:ext cx="98551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009900"/>
                </a:solidFill>
                <a:latin typeface="Calibri"/>
                <a:cs typeface="Calibri"/>
              </a:rPr>
              <a:t>b</a:t>
            </a:r>
            <a:r>
              <a:rPr sz="3600" b="1" spc="-5" dirty="0">
                <a:solidFill>
                  <a:srgbClr val="009900"/>
                </a:solidFill>
                <a:latin typeface="Calibri"/>
                <a:cs typeface="Calibri"/>
              </a:rPr>
              <a:t>uild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596519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25" dirty="0"/>
              <a:t> </a:t>
            </a:r>
            <a:r>
              <a:rPr spc="-10" dirty="0"/>
              <a:t>Ortamının </a:t>
            </a:r>
            <a:r>
              <a:rPr spc="-5" dirty="0"/>
              <a:t>Hazırlanması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55798" y="1123190"/>
            <a:ext cx="5095875" cy="5095240"/>
            <a:chOff x="2955798" y="1123190"/>
            <a:chExt cx="5095875" cy="5095240"/>
          </a:xfrm>
        </p:grpSpPr>
        <p:sp>
          <p:nvSpPr>
            <p:cNvPr id="4" name="object 4"/>
            <p:cNvSpPr/>
            <p:nvPr/>
          </p:nvSpPr>
          <p:spPr>
            <a:xfrm>
              <a:off x="2955798" y="1123190"/>
              <a:ext cx="5095875" cy="5095240"/>
            </a:xfrm>
            <a:custGeom>
              <a:avLst/>
              <a:gdLst/>
              <a:ahLst/>
              <a:cxnLst/>
              <a:rect l="l" t="t" r="r" b="b"/>
              <a:pathLst>
                <a:path w="5095875" h="5095240">
                  <a:moveTo>
                    <a:pt x="2547747" y="0"/>
                  </a:moveTo>
                  <a:lnTo>
                    <a:pt x="2343950" y="254736"/>
                  </a:lnTo>
                  <a:lnTo>
                    <a:pt x="2496794" y="254736"/>
                  </a:lnTo>
                  <a:lnTo>
                    <a:pt x="2496794" y="2496413"/>
                  </a:lnTo>
                  <a:lnTo>
                    <a:pt x="254736" y="2496413"/>
                  </a:lnTo>
                  <a:lnTo>
                    <a:pt x="254736" y="2343569"/>
                  </a:lnTo>
                  <a:lnTo>
                    <a:pt x="0" y="2547366"/>
                  </a:lnTo>
                  <a:lnTo>
                    <a:pt x="254736" y="2751150"/>
                  </a:lnTo>
                  <a:lnTo>
                    <a:pt x="254736" y="2598305"/>
                  </a:lnTo>
                  <a:lnTo>
                    <a:pt x="2496794" y="2598305"/>
                  </a:lnTo>
                  <a:lnTo>
                    <a:pt x="2496794" y="4839995"/>
                  </a:lnTo>
                  <a:lnTo>
                    <a:pt x="2343950" y="4839995"/>
                  </a:lnTo>
                  <a:lnTo>
                    <a:pt x="2547747" y="5094732"/>
                  </a:lnTo>
                  <a:lnTo>
                    <a:pt x="2751543" y="4839995"/>
                  </a:lnTo>
                  <a:lnTo>
                    <a:pt x="2598699" y="4839995"/>
                  </a:lnTo>
                  <a:lnTo>
                    <a:pt x="2598699" y="2598305"/>
                  </a:lnTo>
                  <a:lnTo>
                    <a:pt x="4840757" y="2598305"/>
                  </a:lnTo>
                  <a:lnTo>
                    <a:pt x="4840757" y="2751150"/>
                  </a:lnTo>
                  <a:lnTo>
                    <a:pt x="5095494" y="2547366"/>
                  </a:lnTo>
                  <a:lnTo>
                    <a:pt x="4840757" y="2343569"/>
                  </a:lnTo>
                  <a:lnTo>
                    <a:pt x="4840757" y="2496413"/>
                  </a:lnTo>
                  <a:lnTo>
                    <a:pt x="2598699" y="2496413"/>
                  </a:lnTo>
                  <a:lnTo>
                    <a:pt x="2598699" y="254736"/>
                  </a:lnTo>
                  <a:lnTo>
                    <a:pt x="2751543" y="254736"/>
                  </a:lnTo>
                  <a:lnTo>
                    <a:pt x="2547747" y="0"/>
                  </a:lnTo>
                  <a:close/>
                </a:path>
              </a:pathLst>
            </a:custGeom>
            <a:solidFill>
              <a:srgbClr val="FFE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87649" y="1455032"/>
              <a:ext cx="2037714" cy="2037714"/>
            </a:xfrm>
            <a:custGeom>
              <a:avLst/>
              <a:gdLst/>
              <a:ahLst/>
              <a:cxnLst/>
              <a:rect l="l" t="t" r="r" b="b"/>
              <a:pathLst>
                <a:path w="2037714" h="2037714">
                  <a:moveTo>
                    <a:pt x="1697977" y="0"/>
                  </a:moveTo>
                  <a:lnTo>
                    <a:pt x="339610" y="0"/>
                  </a:lnTo>
                  <a:lnTo>
                    <a:pt x="293526" y="3100"/>
                  </a:lnTo>
                  <a:lnTo>
                    <a:pt x="249327" y="12131"/>
                  </a:lnTo>
                  <a:lnTo>
                    <a:pt x="207416" y="26689"/>
                  </a:lnTo>
                  <a:lnTo>
                    <a:pt x="168200" y="46368"/>
                  </a:lnTo>
                  <a:lnTo>
                    <a:pt x="132082" y="70764"/>
                  </a:lnTo>
                  <a:lnTo>
                    <a:pt x="99467" y="99472"/>
                  </a:lnTo>
                  <a:lnTo>
                    <a:pt x="70760" y="132088"/>
                  </a:lnTo>
                  <a:lnTo>
                    <a:pt x="46365" y="168206"/>
                  </a:lnTo>
                  <a:lnTo>
                    <a:pt x="26687" y="207422"/>
                  </a:lnTo>
                  <a:lnTo>
                    <a:pt x="12130" y="249331"/>
                  </a:lnTo>
                  <a:lnTo>
                    <a:pt x="3100" y="293529"/>
                  </a:lnTo>
                  <a:lnTo>
                    <a:pt x="0" y="339610"/>
                  </a:lnTo>
                  <a:lnTo>
                    <a:pt x="0" y="1697989"/>
                  </a:lnTo>
                  <a:lnTo>
                    <a:pt x="3100" y="1744071"/>
                  </a:lnTo>
                  <a:lnTo>
                    <a:pt x="12130" y="1788268"/>
                  </a:lnTo>
                  <a:lnTo>
                    <a:pt x="26687" y="1830176"/>
                  </a:lnTo>
                  <a:lnTo>
                    <a:pt x="46365" y="1869391"/>
                  </a:lnTo>
                  <a:lnTo>
                    <a:pt x="70760" y="1905507"/>
                  </a:lnTo>
                  <a:lnTo>
                    <a:pt x="99467" y="1938121"/>
                  </a:lnTo>
                  <a:lnTo>
                    <a:pt x="132082" y="1966828"/>
                  </a:lnTo>
                  <a:lnTo>
                    <a:pt x="168200" y="1991222"/>
                  </a:lnTo>
                  <a:lnTo>
                    <a:pt x="207416" y="2010900"/>
                  </a:lnTo>
                  <a:lnTo>
                    <a:pt x="249327" y="2025457"/>
                  </a:lnTo>
                  <a:lnTo>
                    <a:pt x="293526" y="2034487"/>
                  </a:lnTo>
                  <a:lnTo>
                    <a:pt x="339610" y="2037588"/>
                  </a:lnTo>
                  <a:lnTo>
                    <a:pt x="1697977" y="2037588"/>
                  </a:lnTo>
                  <a:lnTo>
                    <a:pt x="1744061" y="2034487"/>
                  </a:lnTo>
                  <a:lnTo>
                    <a:pt x="1788260" y="2025457"/>
                  </a:lnTo>
                  <a:lnTo>
                    <a:pt x="1830171" y="2010900"/>
                  </a:lnTo>
                  <a:lnTo>
                    <a:pt x="1869387" y="1991222"/>
                  </a:lnTo>
                  <a:lnTo>
                    <a:pt x="1905505" y="1966828"/>
                  </a:lnTo>
                  <a:lnTo>
                    <a:pt x="1938120" y="1938121"/>
                  </a:lnTo>
                  <a:lnTo>
                    <a:pt x="1966827" y="1905507"/>
                  </a:lnTo>
                  <a:lnTo>
                    <a:pt x="1991222" y="1869391"/>
                  </a:lnTo>
                  <a:lnTo>
                    <a:pt x="2010900" y="1830176"/>
                  </a:lnTo>
                  <a:lnTo>
                    <a:pt x="2025457" y="1788268"/>
                  </a:lnTo>
                  <a:lnTo>
                    <a:pt x="2034487" y="1744071"/>
                  </a:lnTo>
                  <a:lnTo>
                    <a:pt x="2037588" y="1697989"/>
                  </a:lnTo>
                  <a:lnTo>
                    <a:pt x="2037588" y="339610"/>
                  </a:lnTo>
                  <a:lnTo>
                    <a:pt x="2034487" y="293529"/>
                  </a:lnTo>
                  <a:lnTo>
                    <a:pt x="2025457" y="249331"/>
                  </a:lnTo>
                  <a:lnTo>
                    <a:pt x="2010900" y="207422"/>
                  </a:lnTo>
                  <a:lnTo>
                    <a:pt x="1991222" y="168206"/>
                  </a:lnTo>
                  <a:lnTo>
                    <a:pt x="1966827" y="132088"/>
                  </a:lnTo>
                  <a:lnTo>
                    <a:pt x="1938120" y="99472"/>
                  </a:lnTo>
                  <a:lnTo>
                    <a:pt x="1905505" y="70764"/>
                  </a:lnTo>
                  <a:lnTo>
                    <a:pt x="1869387" y="46368"/>
                  </a:lnTo>
                  <a:lnTo>
                    <a:pt x="1830171" y="26689"/>
                  </a:lnTo>
                  <a:lnTo>
                    <a:pt x="1788260" y="12131"/>
                  </a:lnTo>
                  <a:lnTo>
                    <a:pt x="1744061" y="3100"/>
                  </a:lnTo>
                  <a:lnTo>
                    <a:pt x="169797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87649" y="1455032"/>
              <a:ext cx="2037714" cy="2037714"/>
            </a:xfrm>
            <a:custGeom>
              <a:avLst/>
              <a:gdLst/>
              <a:ahLst/>
              <a:cxnLst/>
              <a:rect l="l" t="t" r="r" b="b"/>
              <a:pathLst>
                <a:path w="2037714" h="2037714">
                  <a:moveTo>
                    <a:pt x="0" y="339610"/>
                  </a:moveTo>
                  <a:lnTo>
                    <a:pt x="3100" y="293529"/>
                  </a:lnTo>
                  <a:lnTo>
                    <a:pt x="12130" y="249331"/>
                  </a:lnTo>
                  <a:lnTo>
                    <a:pt x="26687" y="207422"/>
                  </a:lnTo>
                  <a:lnTo>
                    <a:pt x="46365" y="168206"/>
                  </a:lnTo>
                  <a:lnTo>
                    <a:pt x="70760" y="132088"/>
                  </a:lnTo>
                  <a:lnTo>
                    <a:pt x="99467" y="99472"/>
                  </a:lnTo>
                  <a:lnTo>
                    <a:pt x="132082" y="70764"/>
                  </a:lnTo>
                  <a:lnTo>
                    <a:pt x="168200" y="46368"/>
                  </a:lnTo>
                  <a:lnTo>
                    <a:pt x="207416" y="26689"/>
                  </a:lnTo>
                  <a:lnTo>
                    <a:pt x="249327" y="12131"/>
                  </a:lnTo>
                  <a:lnTo>
                    <a:pt x="293526" y="3100"/>
                  </a:lnTo>
                  <a:lnTo>
                    <a:pt x="339610" y="0"/>
                  </a:lnTo>
                  <a:lnTo>
                    <a:pt x="1697977" y="0"/>
                  </a:lnTo>
                  <a:lnTo>
                    <a:pt x="1744061" y="3100"/>
                  </a:lnTo>
                  <a:lnTo>
                    <a:pt x="1788260" y="12131"/>
                  </a:lnTo>
                  <a:lnTo>
                    <a:pt x="1830171" y="26689"/>
                  </a:lnTo>
                  <a:lnTo>
                    <a:pt x="1869387" y="46368"/>
                  </a:lnTo>
                  <a:lnTo>
                    <a:pt x="1905505" y="70764"/>
                  </a:lnTo>
                  <a:lnTo>
                    <a:pt x="1938120" y="99472"/>
                  </a:lnTo>
                  <a:lnTo>
                    <a:pt x="1966827" y="132088"/>
                  </a:lnTo>
                  <a:lnTo>
                    <a:pt x="1991222" y="168206"/>
                  </a:lnTo>
                  <a:lnTo>
                    <a:pt x="2010900" y="207422"/>
                  </a:lnTo>
                  <a:lnTo>
                    <a:pt x="2025457" y="249331"/>
                  </a:lnTo>
                  <a:lnTo>
                    <a:pt x="2034487" y="293529"/>
                  </a:lnTo>
                  <a:lnTo>
                    <a:pt x="2037588" y="339610"/>
                  </a:lnTo>
                  <a:lnTo>
                    <a:pt x="2037588" y="1697989"/>
                  </a:lnTo>
                  <a:lnTo>
                    <a:pt x="2034487" y="1744071"/>
                  </a:lnTo>
                  <a:lnTo>
                    <a:pt x="2025457" y="1788268"/>
                  </a:lnTo>
                  <a:lnTo>
                    <a:pt x="2010900" y="1830176"/>
                  </a:lnTo>
                  <a:lnTo>
                    <a:pt x="1991222" y="1869391"/>
                  </a:lnTo>
                  <a:lnTo>
                    <a:pt x="1966827" y="1905507"/>
                  </a:lnTo>
                  <a:lnTo>
                    <a:pt x="1938120" y="1938121"/>
                  </a:lnTo>
                  <a:lnTo>
                    <a:pt x="1905505" y="1966828"/>
                  </a:lnTo>
                  <a:lnTo>
                    <a:pt x="1869387" y="1991222"/>
                  </a:lnTo>
                  <a:lnTo>
                    <a:pt x="1830171" y="2010900"/>
                  </a:lnTo>
                  <a:lnTo>
                    <a:pt x="1788260" y="2025457"/>
                  </a:lnTo>
                  <a:lnTo>
                    <a:pt x="1744061" y="2034487"/>
                  </a:lnTo>
                  <a:lnTo>
                    <a:pt x="1697977" y="2037588"/>
                  </a:lnTo>
                  <a:lnTo>
                    <a:pt x="339610" y="2037588"/>
                  </a:lnTo>
                  <a:lnTo>
                    <a:pt x="293526" y="2034487"/>
                  </a:lnTo>
                  <a:lnTo>
                    <a:pt x="249327" y="2025457"/>
                  </a:lnTo>
                  <a:lnTo>
                    <a:pt x="207416" y="2010900"/>
                  </a:lnTo>
                  <a:lnTo>
                    <a:pt x="168200" y="1991222"/>
                  </a:lnTo>
                  <a:lnTo>
                    <a:pt x="132082" y="1966828"/>
                  </a:lnTo>
                  <a:lnTo>
                    <a:pt x="99467" y="1938121"/>
                  </a:lnTo>
                  <a:lnTo>
                    <a:pt x="70760" y="1905507"/>
                  </a:lnTo>
                  <a:lnTo>
                    <a:pt x="46365" y="1869391"/>
                  </a:lnTo>
                  <a:lnTo>
                    <a:pt x="26687" y="1830176"/>
                  </a:lnTo>
                  <a:lnTo>
                    <a:pt x="12130" y="1788268"/>
                  </a:lnTo>
                  <a:lnTo>
                    <a:pt x="3100" y="1744071"/>
                  </a:lnTo>
                  <a:lnTo>
                    <a:pt x="0" y="1697989"/>
                  </a:lnTo>
                  <a:lnTo>
                    <a:pt x="0" y="33961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86084" y="1905322"/>
            <a:ext cx="1638935" cy="10909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1905" algn="ctr">
              <a:lnSpc>
                <a:spcPct val="91500"/>
              </a:lnSpc>
              <a:spcBef>
                <a:spcPts val="250"/>
              </a:spcBef>
            </a:pPr>
            <a:r>
              <a:rPr sz="1500" spc="-40" dirty="0">
                <a:latin typeface="Calibri"/>
                <a:cs typeface="Calibri"/>
              </a:rPr>
              <a:t>Test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durumlarının 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koşturulması </a:t>
            </a:r>
            <a:r>
              <a:rPr sz="1500" spc="-5" dirty="0">
                <a:latin typeface="Calibri"/>
                <a:cs typeface="Calibri"/>
              </a:rPr>
              <a:t>için 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gerekli </a:t>
            </a:r>
            <a:r>
              <a:rPr sz="1500" spc="-5" dirty="0">
                <a:latin typeface="Calibri"/>
                <a:cs typeface="Calibri"/>
              </a:rPr>
              <a:t>olan </a:t>
            </a:r>
            <a:r>
              <a:rPr sz="1500" spc="-15" dirty="0">
                <a:latin typeface="Calibri"/>
                <a:cs typeface="Calibri"/>
              </a:rPr>
              <a:t>test </a:t>
            </a:r>
            <a:r>
              <a:rPr sz="1500" spc="-10" dirty="0">
                <a:latin typeface="Calibri"/>
                <a:cs typeface="Calibri"/>
              </a:rPr>
              <a:t>girdi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verilerini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üreten 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yazılımlardır.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675503" y="1448682"/>
            <a:ext cx="2051050" cy="2050414"/>
            <a:chOff x="5675503" y="1448682"/>
            <a:chExt cx="2051050" cy="2050414"/>
          </a:xfrm>
        </p:grpSpPr>
        <p:sp>
          <p:nvSpPr>
            <p:cNvPr id="9" name="object 9"/>
            <p:cNvSpPr/>
            <p:nvPr/>
          </p:nvSpPr>
          <p:spPr>
            <a:xfrm>
              <a:off x="5681853" y="1455032"/>
              <a:ext cx="2038350" cy="2037714"/>
            </a:xfrm>
            <a:custGeom>
              <a:avLst/>
              <a:gdLst/>
              <a:ahLst/>
              <a:cxnLst/>
              <a:rect l="l" t="t" r="r" b="b"/>
              <a:pathLst>
                <a:path w="2038350" h="2037714">
                  <a:moveTo>
                    <a:pt x="1698739" y="0"/>
                  </a:moveTo>
                  <a:lnTo>
                    <a:pt x="339610" y="0"/>
                  </a:lnTo>
                  <a:lnTo>
                    <a:pt x="293526" y="3100"/>
                  </a:lnTo>
                  <a:lnTo>
                    <a:pt x="249327" y="12131"/>
                  </a:lnTo>
                  <a:lnTo>
                    <a:pt x="207416" y="26689"/>
                  </a:lnTo>
                  <a:lnTo>
                    <a:pt x="168200" y="46368"/>
                  </a:lnTo>
                  <a:lnTo>
                    <a:pt x="132082" y="70764"/>
                  </a:lnTo>
                  <a:lnTo>
                    <a:pt x="99467" y="99472"/>
                  </a:lnTo>
                  <a:lnTo>
                    <a:pt x="70760" y="132088"/>
                  </a:lnTo>
                  <a:lnTo>
                    <a:pt x="46365" y="168206"/>
                  </a:lnTo>
                  <a:lnTo>
                    <a:pt x="26687" y="207422"/>
                  </a:lnTo>
                  <a:lnTo>
                    <a:pt x="12130" y="249331"/>
                  </a:lnTo>
                  <a:lnTo>
                    <a:pt x="3100" y="293529"/>
                  </a:lnTo>
                  <a:lnTo>
                    <a:pt x="0" y="339610"/>
                  </a:lnTo>
                  <a:lnTo>
                    <a:pt x="0" y="1697989"/>
                  </a:lnTo>
                  <a:lnTo>
                    <a:pt x="3100" y="1744071"/>
                  </a:lnTo>
                  <a:lnTo>
                    <a:pt x="12130" y="1788268"/>
                  </a:lnTo>
                  <a:lnTo>
                    <a:pt x="26687" y="1830176"/>
                  </a:lnTo>
                  <a:lnTo>
                    <a:pt x="46365" y="1869391"/>
                  </a:lnTo>
                  <a:lnTo>
                    <a:pt x="70760" y="1905507"/>
                  </a:lnTo>
                  <a:lnTo>
                    <a:pt x="99467" y="1938121"/>
                  </a:lnTo>
                  <a:lnTo>
                    <a:pt x="132082" y="1966828"/>
                  </a:lnTo>
                  <a:lnTo>
                    <a:pt x="168200" y="1991222"/>
                  </a:lnTo>
                  <a:lnTo>
                    <a:pt x="207416" y="2010900"/>
                  </a:lnTo>
                  <a:lnTo>
                    <a:pt x="249327" y="2025457"/>
                  </a:lnTo>
                  <a:lnTo>
                    <a:pt x="293526" y="2034487"/>
                  </a:lnTo>
                  <a:lnTo>
                    <a:pt x="339610" y="2037588"/>
                  </a:lnTo>
                  <a:lnTo>
                    <a:pt x="1698739" y="2037588"/>
                  </a:lnTo>
                  <a:lnTo>
                    <a:pt x="1744823" y="2034487"/>
                  </a:lnTo>
                  <a:lnTo>
                    <a:pt x="1789022" y="2025457"/>
                  </a:lnTo>
                  <a:lnTo>
                    <a:pt x="1830933" y="2010900"/>
                  </a:lnTo>
                  <a:lnTo>
                    <a:pt x="1870149" y="1991222"/>
                  </a:lnTo>
                  <a:lnTo>
                    <a:pt x="1906267" y="1966828"/>
                  </a:lnTo>
                  <a:lnTo>
                    <a:pt x="1938882" y="1938121"/>
                  </a:lnTo>
                  <a:lnTo>
                    <a:pt x="1967589" y="1905507"/>
                  </a:lnTo>
                  <a:lnTo>
                    <a:pt x="1991984" y="1869391"/>
                  </a:lnTo>
                  <a:lnTo>
                    <a:pt x="2011662" y="1830176"/>
                  </a:lnTo>
                  <a:lnTo>
                    <a:pt x="2026219" y="1788268"/>
                  </a:lnTo>
                  <a:lnTo>
                    <a:pt x="2035249" y="1744071"/>
                  </a:lnTo>
                  <a:lnTo>
                    <a:pt x="2038350" y="1697989"/>
                  </a:lnTo>
                  <a:lnTo>
                    <a:pt x="2038350" y="339610"/>
                  </a:lnTo>
                  <a:lnTo>
                    <a:pt x="2035249" y="293529"/>
                  </a:lnTo>
                  <a:lnTo>
                    <a:pt x="2026219" y="249331"/>
                  </a:lnTo>
                  <a:lnTo>
                    <a:pt x="2011662" y="207422"/>
                  </a:lnTo>
                  <a:lnTo>
                    <a:pt x="1991984" y="168206"/>
                  </a:lnTo>
                  <a:lnTo>
                    <a:pt x="1967589" y="132088"/>
                  </a:lnTo>
                  <a:lnTo>
                    <a:pt x="1938882" y="99472"/>
                  </a:lnTo>
                  <a:lnTo>
                    <a:pt x="1906267" y="70764"/>
                  </a:lnTo>
                  <a:lnTo>
                    <a:pt x="1870149" y="46368"/>
                  </a:lnTo>
                  <a:lnTo>
                    <a:pt x="1830933" y="26689"/>
                  </a:lnTo>
                  <a:lnTo>
                    <a:pt x="1789022" y="12131"/>
                  </a:lnTo>
                  <a:lnTo>
                    <a:pt x="1744823" y="3100"/>
                  </a:lnTo>
                  <a:lnTo>
                    <a:pt x="1698739" y="0"/>
                  </a:lnTo>
                  <a:close/>
                </a:path>
              </a:pathLst>
            </a:custGeom>
            <a:solidFill>
              <a:srgbClr val="67EE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81853" y="1455032"/>
              <a:ext cx="2038350" cy="2037714"/>
            </a:xfrm>
            <a:custGeom>
              <a:avLst/>
              <a:gdLst/>
              <a:ahLst/>
              <a:cxnLst/>
              <a:rect l="l" t="t" r="r" b="b"/>
              <a:pathLst>
                <a:path w="2038350" h="2037714">
                  <a:moveTo>
                    <a:pt x="0" y="339610"/>
                  </a:moveTo>
                  <a:lnTo>
                    <a:pt x="3100" y="293529"/>
                  </a:lnTo>
                  <a:lnTo>
                    <a:pt x="12130" y="249331"/>
                  </a:lnTo>
                  <a:lnTo>
                    <a:pt x="26687" y="207422"/>
                  </a:lnTo>
                  <a:lnTo>
                    <a:pt x="46365" y="168206"/>
                  </a:lnTo>
                  <a:lnTo>
                    <a:pt x="70760" y="132088"/>
                  </a:lnTo>
                  <a:lnTo>
                    <a:pt x="99467" y="99472"/>
                  </a:lnTo>
                  <a:lnTo>
                    <a:pt x="132082" y="70764"/>
                  </a:lnTo>
                  <a:lnTo>
                    <a:pt x="168200" y="46368"/>
                  </a:lnTo>
                  <a:lnTo>
                    <a:pt x="207416" y="26689"/>
                  </a:lnTo>
                  <a:lnTo>
                    <a:pt x="249327" y="12131"/>
                  </a:lnTo>
                  <a:lnTo>
                    <a:pt x="293526" y="3100"/>
                  </a:lnTo>
                  <a:lnTo>
                    <a:pt x="339610" y="0"/>
                  </a:lnTo>
                  <a:lnTo>
                    <a:pt x="1698739" y="0"/>
                  </a:lnTo>
                  <a:lnTo>
                    <a:pt x="1744823" y="3100"/>
                  </a:lnTo>
                  <a:lnTo>
                    <a:pt x="1789022" y="12131"/>
                  </a:lnTo>
                  <a:lnTo>
                    <a:pt x="1830933" y="26689"/>
                  </a:lnTo>
                  <a:lnTo>
                    <a:pt x="1870149" y="46368"/>
                  </a:lnTo>
                  <a:lnTo>
                    <a:pt x="1906267" y="70764"/>
                  </a:lnTo>
                  <a:lnTo>
                    <a:pt x="1938882" y="99472"/>
                  </a:lnTo>
                  <a:lnTo>
                    <a:pt x="1967589" y="132088"/>
                  </a:lnTo>
                  <a:lnTo>
                    <a:pt x="1991984" y="168206"/>
                  </a:lnTo>
                  <a:lnTo>
                    <a:pt x="2011662" y="207422"/>
                  </a:lnTo>
                  <a:lnTo>
                    <a:pt x="2026219" y="249331"/>
                  </a:lnTo>
                  <a:lnTo>
                    <a:pt x="2035249" y="293529"/>
                  </a:lnTo>
                  <a:lnTo>
                    <a:pt x="2038350" y="339610"/>
                  </a:lnTo>
                  <a:lnTo>
                    <a:pt x="2038350" y="1697989"/>
                  </a:lnTo>
                  <a:lnTo>
                    <a:pt x="2035249" y="1744071"/>
                  </a:lnTo>
                  <a:lnTo>
                    <a:pt x="2026219" y="1788268"/>
                  </a:lnTo>
                  <a:lnTo>
                    <a:pt x="2011662" y="1830176"/>
                  </a:lnTo>
                  <a:lnTo>
                    <a:pt x="1991984" y="1869391"/>
                  </a:lnTo>
                  <a:lnTo>
                    <a:pt x="1967589" y="1905507"/>
                  </a:lnTo>
                  <a:lnTo>
                    <a:pt x="1938882" y="1938121"/>
                  </a:lnTo>
                  <a:lnTo>
                    <a:pt x="1906267" y="1966828"/>
                  </a:lnTo>
                  <a:lnTo>
                    <a:pt x="1870149" y="1991222"/>
                  </a:lnTo>
                  <a:lnTo>
                    <a:pt x="1830933" y="2010900"/>
                  </a:lnTo>
                  <a:lnTo>
                    <a:pt x="1789022" y="2025457"/>
                  </a:lnTo>
                  <a:lnTo>
                    <a:pt x="1744823" y="2034487"/>
                  </a:lnTo>
                  <a:lnTo>
                    <a:pt x="1698739" y="2037588"/>
                  </a:lnTo>
                  <a:lnTo>
                    <a:pt x="339610" y="2037588"/>
                  </a:lnTo>
                  <a:lnTo>
                    <a:pt x="293526" y="2034487"/>
                  </a:lnTo>
                  <a:lnTo>
                    <a:pt x="249327" y="2025457"/>
                  </a:lnTo>
                  <a:lnTo>
                    <a:pt x="207416" y="2010900"/>
                  </a:lnTo>
                  <a:lnTo>
                    <a:pt x="168200" y="1991222"/>
                  </a:lnTo>
                  <a:lnTo>
                    <a:pt x="132082" y="1966828"/>
                  </a:lnTo>
                  <a:lnTo>
                    <a:pt x="99467" y="1938121"/>
                  </a:lnTo>
                  <a:lnTo>
                    <a:pt x="70760" y="1905507"/>
                  </a:lnTo>
                  <a:lnTo>
                    <a:pt x="46365" y="1869391"/>
                  </a:lnTo>
                  <a:lnTo>
                    <a:pt x="26687" y="1830176"/>
                  </a:lnTo>
                  <a:lnTo>
                    <a:pt x="12130" y="1788268"/>
                  </a:lnTo>
                  <a:lnTo>
                    <a:pt x="3100" y="1744071"/>
                  </a:lnTo>
                  <a:lnTo>
                    <a:pt x="0" y="1697989"/>
                  </a:lnTo>
                  <a:lnTo>
                    <a:pt x="0" y="33961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860868" y="1905322"/>
            <a:ext cx="1678939" cy="10909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43180" algn="ctr">
              <a:lnSpc>
                <a:spcPct val="91500"/>
              </a:lnSpc>
              <a:spcBef>
                <a:spcPts val="250"/>
              </a:spcBef>
            </a:pPr>
            <a:r>
              <a:rPr sz="1500" spc="-25" dirty="0">
                <a:latin typeface="Calibri"/>
                <a:cs typeface="Calibri"/>
              </a:rPr>
              <a:t>Testler</a:t>
            </a:r>
            <a:r>
              <a:rPr sz="1500" spc="-10" dirty="0">
                <a:latin typeface="Calibri"/>
                <a:cs typeface="Calibri"/>
              </a:rPr>
              <a:t> sırasında 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karşılaşılan hataların 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kaynak </a:t>
            </a:r>
            <a:r>
              <a:rPr sz="1500" spc="-20" dirty="0">
                <a:latin typeface="Calibri"/>
                <a:cs typeface="Calibri"/>
              </a:rPr>
              <a:t>kod </a:t>
            </a:r>
            <a:r>
              <a:rPr sz="1500" spc="-10" dirty="0">
                <a:latin typeface="Calibri"/>
                <a:cs typeface="Calibri"/>
              </a:rPr>
              <a:t>üzerinde </a:t>
            </a:r>
            <a:r>
              <a:rPr sz="1500" spc="-5" dirty="0">
                <a:latin typeface="Calibri"/>
                <a:cs typeface="Calibri"/>
              </a:rPr>
              <a:t> bulunmasını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sağlayan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yazılımlardır.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281298" y="3842886"/>
            <a:ext cx="2050414" cy="2051050"/>
            <a:chOff x="3281298" y="3842886"/>
            <a:chExt cx="2050414" cy="2051050"/>
          </a:xfrm>
        </p:grpSpPr>
        <p:sp>
          <p:nvSpPr>
            <p:cNvPr id="13" name="object 13"/>
            <p:cNvSpPr/>
            <p:nvPr/>
          </p:nvSpPr>
          <p:spPr>
            <a:xfrm>
              <a:off x="3287648" y="3849236"/>
              <a:ext cx="2037714" cy="2038350"/>
            </a:xfrm>
            <a:custGeom>
              <a:avLst/>
              <a:gdLst/>
              <a:ahLst/>
              <a:cxnLst/>
              <a:rect l="l" t="t" r="r" b="b"/>
              <a:pathLst>
                <a:path w="2037714" h="2038350">
                  <a:moveTo>
                    <a:pt x="1697977" y="0"/>
                  </a:moveTo>
                  <a:lnTo>
                    <a:pt x="339610" y="0"/>
                  </a:lnTo>
                  <a:lnTo>
                    <a:pt x="293526" y="3100"/>
                  </a:lnTo>
                  <a:lnTo>
                    <a:pt x="249327" y="12131"/>
                  </a:lnTo>
                  <a:lnTo>
                    <a:pt x="207416" y="26689"/>
                  </a:lnTo>
                  <a:lnTo>
                    <a:pt x="168200" y="46368"/>
                  </a:lnTo>
                  <a:lnTo>
                    <a:pt x="132082" y="70764"/>
                  </a:lnTo>
                  <a:lnTo>
                    <a:pt x="99467" y="99472"/>
                  </a:lnTo>
                  <a:lnTo>
                    <a:pt x="70760" y="132088"/>
                  </a:lnTo>
                  <a:lnTo>
                    <a:pt x="46365" y="168206"/>
                  </a:lnTo>
                  <a:lnTo>
                    <a:pt x="26687" y="207422"/>
                  </a:lnTo>
                  <a:lnTo>
                    <a:pt x="12130" y="249331"/>
                  </a:lnTo>
                  <a:lnTo>
                    <a:pt x="3100" y="293529"/>
                  </a:lnTo>
                  <a:lnTo>
                    <a:pt x="0" y="339610"/>
                  </a:lnTo>
                  <a:lnTo>
                    <a:pt x="0" y="1698752"/>
                  </a:lnTo>
                  <a:lnTo>
                    <a:pt x="3100" y="1744833"/>
                  </a:lnTo>
                  <a:lnTo>
                    <a:pt x="12130" y="1789030"/>
                  </a:lnTo>
                  <a:lnTo>
                    <a:pt x="26687" y="1830938"/>
                  </a:lnTo>
                  <a:lnTo>
                    <a:pt x="46365" y="1870153"/>
                  </a:lnTo>
                  <a:lnTo>
                    <a:pt x="70760" y="1906269"/>
                  </a:lnTo>
                  <a:lnTo>
                    <a:pt x="99467" y="1938883"/>
                  </a:lnTo>
                  <a:lnTo>
                    <a:pt x="132082" y="1967590"/>
                  </a:lnTo>
                  <a:lnTo>
                    <a:pt x="168200" y="1991984"/>
                  </a:lnTo>
                  <a:lnTo>
                    <a:pt x="207416" y="2011662"/>
                  </a:lnTo>
                  <a:lnTo>
                    <a:pt x="249327" y="2026219"/>
                  </a:lnTo>
                  <a:lnTo>
                    <a:pt x="293526" y="2035249"/>
                  </a:lnTo>
                  <a:lnTo>
                    <a:pt x="339610" y="2038350"/>
                  </a:lnTo>
                  <a:lnTo>
                    <a:pt x="1697977" y="2038350"/>
                  </a:lnTo>
                  <a:lnTo>
                    <a:pt x="1744061" y="2035249"/>
                  </a:lnTo>
                  <a:lnTo>
                    <a:pt x="1788260" y="2026219"/>
                  </a:lnTo>
                  <a:lnTo>
                    <a:pt x="1830171" y="2011662"/>
                  </a:lnTo>
                  <a:lnTo>
                    <a:pt x="1869387" y="1991984"/>
                  </a:lnTo>
                  <a:lnTo>
                    <a:pt x="1905505" y="1967590"/>
                  </a:lnTo>
                  <a:lnTo>
                    <a:pt x="1938120" y="1938883"/>
                  </a:lnTo>
                  <a:lnTo>
                    <a:pt x="1966827" y="1906269"/>
                  </a:lnTo>
                  <a:lnTo>
                    <a:pt x="1991222" y="1870153"/>
                  </a:lnTo>
                  <a:lnTo>
                    <a:pt x="2010900" y="1830938"/>
                  </a:lnTo>
                  <a:lnTo>
                    <a:pt x="2025457" y="1789030"/>
                  </a:lnTo>
                  <a:lnTo>
                    <a:pt x="2034487" y="1744833"/>
                  </a:lnTo>
                  <a:lnTo>
                    <a:pt x="2037588" y="1698752"/>
                  </a:lnTo>
                  <a:lnTo>
                    <a:pt x="2037588" y="339610"/>
                  </a:lnTo>
                  <a:lnTo>
                    <a:pt x="2034487" y="293529"/>
                  </a:lnTo>
                  <a:lnTo>
                    <a:pt x="2025457" y="249331"/>
                  </a:lnTo>
                  <a:lnTo>
                    <a:pt x="2010900" y="207422"/>
                  </a:lnTo>
                  <a:lnTo>
                    <a:pt x="1991222" y="168206"/>
                  </a:lnTo>
                  <a:lnTo>
                    <a:pt x="1966827" y="132088"/>
                  </a:lnTo>
                  <a:lnTo>
                    <a:pt x="1938120" y="99472"/>
                  </a:lnTo>
                  <a:lnTo>
                    <a:pt x="1905505" y="70764"/>
                  </a:lnTo>
                  <a:lnTo>
                    <a:pt x="1869387" y="46368"/>
                  </a:lnTo>
                  <a:lnTo>
                    <a:pt x="1830171" y="26689"/>
                  </a:lnTo>
                  <a:lnTo>
                    <a:pt x="1788260" y="12131"/>
                  </a:lnTo>
                  <a:lnTo>
                    <a:pt x="1744061" y="3100"/>
                  </a:lnTo>
                  <a:lnTo>
                    <a:pt x="1697977" y="0"/>
                  </a:lnTo>
                  <a:close/>
                </a:path>
              </a:pathLst>
            </a:custGeom>
            <a:solidFill>
              <a:srgbClr val="3EE0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87648" y="3849236"/>
              <a:ext cx="2037714" cy="2038350"/>
            </a:xfrm>
            <a:custGeom>
              <a:avLst/>
              <a:gdLst/>
              <a:ahLst/>
              <a:cxnLst/>
              <a:rect l="l" t="t" r="r" b="b"/>
              <a:pathLst>
                <a:path w="2037714" h="2038350">
                  <a:moveTo>
                    <a:pt x="0" y="339610"/>
                  </a:moveTo>
                  <a:lnTo>
                    <a:pt x="3100" y="293529"/>
                  </a:lnTo>
                  <a:lnTo>
                    <a:pt x="12130" y="249331"/>
                  </a:lnTo>
                  <a:lnTo>
                    <a:pt x="26687" y="207422"/>
                  </a:lnTo>
                  <a:lnTo>
                    <a:pt x="46365" y="168206"/>
                  </a:lnTo>
                  <a:lnTo>
                    <a:pt x="70760" y="132088"/>
                  </a:lnTo>
                  <a:lnTo>
                    <a:pt x="99467" y="99472"/>
                  </a:lnTo>
                  <a:lnTo>
                    <a:pt x="132082" y="70764"/>
                  </a:lnTo>
                  <a:lnTo>
                    <a:pt x="168200" y="46368"/>
                  </a:lnTo>
                  <a:lnTo>
                    <a:pt x="207416" y="26689"/>
                  </a:lnTo>
                  <a:lnTo>
                    <a:pt x="249327" y="12131"/>
                  </a:lnTo>
                  <a:lnTo>
                    <a:pt x="293526" y="3100"/>
                  </a:lnTo>
                  <a:lnTo>
                    <a:pt x="339610" y="0"/>
                  </a:lnTo>
                  <a:lnTo>
                    <a:pt x="1697977" y="0"/>
                  </a:lnTo>
                  <a:lnTo>
                    <a:pt x="1744061" y="3100"/>
                  </a:lnTo>
                  <a:lnTo>
                    <a:pt x="1788260" y="12131"/>
                  </a:lnTo>
                  <a:lnTo>
                    <a:pt x="1830171" y="26689"/>
                  </a:lnTo>
                  <a:lnTo>
                    <a:pt x="1869387" y="46368"/>
                  </a:lnTo>
                  <a:lnTo>
                    <a:pt x="1905505" y="70764"/>
                  </a:lnTo>
                  <a:lnTo>
                    <a:pt x="1938120" y="99472"/>
                  </a:lnTo>
                  <a:lnTo>
                    <a:pt x="1966827" y="132088"/>
                  </a:lnTo>
                  <a:lnTo>
                    <a:pt x="1991222" y="168206"/>
                  </a:lnTo>
                  <a:lnTo>
                    <a:pt x="2010900" y="207422"/>
                  </a:lnTo>
                  <a:lnTo>
                    <a:pt x="2025457" y="249331"/>
                  </a:lnTo>
                  <a:lnTo>
                    <a:pt x="2034487" y="293529"/>
                  </a:lnTo>
                  <a:lnTo>
                    <a:pt x="2037588" y="339610"/>
                  </a:lnTo>
                  <a:lnTo>
                    <a:pt x="2037588" y="1698752"/>
                  </a:lnTo>
                  <a:lnTo>
                    <a:pt x="2034487" y="1744833"/>
                  </a:lnTo>
                  <a:lnTo>
                    <a:pt x="2025457" y="1789030"/>
                  </a:lnTo>
                  <a:lnTo>
                    <a:pt x="2010900" y="1830938"/>
                  </a:lnTo>
                  <a:lnTo>
                    <a:pt x="1991222" y="1870153"/>
                  </a:lnTo>
                  <a:lnTo>
                    <a:pt x="1966827" y="1906269"/>
                  </a:lnTo>
                  <a:lnTo>
                    <a:pt x="1938120" y="1938883"/>
                  </a:lnTo>
                  <a:lnTo>
                    <a:pt x="1905505" y="1967590"/>
                  </a:lnTo>
                  <a:lnTo>
                    <a:pt x="1869387" y="1991984"/>
                  </a:lnTo>
                  <a:lnTo>
                    <a:pt x="1830171" y="2011662"/>
                  </a:lnTo>
                  <a:lnTo>
                    <a:pt x="1788260" y="2026219"/>
                  </a:lnTo>
                  <a:lnTo>
                    <a:pt x="1744061" y="2035249"/>
                  </a:lnTo>
                  <a:lnTo>
                    <a:pt x="1697977" y="2038350"/>
                  </a:lnTo>
                  <a:lnTo>
                    <a:pt x="339610" y="2038350"/>
                  </a:lnTo>
                  <a:lnTo>
                    <a:pt x="293526" y="2035249"/>
                  </a:lnTo>
                  <a:lnTo>
                    <a:pt x="249327" y="2026219"/>
                  </a:lnTo>
                  <a:lnTo>
                    <a:pt x="207416" y="2011662"/>
                  </a:lnTo>
                  <a:lnTo>
                    <a:pt x="168200" y="1991984"/>
                  </a:lnTo>
                  <a:lnTo>
                    <a:pt x="132082" y="1967590"/>
                  </a:lnTo>
                  <a:lnTo>
                    <a:pt x="99467" y="1938883"/>
                  </a:lnTo>
                  <a:lnTo>
                    <a:pt x="70760" y="1906269"/>
                  </a:lnTo>
                  <a:lnTo>
                    <a:pt x="46365" y="1870153"/>
                  </a:lnTo>
                  <a:lnTo>
                    <a:pt x="26687" y="1830938"/>
                  </a:lnTo>
                  <a:lnTo>
                    <a:pt x="12130" y="1789030"/>
                  </a:lnTo>
                  <a:lnTo>
                    <a:pt x="3100" y="1744833"/>
                  </a:lnTo>
                  <a:lnTo>
                    <a:pt x="0" y="1698752"/>
                  </a:lnTo>
                  <a:lnTo>
                    <a:pt x="0" y="33961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480749" y="4090623"/>
            <a:ext cx="1649095" cy="15100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1270" algn="ctr">
              <a:lnSpc>
                <a:spcPct val="91600"/>
              </a:lnSpc>
              <a:spcBef>
                <a:spcPts val="250"/>
              </a:spcBef>
            </a:pPr>
            <a:r>
              <a:rPr sz="1500" spc="-15" dirty="0">
                <a:latin typeface="Calibri"/>
                <a:cs typeface="Calibri"/>
              </a:rPr>
              <a:t>Yazılımların</a:t>
            </a:r>
            <a:r>
              <a:rPr sz="1500" spc="-10" dirty="0">
                <a:latin typeface="Calibri"/>
                <a:cs typeface="Calibri"/>
              </a:rPr>
              <a:t> ihtiyaç 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duyduğu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gerçek </a:t>
            </a:r>
            <a:r>
              <a:rPr sz="1500" spc="-5" dirty="0">
                <a:latin typeface="Calibri"/>
                <a:cs typeface="Calibri"/>
              </a:rPr>
              <a:t> donanımları </a:t>
            </a:r>
            <a:r>
              <a:rPr sz="1500" spc="-10" dirty="0">
                <a:latin typeface="Calibri"/>
                <a:cs typeface="Calibri"/>
              </a:rPr>
              <a:t>taklit </a:t>
            </a:r>
            <a:r>
              <a:rPr sz="1500" spc="-5" dirty="0">
                <a:latin typeface="Calibri"/>
                <a:cs typeface="Calibri"/>
              </a:rPr>
              <a:t> eden </a:t>
            </a:r>
            <a:r>
              <a:rPr sz="1500" spc="-10" dirty="0">
                <a:latin typeface="Calibri"/>
                <a:cs typeface="Calibri"/>
              </a:rPr>
              <a:t>ve testler </a:t>
            </a:r>
            <a:r>
              <a:rPr sz="1500" spc="-5" dirty="0">
                <a:latin typeface="Calibri"/>
                <a:cs typeface="Calibri"/>
              </a:rPr>
              <a:t>için 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gerekli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olan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donanım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verilerini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sağlayan 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yazılımlardır.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675503" y="3842886"/>
            <a:ext cx="2051050" cy="2051050"/>
            <a:chOff x="5675503" y="3842886"/>
            <a:chExt cx="2051050" cy="2051050"/>
          </a:xfrm>
        </p:grpSpPr>
        <p:sp>
          <p:nvSpPr>
            <p:cNvPr id="17" name="object 17"/>
            <p:cNvSpPr/>
            <p:nvPr/>
          </p:nvSpPr>
          <p:spPr>
            <a:xfrm>
              <a:off x="5681853" y="3849236"/>
              <a:ext cx="2038350" cy="2038350"/>
            </a:xfrm>
            <a:custGeom>
              <a:avLst/>
              <a:gdLst/>
              <a:ahLst/>
              <a:cxnLst/>
              <a:rect l="l" t="t" r="r" b="b"/>
              <a:pathLst>
                <a:path w="2038350" h="2038350">
                  <a:moveTo>
                    <a:pt x="1698612" y="0"/>
                  </a:moveTo>
                  <a:lnTo>
                    <a:pt x="339737" y="0"/>
                  </a:lnTo>
                  <a:lnTo>
                    <a:pt x="293637" y="3101"/>
                  </a:lnTo>
                  <a:lnTo>
                    <a:pt x="249422" y="12135"/>
                  </a:lnTo>
                  <a:lnTo>
                    <a:pt x="207497" y="26698"/>
                  </a:lnTo>
                  <a:lnTo>
                    <a:pt x="168266" y="46384"/>
                  </a:lnTo>
                  <a:lnTo>
                    <a:pt x="132135" y="70789"/>
                  </a:lnTo>
                  <a:lnTo>
                    <a:pt x="99507" y="99507"/>
                  </a:lnTo>
                  <a:lnTo>
                    <a:pt x="70789" y="132135"/>
                  </a:lnTo>
                  <a:lnTo>
                    <a:pt x="46384" y="168266"/>
                  </a:lnTo>
                  <a:lnTo>
                    <a:pt x="26698" y="207497"/>
                  </a:lnTo>
                  <a:lnTo>
                    <a:pt x="12135" y="249422"/>
                  </a:lnTo>
                  <a:lnTo>
                    <a:pt x="3101" y="293637"/>
                  </a:lnTo>
                  <a:lnTo>
                    <a:pt x="0" y="339737"/>
                  </a:lnTo>
                  <a:lnTo>
                    <a:pt x="0" y="1698625"/>
                  </a:lnTo>
                  <a:lnTo>
                    <a:pt x="3101" y="1744724"/>
                  </a:lnTo>
                  <a:lnTo>
                    <a:pt x="12135" y="1788939"/>
                  </a:lnTo>
                  <a:lnTo>
                    <a:pt x="26698" y="1830863"/>
                  </a:lnTo>
                  <a:lnTo>
                    <a:pt x="46384" y="1870092"/>
                  </a:lnTo>
                  <a:lnTo>
                    <a:pt x="70789" y="1906222"/>
                  </a:lnTo>
                  <a:lnTo>
                    <a:pt x="99507" y="1938848"/>
                  </a:lnTo>
                  <a:lnTo>
                    <a:pt x="132135" y="1967565"/>
                  </a:lnTo>
                  <a:lnTo>
                    <a:pt x="168266" y="1991968"/>
                  </a:lnTo>
                  <a:lnTo>
                    <a:pt x="207497" y="2011653"/>
                  </a:lnTo>
                  <a:lnTo>
                    <a:pt x="249422" y="2026215"/>
                  </a:lnTo>
                  <a:lnTo>
                    <a:pt x="293637" y="2035248"/>
                  </a:lnTo>
                  <a:lnTo>
                    <a:pt x="339737" y="2038350"/>
                  </a:lnTo>
                  <a:lnTo>
                    <a:pt x="1698612" y="2038350"/>
                  </a:lnTo>
                  <a:lnTo>
                    <a:pt x="1744712" y="2035248"/>
                  </a:lnTo>
                  <a:lnTo>
                    <a:pt x="1788927" y="2026215"/>
                  </a:lnTo>
                  <a:lnTo>
                    <a:pt x="1830852" y="2011653"/>
                  </a:lnTo>
                  <a:lnTo>
                    <a:pt x="1870083" y="1991968"/>
                  </a:lnTo>
                  <a:lnTo>
                    <a:pt x="1906214" y="1967565"/>
                  </a:lnTo>
                  <a:lnTo>
                    <a:pt x="1938842" y="1938848"/>
                  </a:lnTo>
                  <a:lnTo>
                    <a:pt x="1967560" y="1906222"/>
                  </a:lnTo>
                  <a:lnTo>
                    <a:pt x="1991965" y="1870092"/>
                  </a:lnTo>
                  <a:lnTo>
                    <a:pt x="2011651" y="1830863"/>
                  </a:lnTo>
                  <a:lnTo>
                    <a:pt x="2026214" y="1788939"/>
                  </a:lnTo>
                  <a:lnTo>
                    <a:pt x="2035248" y="1744724"/>
                  </a:lnTo>
                  <a:lnTo>
                    <a:pt x="2038350" y="1698625"/>
                  </a:lnTo>
                  <a:lnTo>
                    <a:pt x="2038350" y="339737"/>
                  </a:lnTo>
                  <a:lnTo>
                    <a:pt x="2035248" y="293637"/>
                  </a:lnTo>
                  <a:lnTo>
                    <a:pt x="2026214" y="249422"/>
                  </a:lnTo>
                  <a:lnTo>
                    <a:pt x="2011651" y="207497"/>
                  </a:lnTo>
                  <a:lnTo>
                    <a:pt x="1991965" y="168266"/>
                  </a:lnTo>
                  <a:lnTo>
                    <a:pt x="1967560" y="132135"/>
                  </a:lnTo>
                  <a:lnTo>
                    <a:pt x="1938842" y="99507"/>
                  </a:lnTo>
                  <a:lnTo>
                    <a:pt x="1906214" y="70789"/>
                  </a:lnTo>
                  <a:lnTo>
                    <a:pt x="1870083" y="46384"/>
                  </a:lnTo>
                  <a:lnTo>
                    <a:pt x="1830852" y="26698"/>
                  </a:lnTo>
                  <a:lnTo>
                    <a:pt x="1788927" y="12135"/>
                  </a:lnTo>
                  <a:lnTo>
                    <a:pt x="1744712" y="3101"/>
                  </a:lnTo>
                  <a:lnTo>
                    <a:pt x="169861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81853" y="3849236"/>
              <a:ext cx="2038350" cy="2038350"/>
            </a:xfrm>
            <a:custGeom>
              <a:avLst/>
              <a:gdLst/>
              <a:ahLst/>
              <a:cxnLst/>
              <a:rect l="l" t="t" r="r" b="b"/>
              <a:pathLst>
                <a:path w="2038350" h="2038350">
                  <a:moveTo>
                    <a:pt x="0" y="339737"/>
                  </a:moveTo>
                  <a:lnTo>
                    <a:pt x="3101" y="293637"/>
                  </a:lnTo>
                  <a:lnTo>
                    <a:pt x="12135" y="249422"/>
                  </a:lnTo>
                  <a:lnTo>
                    <a:pt x="26698" y="207497"/>
                  </a:lnTo>
                  <a:lnTo>
                    <a:pt x="46384" y="168266"/>
                  </a:lnTo>
                  <a:lnTo>
                    <a:pt x="70789" y="132135"/>
                  </a:lnTo>
                  <a:lnTo>
                    <a:pt x="99507" y="99507"/>
                  </a:lnTo>
                  <a:lnTo>
                    <a:pt x="132135" y="70789"/>
                  </a:lnTo>
                  <a:lnTo>
                    <a:pt x="168266" y="46384"/>
                  </a:lnTo>
                  <a:lnTo>
                    <a:pt x="207497" y="26698"/>
                  </a:lnTo>
                  <a:lnTo>
                    <a:pt x="249422" y="12135"/>
                  </a:lnTo>
                  <a:lnTo>
                    <a:pt x="293637" y="3101"/>
                  </a:lnTo>
                  <a:lnTo>
                    <a:pt x="339737" y="0"/>
                  </a:lnTo>
                  <a:lnTo>
                    <a:pt x="1698625" y="0"/>
                  </a:lnTo>
                  <a:lnTo>
                    <a:pt x="1744722" y="3101"/>
                  </a:lnTo>
                  <a:lnTo>
                    <a:pt x="1788934" y="12135"/>
                  </a:lnTo>
                  <a:lnTo>
                    <a:pt x="1830857" y="26698"/>
                  </a:lnTo>
                  <a:lnTo>
                    <a:pt x="1870087" y="46384"/>
                  </a:lnTo>
                  <a:lnTo>
                    <a:pt x="1906217" y="70789"/>
                  </a:lnTo>
                  <a:lnTo>
                    <a:pt x="1938843" y="99507"/>
                  </a:lnTo>
                  <a:lnTo>
                    <a:pt x="1967561" y="132135"/>
                  </a:lnTo>
                  <a:lnTo>
                    <a:pt x="1991965" y="168266"/>
                  </a:lnTo>
                  <a:lnTo>
                    <a:pt x="2011651" y="207497"/>
                  </a:lnTo>
                  <a:lnTo>
                    <a:pt x="2026214" y="249422"/>
                  </a:lnTo>
                  <a:lnTo>
                    <a:pt x="2035248" y="293637"/>
                  </a:lnTo>
                  <a:lnTo>
                    <a:pt x="2038350" y="339737"/>
                  </a:lnTo>
                  <a:lnTo>
                    <a:pt x="2038350" y="1698625"/>
                  </a:lnTo>
                  <a:lnTo>
                    <a:pt x="2035248" y="1744724"/>
                  </a:lnTo>
                  <a:lnTo>
                    <a:pt x="2026214" y="1788939"/>
                  </a:lnTo>
                  <a:lnTo>
                    <a:pt x="2011651" y="1830863"/>
                  </a:lnTo>
                  <a:lnTo>
                    <a:pt x="1991965" y="1870092"/>
                  </a:lnTo>
                  <a:lnTo>
                    <a:pt x="1967561" y="1906222"/>
                  </a:lnTo>
                  <a:lnTo>
                    <a:pt x="1938843" y="1938848"/>
                  </a:lnTo>
                  <a:lnTo>
                    <a:pt x="1906217" y="1967565"/>
                  </a:lnTo>
                  <a:lnTo>
                    <a:pt x="1870087" y="1991968"/>
                  </a:lnTo>
                  <a:lnTo>
                    <a:pt x="1830857" y="2011653"/>
                  </a:lnTo>
                  <a:lnTo>
                    <a:pt x="1788934" y="2026215"/>
                  </a:lnTo>
                  <a:lnTo>
                    <a:pt x="1744722" y="2035248"/>
                  </a:lnTo>
                  <a:lnTo>
                    <a:pt x="1698625" y="2038350"/>
                  </a:lnTo>
                  <a:lnTo>
                    <a:pt x="339737" y="2038350"/>
                  </a:lnTo>
                  <a:lnTo>
                    <a:pt x="293637" y="2035248"/>
                  </a:lnTo>
                  <a:lnTo>
                    <a:pt x="249422" y="2026215"/>
                  </a:lnTo>
                  <a:lnTo>
                    <a:pt x="207497" y="2011653"/>
                  </a:lnTo>
                  <a:lnTo>
                    <a:pt x="168266" y="1991968"/>
                  </a:lnTo>
                  <a:lnTo>
                    <a:pt x="132135" y="1967565"/>
                  </a:lnTo>
                  <a:lnTo>
                    <a:pt x="99507" y="1938848"/>
                  </a:lnTo>
                  <a:lnTo>
                    <a:pt x="70789" y="1906222"/>
                  </a:lnTo>
                  <a:lnTo>
                    <a:pt x="46384" y="1870092"/>
                  </a:lnTo>
                  <a:lnTo>
                    <a:pt x="26698" y="1830863"/>
                  </a:lnTo>
                  <a:lnTo>
                    <a:pt x="12135" y="1788939"/>
                  </a:lnTo>
                  <a:lnTo>
                    <a:pt x="3101" y="1744724"/>
                  </a:lnTo>
                  <a:lnTo>
                    <a:pt x="0" y="1698625"/>
                  </a:lnTo>
                  <a:lnTo>
                    <a:pt x="0" y="33973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879124" y="4195271"/>
            <a:ext cx="1642745" cy="130048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065" marR="5080" indent="-1270" algn="ctr">
              <a:lnSpc>
                <a:spcPct val="91500"/>
              </a:lnSpc>
              <a:spcBef>
                <a:spcPts val="250"/>
              </a:spcBef>
            </a:pPr>
            <a:r>
              <a:rPr sz="1500" spc="-25" dirty="0">
                <a:latin typeface="Calibri"/>
                <a:cs typeface="Calibri"/>
              </a:rPr>
              <a:t>Testler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için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gerekli </a:t>
            </a:r>
            <a:r>
              <a:rPr sz="1500" spc="-5" dirty="0">
                <a:latin typeface="Calibri"/>
                <a:cs typeface="Calibri"/>
              </a:rPr>
              <a:t> olan </a:t>
            </a:r>
            <a:r>
              <a:rPr sz="1500" spc="-10" dirty="0">
                <a:latin typeface="Calibri"/>
                <a:cs typeface="Calibri"/>
              </a:rPr>
              <a:t>sistemin </a:t>
            </a:r>
            <a:r>
              <a:rPr sz="1500" spc="-5" dirty="0">
                <a:latin typeface="Calibri"/>
                <a:cs typeface="Calibri"/>
              </a:rPr>
              <a:t>işlevsel </a:t>
            </a:r>
            <a:r>
              <a:rPr sz="1500" spc="-33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olmayan </a:t>
            </a:r>
            <a:r>
              <a:rPr sz="1500" spc="-5" dirty="0">
                <a:latin typeface="Calibri"/>
                <a:cs typeface="Calibri"/>
              </a:rPr>
              <a:t> bileşenlerinin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yerini </a:t>
            </a:r>
            <a:r>
              <a:rPr sz="1500" spc="-5" dirty="0">
                <a:latin typeface="Calibri"/>
                <a:cs typeface="Calibri"/>
              </a:rPr>
              <a:t> tutan </a:t>
            </a:r>
            <a:r>
              <a:rPr sz="1500" spc="-10" dirty="0">
                <a:latin typeface="Calibri"/>
                <a:cs typeface="Calibri"/>
              </a:rPr>
              <a:t>ufak yazılım 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parçacıklarıdır.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548" y="2046160"/>
            <a:ext cx="9448165" cy="3319145"/>
            <a:chOff x="959548" y="2046160"/>
            <a:chExt cx="9448165" cy="3319145"/>
          </a:xfrm>
        </p:grpSpPr>
        <p:sp>
          <p:nvSpPr>
            <p:cNvPr id="21" name="object 21"/>
            <p:cNvSpPr/>
            <p:nvPr/>
          </p:nvSpPr>
          <p:spPr>
            <a:xfrm>
              <a:off x="8349233" y="2060448"/>
              <a:ext cx="2044064" cy="1004569"/>
            </a:xfrm>
            <a:custGeom>
              <a:avLst/>
              <a:gdLst/>
              <a:ahLst/>
              <a:cxnLst/>
              <a:rect l="l" t="t" r="r" b="b"/>
              <a:pathLst>
                <a:path w="2044065" h="1004569">
                  <a:moveTo>
                    <a:pt x="2043683" y="0"/>
                  </a:moveTo>
                  <a:lnTo>
                    <a:pt x="502157" y="0"/>
                  </a:lnTo>
                  <a:lnTo>
                    <a:pt x="0" y="502157"/>
                  </a:lnTo>
                  <a:lnTo>
                    <a:pt x="502157" y="1004315"/>
                  </a:lnTo>
                  <a:lnTo>
                    <a:pt x="2043683" y="1004315"/>
                  </a:lnTo>
                  <a:lnTo>
                    <a:pt x="2043683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49233" y="2060448"/>
              <a:ext cx="2044064" cy="1004569"/>
            </a:xfrm>
            <a:custGeom>
              <a:avLst/>
              <a:gdLst/>
              <a:ahLst/>
              <a:cxnLst/>
              <a:rect l="l" t="t" r="r" b="b"/>
              <a:pathLst>
                <a:path w="2044065" h="1004569">
                  <a:moveTo>
                    <a:pt x="2043683" y="1004315"/>
                  </a:moveTo>
                  <a:lnTo>
                    <a:pt x="502157" y="1004315"/>
                  </a:lnTo>
                  <a:lnTo>
                    <a:pt x="0" y="502157"/>
                  </a:lnTo>
                  <a:lnTo>
                    <a:pt x="502157" y="0"/>
                  </a:lnTo>
                  <a:lnTo>
                    <a:pt x="2043683" y="0"/>
                  </a:lnTo>
                  <a:lnTo>
                    <a:pt x="2043683" y="1004315"/>
                  </a:lnTo>
                  <a:close/>
                </a:path>
              </a:pathLst>
            </a:custGeom>
            <a:ln w="28575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3836" y="4346448"/>
              <a:ext cx="2044700" cy="1004569"/>
            </a:xfrm>
            <a:custGeom>
              <a:avLst/>
              <a:gdLst/>
              <a:ahLst/>
              <a:cxnLst/>
              <a:rect l="l" t="t" r="r" b="b"/>
              <a:pathLst>
                <a:path w="2044700" h="1004570">
                  <a:moveTo>
                    <a:pt x="1542288" y="0"/>
                  </a:moveTo>
                  <a:lnTo>
                    <a:pt x="0" y="0"/>
                  </a:lnTo>
                  <a:lnTo>
                    <a:pt x="0" y="1004316"/>
                  </a:lnTo>
                  <a:lnTo>
                    <a:pt x="1542288" y="1004316"/>
                  </a:lnTo>
                  <a:lnTo>
                    <a:pt x="2044445" y="502158"/>
                  </a:lnTo>
                  <a:lnTo>
                    <a:pt x="1542288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3836" y="4346448"/>
              <a:ext cx="2044700" cy="1004569"/>
            </a:xfrm>
            <a:custGeom>
              <a:avLst/>
              <a:gdLst/>
              <a:ahLst/>
              <a:cxnLst/>
              <a:rect l="l" t="t" r="r" b="b"/>
              <a:pathLst>
                <a:path w="2044700" h="1004570">
                  <a:moveTo>
                    <a:pt x="0" y="0"/>
                  </a:moveTo>
                  <a:lnTo>
                    <a:pt x="1542288" y="0"/>
                  </a:lnTo>
                  <a:lnTo>
                    <a:pt x="2044445" y="502158"/>
                  </a:lnTo>
                  <a:lnTo>
                    <a:pt x="1542288" y="1004316"/>
                  </a:lnTo>
                  <a:lnTo>
                    <a:pt x="0" y="1004316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299952" y="4547141"/>
            <a:ext cx="1141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" marR="5080" indent="-2159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Emulator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ve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Similatorler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111948" y="2046160"/>
            <a:ext cx="2073275" cy="1033144"/>
            <a:chOff x="1111948" y="2046160"/>
            <a:chExt cx="2073275" cy="1033144"/>
          </a:xfrm>
        </p:grpSpPr>
        <p:sp>
          <p:nvSpPr>
            <p:cNvPr id="27" name="object 27"/>
            <p:cNvSpPr/>
            <p:nvPr/>
          </p:nvSpPr>
          <p:spPr>
            <a:xfrm>
              <a:off x="1126236" y="2060448"/>
              <a:ext cx="2044700" cy="1004569"/>
            </a:xfrm>
            <a:custGeom>
              <a:avLst/>
              <a:gdLst/>
              <a:ahLst/>
              <a:cxnLst/>
              <a:rect l="l" t="t" r="r" b="b"/>
              <a:pathLst>
                <a:path w="2044700" h="1004569">
                  <a:moveTo>
                    <a:pt x="1542288" y="0"/>
                  </a:moveTo>
                  <a:lnTo>
                    <a:pt x="0" y="0"/>
                  </a:lnTo>
                  <a:lnTo>
                    <a:pt x="0" y="1004316"/>
                  </a:lnTo>
                  <a:lnTo>
                    <a:pt x="1542288" y="1004316"/>
                  </a:lnTo>
                  <a:lnTo>
                    <a:pt x="2044445" y="502158"/>
                  </a:lnTo>
                  <a:lnTo>
                    <a:pt x="1542288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26236" y="2060448"/>
              <a:ext cx="2044700" cy="1004569"/>
            </a:xfrm>
            <a:custGeom>
              <a:avLst/>
              <a:gdLst/>
              <a:ahLst/>
              <a:cxnLst/>
              <a:rect l="l" t="t" r="r" b="b"/>
              <a:pathLst>
                <a:path w="2044700" h="1004569">
                  <a:moveTo>
                    <a:pt x="0" y="0"/>
                  </a:moveTo>
                  <a:lnTo>
                    <a:pt x="1542288" y="0"/>
                  </a:lnTo>
                  <a:lnTo>
                    <a:pt x="2044445" y="502158"/>
                  </a:lnTo>
                  <a:lnTo>
                    <a:pt x="1542288" y="1004316"/>
                  </a:lnTo>
                  <a:lnTo>
                    <a:pt x="0" y="1004316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543030" y="2261141"/>
            <a:ext cx="96011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" marR="5080" indent="-177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verisi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üreteçleri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334946" y="4415218"/>
            <a:ext cx="2072639" cy="1032510"/>
            <a:chOff x="8334946" y="4415218"/>
            <a:chExt cx="2072639" cy="1032510"/>
          </a:xfrm>
        </p:grpSpPr>
        <p:sp>
          <p:nvSpPr>
            <p:cNvPr id="31" name="object 31"/>
            <p:cNvSpPr/>
            <p:nvPr/>
          </p:nvSpPr>
          <p:spPr>
            <a:xfrm>
              <a:off x="8349233" y="4429505"/>
              <a:ext cx="2044064" cy="1003935"/>
            </a:xfrm>
            <a:custGeom>
              <a:avLst/>
              <a:gdLst/>
              <a:ahLst/>
              <a:cxnLst/>
              <a:rect l="l" t="t" r="r" b="b"/>
              <a:pathLst>
                <a:path w="2044065" h="1003935">
                  <a:moveTo>
                    <a:pt x="2043683" y="0"/>
                  </a:moveTo>
                  <a:lnTo>
                    <a:pt x="501776" y="0"/>
                  </a:lnTo>
                  <a:lnTo>
                    <a:pt x="0" y="501777"/>
                  </a:lnTo>
                  <a:lnTo>
                    <a:pt x="501776" y="1003554"/>
                  </a:lnTo>
                  <a:lnTo>
                    <a:pt x="2043683" y="1003554"/>
                  </a:lnTo>
                  <a:lnTo>
                    <a:pt x="2043683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349233" y="4429505"/>
              <a:ext cx="2044064" cy="1003935"/>
            </a:xfrm>
            <a:custGeom>
              <a:avLst/>
              <a:gdLst/>
              <a:ahLst/>
              <a:cxnLst/>
              <a:rect l="l" t="t" r="r" b="b"/>
              <a:pathLst>
                <a:path w="2044065" h="1003935">
                  <a:moveTo>
                    <a:pt x="2043683" y="1003554"/>
                  </a:moveTo>
                  <a:lnTo>
                    <a:pt x="501776" y="1003554"/>
                  </a:lnTo>
                  <a:lnTo>
                    <a:pt x="0" y="501777"/>
                  </a:lnTo>
                  <a:lnTo>
                    <a:pt x="501776" y="0"/>
                  </a:lnTo>
                  <a:lnTo>
                    <a:pt x="2043683" y="0"/>
                  </a:lnTo>
                  <a:lnTo>
                    <a:pt x="2043683" y="1003554"/>
                  </a:lnTo>
                  <a:close/>
                </a:path>
              </a:pathLst>
            </a:custGeom>
            <a:ln w="28575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970948" y="2119515"/>
            <a:ext cx="10953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Hata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yı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yı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ılar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(Debugger)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942830" y="4607597"/>
            <a:ext cx="1295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Koçan(Stub)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ve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Sürücüleer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852106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40" dirty="0">
                <a:latin typeface="Tahoma"/>
                <a:cs typeface="Tahoma"/>
              </a:rPr>
              <a:t>ISTQB</a:t>
            </a:r>
            <a:r>
              <a:rPr spc="-40" dirty="0">
                <a:latin typeface="Tahoma"/>
                <a:cs typeface="Tahoma"/>
              </a:rPr>
              <a:t> </a:t>
            </a:r>
            <a:r>
              <a:rPr spc="-400" dirty="0">
                <a:latin typeface="Tahoma"/>
                <a:cs typeface="Tahoma"/>
              </a:rPr>
              <a:t>SERTiFiKASININ</a:t>
            </a:r>
            <a:r>
              <a:rPr spc="-35" dirty="0">
                <a:latin typeface="Tahoma"/>
                <a:cs typeface="Tahoma"/>
              </a:rPr>
              <a:t> </a:t>
            </a:r>
            <a:r>
              <a:rPr spc="-180" dirty="0">
                <a:latin typeface="Tahoma"/>
                <a:cs typeface="Tahoma"/>
              </a:rPr>
              <a:t>AVANTAJLARI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2755" y="1829032"/>
            <a:ext cx="5104130" cy="2496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spc="-15" dirty="0">
                <a:solidFill>
                  <a:srgbClr val="343434"/>
                </a:solidFill>
                <a:latin typeface="Calibri"/>
                <a:cs typeface="Calibri"/>
              </a:rPr>
              <a:t>Profesyoneller</a:t>
            </a:r>
            <a:r>
              <a:rPr sz="2800" b="1" spc="-25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343434"/>
                </a:solidFill>
                <a:latin typeface="Calibri"/>
                <a:cs typeface="Calibri"/>
              </a:rPr>
              <a:t>için</a:t>
            </a:r>
            <a:r>
              <a:rPr sz="2800" b="1" spc="-15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343434"/>
                </a:solidFill>
                <a:latin typeface="Calibri"/>
                <a:cs typeface="Calibri"/>
              </a:rPr>
              <a:t>Faydaları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spc="-15" dirty="0">
                <a:solidFill>
                  <a:srgbClr val="343434"/>
                </a:solidFill>
                <a:latin typeface="Calibri"/>
                <a:cs typeface="Calibri"/>
              </a:rPr>
              <a:t>İşverenler</a:t>
            </a:r>
            <a:r>
              <a:rPr sz="2800" b="1" spc="-5" dirty="0">
                <a:solidFill>
                  <a:srgbClr val="343434"/>
                </a:solidFill>
                <a:latin typeface="Calibri"/>
                <a:cs typeface="Calibri"/>
              </a:rPr>
              <a:t> için</a:t>
            </a:r>
            <a:r>
              <a:rPr sz="2800" b="1" spc="-10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343434"/>
                </a:solidFill>
                <a:latin typeface="Calibri"/>
                <a:cs typeface="Calibri"/>
              </a:rPr>
              <a:t>Faydaları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dirty="0">
                <a:solidFill>
                  <a:srgbClr val="343434"/>
                </a:solidFill>
                <a:latin typeface="Calibri"/>
                <a:cs typeface="Calibri"/>
              </a:rPr>
              <a:t>Eğitim</a:t>
            </a:r>
            <a:r>
              <a:rPr sz="2800" b="1" spc="-30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343434"/>
                </a:solidFill>
                <a:latin typeface="Calibri"/>
                <a:cs typeface="Calibri"/>
              </a:rPr>
              <a:t>Sağlayıcılar</a:t>
            </a:r>
            <a:r>
              <a:rPr sz="2800" b="1" spc="-10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343434"/>
                </a:solidFill>
                <a:latin typeface="Calibri"/>
                <a:cs typeface="Calibri"/>
              </a:rPr>
              <a:t>için</a:t>
            </a:r>
            <a:r>
              <a:rPr sz="2800" b="1" spc="-25" dirty="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343434"/>
                </a:solidFill>
                <a:latin typeface="Calibri"/>
                <a:cs typeface="Calibri"/>
              </a:rPr>
              <a:t>Faydaları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582549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35" dirty="0"/>
              <a:t> </a:t>
            </a:r>
            <a:r>
              <a:rPr spc="-5" dirty="0"/>
              <a:t>Durumlarının</a:t>
            </a:r>
            <a:r>
              <a:rPr spc="-10" dirty="0"/>
              <a:t> </a:t>
            </a:r>
            <a:r>
              <a:rPr spc="-35" dirty="0"/>
              <a:t>Yazılması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95524" y="1281809"/>
            <a:ext cx="7439025" cy="4587240"/>
            <a:chOff x="2295524" y="1281809"/>
            <a:chExt cx="7439025" cy="45872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5524" y="1516361"/>
              <a:ext cx="7439013" cy="43525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833731" y="1288161"/>
              <a:ext cx="2887980" cy="775335"/>
            </a:xfrm>
            <a:custGeom>
              <a:avLst/>
              <a:gdLst/>
              <a:ahLst/>
              <a:cxnLst/>
              <a:rect l="l" t="t" r="r" b="b"/>
              <a:pathLst>
                <a:path w="2887979" h="775335">
                  <a:moveTo>
                    <a:pt x="193738" y="0"/>
                  </a:moveTo>
                  <a:lnTo>
                    <a:pt x="0" y="0"/>
                  </a:lnTo>
                  <a:lnTo>
                    <a:pt x="66562" y="236"/>
                  </a:lnTo>
                  <a:lnTo>
                    <a:pt x="132796" y="941"/>
                  </a:lnTo>
                  <a:lnTo>
                    <a:pt x="198678" y="2111"/>
                  </a:lnTo>
                  <a:lnTo>
                    <a:pt x="264188" y="3740"/>
                  </a:lnTo>
                  <a:lnTo>
                    <a:pt x="329303" y="5824"/>
                  </a:lnTo>
                  <a:lnTo>
                    <a:pt x="394000" y="8358"/>
                  </a:lnTo>
                  <a:lnTo>
                    <a:pt x="458260" y="11336"/>
                  </a:lnTo>
                  <a:lnTo>
                    <a:pt x="522058" y="14754"/>
                  </a:lnTo>
                  <a:lnTo>
                    <a:pt x="585374" y="18607"/>
                  </a:lnTo>
                  <a:lnTo>
                    <a:pt x="648186" y="22890"/>
                  </a:lnTo>
                  <a:lnTo>
                    <a:pt x="710471" y="27598"/>
                  </a:lnTo>
                  <a:lnTo>
                    <a:pt x="772208" y="32727"/>
                  </a:lnTo>
                  <a:lnTo>
                    <a:pt x="833374" y="38270"/>
                  </a:lnTo>
                  <a:lnTo>
                    <a:pt x="893949" y="44224"/>
                  </a:lnTo>
                  <a:lnTo>
                    <a:pt x="953909" y="50584"/>
                  </a:lnTo>
                  <a:lnTo>
                    <a:pt x="1013234" y="57344"/>
                  </a:lnTo>
                  <a:lnTo>
                    <a:pt x="1071901" y="64500"/>
                  </a:lnTo>
                  <a:lnTo>
                    <a:pt x="1129888" y="72047"/>
                  </a:lnTo>
                  <a:lnTo>
                    <a:pt x="1187173" y="79980"/>
                  </a:lnTo>
                  <a:lnTo>
                    <a:pt x="1243735" y="88293"/>
                  </a:lnTo>
                  <a:lnTo>
                    <a:pt x="1299551" y="96983"/>
                  </a:lnTo>
                  <a:lnTo>
                    <a:pt x="1354600" y="106044"/>
                  </a:lnTo>
                  <a:lnTo>
                    <a:pt x="1408860" y="115472"/>
                  </a:lnTo>
                  <a:lnTo>
                    <a:pt x="1462308" y="125260"/>
                  </a:lnTo>
                  <a:lnTo>
                    <a:pt x="1514924" y="135405"/>
                  </a:lnTo>
                  <a:lnTo>
                    <a:pt x="1566684" y="145902"/>
                  </a:lnTo>
                  <a:lnTo>
                    <a:pt x="1617567" y="156746"/>
                  </a:lnTo>
                  <a:lnTo>
                    <a:pt x="1667552" y="167931"/>
                  </a:lnTo>
                  <a:lnTo>
                    <a:pt x="1716615" y="179453"/>
                  </a:lnTo>
                  <a:lnTo>
                    <a:pt x="1764736" y="191307"/>
                  </a:lnTo>
                  <a:lnTo>
                    <a:pt x="1811892" y="203489"/>
                  </a:lnTo>
                  <a:lnTo>
                    <a:pt x="1858062" y="215992"/>
                  </a:lnTo>
                  <a:lnTo>
                    <a:pt x="1903223" y="228813"/>
                  </a:lnTo>
                  <a:lnTo>
                    <a:pt x="1947354" y="241946"/>
                  </a:lnTo>
                  <a:lnTo>
                    <a:pt x="1990433" y="255386"/>
                  </a:lnTo>
                  <a:lnTo>
                    <a:pt x="2032438" y="269129"/>
                  </a:lnTo>
                  <a:lnTo>
                    <a:pt x="2073346" y="283170"/>
                  </a:lnTo>
                  <a:lnTo>
                    <a:pt x="2113137" y="297503"/>
                  </a:lnTo>
                  <a:lnTo>
                    <a:pt x="2151787" y="312125"/>
                  </a:lnTo>
                  <a:lnTo>
                    <a:pt x="2189276" y="327029"/>
                  </a:lnTo>
                  <a:lnTo>
                    <a:pt x="2225581" y="342211"/>
                  </a:lnTo>
                  <a:lnTo>
                    <a:pt x="2260681" y="357667"/>
                  </a:lnTo>
                  <a:lnTo>
                    <a:pt x="2327175" y="389378"/>
                  </a:lnTo>
                  <a:lnTo>
                    <a:pt x="2388583" y="422123"/>
                  </a:lnTo>
                  <a:lnTo>
                    <a:pt x="2444731" y="455862"/>
                  </a:lnTo>
                  <a:lnTo>
                    <a:pt x="2495443" y="490556"/>
                  </a:lnTo>
                  <a:lnTo>
                    <a:pt x="2540543" y="526167"/>
                  </a:lnTo>
                  <a:lnTo>
                    <a:pt x="2579857" y="562655"/>
                  </a:lnTo>
                  <a:lnTo>
                    <a:pt x="2597289" y="581215"/>
                  </a:lnTo>
                  <a:lnTo>
                    <a:pt x="2500426" y="581215"/>
                  </a:lnTo>
                  <a:lnTo>
                    <a:pt x="2779344" y="774953"/>
                  </a:lnTo>
                  <a:lnTo>
                    <a:pt x="2887903" y="581215"/>
                  </a:lnTo>
                  <a:lnTo>
                    <a:pt x="2791028" y="581215"/>
                  </a:lnTo>
                  <a:lnTo>
                    <a:pt x="2773596" y="562655"/>
                  </a:lnTo>
                  <a:lnTo>
                    <a:pt x="2734282" y="526169"/>
                  </a:lnTo>
                  <a:lnTo>
                    <a:pt x="2689182" y="490559"/>
                  </a:lnTo>
                  <a:lnTo>
                    <a:pt x="2638470" y="455865"/>
                  </a:lnTo>
                  <a:lnTo>
                    <a:pt x="2582322" y="422127"/>
                  </a:lnTo>
                  <a:lnTo>
                    <a:pt x="2520913" y="389383"/>
                  </a:lnTo>
                  <a:lnTo>
                    <a:pt x="2454419" y="357672"/>
                  </a:lnTo>
                  <a:lnTo>
                    <a:pt x="2419320" y="342217"/>
                  </a:lnTo>
                  <a:lnTo>
                    <a:pt x="2383015" y="327035"/>
                  </a:lnTo>
                  <a:lnTo>
                    <a:pt x="2345526" y="312130"/>
                  </a:lnTo>
                  <a:lnTo>
                    <a:pt x="2306875" y="297509"/>
                  </a:lnTo>
                  <a:lnTo>
                    <a:pt x="2267085" y="283176"/>
                  </a:lnTo>
                  <a:lnTo>
                    <a:pt x="2226176" y="269135"/>
                  </a:lnTo>
                  <a:lnTo>
                    <a:pt x="2184172" y="255392"/>
                  </a:lnTo>
                  <a:lnTo>
                    <a:pt x="2141093" y="241951"/>
                  </a:lnTo>
                  <a:lnTo>
                    <a:pt x="2096962" y="228818"/>
                  </a:lnTo>
                  <a:lnTo>
                    <a:pt x="2051801" y="215997"/>
                  </a:lnTo>
                  <a:lnTo>
                    <a:pt x="2005631" y="203494"/>
                  </a:lnTo>
                  <a:lnTo>
                    <a:pt x="1958475" y="191312"/>
                  </a:lnTo>
                  <a:lnTo>
                    <a:pt x="1910354" y="179458"/>
                  </a:lnTo>
                  <a:lnTo>
                    <a:pt x="1861290" y="167936"/>
                  </a:lnTo>
                  <a:lnTo>
                    <a:pt x="1811306" y="156750"/>
                  </a:lnTo>
                  <a:lnTo>
                    <a:pt x="1760422" y="145907"/>
                  </a:lnTo>
                  <a:lnTo>
                    <a:pt x="1708662" y="135410"/>
                  </a:lnTo>
                  <a:lnTo>
                    <a:pt x="1656047" y="125264"/>
                  </a:lnTo>
                  <a:lnTo>
                    <a:pt x="1602599" y="115475"/>
                  </a:lnTo>
                  <a:lnTo>
                    <a:pt x="1548339" y="106048"/>
                  </a:lnTo>
                  <a:lnTo>
                    <a:pt x="1493290" y="96987"/>
                  </a:lnTo>
                  <a:lnTo>
                    <a:pt x="1437474" y="88297"/>
                  </a:lnTo>
                  <a:lnTo>
                    <a:pt x="1380912" y="79983"/>
                  </a:lnTo>
                  <a:lnTo>
                    <a:pt x="1323626" y="72050"/>
                  </a:lnTo>
                  <a:lnTo>
                    <a:pt x="1265639" y="64503"/>
                  </a:lnTo>
                  <a:lnTo>
                    <a:pt x="1206973" y="57347"/>
                  </a:lnTo>
                  <a:lnTo>
                    <a:pt x="1147648" y="50586"/>
                  </a:lnTo>
                  <a:lnTo>
                    <a:pt x="1087687" y="44226"/>
                  </a:lnTo>
                  <a:lnTo>
                    <a:pt x="1027113" y="38272"/>
                  </a:lnTo>
                  <a:lnTo>
                    <a:pt x="965946" y="32728"/>
                  </a:lnTo>
                  <a:lnTo>
                    <a:pt x="904209" y="27599"/>
                  </a:lnTo>
                  <a:lnTo>
                    <a:pt x="841924" y="22891"/>
                  </a:lnTo>
                  <a:lnTo>
                    <a:pt x="779113" y="18608"/>
                  </a:lnTo>
                  <a:lnTo>
                    <a:pt x="715797" y="14755"/>
                  </a:lnTo>
                  <a:lnTo>
                    <a:pt x="651998" y="11337"/>
                  </a:lnTo>
                  <a:lnTo>
                    <a:pt x="587739" y="8358"/>
                  </a:lnTo>
                  <a:lnTo>
                    <a:pt x="523041" y="5825"/>
                  </a:lnTo>
                  <a:lnTo>
                    <a:pt x="457926" y="3741"/>
                  </a:lnTo>
                  <a:lnTo>
                    <a:pt x="392417" y="2111"/>
                  </a:lnTo>
                  <a:lnTo>
                    <a:pt x="326534" y="941"/>
                  </a:lnTo>
                  <a:lnTo>
                    <a:pt x="260301" y="236"/>
                  </a:lnTo>
                  <a:lnTo>
                    <a:pt x="19373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1253" y="1288285"/>
              <a:ext cx="2779395" cy="775335"/>
            </a:xfrm>
            <a:custGeom>
              <a:avLst/>
              <a:gdLst/>
              <a:ahLst/>
              <a:cxnLst/>
              <a:rect l="l" t="t" r="r" b="b"/>
              <a:pathLst>
                <a:path w="2779395" h="775335">
                  <a:moveTo>
                    <a:pt x="2730915" y="0"/>
                  </a:moveTo>
                  <a:lnTo>
                    <a:pt x="2611006" y="144"/>
                  </a:lnTo>
                  <a:lnTo>
                    <a:pt x="2540006" y="948"/>
                  </a:lnTo>
                  <a:lnTo>
                    <a:pt x="2469489" y="2281"/>
                  </a:lnTo>
                  <a:lnTo>
                    <a:pt x="2399480" y="4135"/>
                  </a:lnTo>
                  <a:lnTo>
                    <a:pt x="2330001" y="6504"/>
                  </a:lnTo>
                  <a:lnTo>
                    <a:pt x="2261076" y="9381"/>
                  </a:lnTo>
                  <a:lnTo>
                    <a:pt x="2192728" y="12760"/>
                  </a:lnTo>
                  <a:lnTo>
                    <a:pt x="2124979" y="16633"/>
                  </a:lnTo>
                  <a:lnTo>
                    <a:pt x="2057854" y="20994"/>
                  </a:lnTo>
                  <a:lnTo>
                    <a:pt x="1991376" y="25837"/>
                  </a:lnTo>
                  <a:lnTo>
                    <a:pt x="1925567" y="31154"/>
                  </a:lnTo>
                  <a:lnTo>
                    <a:pt x="1860450" y="36939"/>
                  </a:lnTo>
                  <a:lnTo>
                    <a:pt x="1796050" y="43185"/>
                  </a:lnTo>
                  <a:lnTo>
                    <a:pt x="1732388" y="49886"/>
                  </a:lnTo>
                  <a:lnTo>
                    <a:pt x="1669489" y="57034"/>
                  </a:lnTo>
                  <a:lnTo>
                    <a:pt x="1607376" y="64624"/>
                  </a:lnTo>
                  <a:lnTo>
                    <a:pt x="1546070" y="72648"/>
                  </a:lnTo>
                  <a:lnTo>
                    <a:pt x="1485597" y="81100"/>
                  </a:lnTo>
                  <a:lnTo>
                    <a:pt x="1425979" y="89973"/>
                  </a:lnTo>
                  <a:lnTo>
                    <a:pt x="1367238" y="99261"/>
                  </a:lnTo>
                  <a:lnTo>
                    <a:pt x="1309399" y="108956"/>
                  </a:lnTo>
                  <a:lnTo>
                    <a:pt x="1252485" y="119052"/>
                  </a:lnTo>
                  <a:lnTo>
                    <a:pt x="1196518" y="129542"/>
                  </a:lnTo>
                  <a:lnTo>
                    <a:pt x="1141522" y="140420"/>
                  </a:lnTo>
                  <a:lnTo>
                    <a:pt x="1087520" y="151679"/>
                  </a:lnTo>
                  <a:lnTo>
                    <a:pt x="1034535" y="163312"/>
                  </a:lnTo>
                  <a:lnTo>
                    <a:pt x="982590" y="175312"/>
                  </a:lnTo>
                  <a:lnTo>
                    <a:pt x="931709" y="187673"/>
                  </a:lnTo>
                  <a:lnTo>
                    <a:pt x="881915" y="200389"/>
                  </a:lnTo>
                  <a:lnTo>
                    <a:pt x="833230" y="213451"/>
                  </a:lnTo>
                  <a:lnTo>
                    <a:pt x="785679" y="226855"/>
                  </a:lnTo>
                  <a:lnTo>
                    <a:pt x="739283" y="240592"/>
                  </a:lnTo>
                  <a:lnTo>
                    <a:pt x="694067" y="254657"/>
                  </a:lnTo>
                  <a:lnTo>
                    <a:pt x="650054" y="269043"/>
                  </a:lnTo>
                  <a:lnTo>
                    <a:pt x="607266" y="283742"/>
                  </a:lnTo>
                  <a:lnTo>
                    <a:pt x="565727" y="298749"/>
                  </a:lnTo>
                  <a:lnTo>
                    <a:pt x="525461" y="314056"/>
                  </a:lnTo>
                  <a:lnTo>
                    <a:pt x="486489" y="329657"/>
                  </a:lnTo>
                  <a:lnTo>
                    <a:pt x="448836" y="345545"/>
                  </a:lnTo>
                  <a:lnTo>
                    <a:pt x="412525" y="361713"/>
                  </a:lnTo>
                  <a:lnTo>
                    <a:pt x="377578" y="378156"/>
                  </a:lnTo>
                  <a:lnTo>
                    <a:pt x="311872" y="411835"/>
                  </a:lnTo>
                  <a:lnTo>
                    <a:pt x="251902" y="446529"/>
                  </a:lnTo>
                  <a:lnTo>
                    <a:pt x="197856" y="482184"/>
                  </a:lnTo>
                  <a:lnTo>
                    <a:pt x="149917" y="518747"/>
                  </a:lnTo>
                  <a:lnTo>
                    <a:pt x="108272" y="556164"/>
                  </a:lnTo>
                  <a:lnTo>
                    <a:pt x="73105" y="594381"/>
                  </a:lnTo>
                  <a:lnTo>
                    <a:pt x="44602" y="633345"/>
                  </a:lnTo>
                  <a:lnTo>
                    <a:pt x="22949" y="673002"/>
                  </a:lnTo>
                  <a:lnTo>
                    <a:pt x="8331" y="713300"/>
                  </a:lnTo>
                  <a:lnTo>
                    <a:pt x="933" y="754183"/>
                  </a:lnTo>
                  <a:lnTo>
                    <a:pt x="0" y="774828"/>
                  </a:lnTo>
                  <a:lnTo>
                    <a:pt x="193738" y="774828"/>
                  </a:lnTo>
                  <a:lnTo>
                    <a:pt x="194686" y="754036"/>
                  </a:lnTo>
                  <a:lnTo>
                    <a:pt x="197516" y="733376"/>
                  </a:lnTo>
                  <a:lnTo>
                    <a:pt x="208725" y="692479"/>
                  </a:lnTo>
                  <a:lnTo>
                    <a:pt x="227178" y="652193"/>
                  </a:lnTo>
                  <a:lnTo>
                    <a:pt x="252688" y="612575"/>
                  </a:lnTo>
                  <a:lnTo>
                    <a:pt x="285067" y="573679"/>
                  </a:lnTo>
                  <a:lnTo>
                    <a:pt x="324128" y="535563"/>
                  </a:lnTo>
                  <a:lnTo>
                    <a:pt x="369684" y="498282"/>
                  </a:lnTo>
                  <a:lnTo>
                    <a:pt x="421547" y="461893"/>
                  </a:lnTo>
                  <a:lnTo>
                    <a:pt x="479531" y="426451"/>
                  </a:lnTo>
                  <a:lnTo>
                    <a:pt x="543448" y="392012"/>
                  </a:lnTo>
                  <a:lnTo>
                    <a:pt x="613110" y="358634"/>
                  </a:lnTo>
                  <a:lnTo>
                    <a:pt x="650038" y="342360"/>
                  </a:lnTo>
                  <a:lnTo>
                    <a:pt x="688331" y="326371"/>
                  </a:lnTo>
                  <a:lnTo>
                    <a:pt x="727968" y="310676"/>
                  </a:lnTo>
                  <a:lnTo>
                    <a:pt x="768924" y="295280"/>
                  </a:lnTo>
                  <a:lnTo>
                    <a:pt x="811176" y="280192"/>
                  </a:lnTo>
                  <a:lnTo>
                    <a:pt x="854700" y="265417"/>
                  </a:lnTo>
                  <a:lnTo>
                    <a:pt x="899474" y="250964"/>
                  </a:lnTo>
                  <a:lnTo>
                    <a:pt x="945473" y="236839"/>
                  </a:lnTo>
                  <a:lnTo>
                    <a:pt x="992675" y="223048"/>
                  </a:lnTo>
                  <a:lnTo>
                    <a:pt x="1041056" y="209600"/>
                  </a:lnTo>
                  <a:lnTo>
                    <a:pt x="1090592" y="196501"/>
                  </a:lnTo>
                  <a:lnTo>
                    <a:pt x="1141261" y="183758"/>
                  </a:lnTo>
                  <a:lnTo>
                    <a:pt x="1193038" y="171377"/>
                  </a:lnTo>
                  <a:lnTo>
                    <a:pt x="1245901" y="159367"/>
                  </a:lnTo>
                  <a:lnTo>
                    <a:pt x="1299825" y="147734"/>
                  </a:lnTo>
                  <a:lnTo>
                    <a:pt x="1354788" y="136486"/>
                  </a:lnTo>
                  <a:lnTo>
                    <a:pt x="1410766" y="125628"/>
                  </a:lnTo>
                  <a:lnTo>
                    <a:pt x="1467736" y="115168"/>
                  </a:lnTo>
                  <a:lnTo>
                    <a:pt x="1525674" y="105114"/>
                  </a:lnTo>
                  <a:lnTo>
                    <a:pt x="1584557" y="95472"/>
                  </a:lnTo>
                  <a:lnTo>
                    <a:pt x="1644362" y="86249"/>
                  </a:lnTo>
                  <a:lnTo>
                    <a:pt x="1705064" y="77452"/>
                  </a:lnTo>
                  <a:lnTo>
                    <a:pt x="1766642" y="69088"/>
                  </a:lnTo>
                  <a:lnTo>
                    <a:pt x="1829070" y="61165"/>
                  </a:lnTo>
                  <a:lnTo>
                    <a:pt x="1892327" y="53688"/>
                  </a:lnTo>
                  <a:lnTo>
                    <a:pt x="1956387" y="46666"/>
                  </a:lnTo>
                  <a:lnTo>
                    <a:pt x="2021229" y="40105"/>
                  </a:lnTo>
                  <a:lnTo>
                    <a:pt x="2086829" y="34013"/>
                  </a:lnTo>
                  <a:lnTo>
                    <a:pt x="2153163" y="28395"/>
                  </a:lnTo>
                  <a:lnTo>
                    <a:pt x="2220207" y="23260"/>
                  </a:lnTo>
                  <a:lnTo>
                    <a:pt x="2287939" y="18614"/>
                  </a:lnTo>
                  <a:lnTo>
                    <a:pt x="2356335" y="14465"/>
                  </a:lnTo>
                  <a:lnTo>
                    <a:pt x="2425371" y="10819"/>
                  </a:lnTo>
                  <a:lnTo>
                    <a:pt x="2495025" y="7683"/>
                  </a:lnTo>
                  <a:lnTo>
                    <a:pt x="2565273" y="5064"/>
                  </a:lnTo>
                  <a:lnTo>
                    <a:pt x="2636091" y="2970"/>
                  </a:lnTo>
                  <a:lnTo>
                    <a:pt x="2707455" y="1407"/>
                  </a:lnTo>
                  <a:lnTo>
                    <a:pt x="2779344" y="382"/>
                  </a:lnTo>
                  <a:lnTo>
                    <a:pt x="2730915" y="0"/>
                  </a:lnTo>
                  <a:close/>
                </a:path>
              </a:pathLst>
            </a:custGeom>
            <a:solidFill>
              <a:srgbClr val="BE63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51253" y="1288159"/>
              <a:ext cx="5570855" cy="775335"/>
            </a:xfrm>
            <a:custGeom>
              <a:avLst/>
              <a:gdLst/>
              <a:ahLst/>
              <a:cxnLst/>
              <a:rect l="l" t="t" r="r" b="b"/>
              <a:pathLst>
                <a:path w="5570855" h="775335">
                  <a:moveTo>
                    <a:pt x="2779344" y="508"/>
                  </a:moveTo>
                  <a:lnTo>
                    <a:pt x="2707455" y="1532"/>
                  </a:lnTo>
                  <a:lnTo>
                    <a:pt x="2636091" y="3095"/>
                  </a:lnTo>
                  <a:lnTo>
                    <a:pt x="2565273" y="5189"/>
                  </a:lnTo>
                  <a:lnTo>
                    <a:pt x="2495025" y="7808"/>
                  </a:lnTo>
                  <a:lnTo>
                    <a:pt x="2425371" y="10944"/>
                  </a:lnTo>
                  <a:lnTo>
                    <a:pt x="2356335" y="14590"/>
                  </a:lnTo>
                  <a:lnTo>
                    <a:pt x="2287939" y="18740"/>
                  </a:lnTo>
                  <a:lnTo>
                    <a:pt x="2220207" y="23386"/>
                  </a:lnTo>
                  <a:lnTo>
                    <a:pt x="2153163" y="28521"/>
                  </a:lnTo>
                  <a:lnTo>
                    <a:pt x="2086829" y="34138"/>
                  </a:lnTo>
                  <a:lnTo>
                    <a:pt x="2021229" y="40231"/>
                  </a:lnTo>
                  <a:lnTo>
                    <a:pt x="1956387" y="46792"/>
                  </a:lnTo>
                  <a:lnTo>
                    <a:pt x="1892327" y="53814"/>
                  </a:lnTo>
                  <a:lnTo>
                    <a:pt x="1829070" y="61290"/>
                  </a:lnTo>
                  <a:lnTo>
                    <a:pt x="1766642" y="69214"/>
                  </a:lnTo>
                  <a:lnTo>
                    <a:pt x="1705064" y="77577"/>
                  </a:lnTo>
                  <a:lnTo>
                    <a:pt x="1644362" y="86374"/>
                  </a:lnTo>
                  <a:lnTo>
                    <a:pt x="1584557" y="95597"/>
                  </a:lnTo>
                  <a:lnTo>
                    <a:pt x="1525674" y="105239"/>
                  </a:lnTo>
                  <a:lnTo>
                    <a:pt x="1467736" y="115294"/>
                  </a:lnTo>
                  <a:lnTo>
                    <a:pt x="1410766" y="125753"/>
                  </a:lnTo>
                  <a:lnTo>
                    <a:pt x="1354788" y="136611"/>
                  </a:lnTo>
                  <a:lnTo>
                    <a:pt x="1299825" y="147860"/>
                  </a:lnTo>
                  <a:lnTo>
                    <a:pt x="1245901" y="159493"/>
                  </a:lnTo>
                  <a:lnTo>
                    <a:pt x="1193038" y="171503"/>
                  </a:lnTo>
                  <a:lnTo>
                    <a:pt x="1141261" y="183883"/>
                  </a:lnTo>
                  <a:lnTo>
                    <a:pt x="1090592" y="196626"/>
                  </a:lnTo>
                  <a:lnTo>
                    <a:pt x="1041056" y="209725"/>
                  </a:lnTo>
                  <a:lnTo>
                    <a:pt x="992675" y="223174"/>
                  </a:lnTo>
                  <a:lnTo>
                    <a:pt x="945473" y="236964"/>
                  </a:lnTo>
                  <a:lnTo>
                    <a:pt x="899474" y="251089"/>
                  </a:lnTo>
                  <a:lnTo>
                    <a:pt x="854700" y="265543"/>
                  </a:lnTo>
                  <a:lnTo>
                    <a:pt x="811176" y="280317"/>
                  </a:lnTo>
                  <a:lnTo>
                    <a:pt x="768924" y="295406"/>
                  </a:lnTo>
                  <a:lnTo>
                    <a:pt x="727968" y="310801"/>
                  </a:lnTo>
                  <a:lnTo>
                    <a:pt x="688331" y="326497"/>
                  </a:lnTo>
                  <a:lnTo>
                    <a:pt x="650038" y="342485"/>
                  </a:lnTo>
                  <a:lnTo>
                    <a:pt x="613110" y="358759"/>
                  </a:lnTo>
                  <a:lnTo>
                    <a:pt x="577572" y="375313"/>
                  </a:lnTo>
                  <a:lnTo>
                    <a:pt x="510759" y="409228"/>
                  </a:lnTo>
                  <a:lnTo>
                    <a:pt x="449786" y="444175"/>
                  </a:lnTo>
                  <a:lnTo>
                    <a:pt x="394839" y="480098"/>
                  </a:lnTo>
                  <a:lnTo>
                    <a:pt x="346105" y="516940"/>
                  </a:lnTo>
                  <a:lnTo>
                    <a:pt x="303774" y="554646"/>
                  </a:lnTo>
                  <a:lnTo>
                    <a:pt x="268030" y="593158"/>
                  </a:lnTo>
                  <a:lnTo>
                    <a:pt x="239063" y="632423"/>
                  </a:lnTo>
                  <a:lnTo>
                    <a:pt x="217058" y="672382"/>
                  </a:lnTo>
                  <a:lnTo>
                    <a:pt x="202203" y="712980"/>
                  </a:lnTo>
                  <a:lnTo>
                    <a:pt x="194686" y="754162"/>
                  </a:lnTo>
                  <a:lnTo>
                    <a:pt x="193738" y="774954"/>
                  </a:lnTo>
                  <a:lnTo>
                    <a:pt x="0" y="774954"/>
                  </a:lnTo>
                  <a:lnTo>
                    <a:pt x="3718" y="733797"/>
                  </a:lnTo>
                  <a:lnTo>
                    <a:pt x="14749" y="693200"/>
                  </a:lnTo>
                  <a:lnTo>
                    <a:pt x="32908" y="653216"/>
                  </a:lnTo>
                  <a:lnTo>
                    <a:pt x="58009" y="613898"/>
                  </a:lnTo>
                  <a:lnTo>
                    <a:pt x="89867" y="575301"/>
                  </a:lnTo>
                  <a:lnTo>
                    <a:pt x="128296" y="537477"/>
                  </a:lnTo>
                  <a:lnTo>
                    <a:pt x="173111" y="500481"/>
                  </a:lnTo>
                  <a:lnTo>
                    <a:pt x="224127" y="464365"/>
                  </a:lnTo>
                  <a:lnTo>
                    <a:pt x="281158" y="429184"/>
                  </a:lnTo>
                  <a:lnTo>
                    <a:pt x="344019" y="394991"/>
                  </a:lnTo>
                  <a:lnTo>
                    <a:pt x="412525" y="361839"/>
                  </a:lnTo>
                  <a:lnTo>
                    <a:pt x="448836" y="345670"/>
                  </a:lnTo>
                  <a:lnTo>
                    <a:pt x="486489" y="329782"/>
                  </a:lnTo>
                  <a:lnTo>
                    <a:pt x="525461" y="314181"/>
                  </a:lnTo>
                  <a:lnTo>
                    <a:pt x="565727" y="298874"/>
                  </a:lnTo>
                  <a:lnTo>
                    <a:pt x="607266" y="283867"/>
                  </a:lnTo>
                  <a:lnTo>
                    <a:pt x="650054" y="269168"/>
                  </a:lnTo>
                  <a:lnTo>
                    <a:pt x="694067" y="254783"/>
                  </a:lnTo>
                  <a:lnTo>
                    <a:pt x="739283" y="240718"/>
                  </a:lnTo>
                  <a:lnTo>
                    <a:pt x="785679" y="226980"/>
                  </a:lnTo>
                  <a:lnTo>
                    <a:pt x="833230" y="213577"/>
                  </a:lnTo>
                  <a:lnTo>
                    <a:pt x="881915" y="200514"/>
                  </a:lnTo>
                  <a:lnTo>
                    <a:pt x="931709" y="187799"/>
                  </a:lnTo>
                  <a:lnTo>
                    <a:pt x="982590" y="175437"/>
                  </a:lnTo>
                  <a:lnTo>
                    <a:pt x="1034535" y="163437"/>
                  </a:lnTo>
                  <a:lnTo>
                    <a:pt x="1087520" y="151804"/>
                  </a:lnTo>
                  <a:lnTo>
                    <a:pt x="1141522" y="140545"/>
                  </a:lnTo>
                  <a:lnTo>
                    <a:pt x="1196518" y="129667"/>
                  </a:lnTo>
                  <a:lnTo>
                    <a:pt x="1252485" y="119177"/>
                  </a:lnTo>
                  <a:lnTo>
                    <a:pt x="1309399" y="109081"/>
                  </a:lnTo>
                  <a:lnTo>
                    <a:pt x="1367238" y="99386"/>
                  </a:lnTo>
                  <a:lnTo>
                    <a:pt x="1425979" y="90099"/>
                  </a:lnTo>
                  <a:lnTo>
                    <a:pt x="1485597" y="81226"/>
                  </a:lnTo>
                  <a:lnTo>
                    <a:pt x="1546070" y="72774"/>
                  </a:lnTo>
                  <a:lnTo>
                    <a:pt x="1607376" y="64750"/>
                  </a:lnTo>
                  <a:lnTo>
                    <a:pt x="1669489" y="57160"/>
                  </a:lnTo>
                  <a:lnTo>
                    <a:pt x="1732388" y="50011"/>
                  </a:lnTo>
                  <a:lnTo>
                    <a:pt x="1796050" y="43310"/>
                  </a:lnTo>
                  <a:lnTo>
                    <a:pt x="1860450" y="37064"/>
                  </a:lnTo>
                  <a:lnTo>
                    <a:pt x="1925567" y="31279"/>
                  </a:lnTo>
                  <a:lnTo>
                    <a:pt x="1991376" y="25962"/>
                  </a:lnTo>
                  <a:lnTo>
                    <a:pt x="2057854" y="21120"/>
                  </a:lnTo>
                  <a:lnTo>
                    <a:pt x="2124979" y="16758"/>
                  </a:lnTo>
                  <a:lnTo>
                    <a:pt x="2192728" y="12885"/>
                  </a:lnTo>
                  <a:lnTo>
                    <a:pt x="2261076" y="9507"/>
                  </a:lnTo>
                  <a:lnTo>
                    <a:pt x="2330001" y="6630"/>
                  </a:lnTo>
                  <a:lnTo>
                    <a:pt x="2399480" y="4261"/>
                  </a:lnTo>
                  <a:lnTo>
                    <a:pt x="2469489" y="2406"/>
                  </a:lnTo>
                  <a:lnTo>
                    <a:pt x="2540006" y="1074"/>
                  </a:lnTo>
                  <a:lnTo>
                    <a:pt x="2611006" y="269"/>
                  </a:lnTo>
                  <a:lnTo>
                    <a:pt x="2682468" y="0"/>
                  </a:lnTo>
                  <a:lnTo>
                    <a:pt x="2876219" y="0"/>
                  </a:lnTo>
                  <a:lnTo>
                    <a:pt x="2942782" y="236"/>
                  </a:lnTo>
                  <a:lnTo>
                    <a:pt x="3009016" y="941"/>
                  </a:lnTo>
                  <a:lnTo>
                    <a:pt x="3074898" y="2111"/>
                  </a:lnTo>
                  <a:lnTo>
                    <a:pt x="3140408" y="3741"/>
                  </a:lnTo>
                  <a:lnTo>
                    <a:pt x="3205522" y="5825"/>
                  </a:lnTo>
                  <a:lnTo>
                    <a:pt x="3270220" y="8358"/>
                  </a:lnTo>
                  <a:lnTo>
                    <a:pt x="3334479" y="11337"/>
                  </a:lnTo>
                  <a:lnTo>
                    <a:pt x="3398277" y="14755"/>
                  </a:lnTo>
                  <a:lnTo>
                    <a:pt x="3461593" y="18608"/>
                  </a:lnTo>
                  <a:lnTo>
                    <a:pt x="3524404" y="22891"/>
                  </a:lnTo>
                  <a:lnTo>
                    <a:pt x="3586689" y="27599"/>
                  </a:lnTo>
                  <a:lnTo>
                    <a:pt x="3648426" y="32728"/>
                  </a:lnTo>
                  <a:lnTo>
                    <a:pt x="3709592" y="38272"/>
                  </a:lnTo>
                  <a:lnTo>
                    <a:pt x="3770167" y="44226"/>
                  </a:lnTo>
                  <a:lnTo>
                    <a:pt x="3830127" y="50586"/>
                  </a:lnTo>
                  <a:lnTo>
                    <a:pt x="3889452" y="57347"/>
                  </a:lnTo>
                  <a:lnTo>
                    <a:pt x="3948118" y="64503"/>
                  </a:lnTo>
                  <a:lnTo>
                    <a:pt x="4006105" y="72050"/>
                  </a:lnTo>
                  <a:lnTo>
                    <a:pt x="4063390" y="79983"/>
                  </a:lnTo>
                  <a:lnTo>
                    <a:pt x="4119952" y="88297"/>
                  </a:lnTo>
                  <a:lnTo>
                    <a:pt x="4175768" y="96987"/>
                  </a:lnTo>
                  <a:lnTo>
                    <a:pt x="4230817" y="106048"/>
                  </a:lnTo>
                  <a:lnTo>
                    <a:pt x="4285076" y="115475"/>
                  </a:lnTo>
                  <a:lnTo>
                    <a:pt x="4338524" y="125264"/>
                  </a:lnTo>
                  <a:lnTo>
                    <a:pt x="4391139" y="135410"/>
                  </a:lnTo>
                  <a:lnTo>
                    <a:pt x="4442899" y="145907"/>
                  </a:lnTo>
                  <a:lnTo>
                    <a:pt x="4493782" y="156750"/>
                  </a:lnTo>
                  <a:lnTo>
                    <a:pt x="4543766" y="167936"/>
                  </a:lnTo>
                  <a:lnTo>
                    <a:pt x="4592830" y="179458"/>
                  </a:lnTo>
                  <a:lnTo>
                    <a:pt x="4640951" y="191312"/>
                  </a:lnTo>
                  <a:lnTo>
                    <a:pt x="4688107" y="203494"/>
                  </a:lnTo>
                  <a:lnTo>
                    <a:pt x="4734276" y="215997"/>
                  </a:lnTo>
                  <a:lnTo>
                    <a:pt x="4779438" y="228818"/>
                  </a:lnTo>
                  <a:lnTo>
                    <a:pt x="4823569" y="241951"/>
                  </a:lnTo>
                  <a:lnTo>
                    <a:pt x="4866647" y="255392"/>
                  </a:lnTo>
                  <a:lnTo>
                    <a:pt x="4908652" y="269135"/>
                  </a:lnTo>
                  <a:lnTo>
                    <a:pt x="4949560" y="283176"/>
                  </a:lnTo>
                  <a:lnTo>
                    <a:pt x="4989351" y="297509"/>
                  </a:lnTo>
                  <a:lnTo>
                    <a:pt x="5028002" y="312130"/>
                  </a:lnTo>
                  <a:lnTo>
                    <a:pt x="5065490" y="327035"/>
                  </a:lnTo>
                  <a:lnTo>
                    <a:pt x="5101796" y="342217"/>
                  </a:lnTo>
                  <a:lnTo>
                    <a:pt x="5136895" y="357672"/>
                  </a:lnTo>
                  <a:lnTo>
                    <a:pt x="5203390" y="389383"/>
                  </a:lnTo>
                  <a:lnTo>
                    <a:pt x="5264799" y="422127"/>
                  </a:lnTo>
                  <a:lnTo>
                    <a:pt x="5320947" y="455865"/>
                  </a:lnTo>
                  <a:lnTo>
                    <a:pt x="5371660" y="490559"/>
                  </a:lnTo>
                  <a:lnTo>
                    <a:pt x="5416761" y="526169"/>
                  </a:lnTo>
                  <a:lnTo>
                    <a:pt x="5456076" y="562655"/>
                  </a:lnTo>
                  <a:lnTo>
                    <a:pt x="5473509" y="581215"/>
                  </a:lnTo>
                  <a:lnTo>
                    <a:pt x="5570385" y="581215"/>
                  </a:lnTo>
                  <a:lnTo>
                    <a:pt x="5461825" y="774954"/>
                  </a:lnTo>
                  <a:lnTo>
                    <a:pt x="5182908" y="581215"/>
                  </a:lnTo>
                  <a:lnTo>
                    <a:pt x="5279771" y="581215"/>
                  </a:lnTo>
                  <a:lnTo>
                    <a:pt x="5262338" y="562655"/>
                  </a:lnTo>
                  <a:lnTo>
                    <a:pt x="5223023" y="526167"/>
                  </a:lnTo>
                  <a:lnTo>
                    <a:pt x="5177922" y="490556"/>
                  </a:lnTo>
                  <a:lnTo>
                    <a:pt x="5127209" y="455862"/>
                  </a:lnTo>
                  <a:lnTo>
                    <a:pt x="5071060" y="422123"/>
                  </a:lnTo>
                  <a:lnTo>
                    <a:pt x="5009651" y="389378"/>
                  </a:lnTo>
                  <a:lnTo>
                    <a:pt x="4943156" y="357667"/>
                  </a:lnTo>
                  <a:lnTo>
                    <a:pt x="4908057" y="342211"/>
                  </a:lnTo>
                  <a:lnTo>
                    <a:pt x="4871752" y="327029"/>
                  </a:lnTo>
                  <a:lnTo>
                    <a:pt x="4834263" y="312125"/>
                  </a:lnTo>
                  <a:lnTo>
                    <a:pt x="4795612" y="297503"/>
                  </a:lnTo>
                  <a:lnTo>
                    <a:pt x="4755821" y="283170"/>
                  </a:lnTo>
                  <a:lnTo>
                    <a:pt x="4714913" y="269129"/>
                  </a:lnTo>
                  <a:lnTo>
                    <a:pt x="4672908" y="255386"/>
                  </a:lnTo>
                  <a:lnTo>
                    <a:pt x="4629829" y="241946"/>
                  </a:lnTo>
                  <a:lnTo>
                    <a:pt x="4585698" y="228813"/>
                  </a:lnTo>
                  <a:lnTo>
                    <a:pt x="4540537" y="215992"/>
                  </a:lnTo>
                  <a:lnTo>
                    <a:pt x="4494367" y="203489"/>
                  </a:lnTo>
                  <a:lnTo>
                    <a:pt x="4447211" y="191307"/>
                  </a:lnTo>
                  <a:lnTo>
                    <a:pt x="4399090" y="179453"/>
                  </a:lnTo>
                  <a:lnTo>
                    <a:pt x="4350026" y="167931"/>
                  </a:lnTo>
                  <a:lnTo>
                    <a:pt x="4300042" y="156746"/>
                  </a:lnTo>
                  <a:lnTo>
                    <a:pt x="4249159" y="145902"/>
                  </a:lnTo>
                  <a:lnTo>
                    <a:pt x="4197399" y="135405"/>
                  </a:lnTo>
                  <a:lnTo>
                    <a:pt x="4144783" y="125260"/>
                  </a:lnTo>
                  <a:lnTo>
                    <a:pt x="4091335" y="115472"/>
                  </a:lnTo>
                  <a:lnTo>
                    <a:pt x="4037075" y="106044"/>
                  </a:lnTo>
                  <a:lnTo>
                    <a:pt x="3982026" y="96983"/>
                  </a:lnTo>
                  <a:lnTo>
                    <a:pt x="3926210" y="88293"/>
                  </a:lnTo>
                  <a:lnTo>
                    <a:pt x="3869648" y="79980"/>
                  </a:lnTo>
                  <a:lnTo>
                    <a:pt x="3812363" y="72047"/>
                  </a:lnTo>
                  <a:lnTo>
                    <a:pt x="3754375" y="64500"/>
                  </a:lnTo>
                  <a:lnTo>
                    <a:pt x="3695709" y="57344"/>
                  </a:lnTo>
                  <a:lnTo>
                    <a:pt x="3636384" y="50584"/>
                  </a:lnTo>
                  <a:lnTo>
                    <a:pt x="3576423" y="44224"/>
                  </a:lnTo>
                  <a:lnTo>
                    <a:pt x="3515848" y="38270"/>
                  </a:lnTo>
                  <a:lnTo>
                    <a:pt x="3454681" y="32727"/>
                  </a:lnTo>
                  <a:lnTo>
                    <a:pt x="3392944" y="27598"/>
                  </a:lnTo>
                  <a:lnTo>
                    <a:pt x="3330659" y="22890"/>
                  </a:lnTo>
                  <a:lnTo>
                    <a:pt x="3267847" y="18607"/>
                  </a:lnTo>
                  <a:lnTo>
                    <a:pt x="3204531" y="14754"/>
                  </a:lnTo>
                  <a:lnTo>
                    <a:pt x="3140732" y="11336"/>
                  </a:lnTo>
                  <a:lnTo>
                    <a:pt x="3076472" y="8358"/>
                  </a:lnTo>
                  <a:lnTo>
                    <a:pt x="3011774" y="5824"/>
                  </a:lnTo>
                  <a:lnTo>
                    <a:pt x="2946659" y="3740"/>
                  </a:lnTo>
                  <a:lnTo>
                    <a:pt x="2881149" y="2111"/>
                  </a:lnTo>
                  <a:lnTo>
                    <a:pt x="2815266" y="941"/>
                  </a:lnTo>
                  <a:lnTo>
                    <a:pt x="2749032" y="236"/>
                  </a:lnTo>
                  <a:lnTo>
                    <a:pt x="2682468" y="0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478917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Oluşturma</a:t>
            </a:r>
            <a:r>
              <a:rPr spc="-30" dirty="0"/>
              <a:t> </a:t>
            </a:r>
            <a:r>
              <a:rPr spc="-20" dirty="0"/>
              <a:t>ve</a:t>
            </a:r>
            <a:r>
              <a:rPr spc="-40" dirty="0"/>
              <a:t> </a:t>
            </a:r>
            <a:r>
              <a:rPr spc="-30" dirty="0"/>
              <a:t>Yürütme</a:t>
            </a:r>
          </a:p>
        </p:txBody>
      </p:sp>
      <p:sp>
        <p:nvSpPr>
          <p:cNvPr id="3" name="object 3"/>
          <p:cNvSpPr/>
          <p:nvPr/>
        </p:nvSpPr>
        <p:spPr>
          <a:xfrm>
            <a:off x="758570" y="1524000"/>
            <a:ext cx="10337800" cy="0"/>
          </a:xfrm>
          <a:custGeom>
            <a:avLst/>
            <a:gdLst/>
            <a:ahLst/>
            <a:cxnLst/>
            <a:rect l="l" t="t" r="r" b="b"/>
            <a:pathLst>
              <a:path w="10337800">
                <a:moveTo>
                  <a:pt x="0" y="0"/>
                </a:moveTo>
                <a:lnTo>
                  <a:pt x="10337292" y="0"/>
                </a:lnTo>
              </a:path>
            </a:pathLst>
          </a:custGeom>
          <a:ln w="127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4112" y="3589087"/>
            <a:ext cx="253238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4000" b="1" spc="-15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4000" b="1" spc="-5" dirty="0">
                <a:solidFill>
                  <a:srgbClr val="FF0000"/>
                </a:solidFill>
                <a:latin typeface="Calibri"/>
                <a:cs typeface="Calibri"/>
              </a:rPr>
              <a:t>GU</a:t>
            </a:r>
            <a:r>
              <a:rPr sz="4000" b="1" dirty="0">
                <a:solidFill>
                  <a:srgbClr val="FF0000"/>
                </a:solidFill>
                <a:latin typeface="Calibri"/>
                <a:cs typeface="Calibri"/>
              </a:rPr>
              <a:t>LAMA</a:t>
            </a:r>
            <a:endParaRPr sz="40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87751" y="2251075"/>
            <a:ext cx="8007984" cy="347980"/>
            <a:chOff x="3087751" y="2251075"/>
            <a:chExt cx="8007984" cy="347980"/>
          </a:xfrm>
        </p:grpSpPr>
        <p:sp>
          <p:nvSpPr>
            <p:cNvPr id="6" name="object 6"/>
            <p:cNvSpPr/>
            <p:nvPr/>
          </p:nvSpPr>
          <p:spPr>
            <a:xfrm>
              <a:off x="3094101" y="2257425"/>
              <a:ext cx="7995284" cy="0"/>
            </a:xfrm>
            <a:custGeom>
              <a:avLst/>
              <a:gdLst/>
              <a:ahLst/>
              <a:cxnLst/>
              <a:rect l="l" t="t" r="r" b="b"/>
              <a:pathLst>
                <a:path w="7995284">
                  <a:moveTo>
                    <a:pt x="0" y="0"/>
                  </a:moveTo>
                  <a:lnTo>
                    <a:pt x="7994904" y="0"/>
                  </a:lnTo>
                </a:path>
              </a:pathLst>
            </a:custGeom>
            <a:ln w="12700">
              <a:solidFill>
                <a:srgbClr val="C0C8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94101" y="2592704"/>
              <a:ext cx="7995284" cy="0"/>
            </a:xfrm>
            <a:custGeom>
              <a:avLst/>
              <a:gdLst/>
              <a:ahLst/>
              <a:cxnLst/>
              <a:rect l="l" t="t" r="r" b="b"/>
              <a:pathLst>
                <a:path w="7995284">
                  <a:moveTo>
                    <a:pt x="0" y="0"/>
                  </a:moveTo>
                  <a:lnTo>
                    <a:pt x="7994904" y="0"/>
                  </a:lnTo>
                </a:path>
              </a:pathLst>
            </a:custGeom>
            <a:ln w="12700">
              <a:solidFill>
                <a:srgbClr val="C0C8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13715" y="1621645"/>
            <a:ext cx="6242050" cy="141414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indent="49530">
              <a:lnSpc>
                <a:spcPts val="1939"/>
              </a:lnSpc>
              <a:spcBef>
                <a:spcPts val="345"/>
              </a:spcBef>
            </a:pPr>
            <a:r>
              <a:rPr sz="1800" spc="-50" dirty="0">
                <a:latin typeface="Calibri"/>
                <a:cs typeface="Calibri"/>
              </a:rPr>
              <a:t>Test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senaryolarının/durumlarının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oluşturulması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önem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sırasına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göre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önceliklendirilmesi</a:t>
            </a:r>
            <a:endParaRPr sz="1800">
              <a:latin typeface="Calibri"/>
              <a:cs typeface="Calibri"/>
            </a:endParaRPr>
          </a:p>
          <a:p>
            <a:pPr marL="87630">
              <a:lnSpc>
                <a:spcPct val="100000"/>
              </a:lnSpc>
              <a:spcBef>
                <a:spcPts val="1070"/>
              </a:spcBef>
            </a:pPr>
            <a:r>
              <a:rPr sz="1800" spc="-50" dirty="0">
                <a:latin typeface="Calibri"/>
                <a:cs typeface="Calibri"/>
              </a:rPr>
              <a:t>Test</a:t>
            </a:r>
            <a:r>
              <a:rPr sz="1800" spc="-5" dirty="0">
                <a:latin typeface="Calibri"/>
                <a:cs typeface="Calibri"/>
              </a:rPr>
              <a:t> için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kullanılacak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verilerin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oluşturulması</a:t>
            </a:r>
            <a:endParaRPr sz="1800">
              <a:latin typeface="Calibri"/>
              <a:cs typeface="Calibri"/>
            </a:endParaRPr>
          </a:p>
          <a:p>
            <a:pPr marL="74930">
              <a:lnSpc>
                <a:spcPct val="100000"/>
              </a:lnSpc>
              <a:spcBef>
                <a:spcPts val="1415"/>
              </a:spcBef>
            </a:pPr>
            <a:r>
              <a:rPr sz="1800" spc="-5" dirty="0">
                <a:latin typeface="Calibri"/>
                <a:cs typeface="Calibri"/>
              </a:rPr>
              <a:t>Test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için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kullanılacak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olan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ortamın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çalışırlılığının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kontrol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edilmesi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87751" y="3040507"/>
            <a:ext cx="8007984" cy="2738120"/>
            <a:chOff x="3087751" y="3040507"/>
            <a:chExt cx="8007984" cy="2738120"/>
          </a:xfrm>
        </p:grpSpPr>
        <p:sp>
          <p:nvSpPr>
            <p:cNvPr id="10" name="object 10"/>
            <p:cNvSpPr/>
            <p:nvPr/>
          </p:nvSpPr>
          <p:spPr>
            <a:xfrm>
              <a:off x="3094101" y="3046857"/>
              <a:ext cx="7995284" cy="0"/>
            </a:xfrm>
            <a:custGeom>
              <a:avLst/>
              <a:gdLst/>
              <a:ahLst/>
              <a:cxnLst/>
              <a:rect l="l" t="t" r="r" b="b"/>
              <a:pathLst>
                <a:path w="7995284">
                  <a:moveTo>
                    <a:pt x="0" y="0"/>
                  </a:moveTo>
                  <a:lnTo>
                    <a:pt x="7994904" y="0"/>
                  </a:lnTo>
                </a:path>
              </a:pathLst>
            </a:custGeom>
            <a:ln w="12700">
              <a:solidFill>
                <a:srgbClr val="C0C8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94101" y="3811143"/>
              <a:ext cx="7995284" cy="0"/>
            </a:xfrm>
            <a:custGeom>
              <a:avLst/>
              <a:gdLst/>
              <a:ahLst/>
              <a:cxnLst/>
              <a:rect l="l" t="t" r="r" b="b"/>
              <a:pathLst>
                <a:path w="7995284">
                  <a:moveTo>
                    <a:pt x="0" y="0"/>
                  </a:moveTo>
                  <a:lnTo>
                    <a:pt x="7994904" y="0"/>
                  </a:lnTo>
                </a:path>
              </a:pathLst>
            </a:custGeom>
            <a:ln w="12700">
              <a:solidFill>
                <a:srgbClr val="C0C8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94101" y="3955161"/>
              <a:ext cx="7995284" cy="0"/>
            </a:xfrm>
            <a:custGeom>
              <a:avLst/>
              <a:gdLst/>
              <a:ahLst/>
              <a:cxnLst/>
              <a:rect l="l" t="t" r="r" b="b"/>
              <a:pathLst>
                <a:path w="7995284">
                  <a:moveTo>
                    <a:pt x="0" y="0"/>
                  </a:moveTo>
                  <a:lnTo>
                    <a:pt x="7994904" y="0"/>
                  </a:lnTo>
                </a:path>
              </a:pathLst>
            </a:custGeom>
            <a:ln w="12700">
              <a:solidFill>
                <a:srgbClr val="C0C8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94101" y="4409313"/>
              <a:ext cx="7995284" cy="0"/>
            </a:xfrm>
            <a:custGeom>
              <a:avLst/>
              <a:gdLst/>
              <a:ahLst/>
              <a:cxnLst/>
              <a:rect l="l" t="t" r="r" b="b"/>
              <a:pathLst>
                <a:path w="7995284">
                  <a:moveTo>
                    <a:pt x="0" y="0"/>
                  </a:moveTo>
                  <a:lnTo>
                    <a:pt x="7994904" y="0"/>
                  </a:lnTo>
                </a:path>
              </a:pathLst>
            </a:custGeom>
            <a:ln w="12700">
              <a:solidFill>
                <a:srgbClr val="C0C8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94101" y="4863464"/>
              <a:ext cx="7995284" cy="0"/>
            </a:xfrm>
            <a:custGeom>
              <a:avLst/>
              <a:gdLst/>
              <a:ahLst/>
              <a:cxnLst/>
              <a:rect l="l" t="t" r="r" b="b"/>
              <a:pathLst>
                <a:path w="7995284">
                  <a:moveTo>
                    <a:pt x="0" y="0"/>
                  </a:moveTo>
                  <a:lnTo>
                    <a:pt x="7994904" y="0"/>
                  </a:lnTo>
                </a:path>
              </a:pathLst>
            </a:custGeom>
            <a:ln w="12700">
              <a:solidFill>
                <a:srgbClr val="C0C8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94101" y="5317617"/>
              <a:ext cx="7995284" cy="0"/>
            </a:xfrm>
            <a:custGeom>
              <a:avLst/>
              <a:gdLst/>
              <a:ahLst/>
              <a:cxnLst/>
              <a:rect l="l" t="t" r="r" b="b"/>
              <a:pathLst>
                <a:path w="7995284">
                  <a:moveTo>
                    <a:pt x="0" y="0"/>
                  </a:moveTo>
                  <a:lnTo>
                    <a:pt x="7994904" y="0"/>
                  </a:lnTo>
                </a:path>
              </a:pathLst>
            </a:custGeom>
            <a:ln w="12700">
              <a:solidFill>
                <a:srgbClr val="C0C8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94101" y="5771769"/>
              <a:ext cx="7995284" cy="0"/>
            </a:xfrm>
            <a:custGeom>
              <a:avLst/>
              <a:gdLst/>
              <a:ahLst/>
              <a:cxnLst/>
              <a:rect l="l" t="t" r="r" b="b"/>
              <a:pathLst>
                <a:path w="7995284">
                  <a:moveTo>
                    <a:pt x="0" y="0"/>
                  </a:moveTo>
                  <a:lnTo>
                    <a:pt x="7994904" y="0"/>
                  </a:lnTo>
                </a:path>
              </a:pathLst>
            </a:custGeom>
            <a:ln w="12700">
              <a:solidFill>
                <a:srgbClr val="C0C8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84099" y="3182336"/>
            <a:ext cx="742632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indent="92075">
              <a:lnSpc>
                <a:spcPts val="1939"/>
              </a:lnSpc>
              <a:spcBef>
                <a:spcPts val="345"/>
              </a:spcBef>
            </a:pPr>
            <a:r>
              <a:rPr sz="1800" spc="-5" dirty="0">
                <a:latin typeface="Calibri"/>
                <a:cs typeface="Calibri"/>
              </a:rPr>
              <a:t>Belirlenen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sıra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test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senaryolarının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manuel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yada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otomasyon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aracı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kullanılarak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çalıştırılması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52398" y="4436702"/>
            <a:ext cx="7110730" cy="1666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Calibri"/>
                <a:cs typeface="Calibri"/>
              </a:rPr>
              <a:t>Testler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sonunda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elde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edilen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sonuçlar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beklenen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sonuçların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karşılaştırılması</a:t>
            </a:r>
            <a:endParaRPr sz="1800">
              <a:latin typeface="Calibri"/>
              <a:cs typeface="Calibri"/>
            </a:endParaRPr>
          </a:p>
          <a:p>
            <a:pPr marL="12700" marR="1614170" indent="39370">
              <a:lnSpc>
                <a:spcPct val="165600"/>
              </a:lnSpc>
              <a:spcBef>
                <a:spcPts val="30"/>
              </a:spcBef>
            </a:pPr>
            <a:r>
              <a:rPr sz="1800" spc="-10" dirty="0">
                <a:latin typeface="Calibri"/>
                <a:cs typeface="Calibri"/>
              </a:rPr>
              <a:t>Karşılaştırmalar </a:t>
            </a:r>
            <a:r>
              <a:rPr sz="1800" spc="-5" dirty="0">
                <a:latin typeface="Calibri"/>
                <a:cs typeface="Calibri"/>
              </a:rPr>
              <a:t>sonucunda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çıkan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hataların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bildirilmesi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Çıkan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hatalara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neden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olan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temel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sorunların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tespit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edilmesi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Hatalar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düzeltildikçe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yineleme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onay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testlerinin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yapılması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845435" y="1670432"/>
            <a:ext cx="8368030" cy="4561840"/>
            <a:chOff x="2845435" y="1670432"/>
            <a:chExt cx="8368030" cy="4561840"/>
          </a:xfrm>
        </p:grpSpPr>
        <p:sp>
          <p:nvSpPr>
            <p:cNvPr id="20" name="object 20"/>
            <p:cNvSpPr/>
            <p:nvPr/>
          </p:nvSpPr>
          <p:spPr>
            <a:xfrm>
              <a:off x="3094101" y="3825624"/>
              <a:ext cx="8113395" cy="311785"/>
            </a:xfrm>
            <a:custGeom>
              <a:avLst/>
              <a:gdLst/>
              <a:ahLst/>
              <a:cxnLst/>
              <a:rect l="l" t="t" r="r" b="b"/>
              <a:pathLst>
                <a:path w="8113395" h="311785">
                  <a:moveTo>
                    <a:pt x="7957184" y="0"/>
                  </a:moveTo>
                  <a:lnTo>
                    <a:pt x="7957184" y="77914"/>
                  </a:lnTo>
                  <a:lnTo>
                    <a:pt x="0" y="77914"/>
                  </a:lnTo>
                  <a:lnTo>
                    <a:pt x="0" y="233743"/>
                  </a:lnTo>
                  <a:lnTo>
                    <a:pt x="7957184" y="233743"/>
                  </a:lnTo>
                  <a:lnTo>
                    <a:pt x="7957184" y="311657"/>
                  </a:lnTo>
                  <a:lnTo>
                    <a:pt x="8113014" y="155828"/>
                  </a:lnTo>
                  <a:lnTo>
                    <a:pt x="795718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94101" y="3825624"/>
              <a:ext cx="8113395" cy="311785"/>
            </a:xfrm>
            <a:custGeom>
              <a:avLst/>
              <a:gdLst/>
              <a:ahLst/>
              <a:cxnLst/>
              <a:rect l="l" t="t" r="r" b="b"/>
              <a:pathLst>
                <a:path w="8113395" h="311785">
                  <a:moveTo>
                    <a:pt x="0" y="77914"/>
                  </a:moveTo>
                  <a:lnTo>
                    <a:pt x="7957184" y="77914"/>
                  </a:lnTo>
                  <a:lnTo>
                    <a:pt x="7957184" y="0"/>
                  </a:lnTo>
                  <a:lnTo>
                    <a:pt x="8113014" y="155828"/>
                  </a:lnTo>
                  <a:lnTo>
                    <a:pt x="7957184" y="311657"/>
                  </a:lnTo>
                  <a:lnTo>
                    <a:pt x="7957184" y="233743"/>
                  </a:lnTo>
                  <a:lnTo>
                    <a:pt x="0" y="233743"/>
                  </a:lnTo>
                  <a:lnTo>
                    <a:pt x="0" y="7791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94101" y="6225920"/>
              <a:ext cx="7995284" cy="0"/>
            </a:xfrm>
            <a:custGeom>
              <a:avLst/>
              <a:gdLst/>
              <a:ahLst/>
              <a:cxnLst/>
              <a:rect l="l" t="t" r="r" b="b"/>
              <a:pathLst>
                <a:path w="7995284">
                  <a:moveTo>
                    <a:pt x="0" y="0"/>
                  </a:moveTo>
                  <a:lnTo>
                    <a:pt x="7994904" y="0"/>
                  </a:lnTo>
                </a:path>
              </a:pathLst>
            </a:custGeom>
            <a:ln w="12700">
              <a:solidFill>
                <a:srgbClr val="C0C8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51785" y="1676782"/>
              <a:ext cx="485140" cy="4549140"/>
            </a:xfrm>
            <a:custGeom>
              <a:avLst/>
              <a:gdLst/>
              <a:ahLst/>
              <a:cxnLst/>
              <a:rect l="l" t="t" r="r" b="b"/>
              <a:pathLst>
                <a:path w="485139" h="4549140">
                  <a:moveTo>
                    <a:pt x="242315" y="0"/>
                  </a:moveTo>
                  <a:lnTo>
                    <a:pt x="0" y="242315"/>
                  </a:lnTo>
                  <a:lnTo>
                    <a:pt x="121157" y="242315"/>
                  </a:lnTo>
                  <a:lnTo>
                    <a:pt x="121157" y="4306824"/>
                  </a:lnTo>
                  <a:lnTo>
                    <a:pt x="0" y="4306824"/>
                  </a:lnTo>
                  <a:lnTo>
                    <a:pt x="242315" y="4549140"/>
                  </a:lnTo>
                  <a:lnTo>
                    <a:pt x="484631" y="4306824"/>
                  </a:lnTo>
                  <a:lnTo>
                    <a:pt x="363474" y="4306824"/>
                  </a:lnTo>
                  <a:lnTo>
                    <a:pt x="363474" y="242315"/>
                  </a:lnTo>
                  <a:lnTo>
                    <a:pt x="484631" y="242315"/>
                  </a:lnTo>
                  <a:lnTo>
                    <a:pt x="24231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51785" y="1676782"/>
              <a:ext cx="485140" cy="4549140"/>
            </a:xfrm>
            <a:custGeom>
              <a:avLst/>
              <a:gdLst/>
              <a:ahLst/>
              <a:cxnLst/>
              <a:rect l="l" t="t" r="r" b="b"/>
              <a:pathLst>
                <a:path w="485139" h="4549140">
                  <a:moveTo>
                    <a:pt x="0" y="242315"/>
                  </a:moveTo>
                  <a:lnTo>
                    <a:pt x="242315" y="0"/>
                  </a:lnTo>
                  <a:lnTo>
                    <a:pt x="484631" y="242315"/>
                  </a:lnTo>
                  <a:lnTo>
                    <a:pt x="363474" y="242315"/>
                  </a:lnTo>
                  <a:lnTo>
                    <a:pt x="363474" y="4306824"/>
                  </a:lnTo>
                  <a:lnTo>
                    <a:pt x="484631" y="4306824"/>
                  </a:lnTo>
                  <a:lnTo>
                    <a:pt x="242315" y="4549140"/>
                  </a:lnTo>
                  <a:lnTo>
                    <a:pt x="0" y="4306824"/>
                  </a:lnTo>
                  <a:lnTo>
                    <a:pt x="121157" y="4306824"/>
                  </a:lnTo>
                  <a:lnTo>
                    <a:pt x="121157" y="242315"/>
                  </a:lnTo>
                  <a:lnTo>
                    <a:pt x="0" y="24231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317627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Değerlendirme</a:t>
            </a:r>
          </a:p>
        </p:txBody>
      </p:sp>
      <p:sp>
        <p:nvSpPr>
          <p:cNvPr id="3" name="object 3"/>
          <p:cNvSpPr/>
          <p:nvPr/>
        </p:nvSpPr>
        <p:spPr>
          <a:xfrm>
            <a:off x="270129" y="1234058"/>
            <a:ext cx="11840845" cy="0"/>
          </a:xfrm>
          <a:custGeom>
            <a:avLst/>
            <a:gdLst/>
            <a:ahLst/>
            <a:cxnLst/>
            <a:rect l="l" t="t" r="r" b="b"/>
            <a:pathLst>
              <a:path w="11840845">
                <a:moveTo>
                  <a:pt x="0" y="0"/>
                </a:moveTo>
                <a:lnTo>
                  <a:pt x="11840718" y="0"/>
                </a:lnTo>
              </a:path>
            </a:pathLst>
          </a:custGeom>
          <a:ln w="127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0129" y="2707004"/>
            <a:ext cx="11840845" cy="0"/>
          </a:xfrm>
          <a:custGeom>
            <a:avLst/>
            <a:gdLst/>
            <a:ahLst/>
            <a:cxnLst/>
            <a:rect l="l" t="t" r="r" b="b"/>
            <a:pathLst>
              <a:path w="11840845">
                <a:moveTo>
                  <a:pt x="0" y="0"/>
                </a:moveTo>
                <a:lnTo>
                  <a:pt x="11840718" y="0"/>
                </a:lnTo>
              </a:path>
            </a:pathLst>
          </a:custGeom>
          <a:ln w="127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5036" y="3175745"/>
            <a:ext cx="2213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DEĞERLENDİRME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69124" y="2739241"/>
            <a:ext cx="3912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Test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loglarının</a:t>
            </a:r>
            <a:r>
              <a:rPr sz="1800" dirty="0">
                <a:latin typeface="Calibri"/>
                <a:cs typeface="Calibri"/>
              </a:rPr>
              <a:t> ve </a:t>
            </a:r>
            <a:r>
              <a:rPr sz="1800" spc="-5" dirty="0">
                <a:latin typeface="Calibri"/>
                <a:cs typeface="Calibri"/>
              </a:rPr>
              <a:t>raporlarının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incelenmesi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36139" y="3030092"/>
            <a:ext cx="9463405" cy="0"/>
          </a:xfrm>
          <a:custGeom>
            <a:avLst/>
            <a:gdLst/>
            <a:ahLst/>
            <a:cxnLst/>
            <a:rect l="l" t="t" r="r" b="b"/>
            <a:pathLst>
              <a:path w="9463405">
                <a:moveTo>
                  <a:pt x="0" y="0"/>
                </a:moveTo>
                <a:lnTo>
                  <a:pt x="9463278" y="0"/>
                </a:lnTo>
              </a:path>
            </a:pathLst>
          </a:custGeom>
          <a:ln w="12700">
            <a:solidFill>
              <a:srgbClr val="C0C8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69124" y="2982314"/>
            <a:ext cx="9084310" cy="55118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ts val="1980"/>
              </a:lnSpc>
              <a:spcBef>
                <a:spcPts val="315"/>
              </a:spcBef>
            </a:pPr>
            <a:r>
              <a:rPr sz="1800" spc="-5" dirty="0">
                <a:latin typeface="Calibri"/>
                <a:cs typeface="Calibri"/>
              </a:rPr>
              <a:t>Raporların </a:t>
            </a:r>
            <a:r>
              <a:rPr sz="1800" spc="-10" dirty="0">
                <a:latin typeface="Calibri"/>
                <a:cs typeface="Calibri"/>
              </a:rPr>
              <a:t>ve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logların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planlamada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belirlenen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sonlandırma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kriterlerinin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yakalanıp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yakalanmadığının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kontrol</a:t>
            </a:r>
            <a:r>
              <a:rPr sz="1800" spc="-5" dirty="0">
                <a:latin typeface="Calibri"/>
                <a:cs typeface="Calibri"/>
              </a:rPr>
              <a:t> edilmesi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629789" y="3512946"/>
            <a:ext cx="9476105" cy="335280"/>
            <a:chOff x="2629789" y="3512946"/>
            <a:chExt cx="9476105" cy="335280"/>
          </a:xfrm>
        </p:grpSpPr>
        <p:sp>
          <p:nvSpPr>
            <p:cNvPr id="10" name="object 10"/>
            <p:cNvSpPr/>
            <p:nvPr/>
          </p:nvSpPr>
          <p:spPr>
            <a:xfrm>
              <a:off x="2636139" y="3519296"/>
              <a:ext cx="9463405" cy="0"/>
            </a:xfrm>
            <a:custGeom>
              <a:avLst/>
              <a:gdLst/>
              <a:ahLst/>
              <a:cxnLst/>
              <a:rect l="l" t="t" r="r" b="b"/>
              <a:pathLst>
                <a:path w="9463405">
                  <a:moveTo>
                    <a:pt x="0" y="0"/>
                  </a:moveTo>
                  <a:lnTo>
                    <a:pt x="9463278" y="0"/>
                  </a:lnTo>
                </a:path>
              </a:pathLst>
            </a:custGeom>
            <a:ln w="12700">
              <a:solidFill>
                <a:srgbClr val="C0C8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6139" y="3841622"/>
              <a:ext cx="9463405" cy="0"/>
            </a:xfrm>
            <a:custGeom>
              <a:avLst/>
              <a:gdLst/>
              <a:ahLst/>
              <a:cxnLst/>
              <a:rect l="l" t="t" r="r" b="b"/>
              <a:pathLst>
                <a:path w="9463405">
                  <a:moveTo>
                    <a:pt x="0" y="0"/>
                  </a:moveTo>
                  <a:lnTo>
                    <a:pt x="9463278" y="0"/>
                  </a:lnTo>
                </a:path>
              </a:pathLst>
            </a:custGeom>
            <a:ln w="12700">
              <a:solidFill>
                <a:srgbClr val="C0C8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869124" y="3502896"/>
            <a:ext cx="8877935" cy="671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6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Kontroller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sonucunda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"Daha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fazla</a:t>
            </a:r>
            <a:r>
              <a:rPr sz="1800" spc="-5" dirty="0">
                <a:latin typeface="Calibri"/>
                <a:cs typeface="Calibri"/>
              </a:rPr>
              <a:t> yapılmalı </a:t>
            </a:r>
            <a:r>
              <a:rPr sz="1800" dirty="0">
                <a:latin typeface="Calibri"/>
                <a:cs typeface="Calibri"/>
              </a:rPr>
              <a:t>mı,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yoksa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test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sonlandırılmalı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mı"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kararının</a:t>
            </a:r>
            <a:r>
              <a:rPr sz="1800" spc="-5" dirty="0">
                <a:latin typeface="Calibri"/>
                <a:cs typeface="Calibri"/>
              </a:rPr>
              <a:t> verilmesi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Test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projesi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özetinin,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üst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yönetime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raporlanması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547492" y="2703702"/>
            <a:ext cx="9552305" cy="1467485"/>
            <a:chOff x="2547492" y="2703702"/>
            <a:chExt cx="9552305" cy="1467485"/>
          </a:xfrm>
        </p:grpSpPr>
        <p:sp>
          <p:nvSpPr>
            <p:cNvPr id="14" name="object 14"/>
            <p:cNvSpPr/>
            <p:nvPr/>
          </p:nvSpPr>
          <p:spPr>
            <a:xfrm>
              <a:off x="2636138" y="4164711"/>
              <a:ext cx="9463405" cy="0"/>
            </a:xfrm>
            <a:custGeom>
              <a:avLst/>
              <a:gdLst/>
              <a:ahLst/>
              <a:cxnLst/>
              <a:rect l="l" t="t" r="r" b="b"/>
              <a:pathLst>
                <a:path w="9463405">
                  <a:moveTo>
                    <a:pt x="0" y="0"/>
                  </a:moveTo>
                  <a:lnTo>
                    <a:pt x="9463278" y="0"/>
                  </a:lnTo>
                </a:path>
              </a:pathLst>
            </a:custGeom>
            <a:ln w="12700">
              <a:solidFill>
                <a:srgbClr val="C0C8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53842" y="2710052"/>
              <a:ext cx="234950" cy="1427480"/>
            </a:xfrm>
            <a:custGeom>
              <a:avLst/>
              <a:gdLst/>
              <a:ahLst/>
              <a:cxnLst/>
              <a:rect l="l" t="t" r="r" b="b"/>
              <a:pathLst>
                <a:path w="234950" h="1427479">
                  <a:moveTo>
                    <a:pt x="117348" y="0"/>
                  </a:moveTo>
                  <a:lnTo>
                    <a:pt x="0" y="117348"/>
                  </a:lnTo>
                  <a:lnTo>
                    <a:pt x="58674" y="117348"/>
                  </a:lnTo>
                  <a:lnTo>
                    <a:pt x="58674" y="1309878"/>
                  </a:lnTo>
                  <a:lnTo>
                    <a:pt x="0" y="1309878"/>
                  </a:lnTo>
                  <a:lnTo>
                    <a:pt x="117348" y="1427226"/>
                  </a:lnTo>
                  <a:lnTo>
                    <a:pt x="234696" y="1309878"/>
                  </a:lnTo>
                  <a:lnTo>
                    <a:pt x="176022" y="1309878"/>
                  </a:lnTo>
                  <a:lnTo>
                    <a:pt x="176022" y="117348"/>
                  </a:lnTo>
                  <a:lnTo>
                    <a:pt x="234696" y="117348"/>
                  </a:lnTo>
                  <a:lnTo>
                    <a:pt x="1173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553842" y="2710052"/>
              <a:ext cx="234950" cy="1427480"/>
            </a:xfrm>
            <a:custGeom>
              <a:avLst/>
              <a:gdLst/>
              <a:ahLst/>
              <a:cxnLst/>
              <a:rect l="l" t="t" r="r" b="b"/>
              <a:pathLst>
                <a:path w="234950" h="1427479">
                  <a:moveTo>
                    <a:pt x="0" y="117348"/>
                  </a:moveTo>
                  <a:lnTo>
                    <a:pt x="117348" y="0"/>
                  </a:lnTo>
                  <a:lnTo>
                    <a:pt x="234696" y="117348"/>
                  </a:lnTo>
                  <a:lnTo>
                    <a:pt x="176022" y="117348"/>
                  </a:lnTo>
                  <a:lnTo>
                    <a:pt x="176022" y="1309878"/>
                  </a:lnTo>
                  <a:lnTo>
                    <a:pt x="234696" y="1309878"/>
                  </a:lnTo>
                  <a:lnTo>
                    <a:pt x="117348" y="1427226"/>
                  </a:lnTo>
                  <a:lnTo>
                    <a:pt x="0" y="1309878"/>
                  </a:lnTo>
                  <a:lnTo>
                    <a:pt x="58674" y="1309878"/>
                  </a:lnTo>
                  <a:lnTo>
                    <a:pt x="58674" y="117348"/>
                  </a:lnTo>
                  <a:lnTo>
                    <a:pt x="0" y="11734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365506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105" dirty="0"/>
              <a:t> </a:t>
            </a:r>
            <a:r>
              <a:rPr dirty="0"/>
              <a:t>Sonlandırma</a:t>
            </a:r>
          </a:p>
        </p:txBody>
      </p:sp>
      <p:sp>
        <p:nvSpPr>
          <p:cNvPr id="3" name="object 3"/>
          <p:cNvSpPr/>
          <p:nvPr/>
        </p:nvSpPr>
        <p:spPr>
          <a:xfrm>
            <a:off x="391286" y="1226185"/>
            <a:ext cx="11800840" cy="12700"/>
          </a:xfrm>
          <a:custGeom>
            <a:avLst/>
            <a:gdLst/>
            <a:ahLst/>
            <a:cxnLst/>
            <a:rect l="l" t="t" r="r" b="b"/>
            <a:pathLst>
              <a:path w="11800840" h="12700">
                <a:moveTo>
                  <a:pt x="0" y="12700"/>
                </a:moveTo>
                <a:lnTo>
                  <a:pt x="11800713" y="12700"/>
                </a:lnTo>
                <a:lnTo>
                  <a:pt x="11800713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1286" y="2699130"/>
            <a:ext cx="11800840" cy="12700"/>
          </a:xfrm>
          <a:custGeom>
            <a:avLst/>
            <a:gdLst/>
            <a:ahLst/>
            <a:cxnLst/>
            <a:rect l="l" t="t" r="r" b="b"/>
            <a:pathLst>
              <a:path w="11800840" h="12700">
                <a:moveTo>
                  <a:pt x="0" y="12700"/>
                </a:moveTo>
                <a:lnTo>
                  <a:pt x="11800713" y="12700"/>
                </a:lnTo>
                <a:lnTo>
                  <a:pt x="11800713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7205" y="3239808"/>
            <a:ext cx="2147570" cy="78422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ts val="2860"/>
              </a:lnSpc>
              <a:spcBef>
                <a:spcPts val="409"/>
              </a:spcBef>
            </a:pPr>
            <a:r>
              <a:rPr sz="2600" b="1" spc="-20" dirty="0">
                <a:solidFill>
                  <a:srgbClr val="FF0000"/>
                </a:solidFill>
                <a:latin typeface="Calibri"/>
                <a:cs typeface="Calibri"/>
              </a:rPr>
              <a:t>TEST </a:t>
            </a:r>
            <a:r>
              <a:rPr sz="26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FF0000"/>
                </a:solidFill>
                <a:latin typeface="Calibri"/>
                <a:cs typeface="Calibri"/>
              </a:rPr>
              <a:t>SO</a:t>
            </a:r>
            <a:r>
              <a:rPr sz="2600" b="1" spc="-1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600" b="1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600" b="1" spc="-10" dirty="0">
                <a:solidFill>
                  <a:srgbClr val="FF0000"/>
                </a:solidFill>
                <a:latin typeface="Calibri"/>
                <a:cs typeface="Calibri"/>
              </a:rPr>
              <a:t>ANDI</a:t>
            </a:r>
            <a:r>
              <a:rPr sz="2600" b="1" spc="-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600" b="1" spc="-1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600" b="1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09820" y="2651634"/>
            <a:ext cx="9144635" cy="55118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indent="146050">
              <a:lnSpc>
                <a:spcPts val="1980"/>
              </a:lnSpc>
              <a:spcBef>
                <a:spcPts val="315"/>
              </a:spcBef>
            </a:pPr>
            <a:r>
              <a:rPr sz="1800" dirty="0">
                <a:latin typeface="Calibri"/>
                <a:cs typeface="Calibri"/>
              </a:rPr>
              <a:t>Planlanan</a:t>
            </a:r>
            <a:r>
              <a:rPr sz="1800" spc="-5" dirty="0">
                <a:latin typeface="Calibri"/>
                <a:cs typeface="Calibri"/>
              </a:rPr>
              <a:t> çıktıların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üretildiğinin, </a:t>
            </a:r>
            <a:r>
              <a:rPr sz="1800" dirty="0">
                <a:latin typeface="Calibri"/>
                <a:cs typeface="Calibri"/>
              </a:rPr>
              <a:t>açılan</a:t>
            </a:r>
            <a:r>
              <a:rPr sz="1800" spc="-5" dirty="0">
                <a:latin typeface="Calibri"/>
                <a:cs typeface="Calibri"/>
              </a:rPr>
              <a:t> önemli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hataların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düzeltildiğinin</a:t>
            </a:r>
            <a:r>
              <a:rPr sz="1800" spc="-10" dirty="0">
                <a:latin typeface="Calibri"/>
                <a:cs typeface="Calibri"/>
              </a:rPr>
              <a:t> ve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test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projesinin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istenilen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şekilde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dökümante</a:t>
            </a:r>
            <a:r>
              <a:rPr sz="1800" spc="-5" dirty="0">
                <a:latin typeface="Calibri"/>
                <a:cs typeface="Calibri"/>
              </a:rPr>
              <a:t> edildiğinin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kontrol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edilmesi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57297" y="3189858"/>
            <a:ext cx="9434830" cy="503555"/>
          </a:xfrm>
          <a:custGeom>
            <a:avLst/>
            <a:gdLst/>
            <a:ahLst/>
            <a:cxnLst/>
            <a:rect l="l" t="t" r="r" b="b"/>
            <a:pathLst>
              <a:path w="9434830" h="503554">
                <a:moveTo>
                  <a:pt x="9434690" y="490728"/>
                </a:moveTo>
                <a:lnTo>
                  <a:pt x="0" y="490728"/>
                </a:lnTo>
                <a:lnTo>
                  <a:pt x="0" y="503428"/>
                </a:lnTo>
                <a:lnTo>
                  <a:pt x="9434690" y="503428"/>
                </a:lnTo>
                <a:lnTo>
                  <a:pt x="9434690" y="490728"/>
                </a:lnTo>
                <a:close/>
              </a:path>
              <a:path w="9434830" h="503554">
                <a:moveTo>
                  <a:pt x="9434690" y="0"/>
                </a:moveTo>
                <a:lnTo>
                  <a:pt x="0" y="0"/>
                </a:lnTo>
                <a:lnTo>
                  <a:pt x="0" y="12700"/>
                </a:lnTo>
                <a:lnTo>
                  <a:pt x="9434690" y="12700"/>
                </a:lnTo>
                <a:lnTo>
                  <a:pt x="9434690" y="0"/>
                </a:lnTo>
                <a:close/>
              </a:path>
            </a:pathLst>
          </a:custGeom>
          <a:solidFill>
            <a:srgbClr val="C0C8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16237" y="3249131"/>
            <a:ext cx="7812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Calibri"/>
                <a:cs typeface="Calibri"/>
              </a:rPr>
              <a:t>Testware,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test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ortamı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test</a:t>
            </a:r>
            <a:r>
              <a:rPr sz="1800" spc="-5" dirty="0">
                <a:latin typeface="Calibri"/>
                <a:cs typeface="Calibri"/>
              </a:rPr>
              <a:t> altyapısının</a:t>
            </a:r>
            <a:r>
              <a:rPr sz="1800" dirty="0">
                <a:latin typeface="Calibri"/>
                <a:cs typeface="Calibri"/>
              </a:rPr>
              <a:t> daha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sonraki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test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projeleri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için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arşivlenmesi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64421" y="3707857"/>
            <a:ext cx="6987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Projede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tecrübe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edilen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paylaşılarak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test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sürecinin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olgunluğunun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arttırılması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625979" y="2709036"/>
            <a:ext cx="9566275" cy="1474470"/>
            <a:chOff x="2625979" y="2709036"/>
            <a:chExt cx="9566275" cy="1474470"/>
          </a:xfrm>
        </p:grpSpPr>
        <p:sp>
          <p:nvSpPr>
            <p:cNvPr id="11" name="object 11"/>
            <p:cNvSpPr/>
            <p:nvPr/>
          </p:nvSpPr>
          <p:spPr>
            <a:xfrm>
              <a:off x="2757297" y="4170552"/>
              <a:ext cx="9434830" cy="12700"/>
            </a:xfrm>
            <a:custGeom>
              <a:avLst/>
              <a:gdLst/>
              <a:ahLst/>
              <a:cxnLst/>
              <a:rect l="l" t="t" r="r" b="b"/>
              <a:pathLst>
                <a:path w="9434830" h="12700">
                  <a:moveTo>
                    <a:pt x="0" y="12700"/>
                  </a:moveTo>
                  <a:lnTo>
                    <a:pt x="9434702" y="12700"/>
                  </a:lnTo>
                  <a:lnTo>
                    <a:pt x="9434702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C0C8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32329" y="2715386"/>
              <a:ext cx="234315" cy="1428115"/>
            </a:xfrm>
            <a:custGeom>
              <a:avLst/>
              <a:gdLst/>
              <a:ahLst/>
              <a:cxnLst/>
              <a:rect l="l" t="t" r="r" b="b"/>
              <a:pathLst>
                <a:path w="234314" h="1428114">
                  <a:moveTo>
                    <a:pt x="116967" y="0"/>
                  </a:moveTo>
                  <a:lnTo>
                    <a:pt x="0" y="116966"/>
                  </a:lnTo>
                  <a:lnTo>
                    <a:pt x="58483" y="116966"/>
                  </a:lnTo>
                  <a:lnTo>
                    <a:pt x="58483" y="1311020"/>
                  </a:lnTo>
                  <a:lnTo>
                    <a:pt x="0" y="1311020"/>
                  </a:lnTo>
                  <a:lnTo>
                    <a:pt x="116967" y="1427987"/>
                  </a:lnTo>
                  <a:lnTo>
                    <a:pt x="233934" y="1311020"/>
                  </a:lnTo>
                  <a:lnTo>
                    <a:pt x="175450" y="1311020"/>
                  </a:lnTo>
                  <a:lnTo>
                    <a:pt x="175450" y="116966"/>
                  </a:lnTo>
                  <a:lnTo>
                    <a:pt x="233934" y="116966"/>
                  </a:lnTo>
                  <a:lnTo>
                    <a:pt x="1169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32329" y="2715386"/>
              <a:ext cx="234315" cy="1428115"/>
            </a:xfrm>
            <a:custGeom>
              <a:avLst/>
              <a:gdLst/>
              <a:ahLst/>
              <a:cxnLst/>
              <a:rect l="l" t="t" r="r" b="b"/>
              <a:pathLst>
                <a:path w="234314" h="1428114">
                  <a:moveTo>
                    <a:pt x="0" y="116966"/>
                  </a:moveTo>
                  <a:lnTo>
                    <a:pt x="116967" y="0"/>
                  </a:lnTo>
                  <a:lnTo>
                    <a:pt x="233934" y="116966"/>
                  </a:lnTo>
                  <a:lnTo>
                    <a:pt x="175450" y="116966"/>
                  </a:lnTo>
                  <a:lnTo>
                    <a:pt x="175450" y="1311020"/>
                  </a:lnTo>
                  <a:lnTo>
                    <a:pt x="233934" y="1311020"/>
                  </a:lnTo>
                  <a:lnTo>
                    <a:pt x="116967" y="1427987"/>
                  </a:lnTo>
                  <a:lnTo>
                    <a:pt x="0" y="1311020"/>
                  </a:lnTo>
                  <a:lnTo>
                    <a:pt x="58483" y="1311020"/>
                  </a:lnTo>
                  <a:lnTo>
                    <a:pt x="58483" y="116966"/>
                  </a:lnTo>
                  <a:lnTo>
                    <a:pt x="0" y="11696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365506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105" dirty="0"/>
              <a:t> </a:t>
            </a:r>
            <a:r>
              <a:rPr dirty="0"/>
              <a:t>Sonlandırma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55939" y="2284096"/>
            <a:ext cx="7028815" cy="4041140"/>
            <a:chOff x="2555939" y="2284096"/>
            <a:chExt cx="7028815" cy="4041140"/>
          </a:xfrm>
        </p:grpSpPr>
        <p:sp>
          <p:nvSpPr>
            <p:cNvPr id="4" name="object 4"/>
            <p:cNvSpPr/>
            <p:nvPr/>
          </p:nvSpPr>
          <p:spPr>
            <a:xfrm>
              <a:off x="2555939" y="2284096"/>
              <a:ext cx="7028815" cy="4041140"/>
            </a:xfrm>
            <a:custGeom>
              <a:avLst/>
              <a:gdLst/>
              <a:ahLst/>
              <a:cxnLst/>
              <a:rect l="l" t="t" r="r" b="b"/>
              <a:pathLst>
                <a:path w="7028815" h="4041140">
                  <a:moveTo>
                    <a:pt x="6191618" y="0"/>
                  </a:moveTo>
                  <a:lnTo>
                    <a:pt x="6296139" y="339026"/>
                  </a:lnTo>
                  <a:lnTo>
                    <a:pt x="6154704" y="381730"/>
                  </a:lnTo>
                  <a:lnTo>
                    <a:pt x="6014832" y="424594"/>
                  </a:lnTo>
                  <a:lnTo>
                    <a:pt x="5876522" y="467618"/>
                  </a:lnTo>
                  <a:lnTo>
                    <a:pt x="5739775" y="510803"/>
                  </a:lnTo>
                  <a:lnTo>
                    <a:pt x="5604590" y="554147"/>
                  </a:lnTo>
                  <a:lnTo>
                    <a:pt x="5470968" y="597652"/>
                  </a:lnTo>
                  <a:lnTo>
                    <a:pt x="5338908" y="641317"/>
                  </a:lnTo>
                  <a:lnTo>
                    <a:pt x="5208410" y="685142"/>
                  </a:lnTo>
                  <a:lnTo>
                    <a:pt x="5079475" y="729127"/>
                  </a:lnTo>
                  <a:lnTo>
                    <a:pt x="4952102" y="773272"/>
                  </a:lnTo>
                  <a:lnTo>
                    <a:pt x="4826292" y="817577"/>
                  </a:lnTo>
                  <a:lnTo>
                    <a:pt x="4702044" y="862043"/>
                  </a:lnTo>
                  <a:lnTo>
                    <a:pt x="4579358" y="906668"/>
                  </a:lnTo>
                  <a:lnTo>
                    <a:pt x="4458235" y="951454"/>
                  </a:lnTo>
                  <a:lnTo>
                    <a:pt x="4338674" y="996400"/>
                  </a:lnTo>
                  <a:lnTo>
                    <a:pt x="4220676" y="1041506"/>
                  </a:lnTo>
                  <a:lnTo>
                    <a:pt x="4104240" y="1086773"/>
                  </a:lnTo>
                  <a:lnTo>
                    <a:pt x="3989366" y="1132199"/>
                  </a:lnTo>
                  <a:lnTo>
                    <a:pt x="3876055" y="1177785"/>
                  </a:lnTo>
                  <a:lnTo>
                    <a:pt x="3764307" y="1223532"/>
                  </a:lnTo>
                  <a:lnTo>
                    <a:pt x="3654121" y="1269439"/>
                  </a:lnTo>
                  <a:lnTo>
                    <a:pt x="3545497" y="1315506"/>
                  </a:lnTo>
                  <a:lnTo>
                    <a:pt x="3438435" y="1361733"/>
                  </a:lnTo>
                  <a:lnTo>
                    <a:pt x="3332936" y="1408120"/>
                  </a:lnTo>
                  <a:lnTo>
                    <a:pt x="3229000" y="1454667"/>
                  </a:lnTo>
                  <a:lnTo>
                    <a:pt x="3126626" y="1501375"/>
                  </a:lnTo>
                  <a:lnTo>
                    <a:pt x="3025814" y="1548243"/>
                  </a:lnTo>
                  <a:lnTo>
                    <a:pt x="2926565" y="1595270"/>
                  </a:lnTo>
                  <a:lnTo>
                    <a:pt x="2828878" y="1642458"/>
                  </a:lnTo>
                  <a:lnTo>
                    <a:pt x="2732753" y="1689806"/>
                  </a:lnTo>
                  <a:lnTo>
                    <a:pt x="2638191" y="1737314"/>
                  </a:lnTo>
                  <a:lnTo>
                    <a:pt x="2545191" y="1784983"/>
                  </a:lnTo>
                  <a:lnTo>
                    <a:pt x="2453754" y="1832811"/>
                  </a:lnTo>
                  <a:lnTo>
                    <a:pt x="2363879" y="1880800"/>
                  </a:lnTo>
                  <a:lnTo>
                    <a:pt x="2275567" y="1928949"/>
                  </a:lnTo>
                  <a:lnTo>
                    <a:pt x="2188817" y="1977257"/>
                  </a:lnTo>
                  <a:lnTo>
                    <a:pt x="2103629" y="2025726"/>
                  </a:lnTo>
                  <a:lnTo>
                    <a:pt x="2020004" y="2074356"/>
                  </a:lnTo>
                  <a:lnTo>
                    <a:pt x="1937942" y="2123145"/>
                  </a:lnTo>
                  <a:lnTo>
                    <a:pt x="1857441" y="2172094"/>
                  </a:lnTo>
                  <a:lnTo>
                    <a:pt x="1778503" y="2221204"/>
                  </a:lnTo>
                  <a:lnTo>
                    <a:pt x="1701128" y="2270474"/>
                  </a:lnTo>
                  <a:lnTo>
                    <a:pt x="1625315" y="2319903"/>
                  </a:lnTo>
                  <a:lnTo>
                    <a:pt x="1551064" y="2369493"/>
                  </a:lnTo>
                  <a:lnTo>
                    <a:pt x="1478376" y="2419243"/>
                  </a:lnTo>
                  <a:lnTo>
                    <a:pt x="1442618" y="2444179"/>
                  </a:lnTo>
                  <a:lnTo>
                    <a:pt x="1407250" y="2469154"/>
                  </a:lnTo>
                  <a:lnTo>
                    <a:pt x="1372273" y="2494169"/>
                  </a:lnTo>
                  <a:lnTo>
                    <a:pt x="1337687" y="2519224"/>
                  </a:lnTo>
                  <a:lnTo>
                    <a:pt x="1303491" y="2544319"/>
                  </a:lnTo>
                  <a:lnTo>
                    <a:pt x="1269686" y="2569455"/>
                  </a:lnTo>
                  <a:lnTo>
                    <a:pt x="1236271" y="2594630"/>
                  </a:lnTo>
                  <a:lnTo>
                    <a:pt x="1203247" y="2619845"/>
                  </a:lnTo>
                  <a:lnTo>
                    <a:pt x="1170614" y="2645101"/>
                  </a:lnTo>
                  <a:lnTo>
                    <a:pt x="1138371" y="2670396"/>
                  </a:lnTo>
                  <a:lnTo>
                    <a:pt x="1106519" y="2695732"/>
                  </a:lnTo>
                  <a:lnTo>
                    <a:pt x="1075057" y="2721107"/>
                  </a:lnTo>
                  <a:lnTo>
                    <a:pt x="1043986" y="2746523"/>
                  </a:lnTo>
                  <a:lnTo>
                    <a:pt x="1013306" y="2771978"/>
                  </a:lnTo>
                  <a:lnTo>
                    <a:pt x="983016" y="2797474"/>
                  </a:lnTo>
                  <a:lnTo>
                    <a:pt x="953117" y="2823009"/>
                  </a:lnTo>
                  <a:lnTo>
                    <a:pt x="923609" y="2848585"/>
                  </a:lnTo>
                  <a:lnTo>
                    <a:pt x="894491" y="2874201"/>
                  </a:lnTo>
                  <a:lnTo>
                    <a:pt x="865763" y="2899856"/>
                  </a:lnTo>
                  <a:lnTo>
                    <a:pt x="837427" y="2925552"/>
                  </a:lnTo>
                  <a:lnTo>
                    <a:pt x="781925" y="2977064"/>
                  </a:lnTo>
                  <a:lnTo>
                    <a:pt x="727986" y="3028735"/>
                  </a:lnTo>
                  <a:lnTo>
                    <a:pt x="675609" y="3080567"/>
                  </a:lnTo>
                  <a:lnTo>
                    <a:pt x="624795" y="3132559"/>
                  </a:lnTo>
                  <a:lnTo>
                    <a:pt x="575543" y="3184711"/>
                  </a:lnTo>
                  <a:lnTo>
                    <a:pt x="527853" y="3237024"/>
                  </a:lnTo>
                  <a:lnTo>
                    <a:pt x="481726" y="3289496"/>
                  </a:lnTo>
                  <a:lnTo>
                    <a:pt x="437161" y="3342129"/>
                  </a:lnTo>
                  <a:lnTo>
                    <a:pt x="394159" y="3394921"/>
                  </a:lnTo>
                  <a:lnTo>
                    <a:pt x="352719" y="3447874"/>
                  </a:lnTo>
                  <a:lnTo>
                    <a:pt x="312841" y="3500987"/>
                  </a:lnTo>
                  <a:lnTo>
                    <a:pt x="274526" y="3554260"/>
                  </a:lnTo>
                  <a:lnTo>
                    <a:pt x="237774" y="3607693"/>
                  </a:lnTo>
                  <a:lnTo>
                    <a:pt x="202583" y="3661287"/>
                  </a:lnTo>
                  <a:lnTo>
                    <a:pt x="168956" y="3715040"/>
                  </a:lnTo>
                  <a:lnTo>
                    <a:pt x="136890" y="3768954"/>
                  </a:lnTo>
                  <a:lnTo>
                    <a:pt x="106387" y="3823027"/>
                  </a:lnTo>
                  <a:lnTo>
                    <a:pt x="77447" y="3877261"/>
                  </a:lnTo>
                  <a:lnTo>
                    <a:pt x="50069" y="3931655"/>
                  </a:lnTo>
                  <a:lnTo>
                    <a:pt x="24253" y="3986209"/>
                  </a:lnTo>
                  <a:lnTo>
                    <a:pt x="0" y="4040924"/>
                  </a:lnTo>
                  <a:lnTo>
                    <a:pt x="21925" y="4015396"/>
                  </a:lnTo>
                  <a:lnTo>
                    <a:pt x="44169" y="3989933"/>
                  </a:lnTo>
                  <a:lnTo>
                    <a:pt x="89613" y="3939202"/>
                  </a:lnTo>
                  <a:lnTo>
                    <a:pt x="136331" y="3888731"/>
                  </a:lnTo>
                  <a:lnTo>
                    <a:pt x="184323" y="3838520"/>
                  </a:lnTo>
                  <a:lnTo>
                    <a:pt x="233590" y="3788568"/>
                  </a:lnTo>
                  <a:lnTo>
                    <a:pt x="284131" y="3738876"/>
                  </a:lnTo>
                  <a:lnTo>
                    <a:pt x="335947" y="3689443"/>
                  </a:lnTo>
                  <a:lnTo>
                    <a:pt x="389036" y="3640270"/>
                  </a:lnTo>
                  <a:lnTo>
                    <a:pt x="443400" y="3591357"/>
                  </a:lnTo>
                  <a:lnTo>
                    <a:pt x="499039" y="3542704"/>
                  </a:lnTo>
                  <a:lnTo>
                    <a:pt x="555952" y="3494310"/>
                  </a:lnTo>
                  <a:lnTo>
                    <a:pt x="643710" y="3422205"/>
                  </a:lnTo>
                  <a:lnTo>
                    <a:pt x="703809" y="3374461"/>
                  </a:lnTo>
                  <a:lnTo>
                    <a:pt x="765182" y="3326975"/>
                  </a:lnTo>
                  <a:lnTo>
                    <a:pt x="827829" y="3279750"/>
                  </a:lnTo>
                  <a:lnTo>
                    <a:pt x="891750" y="3232784"/>
                  </a:lnTo>
                  <a:lnTo>
                    <a:pt x="956946" y="3186078"/>
                  </a:lnTo>
                  <a:lnTo>
                    <a:pt x="1023417" y="3139631"/>
                  </a:lnTo>
                  <a:lnTo>
                    <a:pt x="1091161" y="3093444"/>
                  </a:lnTo>
                  <a:lnTo>
                    <a:pt x="1160180" y="3047517"/>
                  </a:lnTo>
                  <a:lnTo>
                    <a:pt x="1230473" y="3001849"/>
                  </a:lnTo>
                  <a:lnTo>
                    <a:pt x="1302041" y="2956441"/>
                  </a:lnTo>
                  <a:lnTo>
                    <a:pt x="1374883" y="2911293"/>
                  </a:lnTo>
                  <a:lnTo>
                    <a:pt x="1448999" y="2866404"/>
                  </a:lnTo>
                  <a:lnTo>
                    <a:pt x="1524390" y="2821775"/>
                  </a:lnTo>
                  <a:lnTo>
                    <a:pt x="1601055" y="2777405"/>
                  </a:lnTo>
                  <a:lnTo>
                    <a:pt x="1678994" y="2733295"/>
                  </a:lnTo>
                  <a:lnTo>
                    <a:pt x="1758207" y="2689445"/>
                  </a:lnTo>
                  <a:lnTo>
                    <a:pt x="1838695" y="2645855"/>
                  </a:lnTo>
                  <a:lnTo>
                    <a:pt x="1920458" y="2602524"/>
                  </a:lnTo>
                  <a:lnTo>
                    <a:pt x="2003494" y="2559453"/>
                  </a:lnTo>
                  <a:lnTo>
                    <a:pt x="2087805" y="2516641"/>
                  </a:lnTo>
                  <a:lnTo>
                    <a:pt x="2173390" y="2474089"/>
                  </a:lnTo>
                  <a:lnTo>
                    <a:pt x="2260250" y="2431797"/>
                  </a:lnTo>
                  <a:lnTo>
                    <a:pt x="2348384" y="2389764"/>
                  </a:lnTo>
                  <a:lnTo>
                    <a:pt x="2437792" y="2347991"/>
                  </a:lnTo>
                  <a:lnTo>
                    <a:pt x="2528475" y="2306478"/>
                  </a:lnTo>
                  <a:lnTo>
                    <a:pt x="2620431" y="2265224"/>
                  </a:lnTo>
                  <a:lnTo>
                    <a:pt x="2713663" y="2224230"/>
                  </a:lnTo>
                  <a:lnTo>
                    <a:pt x="2808168" y="2183496"/>
                  </a:lnTo>
                  <a:lnTo>
                    <a:pt x="2903948" y="2143021"/>
                  </a:lnTo>
                  <a:lnTo>
                    <a:pt x="3001002" y="2102806"/>
                  </a:lnTo>
                  <a:lnTo>
                    <a:pt x="3099331" y="2062851"/>
                  </a:lnTo>
                  <a:lnTo>
                    <a:pt x="3198934" y="2023155"/>
                  </a:lnTo>
                  <a:lnTo>
                    <a:pt x="3299811" y="1983719"/>
                  </a:lnTo>
                  <a:lnTo>
                    <a:pt x="3401963" y="1944542"/>
                  </a:lnTo>
                  <a:lnTo>
                    <a:pt x="3505388" y="1905625"/>
                  </a:lnTo>
                  <a:lnTo>
                    <a:pt x="3610089" y="1866968"/>
                  </a:lnTo>
                  <a:lnTo>
                    <a:pt x="3716063" y="1828571"/>
                  </a:lnTo>
                  <a:lnTo>
                    <a:pt x="3823312" y="1790433"/>
                  </a:lnTo>
                  <a:lnTo>
                    <a:pt x="3931835" y="1752554"/>
                  </a:lnTo>
                  <a:lnTo>
                    <a:pt x="4041633" y="1714936"/>
                  </a:lnTo>
                  <a:lnTo>
                    <a:pt x="4152705" y="1677577"/>
                  </a:lnTo>
                  <a:lnTo>
                    <a:pt x="4265051" y="1640478"/>
                  </a:lnTo>
                  <a:lnTo>
                    <a:pt x="4378671" y="1603638"/>
                  </a:lnTo>
                  <a:lnTo>
                    <a:pt x="4493566" y="1567058"/>
                  </a:lnTo>
                  <a:lnTo>
                    <a:pt x="4609736" y="1530738"/>
                  </a:lnTo>
                  <a:lnTo>
                    <a:pt x="4727179" y="1494677"/>
                  </a:lnTo>
                  <a:lnTo>
                    <a:pt x="4845897" y="1458876"/>
                  </a:lnTo>
                  <a:lnTo>
                    <a:pt x="4965889" y="1423335"/>
                  </a:lnTo>
                  <a:lnTo>
                    <a:pt x="5087156" y="1388053"/>
                  </a:lnTo>
                  <a:lnTo>
                    <a:pt x="5209697" y="1353031"/>
                  </a:lnTo>
                  <a:lnTo>
                    <a:pt x="5333512" y="1318269"/>
                  </a:lnTo>
                  <a:lnTo>
                    <a:pt x="5458601" y="1283766"/>
                  </a:lnTo>
                  <a:lnTo>
                    <a:pt x="5584965" y="1249523"/>
                  </a:lnTo>
                  <a:lnTo>
                    <a:pt x="5712603" y="1215539"/>
                  </a:lnTo>
                  <a:lnTo>
                    <a:pt x="5841516" y="1181816"/>
                  </a:lnTo>
                  <a:lnTo>
                    <a:pt x="5971703" y="1148352"/>
                  </a:lnTo>
                  <a:lnTo>
                    <a:pt x="6103164" y="1115147"/>
                  </a:lnTo>
                  <a:lnTo>
                    <a:pt x="6235899" y="1082202"/>
                  </a:lnTo>
                  <a:lnTo>
                    <a:pt x="6369909" y="1049517"/>
                  </a:lnTo>
                  <a:lnTo>
                    <a:pt x="6505194" y="1017092"/>
                  </a:lnTo>
                  <a:lnTo>
                    <a:pt x="6609715" y="1356118"/>
                  </a:lnTo>
                  <a:lnTo>
                    <a:pt x="7028256" y="415886"/>
                  </a:lnTo>
                  <a:lnTo>
                    <a:pt x="6191618" y="0"/>
                  </a:lnTo>
                  <a:close/>
                </a:path>
              </a:pathLst>
            </a:custGeom>
            <a:solidFill>
              <a:srgbClr val="F8D6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96614" y="5265038"/>
              <a:ext cx="489584" cy="396240"/>
            </a:xfrm>
            <a:custGeom>
              <a:avLst/>
              <a:gdLst/>
              <a:ahLst/>
              <a:cxnLst/>
              <a:rect l="l" t="t" r="r" b="b"/>
              <a:pathLst>
                <a:path w="489585" h="396239">
                  <a:moveTo>
                    <a:pt x="244601" y="0"/>
                  </a:moveTo>
                  <a:lnTo>
                    <a:pt x="195306" y="4024"/>
                  </a:lnTo>
                  <a:lnTo>
                    <a:pt x="149391" y="15568"/>
                  </a:lnTo>
                  <a:lnTo>
                    <a:pt x="107842" y="33834"/>
                  </a:lnTo>
                  <a:lnTo>
                    <a:pt x="71642" y="58026"/>
                  </a:lnTo>
                  <a:lnTo>
                    <a:pt x="41774" y="87347"/>
                  </a:lnTo>
                  <a:lnTo>
                    <a:pt x="19222" y="121000"/>
                  </a:lnTo>
                  <a:lnTo>
                    <a:pt x="4969" y="158190"/>
                  </a:lnTo>
                  <a:lnTo>
                    <a:pt x="0" y="198120"/>
                  </a:lnTo>
                  <a:lnTo>
                    <a:pt x="4969" y="238049"/>
                  </a:lnTo>
                  <a:lnTo>
                    <a:pt x="19222" y="275239"/>
                  </a:lnTo>
                  <a:lnTo>
                    <a:pt x="41774" y="308892"/>
                  </a:lnTo>
                  <a:lnTo>
                    <a:pt x="71642" y="338213"/>
                  </a:lnTo>
                  <a:lnTo>
                    <a:pt x="107842" y="362405"/>
                  </a:lnTo>
                  <a:lnTo>
                    <a:pt x="149391" y="380671"/>
                  </a:lnTo>
                  <a:lnTo>
                    <a:pt x="195306" y="392215"/>
                  </a:lnTo>
                  <a:lnTo>
                    <a:pt x="244601" y="396240"/>
                  </a:lnTo>
                  <a:lnTo>
                    <a:pt x="293897" y="392215"/>
                  </a:lnTo>
                  <a:lnTo>
                    <a:pt x="339812" y="380671"/>
                  </a:lnTo>
                  <a:lnTo>
                    <a:pt x="381361" y="362405"/>
                  </a:lnTo>
                  <a:lnTo>
                    <a:pt x="417561" y="338213"/>
                  </a:lnTo>
                  <a:lnTo>
                    <a:pt x="447429" y="308892"/>
                  </a:lnTo>
                  <a:lnTo>
                    <a:pt x="469981" y="275239"/>
                  </a:lnTo>
                  <a:lnTo>
                    <a:pt x="484234" y="238049"/>
                  </a:lnTo>
                  <a:lnTo>
                    <a:pt x="489203" y="198120"/>
                  </a:lnTo>
                  <a:lnTo>
                    <a:pt x="484234" y="158190"/>
                  </a:lnTo>
                  <a:lnTo>
                    <a:pt x="469981" y="121000"/>
                  </a:lnTo>
                  <a:lnTo>
                    <a:pt x="447429" y="87347"/>
                  </a:lnTo>
                  <a:lnTo>
                    <a:pt x="417561" y="58026"/>
                  </a:lnTo>
                  <a:lnTo>
                    <a:pt x="381361" y="33834"/>
                  </a:lnTo>
                  <a:lnTo>
                    <a:pt x="339812" y="15568"/>
                  </a:lnTo>
                  <a:lnTo>
                    <a:pt x="293897" y="4024"/>
                  </a:lnTo>
                  <a:lnTo>
                    <a:pt x="244601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96614" y="5265038"/>
              <a:ext cx="489584" cy="396240"/>
            </a:xfrm>
            <a:custGeom>
              <a:avLst/>
              <a:gdLst/>
              <a:ahLst/>
              <a:cxnLst/>
              <a:rect l="l" t="t" r="r" b="b"/>
              <a:pathLst>
                <a:path w="489585" h="396239">
                  <a:moveTo>
                    <a:pt x="489203" y="198120"/>
                  </a:moveTo>
                  <a:lnTo>
                    <a:pt x="484234" y="158190"/>
                  </a:lnTo>
                  <a:lnTo>
                    <a:pt x="469981" y="121000"/>
                  </a:lnTo>
                  <a:lnTo>
                    <a:pt x="447429" y="87347"/>
                  </a:lnTo>
                  <a:lnTo>
                    <a:pt x="417561" y="58026"/>
                  </a:lnTo>
                  <a:lnTo>
                    <a:pt x="381361" y="33834"/>
                  </a:lnTo>
                  <a:lnTo>
                    <a:pt x="339812" y="15568"/>
                  </a:lnTo>
                  <a:lnTo>
                    <a:pt x="293897" y="4024"/>
                  </a:lnTo>
                  <a:lnTo>
                    <a:pt x="244601" y="0"/>
                  </a:lnTo>
                  <a:lnTo>
                    <a:pt x="195306" y="4024"/>
                  </a:lnTo>
                  <a:lnTo>
                    <a:pt x="149391" y="15568"/>
                  </a:lnTo>
                  <a:lnTo>
                    <a:pt x="107842" y="33834"/>
                  </a:lnTo>
                  <a:lnTo>
                    <a:pt x="71642" y="58026"/>
                  </a:lnTo>
                  <a:lnTo>
                    <a:pt x="41774" y="87347"/>
                  </a:lnTo>
                  <a:lnTo>
                    <a:pt x="19222" y="121000"/>
                  </a:lnTo>
                  <a:lnTo>
                    <a:pt x="4969" y="158190"/>
                  </a:lnTo>
                  <a:lnTo>
                    <a:pt x="0" y="198120"/>
                  </a:lnTo>
                  <a:lnTo>
                    <a:pt x="4969" y="238049"/>
                  </a:lnTo>
                  <a:lnTo>
                    <a:pt x="19222" y="275239"/>
                  </a:lnTo>
                  <a:lnTo>
                    <a:pt x="41774" y="308892"/>
                  </a:lnTo>
                  <a:lnTo>
                    <a:pt x="71642" y="338213"/>
                  </a:lnTo>
                  <a:lnTo>
                    <a:pt x="107842" y="362405"/>
                  </a:lnTo>
                  <a:lnTo>
                    <a:pt x="149391" y="380671"/>
                  </a:lnTo>
                  <a:lnTo>
                    <a:pt x="195306" y="392215"/>
                  </a:lnTo>
                  <a:lnTo>
                    <a:pt x="244601" y="396240"/>
                  </a:lnTo>
                  <a:lnTo>
                    <a:pt x="293897" y="392215"/>
                  </a:lnTo>
                  <a:lnTo>
                    <a:pt x="339812" y="380671"/>
                  </a:lnTo>
                  <a:lnTo>
                    <a:pt x="381361" y="362405"/>
                  </a:lnTo>
                  <a:lnTo>
                    <a:pt x="417561" y="338213"/>
                  </a:lnTo>
                  <a:lnTo>
                    <a:pt x="447429" y="308892"/>
                  </a:lnTo>
                  <a:lnTo>
                    <a:pt x="469981" y="275239"/>
                  </a:lnTo>
                  <a:lnTo>
                    <a:pt x="484234" y="238049"/>
                  </a:lnTo>
                  <a:lnTo>
                    <a:pt x="489203" y="19812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1280" y="4722241"/>
              <a:ext cx="152908" cy="8661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054444" y="4549772"/>
            <a:ext cx="1257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0" dirty="0">
                <a:latin typeface="Calibri"/>
                <a:cs typeface="Calibri"/>
              </a:rPr>
              <a:t>e</a:t>
            </a:r>
            <a:r>
              <a:rPr sz="2400" b="1" spc="-60" dirty="0">
                <a:latin typeface="Calibri"/>
                <a:cs typeface="Calibri"/>
              </a:rPr>
              <a:t>x</a:t>
            </a:r>
            <a:r>
              <a:rPr sz="2400" b="1" spc="-5" dirty="0">
                <a:latin typeface="Calibri"/>
                <a:cs typeface="Calibri"/>
              </a:rPr>
              <a:t>ec</a:t>
            </a:r>
            <a:r>
              <a:rPr sz="2400" b="1" dirty="0">
                <a:latin typeface="Calibri"/>
                <a:cs typeface="Calibri"/>
              </a:rPr>
              <a:t>ut</a:t>
            </a:r>
            <a:r>
              <a:rPr sz="2400" b="1" spc="-5" dirty="0">
                <a:latin typeface="Calibri"/>
                <a:cs typeface="Calibri"/>
              </a:rPr>
              <a:t>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472434" y="3011423"/>
            <a:ext cx="3756025" cy="2135505"/>
            <a:chOff x="3472434" y="3011423"/>
            <a:chExt cx="3756025" cy="2135505"/>
          </a:xfrm>
        </p:grpSpPr>
        <p:sp>
          <p:nvSpPr>
            <p:cNvPr id="10" name="object 10"/>
            <p:cNvSpPr/>
            <p:nvPr/>
          </p:nvSpPr>
          <p:spPr>
            <a:xfrm>
              <a:off x="5429631" y="4036694"/>
              <a:ext cx="527685" cy="399415"/>
            </a:xfrm>
            <a:custGeom>
              <a:avLst/>
              <a:gdLst/>
              <a:ahLst/>
              <a:cxnLst/>
              <a:rect l="l" t="t" r="r" b="b"/>
              <a:pathLst>
                <a:path w="527685" h="399414">
                  <a:moveTo>
                    <a:pt x="263652" y="0"/>
                  </a:moveTo>
                  <a:lnTo>
                    <a:pt x="210518" y="4056"/>
                  </a:lnTo>
                  <a:lnTo>
                    <a:pt x="161029" y="15688"/>
                  </a:lnTo>
                  <a:lnTo>
                    <a:pt x="116244" y="34095"/>
                  </a:lnTo>
                  <a:lnTo>
                    <a:pt x="77223" y="58473"/>
                  </a:lnTo>
                  <a:lnTo>
                    <a:pt x="45029" y="88020"/>
                  </a:lnTo>
                  <a:lnTo>
                    <a:pt x="20719" y="121933"/>
                  </a:lnTo>
                  <a:lnTo>
                    <a:pt x="5356" y="159408"/>
                  </a:lnTo>
                  <a:lnTo>
                    <a:pt x="0" y="199643"/>
                  </a:lnTo>
                  <a:lnTo>
                    <a:pt x="5356" y="239879"/>
                  </a:lnTo>
                  <a:lnTo>
                    <a:pt x="20719" y="277354"/>
                  </a:lnTo>
                  <a:lnTo>
                    <a:pt x="45029" y="311267"/>
                  </a:lnTo>
                  <a:lnTo>
                    <a:pt x="77223" y="340814"/>
                  </a:lnTo>
                  <a:lnTo>
                    <a:pt x="116244" y="365192"/>
                  </a:lnTo>
                  <a:lnTo>
                    <a:pt x="161029" y="383599"/>
                  </a:lnTo>
                  <a:lnTo>
                    <a:pt x="210518" y="395231"/>
                  </a:lnTo>
                  <a:lnTo>
                    <a:pt x="263652" y="399287"/>
                  </a:lnTo>
                  <a:lnTo>
                    <a:pt x="316785" y="395231"/>
                  </a:lnTo>
                  <a:lnTo>
                    <a:pt x="366274" y="383599"/>
                  </a:lnTo>
                  <a:lnTo>
                    <a:pt x="411059" y="365192"/>
                  </a:lnTo>
                  <a:lnTo>
                    <a:pt x="450080" y="340814"/>
                  </a:lnTo>
                  <a:lnTo>
                    <a:pt x="482274" y="311267"/>
                  </a:lnTo>
                  <a:lnTo>
                    <a:pt x="506584" y="277354"/>
                  </a:lnTo>
                  <a:lnTo>
                    <a:pt x="521947" y="239879"/>
                  </a:lnTo>
                  <a:lnTo>
                    <a:pt x="527304" y="199643"/>
                  </a:lnTo>
                  <a:lnTo>
                    <a:pt x="521947" y="159408"/>
                  </a:lnTo>
                  <a:lnTo>
                    <a:pt x="506584" y="121933"/>
                  </a:lnTo>
                  <a:lnTo>
                    <a:pt x="482274" y="88020"/>
                  </a:lnTo>
                  <a:lnTo>
                    <a:pt x="450080" y="58473"/>
                  </a:lnTo>
                  <a:lnTo>
                    <a:pt x="411059" y="34095"/>
                  </a:lnTo>
                  <a:lnTo>
                    <a:pt x="366274" y="15688"/>
                  </a:lnTo>
                  <a:lnTo>
                    <a:pt x="316785" y="4056"/>
                  </a:lnTo>
                  <a:lnTo>
                    <a:pt x="26365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29631" y="4036694"/>
              <a:ext cx="527685" cy="399415"/>
            </a:xfrm>
            <a:custGeom>
              <a:avLst/>
              <a:gdLst/>
              <a:ahLst/>
              <a:cxnLst/>
              <a:rect l="l" t="t" r="r" b="b"/>
              <a:pathLst>
                <a:path w="527685" h="399414">
                  <a:moveTo>
                    <a:pt x="0" y="199643"/>
                  </a:moveTo>
                  <a:lnTo>
                    <a:pt x="5356" y="159408"/>
                  </a:lnTo>
                  <a:lnTo>
                    <a:pt x="20719" y="121933"/>
                  </a:lnTo>
                  <a:lnTo>
                    <a:pt x="45029" y="88020"/>
                  </a:lnTo>
                  <a:lnTo>
                    <a:pt x="77223" y="58473"/>
                  </a:lnTo>
                  <a:lnTo>
                    <a:pt x="116244" y="34095"/>
                  </a:lnTo>
                  <a:lnTo>
                    <a:pt x="161029" y="15688"/>
                  </a:lnTo>
                  <a:lnTo>
                    <a:pt x="210518" y="4056"/>
                  </a:lnTo>
                  <a:lnTo>
                    <a:pt x="263652" y="0"/>
                  </a:lnTo>
                  <a:lnTo>
                    <a:pt x="316785" y="4056"/>
                  </a:lnTo>
                  <a:lnTo>
                    <a:pt x="366274" y="15688"/>
                  </a:lnTo>
                  <a:lnTo>
                    <a:pt x="411059" y="34095"/>
                  </a:lnTo>
                  <a:lnTo>
                    <a:pt x="450080" y="58473"/>
                  </a:lnTo>
                  <a:lnTo>
                    <a:pt x="482274" y="88020"/>
                  </a:lnTo>
                  <a:lnTo>
                    <a:pt x="506584" y="121933"/>
                  </a:lnTo>
                  <a:lnTo>
                    <a:pt x="521947" y="159408"/>
                  </a:lnTo>
                  <a:lnTo>
                    <a:pt x="527304" y="199643"/>
                  </a:lnTo>
                  <a:lnTo>
                    <a:pt x="521947" y="239879"/>
                  </a:lnTo>
                  <a:lnTo>
                    <a:pt x="506584" y="277354"/>
                  </a:lnTo>
                  <a:lnTo>
                    <a:pt x="482274" y="311267"/>
                  </a:lnTo>
                  <a:lnTo>
                    <a:pt x="450080" y="340814"/>
                  </a:lnTo>
                  <a:lnTo>
                    <a:pt x="411059" y="365192"/>
                  </a:lnTo>
                  <a:lnTo>
                    <a:pt x="366274" y="383599"/>
                  </a:lnTo>
                  <a:lnTo>
                    <a:pt x="316785" y="395231"/>
                  </a:lnTo>
                  <a:lnTo>
                    <a:pt x="263652" y="399287"/>
                  </a:lnTo>
                  <a:lnTo>
                    <a:pt x="210518" y="395231"/>
                  </a:lnTo>
                  <a:lnTo>
                    <a:pt x="161029" y="383599"/>
                  </a:lnTo>
                  <a:lnTo>
                    <a:pt x="116244" y="365192"/>
                  </a:lnTo>
                  <a:lnTo>
                    <a:pt x="77223" y="340814"/>
                  </a:lnTo>
                  <a:lnTo>
                    <a:pt x="45029" y="311267"/>
                  </a:lnTo>
                  <a:lnTo>
                    <a:pt x="20719" y="277354"/>
                  </a:lnTo>
                  <a:lnTo>
                    <a:pt x="5356" y="239879"/>
                  </a:lnTo>
                  <a:lnTo>
                    <a:pt x="0" y="1996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01409" y="3606164"/>
              <a:ext cx="401955" cy="365125"/>
            </a:xfrm>
            <a:custGeom>
              <a:avLst/>
              <a:gdLst/>
              <a:ahLst/>
              <a:cxnLst/>
              <a:rect l="l" t="t" r="r" b="b"/>
              <a:pathLst>
                <a:path w="401954" h="365125">
                  <a:moveTo>
                    <a:pt x="200787" y="0"/>
                  </a:moveTo>
                  <a:lnTo>
                    <a:pt x="154746" y="4820"/>
                  </a:lnTo>
                  <a:lnTo>
                    <a:pt x="112483" y="18550"/>
                  </a:lnTo>
                  <a:lnTo>
                    <a:pt x="75202" y="40094"/>
                  </a:lnTo>
                  <a:lnTo>
                    <a:pt x="44109" y="68356"/>
                  </a:lnTo>
                  <a:lnTo>
                    <a:pt x="20407" y="102242"/>
                  </a:lnTo>
                  <a:lnTo>
                    <a:pt x="5302" y="140654"/>
                  </a:lnTo>
                  <a:lnTo>
                    <a:pt x="0" y="182499"/>
                  </a:lnTo>
                  <a:lnTo>
                    <a:pt x="5302" y="224343"/>
                  </a:lnTo>
                  <a:lnTo>
                    <a:pt x="20407" y="262755"/>
                  </a:lnTo>
                  <a:lnTo>
                    <a:pt x="44109" y="296641"/>
                  </a:lnTo>
                  <a:lnTo>
                    <a:pt x="75202" y="324903"/>
                  </a:lnTo>
                  <a:lnTo>
                    <a:pt x="112483" y="346447"/>
                  </a:lnTo>
                  <a:lnTo>
                    <a:pt x="154746" y="360177"/>
                  </a:lnTo>
                  <a:lnTo>
                    <a:pt x="200787" y="364998"/>
                  </a:lnTo>
                  <a:lnTo>
                    <a:pt x="246827" y="360177"/>
                  </a:lnTo>
                  <a:lnTo>
                    <a:pt x="289090" y="346447"/>
                  </a:lnTo>
                  <a:lnTo>
                    <a:pt x="326371" y="324903"/>
                  </a:lnTo>
                  <a:lnTo>
                    <a:pt x="357464" y="296641"/>
                  </a:lnTo>
                  <a:lnTo>
                    <a:pt x="381166" y="262755"/>
                  </a:lnTo>
                  <a:lnTo>
                    <a:pt x="396271" y="224343"/>
                  </a:lnTo>
                  <a:lnTo>
                    <a:pt x="401574" y="182499"/>
                  </a:lnTo>
                  <a:lnTo>
                    <a:pt x="396271" y="140654"/>
                  </a:lnTo>
                  <a:lnTo>
                    <a:pt x="381166" y="102242"/>
                  </a:lnTo>
                  <a:lnTo>
                    <a:pt x="357464" y="68356"/>
                  </a:lnTo>
                  <a:lnTo>
                    <a:pt x="326371" y="40094"/>
                  </a:lnTo>
                  <a:lnTo>
                    <a:pt x="289090" y="18550"/>
                  </a:lnTo>
                  <a:lnTo>
                    <a:pt x="246827" y="4820"/>
                  </a:lnTo>
                  <a:lnTo>
                    <a:pt x="20078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01409" y="3606164"/>
              <a:ext cx="401955" cy="365125"/>
            </a:xfrm>
            <a:custGeom>
              <a:avLst/>
              <a:gdLst/>
              <a:ahLst/>
              <a:cxnLst/>
              <a:rect l="l" t="t" r="r" b="b"/>
              <a:pathLst>
                <a:path w="401954" h="365125">
                  <a:moveTo>
                    <a:pt x="0" y="182499"/>
                  </a:moveTo>
                  <a:lnTo>
                    <a:pt x="5302" y="140654"/>
                  </a:lnTo>
                  <a:lnTo>
                    <a:pt x="20407" y="102242"/>
                  </a:lnTo>
                  <a:lnTo>
                    <a:pt x="44109" y="68356"/>
                  </a:lnTo>
                  <a:lnTo>
                    <a:pt x="75202" y="40094"/>
                  </a:lnTo>
                  <a:lnTo>
                    <a:pt x="112483" y="18550"/>
                  </a:lnTo>
                  <a:lnTo>
                    <a:pt x="154746" y="4820"/>
                  </a:lnTo>
                  <a:lnTo>
                    <a:pt x="200787" y="0"/>
                  </a:lnTo>
                  <a:lnTo>
                    <a:pt x="246827" y="4820"/>
                  </a:lnTo>
                  <a:lnTo>
                    <a:pt x="289090" y="18550"/>
                  </a:lnTo>
                  <a:lnTo>
                    <a:pt x="326371" y="40094"/>
                  </a:lnTo>
                  <a:lnTo>
                    <a:pt x="357464" y="68356"/>
                  </a:lnTo>
                  <a:lnTo>
                    <a:pt x="381166" y="102242"/>
                  </a:lnTo>
                  <a:lnTo>
                    <a:pt x="396271" y="140654"/>
                  </a:lnTo>
                  <a:lnTo>
                    <a:pt x="401574" y="182499"/>
                  </a:lnTo>
                  <a:lnTo>
                    <a:pt x="396271" y="224343"/>
                  </a:lnTo>
                  <a:lnTo>
                    <a:pt x="381166" y="262755"/>
                  </a:lnTo>
                  <a:lnTo>
                    <a:pt x="357464" y="296641"/>
                  </a:lnTo>
                  <a:lnTo>
                    <a:pt x="326371" y="324903"/>
                  </a:lnTo>
                  <a:lnTo>
                    <a:pt x="289090" y="346447"/>
                  </a:lnTo>
                  <a:lnTo>
                    <a:pt x="246827" y="360177"/>
                  </a:lnTo>
                  <a:lnTo>
                    <a:pt x="200787" y="364998"/>
                  </a:lnTo>
                  <a:lnTo>
                    <a:pt x="154746" y="360177"/>
                  </a:lnTo>
                  <a:lnTo>
                    <a:pt x="112483" y="346447"/>
                  </a:lnTo>
                  <a:lnTo>
                    <a:pt x="75202" y="324903"/>
                  </a:lnTo>
                  <a:lnTo>
                    <a:pt x="44109" y="296641"/>
                  </a:lnTo>
                  <a:lnTo>
                    <a:pt x="20407" y="262755"/>
                  </a:lnTo>
                  <a:lnTo>
                    <a:pt x="5302" y="224343"/>
                  </a:lnTo>
                  <a:lnTo>
                    <a:pt x="0" y="18249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95313" y="3595496"/>
              <a:ext cx="527050" cy="399415"/>
            </a:xfrm>
            <a:custGeom>
              <a:avLst/>
              <a:gdLst/>
              <a:ahLst/>
              <a:cxnLst/>
              <a:rect l="l" t="t" r="r" b="b"/>
              <a:pathLst>
                <a:path w="527050" h="399414">
                  <a:moveTo>
                    <a:pt x="263271" y="0"/>
                  </a:moveTo>
                  <a:lnTo>
                    <a:pt x="210212" y="4056"/>
                  </a:lnTo>
                  <a:lnTo>
                    <a:pt x="160793" y="15688"/>
                  </a:lnTo>
                  <a:lnTo>
                    <a:pt x="116072" y="34095"/>
                  </a:lnTo>
                  <a:lnTo>
                    <a:pt x="77109" y="58473"/>
                  </a:lnTo>
                  <a:lnTo>
                    <a:pt x="44962" y="88020"/>
                  </a:lnTo>
                  <a:lnTo>
                    <a:pt x="20688" y="121933"/>
                  </a:lnTo>
                  <a:lnTo>
                    <a:pt x="5348" y="159408"/>
                  </a:lnTo>
                  <a:lnTo>
                    <a:pt x="0" y="199644"/>
                  </a:lnTo>
                  <a:lnTo>
                    <a:pt x="5348" y="239879"/>
                  </a:lnTo>
                  <a:lnTo>
                    <a:pt x="20688" y="277354"/>
                  </a:lnTo>
                  <a:lnTo>
                    <a:pt x="44962" y="311267"/>
                  </a:lnTo>
                  <a:lnTo>
                    <a:pt x="77109" y="340814"/>
                  </a:lnTo>
                  <a:lnTo>
                    <a:pt x="116072" y="365192"/>
                  </a:lnTo>
                  <a:lnTo>
                    <a:pt x="160793" y="383599"/>
                  </a:lnTo>
                  <a:lnTo>
                    <a:pt x="210212" y="395231"/>
                  </a:lnTo>
                  <a:lnTo>
                    <a:pt x="263271" y="399288"/>
                  </a:lnTo>
                  <a:lnTo>
                    <a:pt x="316329" y="395231"/>
                  </a:lnTo>
                  <a:lnTo>
                    <a:pt x="365748" y="383599"/>
                  </a:lnTo>
                  <a:lnTo>
                    <a:pt x="410469" y="365192"/>
                  </a:lnTo>
                  <a:lnTo>
                    <a:pt x="449432" y="340814"/>
                  </a:lnTo>
                  <a:lnTo>
                    <a:pt x="481579" y="311267"/>
                  </a:lnTo>
                  <a:lnTo>
                    <a:pt x="505853" y="277354"/>
                  </a:lnTo>
                  <a:lnTo>
                    <a:pt x="521193" y="239879"/>
                  </a:lnTo>
                  <a:lnTo>
                    <a:pt x="526542" y="199644"/>
                  </a:lnTo>
                  <a:lnTo>
                    <a:pt x="521193" y="159408"/>
                  </a:lnTo>
                  <a:lnTo>
                    <a:pt x="505853" y="121933"/>
                  </a:lnTo>
                  <a:lnTo>
                    <a:pt x="481579" y="88020"/>
                  </a:lnTo>
                  <a:lnTo>
                    <a:pt x="449432" y="58473"/>
                  </a:lnTo>
                  <a:lnTo>
                    <a:pt x="410469" y="34095"/>
                  </a:lnTo>
                  <a:lnTo>
                    <a:pt x="365748" y="15688"/>
                  </a:lnTo>
                  <a:lnTo>
                    <a:pt x="316329" y="4056"/>
                  </a:lnTo>
                  <a:lnTo>
                    <a:pt x="26327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95313" y="3595496"/>
              <a:ext cx="527050" cy="399415"/>
            </a:xfrm>
            <a:custGeom>
              <a:avLst/>
              <a:gdLst/>
              <a:ahLst/>
              <a:cxnLst/>
              <a:rect l="l" t="t" r="r" b="b"/>
              <a:pathLst>
                <a:path w="527050" h="399414">
                  <a:moveTo>
                    <a:pt x="0" y="199644"/>
                  </a:moveTo>
                  <a:lnTo>
                    <a:pt x="5348" y="159408"/>
                  </a:lnTo>
                  <a:lnTo>
                    <a:pt x="20688" y="121933"/>
                  </a:lnTo>
                  <a:lnTo>
                    <a:pt x="44962" y="88020"/>
                  </a:lnTo>
                  <a:lnTo>
                    <a:pt x="77109" y="58473"/>
                  </a:lnTo>
                  <a:lnTo>
                    <a:pt x="116072" y="34095"/>
                  </a:lnTo>
                  <a:lnTo>
                    <a:pt x="160793" y="15688"/>
                  </a:lnTo>
                  <a:lnTo>
                    <a:pt x="210212" y="4056"/>
                  </a:lnTo>
                  <a:lnTo>
                    <a:pt x="263271" y="0"/>
                  </a:lnTo>
                  <a:lnTo>
                    <a:pt x="316329" y="4056"/>
                  </a:lnTo>
                  <a:lnTo>
                    <a:pt x="365748" y="15688"/>
                  </a:lnTo>
                  <a:lnTo>
                    <a:pt x="410469" y="34095"/>
                  </a:lnTo>
                  <a:lnTo>
                    <a:pt x="449432" y="58473"/>
                  </a:lnTo>
                  <a:lnTo>
                    <a:pt x="481579" y="88020"/>
                  </a:lnTo>
                  <a:lnTo>
                    <a:pt x="505853" y="121933"/>
                  </a:lnTo>
                  <a:lnTo>
                    <a:pt x="521193" y="159408"/>
                  </a:lnTo>
                  <a:lnTo>
                    <a:pt x="526542" y="199644"/>
                  </a:lnTo>
                  <a:lnTo>
                    <a:pt x="521193" y="239879"/>
                  </a:lnTo>
                  <a:lnTo>
                    <a:pt x="505853" y="277354"/>
                  </a:lnTo>
                  <a:lnTo>
                    <a:pt x="481579" y="311267"/>
                  </a:lnTo>
                  <a:lnTo>
                    <a:pt x="449432" y="340814"/>
                  </a:lnTo>
                  <a:lnTo>
                    <a:pt x="410469" y="365192"/>
                  </a:lnTo>
                  <a:lnTo>
                    <a:pt x="365748" y="383599"/>
                  </a:lnTo>
                  <a:lnTo>
                    <a:pt x="316329" y="395231"/>
                  </a:lnTo>
                  <a:lnTo>
                    <a:pt x="263271" y="399288"/>
                  </a:lnTo>
                  <a:lnTo>
                    <a:pt x="210212" y="395231"/>
                  </a:lnTo>
                  <a:lnTo>
                    <a:pt x="160793" y="383599"/>
                  </a:lnTo>
                  <a:lnTo>
                    <a:pt x="116072" y="365192"/>
                  </a:lnTo>
                  <a:lnTo>
                    <a:pt x="77109" y="340814"/>
                  </a:lnTo>
                  <a:lnTo>
                    <a:pt x="44962" y="311267"/>
                  </a:lnTo>
                  <a:lnTo>
                    <a:pt x="20688" y="277354"/>
                  </a:lnTo>
                  <a:lnTo>
                    <a:pt x="5348" y="239879"/>
                  </a:lnTo>
                  <a:lnTo>
                    <a:pt x="0" y="199644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48175" y="4480178"/>
              <a:ext cx="527685" cy="399415"/>
            </a:xfrm>
            <a:custGeom>
              <a:avLst/>
              <a:gdLst/>
              <a:ahLst/>
              <a:cxnLst/>
              <a:rect l="l" t="t" r="r" b="b"/>
              <a:pathLst>
                <a:path w="527685" h="399414">
                  <a:moveTo>
                    <a:pt x="263652" y="0"/>
                  </a:moveTo>
                  <a:lnTo>
                    <a:pt x="210518" y="4056"/>
                  </a:lnTo>
                  <a:lnTo>
                    <a:pt x="161029" y="15688"/>
                  </a:lnTo>
                  <a:lnTo>
                    <a:pt x="116244" y="34095"/>
                  </a:lnTo>
                  <a:lnTo>
                    <a:pt x="77223" y="58473"/>
                  </a:lnTo>
                  <a:lnTo>
                    <a:pt x="45029" y="88020"/>
                  </a:lnTo>
                  <a:lnTo>
                    <a:pt x="20719" y="121933"/>
                  </a:lnTo>
                  <a:lnTo>
                    <a:pt x="5356" y="159408"/>
                  </a:lnTo>
                  <a:lnTo>
                    <a:pt x="0" y="199644"/>
                  </a:lnTo>
                  <a:lnTo>
                    <a:pt x="5356" y="239879"/>
                  </a:lnTo>
                  <a:lnTo>
                    <a:pt x="20719" y="277354"/>
                  </a:lnTo>
                  <a:lnTo>
                    <a:pt x="45029" y="311267"/>
                  </a:lnTo>
                  <a:lnTo>
                    <a:pt x="77223" y="340814"/>
                  </a:lnTo>
                  <a:lnTo>
                    <a:pt x="116244" y="365192"/>
                  </a:lnTo>
                  <a:lnTo>
                    <a:pt x="161029" y="383599"/>
                  </a:lnTo>
                  <a:lnTo>
                    <a:pt x="210518" y="395231"/>
                  </a:lnTo>
                  <a:lnTo>
                    <a:pt x="263652" y="399288"/>
                  </a:lnTo>
                  <a:lnTo>
                    <a:pt x="316785" y="395231"/>
                  </a:lnTo>
                  <a:lnTo>
                    <a:pt x="366274" y="383599"/>
                  </a:lnTo>
                  <a:lnTo>
                    <a:pt x="411059" y="365192"/>
                  </a:lnTo>
                  <a:lnTo>
                    <a:pt x="450080" y="340814"/>
                  </a:lnTo>
                  <a:lnTo>
                    <a:pt x="482274" y="311267"/>
                  </a:lnTo>
                  <a:lnTo>
                    <a:pt x="506584" y="277354"/>
                  </a:lnTo>
                  <a:lnTo>
                    <a:pt x="521947" y="239879"/>
                  </a:lnTo>
                  <a:lnTo>
                    <a:pt x="527304" y="199644"/>
                  </a:lnTo>
                  <a:lnTo>
                    <a:pt x="521947" y="159408"/>
                  </a:lnTo>
                  <a:lnTo>
                    <a:pt x="506584" y="121933"/>
                  </a:lnTo>
                  <a:lnTo>
                    <a:pt x="482274" y="88020"/>
                  </a:lnTo>
                  <a:lnTo>
                    <a:pt x="450080" y="58473"/>
                  </a:lnTo>
                  <a:lnTo>
                    <a:pt x="411059" y="34095"/>
                  </a:lnTo>
                  <a:lnTo>
                    <a:pt x="366274" y="15688"/>
                  </a:lnTo>
                  <a:lnTo>
                    <a:pt x="316785" y="4056"/>
                  </a:lnTo>
                  <a:lnTo>
                    <a:pt x="26365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48175" y="4480178"/>
              <a:ext cx="527685" cy="399415"/>
            </a:xfrm>
            <a:custGeom>
              <a:avLst/>
              <a:gdLst/>
              <a:ahLst/>
              <a:cxnLst/>
              <a:rect l="l" t="t" r="r" b="b"/>
              <a:pathLst>
                <a:path w="527685" h="399414">
                  <a:moveTo>
                    <a:pt x="0" y="199644"/>
                  </a:moveTo>
                  <a:lnTo>
                    <a:pt x="5356" y="159408"/>
                  </a:lnTo>
                  <a:lnTo>
                    <a:pt x="20719" y="121933"/>
                  </a:lnTo>
                  <a:lnTo>
                    <a:pt x="45029" y="88020"/>
                  </a:lnTo>
                  <a:lnTo>
                    <a:pt x="77223" y="58473"/>
                  </a:lnTo>
                  <a:lnTo>
                    <a:pt x="116244" y="34095"/>
                  </a:lnTo>
                  <a:lnTo>
                    <a:pt x="161029" y="15688"/>
                  </a:lnTo>
                  <a:lnTo>
                    <a:pt x="210518" y="4056"/>
                  </a:lnTo>
                  <a:lnTo>
                    <a:pt x="263652" y="0"/>
                  </a:lnTo>
                  <a:lnTo>
                    <a:pt x="316785" y="4056"/>
                  </a:lnTo>
                  <a:lnTo>
                    <a:pt x="366274" y="15688"/>
                  </a:lnTo>
                  <a:lnTo>
                    <a:pt x="411059" y="34095"/>
                  </a:lnTo>
                  <a:lnTo>
                    <a:pt x="450080" y="58473"/>
                  </a:lnTo>
                  <a:lnTo>
                    <a:pt x="482274" y="88020"/>
                  </a:lnTo>
                  <a:lnTo>
                    <a:pt x="506584" y="121933"/>
                  </a:lnTo>
                  <a:lnTo>
                    <a:pt x="521947" y="159408"/>
                  </a:lnTo>
                  <a:lnTo>
                    <a:pt x="527304" y="199644"/>
                  </a:lnTo>
                  <a:lnTo>
                    <a:pt x="521947" y="239879"/>
                  </a:lnTo>
                  <a:lnTo>
                    <a:pt x="506584" y="277354"/>
                  </a:lnTo>
                  <a:lnTo>
                    <a:pt x="482274" y="311267"/>
                  </a:lnTo>
                  <a:lnTo>
                    <a:pt x="450080" y="340814"/>
                  </a:lnTo>
                  <a:lnTo>
                    <a:pt x="411059" y="365192"/>
                  </a:lnTo>
                  <a:lnTo>
                    <a:pt x="366274" y="383599"/>
                  </a:lnTo>
                  <a:lnTo>
                    <a:pt x="316785" y="395231"/>
                  </a:lnTo>
                  <a:lnTo>
                    <a:pt x="263652" y="399288"/>
                  </a:lnTo>
                  <a:lnTo>
                    <a:pt x="210518" y="395231"/>
                  </a:lnTo>
                  <a:lnTo>
                    <a:pt x="161029" y="383599"/>
                  </a:lnTo>
                  <a:lnTo>
                    <a:pt x="116244" y="365192"/>
                  </a:lnTo>
                  <a:lnTo>
                    <a:pt x="77223" y="340814"/>
                  </a:lnTo>
                  <a:lnTo>
                    <a:pt x="45029" y="311267"/>
                  </a:lnTo>
                  <a:lnTo>
                    <a:pt x="20719" y="277354"/>
                  </a:lnTo>
                  <a:lnTo>
                    <a:pt x="5356" y="239879"/>
                  </a:lnTo>
                  <a:lnTo>
                    <a:pt x="0" y="19964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01009" y="3070478"/>
              <a:ext cx="3194050" cy="0"/>
            </a:xfrm>
            <a:custGeom>
              <a:avLst/>
              <a:gdLst/>
              <a:ahLst/>
              <a:cxnLst/>
              <a:rect l="l" t="t" r="r" b="b"/>
              <a:pathLst>
                <a:path w="3194050">
                  <a:moveTo>
                    <a:pt x="0" y="0"/>
                  </a:moveTo>
                  <a:lnTo>
                    <a:pt x="3193783" y="0"/>
                  </a:lnTo>
                </a:path>
              </a:pathLst>
            </a:custGeom>
            <a:ln w="5715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694932" y="3030473"/>
              <a:ext cx="0" cy="398780"/>
            </a:xfrm>
            <a:custGeom>
              <a:avLst/>
              <a:gdLst/>
              <a:ahLst/>
              <a:cxnLst/>
              <a:rect l="l" t="t" r="r" b="b"/>
              <a:pathLst>
                <a:path h="398779">
                  <a:moveTo>
                    <a:pt x="0" y="0"/>
                  </a:moveTo>
                  <a:lnTo>
                    <a:pt x="0" y="398411"/>
                  </a:lnTo>
                </a:path>
              </a:pathLst>
            </a:custGeom>
            <a:ln w="381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34156" y="3063239"/>
              <a:ext cx="0" cy="1988820"/>
            </a:xfrm>
            <a:custGeom>
              <a:avLst/>
              <a:gdLst/>
              <a:ahLst/>
              <a:cxnLst/>
              <a:rect l="l" t="t" r="r" b="b"/>
              <a:pathLst>
                <a:path h="1988820">
                  <a:moveTo>
                    <a:pt x="0" y="0"/>
                  </a:moveTo>
                  <a:lnTo>
                    <a:pt x="0" y="1988273"/>
                  </a:lnTo>
                </a:path>
              </a:pathLst>
            </a:custGeom>
            <a:ln w="381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77012" y="503246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052673" y="4064536"/>
            <a:ext cx="1223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latin typeface="Calibri"/>
                <a:cs typeface="Calibri"/>
              </a:rPr>
              <a:t>recording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59246" y="5085303"/>
            <a:ext cx="1728470" cy="957580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2400" b="1" spc="-10" dirty="0">
                <a:latin typeface="Calibri"/>
                <a:cs typeface="Calibri"/>
              </a:rPr>
              <a:t>specification</a:t>
            </a:r>
            <a:endParaRPr sz="2400">
              <a:latin typeface="Calibri"/>
              <a:cs typeface="Calibri"/>
            </a:endParaRPr>
          </a:p>
          <a:p>
            <a:pPr marL="692785">
              <a:lnSpc>
                <a:spcPct val="100000"/>
              </a:lnSpc>
              <a:spcBef>
                <a:spcPts val="985"/>
              </a:spcBef>
            </a:pPr>
            <a:r>
              <a:rPr sz="1800" b="1" spc="-20" dirty="0">
                <a:solidFill>
                  <a:srgbClr val="C55A11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C55A11"/>
                </a:solidFill>
                <a:latin typeface="Calibri"/>
                <a:cs typeface="Calibri"/>
              </a:rPr>
              <a:t>a</a:t>
            </a:r>
            <a:r>
              <a:rPr sz="1800" b="1" dirty="0">
                <a:solidFill>
                  <a:srgbClr val="C55A11"/>
                </a:solidFill>
                <a:latin typeface="Calibri"/>
                <a:cs typeface="Calibri"/>
              </a:rPr>
              <a:t>nı</a:t>
            </a:r>
            <a:r>
              <a:rPr sz="1800" b="1" spc="-5" dirty="0">
                <a:solidFill>
                  <a:srgbClr val="C55A11"/>
                </a:solidFill>
                <a:latin typeface="Calibri"/>
                <a:cs typeface="Calibri"/>
              </a:rPr>
              <a:t>m</a:t>
            </a:r>
            <a:r>
              <a:rPr sz="1800" b="1" dirty="0">
                <a:solidFill>
                  <a:srgbClr val="C55A11"/>
                </a:solidFill>
                <a:latin typeface="Calibri"/>
                <a:cs typeface="Calibri"/>
              </a:rPr>
              <a:t>l</a:t>
            </a:r>
            <a:r>
              <a:rPr sz="1800" b="1" spc="-5" dirty="0">
                <a:solidFill>
                  <a:srgbClr val="C55A11"/>
                </a:solidFill>
                <a:latin typeface="Calibri"/>
                <a:cs typeface="Calibri"/>
              </a:rPr>
              <a:t>ama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51092" y="2482612"/>
            <a:ext cx="138303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b="1" spc="-20" dirty="0">
                <a:solidFill>
                  <a:srgbClr val="4471C4"/>
                </a:solidFill>
                <a:latin typeface="Calibri"/>
                <a:cs typeface="Calibri"/>
              </a:rPr>
              <a:t>Cov</a:t>
            </a:r>
            <a:r>
              <a:rPr lang="en-US" sz="2800" b="1" spc="-20" dirty="0">
                <a:solidFill>
                  <a:srgbClr val="4471C4"/>
                </a:solidFill>
                <a:latin typeface="Calibri"/>
                <a:cs typeface="Calibri"/>
              </a:rPr>
              <a:t>e</a:t>
            </a:r>
            <a:r>
              <a:rPr sz="2800" b="1" spc="-20" dirty="0">
                <a:solidFill>
                  <a:srgbClr val="4471C4"/>
                </a:solidFill>
                <a:latin typeface="Calibri"/>
                <a:cs typeface="Calibri"/>
              </a:rPr>
              <a:t>rage</a:t>
            </a:r>
            <a:endParaRPr sz="2800" dirty="0">
              <a:latin typeface="Calibri"/>
              <a:cs typeface="Calibri"/>
            </a:endParaRPr>
          </a:p>
          <a:p>
            <a:pPr marL="50165" algn="ctr">
              <a:lnSpc>
                <a:spcPct val="100000"/>
              </a:lnSpc>
            </a:pPr>
            <a:r>
              <a:rPr sz="2800" b="1" dirty="0">
                <a:solidFill>
                  <a:srgbClr val="538235"/>
                </a:solidFill>
                <a:latin typeface="Calibri"/>
                <a:cs typeface="Calibri"/>
              </a:rPr>
              <a:t>OK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16633" y="4477039"/>
            <a:ext cx="1610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chemeClr val="accent6"/>
                </a:solidFill>
                <a:latin typeface="Calibri"/>
                <a:cs typeface="Calibri"/>
              </a:rPr>
              <a:t>Kayıt</a:t>
            </a:r>
            <a:r>
              <a:rPr sz="1800" b="1" spc="-30" dirty="0">
                <a:solidFill>
                  <a:schemeClr val="accent6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chemeClr val="accent6"/>
                </a:solidFill>
                <a:latin typeface="Calibri"/>
                <a:cs typeface="Calibri"/>
              </a:rPr>
              <a:t>altına</a:t>
            </a:r>
            <a:r>
              <a:rPr sz="1800" b="1" spc="-40" dirty="0">
                <a:solidFill>
                  <a:schemeClr val="accent6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chemeClr val="accent6"/>
                </a:solidFill>
                <a:latin typeface="Calibri"/>
                <a:cs typeface="Calibri"/>
              </a:rPr>
              <a:t>alma</a:t>
            </a:r>
            <a:endParaRPr sz="1800" dirty="0">
              <a:solidFill>
                <a:schemeClr val="accent6"/>
              </a:solidFill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67612" y="5021793"/>
            <a:ext cx="953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u</a:t>
            </a:r>
            <a:r>
              <a:rPr sz="1800" b="1" spc="-20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y</a:t>
            </a:r>
            <a:r>
              <a:rPr sz="1800" b="1" spc="-5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g</a:t>
            </a:r>
            <a:r>
              <a:rPr sz="180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ul</a:t>
            </a:r>
            <a:r>
              <a:rPr sz="1800" b="1" spc="-5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ama</a:t>
            </a:r>
            <a:endParaRPr sz="1800" dirty="0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72007" y="3484985"/>
            <a:ext cx="3539490" cy="85725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400" b="1" spc="-5" dirty="0">
                <a:latin typeface="Calibri"/>
                <a:cs typeface="Calibri"/>
              </a:rPr>
              <a:t>check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completion</a:t>
            </a:r>
            <a:endParaRPr sz="2400">
              <a:latin typeface="Calibri"/>
              <a:cs typeface="Calibri"/>
            </a:endParaRPr>
          </a:p>
          <a:p>
            <a:pPr marL="945515">
              <a:lnSpc>
                <a:spcPct val="100000"/>
              </a:lnSpc>
              <a:spcBef>
                <a:spcPts val="645"/>
              </a:spcBef>
            </a:pP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tamamlamayı</a:t>
            </a:r>
            <a:r>
              <a:rPr sz="18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006FC0"/>
                </a:solidFill>
                <a:latin typeface="Calibri"/>
                <a:cs typeface="Calibri"/>
              </a:rPr>
              <a:t>kontrol</a:t>
            </a:r>
            <a:r>
              <a:rPr sz="1800"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etme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91767" y="1853036"/>
            <a:ext cx="5297170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0" dirty="0">
                <a:latin typeface="Verdana"/>
                <a:cs typeface="Verdana"/>
              </a:rPr>
              <a:t>Co</a:t>
            </a:r>
            <a:r>
              <a:rPr sz="2800" b="1" spc="-254" dirty="0">
                <a:latin typeface="Verdana"/>
                <a:cs typeface="Verdana"/>
              </a:rPr>
              <a:t>v</a:t>
            </a:r>
            <a:r>
              <a:rPr lang="en-US" sz="2800" b="1" spc="-185" dirty="0">
                <a:latin typeface="Verdana"/>
                <a:cs typeface="Verdana"/>
              </a:rPr>
              <a:t>e</a:t>
            </a:r>
            <a:r>
              <a:rPr sz="2800" b="1" spc="-185" dirty="0">
                <a:latin typeface="Verdana"/>
                <a:cs typeface="Verdana"/>
              </a:rPr>
              <a:t>ra</a:t>
            </a:r>
            <a:r>
              <a:rPr sz="2800" b="1" spc="-95" dirty="0">
                <a:latin typeface="Verdana"/>
                <a:cs typeface="Verdana"/>
              </a:rPr>
              <a:t>g</a:t>
            </a:r>
            <a:r>
              <a:rPr sz="2800" b="1" spc="-85" dirty="0">
                <a:latin typeface="Verdana"/>
                <a:cs typeface="Verdana"/>
              </a:rPr>
              <a:t>e</a:t>
            </a:r>
            <a:r>
              <a:rPr sz="2800" b="1" spc="-175" dirty="0">
                <a:latin typeface="Verdana"/>
                <a:cs typeface="Verdana"/>
              </a:rPr>
              <a:t> </a:t>
            </a:r>
            <a:r>
              <a:rPr sz="2800" b="1" spc="-345" dirty="0">
                <a:latin typeface="Verdana"/>
                <a:cs typeface="Verdana"/>
              </a:rPr>
              <a:t>:</a:t>
            </a:r>
            <a:r>
              <a:rPr sz="2800" b="1" spc="-165" dirty="0">
                <a:latin typeface="Verdana"/>
                <a:cs typeface="Verdana"/>
              </a:rPr>
              <a:t> </a:t>
            </a:r>
            <a:r>
              <a:rPr sz="2800" b="1" spc="-254" dirty="0">
                <a:latin typeface="Verdana"/>
                <a:cs typeface="Verdana"/>
              </a:rPr>
              <a:t>k</a:t>
            </a:r>
            <a:r>
              <a:rPr sz="2800" b="1" spc="-70" dirty="0">
                <a:latin typeface="Verdana"/>
                <a:cs typeface="Verdana"/>
              </a:rPr>
              <a:t>ap</a:t>
            </a:r>
            <a:r>
              <a:rPr sz="2800" b="1" spc="-229" dirty="0">
                <a:latin typeface="Verdana"/>
                <a:cs typeface="Verdana"/>
              </a:rPr>
              <a:t>sa</a:t>
            </a:r>
            <a:r>
              <a:rPr sz="2800" b="1" spc="-330" dirty="0">
                <a:latin typeface="Verdana"/>
                <a:cs typeface="Verdana"/>
              </a:rPr>
              <a:t>m</a:t>
            </a:r>
            <a:r>
              <a:rPr sz="2800" b="1" spc="-155" dirty="0">
                <a:latin typeface="Verdana"/>
                <a:cs typeface="Verdana"/>
              </a:rPr>
              <a:t> </a:t>
            </a:r>
            <a:r>
              <a:rPr sz="2800" b="1" spc="-160" dirty="0">
                <a:latin typeface="Verdana"/>
                <a:cs typeface="Verdana"/>
              </a:rPr>
              <a:t>al</a:t>
            </a:r>
            <a:r>
              <a:rPr sz="2800" b="1" spc="-30" dirty="0">
                <a:latin typeface="Verdana"/>
                <a:cs typeface="Verdana"/>
              </a:rPr>
              <a:t>a</a:t>
            </a:r>
            <a:r>
              <a:rPr sz="2800" b="1" spc="-320" dirty="0">
                <a:latin typeface="Verdana"/>
                <a:cs typeface="Verdana"/>
              </a:rPr>
              <a:t>n</a:t>
            </a:r>
            <a:r>
              <a:rPr sz="2800" b="1" spc="-290" dirty="0">
                <a:latin typeface="Verdana"/>
                <a:cs typeface="Verdana"/>
              </a:rPr>
              <a:t>ı</a:t>
            </a:r>
            <a:endParaRPr sz="2800" dirty="0">
              <a:latin typeface="Verdana"/>
              <a:cs typeface="Verdana"/>
            </a:endParaRPr>
          </a:p>
          <a:p>
            <a:pPr marL="3090545">
              <a:lnSpc>
                <a:spcPct val="100000"/>
              </a:lnSpc>
              <a:spcBef>
                <a:spcPts val="1914"/>
              </a:spcBef>
            </a:pPr>
            <a:r>
              <a:rPr sz="2400" b="1" spc="-20" dirty="0">
                <a:solidFill>
                  <a:srgbClr val="D14A97"/>
                </a:solidFill>
                <a:latin typeface="Calibri"/>
                <a:cs typeface="Calibri"/>
              </a:rPr>
              <a:t>Cov</a:t>
            </a:r>
            <a:r>
              <a:rPr lang="en-US" sz="2400" b="1" spc="-20" dirty="0">
                <a:solidFill>
                  <a:srgbClr val="D14A97"/>
                </a:solidFill>
                <a:latin typeface="Calibri"/>
                <a:cs typeface="Calibri"/>
              </a:rPr>
              <a:t>e</a:t>
            </a:r>
            <a:r>
              <a:rPr sz="2400" b="1" spc="-20" dirty="0">
                <a:solidFill>
                  <a:srgbClr val="D14A97"/>
                </a:solidFill>
                <a:latin typeface="Calibri"/>
                <a:cs typeface="Calibri"/>
              </a:rPr>
              <a:t>rage</a:t>
            </a:r>
            <a:r>
              <a:rPr sz="2400" b="1" spc="-35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D14A97"/>
                </a:solidFill>
                <a:latin typeface="Calibri"/>
                <a:cs typeface="Calibri"/>
              </a:rPr>
              <a:t>too</a:t>
            </a:r>
            <a:r>
              <a:rPr sz="2400" b="1" spc="-40" dirty="0">
                <a:solidFill>
                  <a:srgbClr val="D14A97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D14A97"/>
                </a:solidFill>
                <a:latin typeface="Calibri"/>
                <a:cs typeface="Calibri"/>
              </a:rPr>
              <a:t>low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13" y="2584704"/>
            <a:ext cx="2526791" cy="401648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526669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25" dirty="0"/>
              <a:t> </a:t>
            </a:r>
            <a:r>
              <a:rPr spc="-10" dirty="0"/>
              <a:t>Sürecine </a:t>
            </a:r>
            <a:r>
              <a:rPr spc="-25" dirty="0"/>
              <a:t>Farklı</a:t>
            </a:r>
            <a:r>
              <a:rPr spc="-5" dirty="0"/>
              <a:t> Bakış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505711"/>
            <a:ext cx="12039599" cy="524484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28626" y="4327631"/>
            <a:ext cx="47129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6F2F9F"/>
                </a:solidFill>
              </a:rPr>
              <a:t>Yazılım</a:t>
            </a:r>
            <a:r>
              <a:rPr sz="4800" spc="-25" dirty="0">
                <a:solidFill>
                  <a:srgbClr val="6F2F9F"/>
                </a:solidFill>
              </a:rPr>
              <a:t> </a:t>
            </a:r>
            <a:r>
              <a:rPr sz="4800" spc="-5" dirty="0">
                <a:solidFill>
                  <a:srgbClr val="6F2F9F"/>
                </a:solidFill>
              </a:rPr>
              <a:t>Test</a:t>
            </a:r>
            <a:r>
              <a:rPr sz="4800" spc="-30" dirty="0">
                <a:solidFill>
                  <a:srgbClr val="6F2F9F"/>
                </a:solidFill>
              </a:rPr>
              <a:t> </a:t>
            </a:r>
            <a:r>
              <a:rPr sz="4800" spc="-5" dirty="0">
                <a:solidFill>
                  <a:srgbClr val="6F2F9F"/>
                </a:solidFill>
              </a:rPr>
              <a:t>Süreci</a:t>
            </a:r>
            <a:endParaRPr sz="48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7474584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70" dirty="0">
                <a:latin typeface="Verdana"/>
                <a:cs typeface="Verdana"/>
              </a:rPr>
              <a:t>Y</a:t>
            </a:r>
            <a:r>
              <a:rPr spc="-390" dirty="0">
                <a:latin typeface="Verdana"/>
                <a:cs typeface="Verdana"/>
              </a:rPr>
              <a:t>en</a:t>
            </a:r>
            <a:r>
              <a:rPr spc="-190" dirty="0">
                <a:latin typeface="Verdana"/>
                <a:cs typeface="Verdana"/>
              </a:rPr>
              <a:t>i</a:t>
            </a:r>
            <a:r>
              <a:rPr spc="-250" dirty="0">
                <a:latin typeface="Verdana"/>
                <a:cs typeface="Verdana"/>
              </a:rPr>
              <a:t> </a:t>
            </a:r>
            <a:r>
              <a:rPr spc="-610" dirty="0">
                <a:latin typeface="Verdana"/>
                <a:cs typeface="Verdana"/>
              </a:rPr>
              <a:t>Te</a:t>
            </a:r>
            <a:r>
              <a:rPr spc="-545" dirty="0">
                <a:latin typeface="Verdana"/>
                <a:cs typeface="Verdana"/>
              </a:rPr>
              <a:t>s</a:t>
            </a:r>
            <a:r>
              <a:rPr spc="-625" dirty="0">
                <a:latin typeface="Verdana"/>
                <a:cs typeface="Verdana"/>
              </a:rPr>
              <a:t>t</a:t>
            </a:r>
            <a:r>
              <a:rPr spc="-250" dirty="0">
                <a:latin typeface="Verdana"/>
                <a:cs typeface="Verdana"/>
              </a:rPr>
              <a:t> </a:t>
            </a:r>
            <a:r>
              <a:rPr spc="-645" dirty="0">
                <a:latin typeface="Verdana"/>
                <a:cs typeface="Verdana"/>
              </a:rPr>
              <a:t>Sür</a:t>
            </a:r>
            <a:r>
              <a:rPr spc="-125" dirty="0">
                <a:latin typeface="Verdana"/>
                <a:cs typeface="Verdana"/>
              </a:rPr>
              <a:t>ec</a:t>
            </a:r>
            <a:r>
              <a:rPr spc="-65" dirty="0">
                <a:latin typeface="Verdana"/>
                <a:cs typeface="Verdana"/>
              </a:rPr>
              <a:t>i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spc="-360" dirty="0">
                <a:latin typeface="Verdana"/>
                <a:cs typeface="Verdana"/>
              </a:rPr>
              <a:t>v</a:t>
            </a:r>
            <a:r>
              <a:rPr spc="-95" dirty="0">
                <a:latin typeface="Verdana"/>
                <a:cs typeface="Verdana"/>
              </a:rPr>
              <a:t>e</a:t>
            </a:r>
            <a:r>
              <a:rPr spc="-250" dirty="0">
                <a:latin typeface="Verdana"/>
                <a:cs typeface="Verdana"/>
              </a:rPr>
              <a:t> </a:t>
            </a:r>
            <a:r>
              <a:rPr spc="-400" dirty="0">
                <a:latin typeface="Verdana"/>
                <a:cs typeface="Verdana"/>
              </a:rPr>
              <a:t>Standar</a:t>
            </a:r>
            <a:r>
              <a:rPr spc="-445" dirty="0">
                <a:latin typeface="Verdana"/>
                <a:cs typeface="Verdana"/>
              </a:rPr>
              <a:t>tla</a:t>
            </a:r>
            <a:r>
              <a:rPr spc="-455" dirty="0">
                <a:latin typeface="Verdana"/>
                <a:cs typeface="Verdana"/>
              </a:rPr>
              <a:t>r</a:t>
            </a:r>
            <a:r>
              <a:rPr spc="-409" dirty="0">
                <a:latin typeface="Verdana"/>
                <a:cs typeface="Verdana"/>
              </a:rPr>
              <a:t>ı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55369" y="1976713"/>
            <a:ext cx="9698990" cy="4537710"/>
            <a:chOff x="1055369" y="1976713"/>
            <a:chExt cx="9698990" cy="45377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5369" y="1976713"/>
              <a:ext cx="9298685" cy="45376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851523" y="3851529"/>
              <a:ext cx="3896360" cy="1842770"/>
            </a:xfrm>
            <a:custGeom>
              <a:avLst/>
              <a:gdLst/>
              <a:ahLst/>
              <a:cxnLst/>
              <a:rect l="l" t="t" r="r" b="b"/>
              <a:pathLst>
                <a:path w="3896359" h="1842770">
                  <a:moveTo>
                    <a:pt x="3589020" y="0"/>
                  </a:moveTo>
                  <a:lnTo>
                    <a:pt x="0" y="0"/>
                  </a:lnTo>
                  <a:lnTo>
                    <a:pt x="0" y="1535430"/>
                  </a:lnTo>
                  <a:lnTo>
                    <a:pt x="307086" y="1842516"/>
                  </a:lnTo>
                  <a:lnTo>
                    <a:pt x="3896105" y="1842516"/>
                  </a:lnTo>
                  <a:lnTo>
                    <a:pt x="3896105" y="307086"/>
                  </a:lnTo>
                  <a:lnTo>
                    <a:pt x="358902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51523" y="3851529"/>
              <a:ext cx="3896360" cy="1842770"/>
            </a:xfrm>
            <a:custGeom>
              <a:avLst/>
              <a:gdLst/>
              <a:ahLst/>
              <a:cxnLst/>
              <a:rect l="l" t="t" r="r" b="b"/>
              <a:pathLst>
                <a:path w="3896359" h="1842770">
                  <a:moveTo>
                    <a:pt x="0" y="0"/>
                  </a:moveTo>
                  <a:lnTo>
                    <a:pt x="3589020" y="0"/>
                  </a:lnTo>
                  <a:lnTo>
                    <a:pt x="3896105" y="307086"/>
                  </a:lnTo>
                  <a:lnTo>
                    <a:pt x="3896105" y="1842516"/>
                  </a:lnTo>
                  <a:lnTo>
                    <a:pt x="307086" y="1842516"/>
                  </a:lnTo>
                  <a:lnTo>
                    <a:pt x="0" y="153543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3749" y="4012691"/>
              <a:ext cx="3407663" cy="7863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7966" y="4439411"/>
              <a:ext cx="2995421" cy="7863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65364" y="4866132"/>
              <a:ext cx="1880615" cy="78638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357362" y="4096824"/>
            <a:ext cx="2884170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ISO/IEC/IEEE</a:t>
            </a:r>
            <a:r>
              <a:rPr sz="2800" b="1" spc="-8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29119</a:t>
            </a:r>
            <a:endParaRPr sz="2800">
              <a:latin typeface="Calibri"/>
              <a:cs typeface="Calibri"/>
            </a:endParaRPr>
          </a:p>
          <a:p>
            <a:pPr marL="216535" marR="209550" algn="ctr">
              <a:lnSpc>
                <a:spcPct val="100000"/>
              </a:lnSpc>
            </a:pP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Software</a:t>
            </a:r>
            <a:r>
              <a:rPr sz="2800" b="1" spc="-7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40" dirty="0">
                <a:solidFill>
                  <a:srgbClr val="C00000"/>
                </a:solidFill>
                <a:latin typeface="Calibri"/>
                <a:cs typeface="Calibri"/>
              </a:rPr>
              <a:t>Testing </a:t>
            </a:r>
            <a:r>
              <a:rPr sz="2800" b="1" spc="-6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Standarts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55447" y="4077461"/>
            <a:ext cx="3909695" cy="2066925"/>
            <a:chOff x="655447" y="4077461"/>
            <a:chExt cx="3909695" cy="2066925"/>
          </a:xfrm>
        </p:grpSpPr>
        <p:sp>
          <p:nvSpPr>
            <p:cNvPr id="12" name="object 12"/>
            <p:cNvSpPr/>
            <p:nvPr/>
          </p:nvSpPr>
          <p:spPr>
            <a:xfrm>
              <a:off x="661797" y="4129659"/>
              <a:ext cx="3896995" cy="1842770"/>
            </a:xfrm>
            <a:custGeom>
              <a:avLst/>
              <a:gdLst/>
              <a:ahLst/>
              <a:cxnLst/>
              <a:rect l="l" t="t" r="r" b="b"/>
              <a:pathLst>
                <a:path w="3896995" h="1842770">
                  <a:moveTo>
                    <a:pt x="3589782" y="0"/>
                  </a:moveTo>
                  <a:lnTo>
                    <a:pt x="0" y="0"/>
                  </a:lnTo>
                  <a:lnTo>
                    <a:pt x="0" y="1535430"/>
                  </a:lnTo>
                  <a:lnTo>
                    <a:pt x="307086" y="1842516"/>
                  </a:lnTo>
                  <a:lnTo>
                    <a:pt x="3896867" y="1842516"/>
                  </a:lnTo>
                  <a:lnTo>
                    <a:pt x="3896867" y="307086"/>
                  </a:lnTo>
                  <a:lnTo>
                    <a:pt x="358978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61797" y="4129659"/>
              <a:ext cx="3896995" cy="1842770"/>
            </a:xfrm>
            <a:custGeom>
              <a:avLst/>
              <a:gdLst/>
              <a:ahLst/>
              <a:cxnLst/>
              <a:rect l="l" t="t" r="r" b="b"/>
              <a:pathLst>
                <a:path w="3896995" h="1842770">
                  <a:moveTo>
                    <a:pt x="0" y="0"/>
                  </a:moveTo>
                  <a:lnTo>
                    <a:pt x="3589782" y="0"/>
                  </a:lnTo>
                  <a:lnTo>
                    <a:pt x="3896867" y="307086"/>
                  </a:lnTo>
                  <a:lnTo>
                    <a:pt x="3896867" y="1842516"/>
                  </a:lnTo>
                  <a:lnTo>
                    <a:pt x="307086" y="1842516"/>
                  </a:lnTo>
                  <a:lnTo>
                    <a:pt x="0" y="153543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6028" y="4077461"/>
              <a:ext cx="1703831" cy="78638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23516" y="4077461"/>
              <a:ext cx="575309" cy="78638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32481" y="4077461"/>
              <a:ext cx="1188719" cy="78638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54857" y="4077461"/>
              <a:ext cx="575309" cy="78638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63823" y="4077461"/>
              <a:ext cx="1165097" cy="786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5622" y="4504181"/>
              <a:ext cx="1820417" cy="78638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9696" y="4504181"/>
              <a:ext cx="891539" cy="78638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44902" y="4504181"/>
              <a:ext cx="1882901" cy="78638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3198" y="4930902"/>
              <a:ext cx="1024889" cy="78638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41754" y="4930902"/>
              <a:ext cx="1520951" cy="78638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76372" y="4930901"/>
              <a:ext cx="1133855" cy="78638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1213" y="5357622"/>
              <a:ext cx="2570225" cy="786383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9694" y="4161487"/>
            <a:ext cx="3220085" cy="17329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IEEE</a:t>
            </a:r>
            <a:r>
              <a:rPr sz="2800" b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829-2008-IEEE</a:t>
            </a:r>
            <a:endParaRPr sz="2800">
              <a:latin typeface="Calibri"/>
              <a:cs typeface="Calibri"/>
            </a:endParaRPr>
          </a:p>
          <a:p>
            <a:pPr marL="12065" marR="5080" algn="ctr">
              <a:lnSpc>
                <a:spcPct val="100000"/>
              </a:lnSpc>
            </a:pP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Standart </a:t>
            </a:r>
            <a:r>
              <a:rPr sz="2800" b="1" spc="-20" dirty="0">
                <a:solidFill>
                  <a:srgbClr val="C00000"/>
                </a:solidFill>
                <a:latin typeface="Calibri"/>
                <a:cs typeface="Calibri"/>
              </a:rPr>
              <a:t>for 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Software </a:t>
            </a:r>
            <a:r>
              <a:rPr sz="2800" b="1" spc="-6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and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C00000"/>
                </a:solidFill>
                <a:latin typeface="Calibri"/>
                <a:cs typeface="Calibri"/>
              </a:rPr>
              <a:t>System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75" dirty="0">
                <a:solidFill>
                  <a:srgbClr val="C00000"/>
                </a:solidFill>
                <a:latin typeface="Calibri"/>
                <a:cs typeface="Calibri"/>
              </a:rPr>
              <a:t>Test </a:t>
            </a:r>
            <a:r>
              <a:rPr sz="2800" b="1" spc="-7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Documatation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4520"/>
            <a:ext cx="12192000" cy="1408430"/>
            <a:chOff x="0" y="104520"/>
            <a:chExt cx="12192000" cy="14084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3530" y="160781"/>
              <a:ext cx="8535161" cy="10088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11283" y="160781"/>
              <a:ext cx="2636519" cy="100888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50895" y="293305"/>
            <a:ext cx="10002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20" dirty="0">
                <a:latin typeface="Verdana"/>
                <a:cs typeface="Verdana"/>
              </a:rPr>
              <a:t>ISO/IEC/IEEE</a:t>
            </a:r>
            <a:r>
              <a:rPr sz="3600" spc="-195" dirty="0">
                <a:latin typeface="Verdana"/>
                <a:cs typeface="Verdana"/>
              </a:rPr>
              <a:t> </a:t>
            </a:r>
            <a:r>
              <a:rPr sz="3600" spc="-550" dirty="0">
                <a:latin typeface="Verdana"/>
                <a:cs typeface="Verdana"/>
              </a:rPr>
              <a:t>29119</a:t>
            </a:r>
            <a:r>
              <a:rPr sz="3600" spc="-235" dirty="0">
                <a:latin typeface="Verdana"/>
                <a:cs typeface="Verdana"/>
              </a:rPr>
              <a:t> </a:t>
            </a:r>
            <a:r>
              <a:rPr sz="3600" spc="-425" dirty="0">
                <a:latin typeface="Verdana"/>
                <a:cs typeface="Verdana"/>
              </a:rPr>
              <a:t>Software</a:t>
            </a:r>
            <a:r>
              <a:rPr sz="3600" spc="-220" dirty="0">
                <a:latin typeface="Verdana"/>
                <a:cs typeface="Verdana"/>
              </a:rPr>
              <a:t> </a:t>
            </a:r>
            <a:r>
              <a:rPr sz="3600" spc="-440" dirty="0">
                <a:latin typeface="Verdana"/>
                <a:cs typeface="Verdana"/>
              </a:rPr>
              <a:t>Testing</a:t>
            </a:r>
            <a:r>
              <a:rPr sz="3600" spc="-235" dirty="0">
                <a:latin typeface="Verdana"/>
                <a:cs typeface="Verdana"/>
              </a:rPr>
              <a:t> </a:t>
            </a:r>
            <a:r>
              <a:rPr sz="3600" spc="-405" dirty="0">
                <a:latin typeface="Verdana"/>
                <a:cs typeface="Verdana"/>
              </a:rPr>
              <a:t>Standarts</a:t>
            </a:r>
            <a:endParaRPr sz="36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45058" y="1788414"/>
            <a:ext cx="5368290" cy="802640"/>
            <a:chOff x="845058" y="1788414"/>
            <a:chExt cx="5368290" cy="80264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058" y="1822704"/>
              <a:ext cx="561593" cy="73532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6725" y="1788414"/>
              <a:ext cx="3782567" cy="7863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2950" y="1804416"/>
              <a:ext cx="575309" cy="7863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61916" y="1804416"/>
              <a:ext cx="1551431" cy="78638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44178" y="1286998"/>
            <a:ext cx="5513705" cy="496316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Part</a:t>
            </a:r>
            <a:r>
              <a:rPr sz="2800" b="1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1: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ts val="3175"/>
              </a:lnSpc>
              <a:spcBef>
                <a:spcPts val="690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spc="-204" dirty="0">
                <a:solidFill>
                  <a:srgbClr val="C00000"/>
                </a:solidFill>
                <a:latin typeface="Tahoma"/>
                <a:cs typeface="Tahoma"/>
              </a:rPr>
              <a:t>IS</a:t>
            </a:r>
            <a:r>
              <a:rPr sz="2800" b="1" spc="-290" dirty="0">
                <a:solidFill>
                  <a:srgbClr val="C00000"/>
                </a:solidFill>
                <a:latin typeface="Tahoma"/>
                <a:cs typeface="Tahoma"/>
              </a:rPr>
              <a:t>O</a:t>
            </a:r>
            <a:r>
              <a:rPr sz="2800" b="1" spc="-450" dirty="0">
                <a:solidFill>
                  <a:srgbClr val="C00000"/>
                </a:solidFill>
                <a:latin typeface="Tahoma"/>
                <a:cs typeface="Tahoma"/>
              </a:rPr>
              <a:t>/I</a:t>
            </a:r>
            <a:r>
              <a:rPr sz="2800" b="1" spc="20" dirty="0">
                <a:solidFill>
                  <a:srgbClr val="C00000"/>
                </a:solidFill>
                <a:latin typeface="Tahoma"/>
                <a:cs typeface="Tahoma"/>
              </a:rPr>
              <a:t>EC</a:t>
            </a:r>
            <a:r>
              <a:rPr sz="2800" b="1" spc="-370" dirty="0">
                <a:solidFill>
                  <a:srgbClr val="C00000"/>
                </a:solidFill>
                <a:latin typeface="Tahoma"/>
                <a:cs typeface="Tahoma"/>
              </a:rPr>
              <a:t>/I</a:t>
            </a:r>
            <a:r>
              <a:rPr sz="2800" b="1" spc="-434" dirty="0">
                <a:solidFill>
                  <a:srgbClr val="C00000"/>
                </a:solidFill>
                <a:latin typeface="Tahoma"/>
                <a:cs typeface="Tahoma"/>
              </a:rPr>
              <a:t>E</a:t>
            </a:r>
            <a:r>
              <a:rPr sz="2800" b="1" spc="-280" dirty="0">
                <a:solidFill>
                  <a:srgbClr val="C00000"/>
                </a:solidFill>
                <a:latin typeface="Tahoma"/>
                <a:cs typeface="Tahoma"/>
              </a:rPr>
              <a:t>E</a:t>
            </a:r>
            <a:r>
              <a:rPr sz="2800" b="1" spc="-270" dirty="0">
                <a:solidFill>
                  <a:srgbClr val="C00000"/>
                </a:solidFill>
                <a:latin typeface="Tahoma"/>
                <a:cs typeface="Tahoma"/>
              </a:rPr>
              <a:t>E</a:t>
            </a:r>
            <a:r>
              <a:rPr sz="2800" b="1" spc="-6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b="1" spc="-215" dirty="0">
                <a:solidFill>
                  <a:srgbClr val="C00000"/>
                </a:solidFill>
                <a:latin typeface="Tahoma"/>
                <a:cs typeface="Tahoma"/>
              </a:rPr>
              <a:t>2</a:t>
            </a:r>
            <a:r>
              <a:rPr sz="2800" b="1" spc="-220" dirty="0">
                <a:solidFill>
                  <a:srgbClr val="C00000"/>
                </a:solidFill>
                <a:latin typeface="Tahoma"/>
                <a:cs typeface="Tahoma"/>
              </a:rPr>
              <a:t>91</a:t>
            </a:r>
            <a:r>
              <a:rPr sz="2800" b="1" spc="-225" dirty="0">
                <a:solidFill>
                  <a:srgbClr val="C00000"/>
                </a:solidFill>
                <a:latin typeface="Tahoma"/>
                <a:cs typeface="Tahoma"/>
              </a:rPr>
              <a:t>1</a:t>
            </a:r>
            <a:r>
              <a:rPr sz="2800" b="1" spc="-215" dirty="0">
                <a:solidFill>
                  <a:srgbClr val="C00000"/>
                </a:solidFill>
                <a:latin typeface="Tahoma"/>
                <a:cs typeface="Tahoma"/>
              </a:rPr>
              <a:t>9</a:t>
            </a:r>
            <a:r>
              <a:rPr sz="2800" b="1" spc="-5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-1:2013</a:t>
            </a:r>
            <a:endParaRPr sz="2800">
              <a:latin typeface="Calibri"/>
              <a:cs typeface="Calibri"/>
            </a:endParaRPr>
          </a:p>
          <a:p>
            <a:pPr marL="418465">
              <a:lnSpc>
                <a:spcPts val="3175"/>
              </a:lnSpc>
            </a:pP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Concepts</a:t>
            </a:r>
            <a:r>
              <a:rPr sz="28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and</a:t>
            </a:r>
            <a:r>
              <a:rPr sz="28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definitions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150">
              <a:latin typeface="Calibri"/>
              <a:cs typeface="Calibri"/>
            </a:endParaRPr>
          </a:p>
          <a:p>
            <a:pPr marL="418465" marR="139065" indent="-406400">
              <a:lnSpc>
                <a:spcPts val="2590"/>
              </a:lnSpc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spc="-10" dirty="0">
                <a:latin typeface="Calibri"/>
                <a:cs typeface="Calibri"/>
              </a:rPr>
              <a:t>standartlar </a:t>
            </a:r>
            <a:r>
              <a:rPr sz="2400" spc="-5" dirty="0">
                <a:latin typeface="Calibri"/>
                <a:cs typeface="Calibri"/>
              </a:rPr>
              <a:t>grubuna bir giriş sağlar </a:t>
            </a:r>
            <a:r>
              <a:rPr sz="2400" spc="-15" dirty="0">
                <a:latin typeface="Calibri"/>
                <a:cs typeface="Calibri"/>
              </a:rPr>
              <a:t>ve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(tutarlı) </a:t>
            </a:r>
            <a:r>
              <a:rPr sz="2400" spc="-10" dirty="0">
                <a:latin typeface="Calibri"/>
                <a:cs typeface="Calibri"/>
              </a:rPr>
              <a:t>standartlar </a:t>
            </a:r>
            <a:r>
              <a:rPr sz="2400" spc="-5" dirty="0">
                <a:latin typeface="Calibri"/>
                <a:cs typeface="Calibri"/>
              </a:rPr>
              <a:t>kümesinin tamamını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içerir.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Wingdings"/>
              <a:buChar char=""/>
            </a:pPr>
            <a:endParaRPr sz="240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spcBef>
                <a:spcPts val="1670"/>
              </a:spcBef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setinin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üzerinde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bulunduğu </a:t>
            </a:r>
            <a:r>
              <a:rPr sz="2400" spc="-10" dirty="0">
                <a:latin typeface="Calibri"/>
                <a:cs typeface="Calibri"/>
              </a:rPr>
              <a:t>temel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 </a:t>
            </a:r>
            <a:r>
              <a:rPr sz="2400" spc="-15" dirty="0">
                <a:latin typeface="Calibri"/>
                <a:cs typeface="Calibri"/>
              </a:rPr>
              <a:t> kavramlarını </a:t>
            </a:r>
            <a:r>
              <a:rPr sz="2400" spc="-5" dirty="0">
                <a:latin typeface="Calibri"/>
                <a:cs typeface="Calibri"/>
              </a:rPr>
              <a:t>tanımlamanın </a:t>
            </a:r>
            <a:r>
              <a:rPr sz="2400" spc="-10" dirty="0">
                <a:latin typeface="Calibri"/>
                <a:cs typeface="Calibri"/>
              </a:rPr>
              <a:t>yanı </a:t>
            </a:r>
            <a:r>
              <a:rPr sz="2400" spc="-15" dirty="0">
                <a:latin typeface="Calibri"/>
                <a:cs typeface="Calibri"/>
              </a:rPr>
              <a:t>sıra </a:t>
            </a:r>
            <a:r>
              <a:rPr sz="2400" spc="-10" dirty="0">
                <a:latin typeface="Calibri"/>
                <a:cs typeface="Calibri"/>
              </a:rPr>
              <a:t>diğer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tüm bölümler için tanımlar </a:t>
            </a:r>
            <a:r>
              <a:rPr sz="2400" spc="-10" dirty="0">
                <a:latin typeface="Calibri"/>
                <a:cs typeface="Calibri"/>
              </a:rPr>
              <a:t>standartlar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oluşturulmuştur.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31391" y="2315321"/>
            <a:ext cx="4639030" cy="3495299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4520"/>
            <a:ext cx="12192000" cy="1408430"/>
            <a:chOff x="0" y="104520"/>
            <a:chExt cx="12192000" cy="14084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3530" y="160781"/>
              <a:ext cx="8535161" cy="10088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11283" y="160781"/>
              <a:ext cx="2636519" cy="100888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50895" y="293305"/>
            <a:ext cx="10002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20" dirty="0">
                <a:latin typeface="Verdana"/>
                <a:cs typeface="Verdana"/>
              </a:rPr>
              <a:t>ISO/IEC/IEEE</a:t>
            </a:r>
            <a:r>
              <a:rPr sz="3600" spc="-195" dirty="0">
                <a:latin typeface="Verdana"/>
                <a:cs typeface="Verdana"/>
              </a:rPr>
              <a:t> </a:t>
            </a:r>
            <a:r>
              <a:rPr sz="3600" spc="-550" dirty="0">
                <a:latin typeface="Verdana"/>
                <a:cs typeface="Verdana"/>
              </a:rPr>
              <a:t>29119</a:t>
            </a:r>
            <a:r>
              <a:rPr sz="3600" spc="-235" dirty="0">
                <a:latin typeface="Verdana"/>
                <a:cs typeface="Verdana"/>
              </a:rPr>
              <a:t> </a:t>
            </a:r>
            <a:r>
              <a:rPr sz="3600" spc="-425" dirty="0">
                <a:latin typeface="Verdana"/>
                <a:cs typeface="Verdana"/>
              </a:rPr>
              <a:t>Software</a:t>
            </a:r>
            <a:r>
              <a:rPr sz="3600" spc="-220" dirty="0">
                <a:latin typeface="Verdana"/>
                <a:cs typeface="Verdana"/>
              </a:rPr>
              <a:t> </a:t>
            </a:r>
            <a:r>
              <a:rPr sz="3600" spc="-440" dirty="0">
                <a:latin typeface="Verdana"/>
                <a:cs typeface="Verdana"/>
              </a:rPr>
              <a:t>Testing</a:t>
            </a:r>
            <a:r>
              <a:rPr sz="3600" spc="-235" dirty="0">
                <a:latin typeface="Verdana"/>
                <a:cs typeface="Verdana"/>
              </a:rPr>
              <a:t> </a:t>
            </a:r>
            <a:r>
              <a:rPr sz="3600" spc="-405" dirty="0">
                <a:latin typeface="Verdana"/>
                <a:cs typeface="Verdana"/>
              </a:rPr>
              <a:t>Standarts</a:t>
            </a:r>
            <a:endParaRPr sz="36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92073" y="1789176"/>
            <a:ext cx="7590790" cy="802640"/>
            <a:chOff x="592073" y="1789176"/>
            <a:chExt cx="7590790" cy="80264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2073" y="1822704"/>
              <a:ext cx="561593" cy="7360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3741" y="1789176"/>
              <a:ext cx="2690621" cy="7863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8020" y="1789176"/>
              <a:ext cx="1558289" cy="7863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99965" y="1805178"/>
              <a:ext cx="575309" cy="7863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08932" y="1805178"/>
              <a:ext cx="1632203" cy="7863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74791" y="1805178"/>
              <a:ext cx="1168145" cy="78638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6594" y="1805178"/>
              <a:ext cx="1905761" cy="78638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797228" y="3469538"/>
            <a:ext cx="3200755" cy="311139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27380" y="1287556"/>
            <a:ext cx="10358120" cy="525399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790"/>
              </a:spcBef>
            </a:pP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Part</a:t>
            </a:r>
            <a:r>
              <a:rPr sz="28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2:</a:t>
            </a:r>
            <a:endParaRPr sz="2800">
              <a:latin typeface="Calibri"/>
              <a:cs typeface="Calibri"/>
            </a:endParaRPr>
          </a:p>
          <a:p>
            <a:pPr marL="582295" indent="-407034">
              <a:lnSpc>
                <a:spcPct val="100000"/>
              </a:lnSpc>
              <a:spcBef>
                <a:spcPts val="690"/>
              </a:spcBef>
              <a:buClr>
                <a:srgbClr val="000000"/>
              </a:buClr>
              <a:buFont typeface="Arial MT"/>
              <a:buChar char="•"/>
              <a:tabLst>
                <a:tab pos="582295" algn="l"/>
                <a:tab pos="582930" algn="l"/>
                <a:tab pos="5173345" algn="l"/>
              </a:tabLst>
            </a:pPr>
            <a:r>
              <a:rPr sz="2800" b="1" spc="-275" dirty="0">
                <a:solidFill>
                  <a:srgbClr val="C00000"/>
                </a:solidFill>
                <a:latin typeface="Tahoma"/>
                <a:cs typeface="Tahoma"/>
              </a:rPr>
              <a:t>ISO/IEC/IEEE</a:t>
            </a:r>
            <a:r>
              <a:rPr sz="2800" b="1" spc="-3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b="1" spc="-220" dirty="0">
                <a:solidFill>
                  <a:srgbClr val="C00000"/>
                </a:solidFill>
                <a:latin typeface="Tahoma"/>
                <a:cs typeface="Tahoma"/>
              </a:rPr>
              <a:t>29119</a:t>
            </a:r>
            <a:r>
              <a:rPr sz="2800" b="1" spc="-4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-2:2013	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Test</a:t>
            </a:r>
            <a:r>
              <a:rPr sz="28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Processes</a:t>
            </a:r>
            <a:endParaRPr sz="2800">
              <a:latin typeface="Calibri"/>
              <a:cs typeface="Calibri"/>
            </a:endParaRPr>
          </a:p>
          <a:p>
            <a:pPr marL="582295" marR="5080" indent="-406400">
              <a:lnSpc>
                <a:spcPts val="2590"/>
              </a:lnSpc>
              <a:spcBef>
                <a:spcPts val="1030"/>
              </a:spcBef>
              <a:buClr>
                <a:srgbClr val="000000"/>
              </a:buClr>
              <a:buSzPct val="116666"/>
              <a:buFont typeface="Wingdings"/>
              <a:buChar char=""/>
              <a:tabLst>
                <a:tab pos="582930" algn="l"/>
              </a:tabLst>
            </a:pP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herhangi</a:t>
            </a:r>
            <a:r>
              <a:rPr sz="24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bir</a:t>
            </a:r>
            <a:r>
              <a:rPr sz="2400" spc="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organizasyon,</a:t>
            </a:r>
            <a:r>
              <a:rPr sz="2400" spc="-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proje</a:t>
            </a:r>
            <a:r>
              <a:rPr sz="2400" spc="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veya</a:t>
            </a:r>
            <a:r>
              <a:rPr sz="24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test faaliyeti için</a:t>
            </a:r>
            <a:r>
              <a:rPr sz="2400" spc="-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yazılım</a:t>
            </a:r>
            <a:r>
              <a:rPr sz="2400" spc="-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testlerini </a:t>
            </a:r>
            <a:r>
              <a:rPr sz="24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yönetmek, yönetmek</a:t>
            </a:r>
            <a:r>
              <a:rPr sz="2400" dirty="0">
                <a:solidFill>
                  <a:srgbClr val="333333"/>
                </a:solidFill>
                <a:latin typeface="Calibri"/>
                <a:cs typeface="Calibri"/>
              </a:rPr>
              <a:t> ve</a:t>
            </a:r>
            <a:r>
              <a:rPr sz="2400" spc="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uygulamak</a:t>
            </a:r>
            <a:r>
              <a:rPr sz="2400" spc="-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için kullanılabilecek</a:t>
            </a:r>
            <a:r>
              <a:rPr sz="24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test</a:t>
            </a:r>
            <a:r>
              <a:rPr sz="24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süreçlerini</a:t>
            </a:r>
            <a:r>
              <a:rPr sz="2400" spc="2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belirtir.</a:t>
            </a:r>
            <a:endParaRPr sz="2400">
              <a:latin typeface="Calibri"/>
              <a:cs typeface="Calibri"/>
            </a:endParaRPr>
          </a:p>
          <a:p>
            <a:pPr marL="12700" marR="2427605" indent="-635">
              <a:lnSpc>
                <a:spcPct val="100000"/>
              </a:lnSpc>
              <a:spcBef>
                <a:spcPts val="935"/>
              </a:spcBef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spc="-25" dirty="0">
                <a:solidFill>
                  <a:srgbClr val="333333"/>
                </a:solidFill>
                <a:latin typeface="Calibri"/>
                <a:cs typeface="Calibri"/>
              </a:rPr>
              <a:t>Yazılım</a:t>
            </a:r>
            <a:r>
              <a:rPr sz="2400" spc="-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33333"/>
                </a:solidFill>
                <a:latin typeface="Calibri"/>
                <a:cs typeface="Calibri"/>
              </a:rPr>
              <a:t>test</a:t>
            </a:r>
            <a:r>
              <a:rPr sz="2400" spc="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33"/>
                </a:solidFill>
                <a:latin typeface="Calibri"/>
                <a:cs typeface="Calibri"/>
              </a:rPr>
              <a:t>süreçlerini</a:t>
            </a:r>
            <a:r>
              <a:rPr sz="2400" spc="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33333"/>
                </a:solidFill>
                <a:latin typeface="Calibri"/>
                <a:cs typeface="Calibri"/>
              </a:rPr>
              <a:t>tanımlayan </a:t>
            </a:r>
            <a:r>
              <a:rPr sz="2400" spc="-10" dirty="0">
                <a:solidFill>
                  <a:srgbClr val="333333"/>
                </a:solidFill>
                <a:latin typeface="Calibri"/>
                <a:cs typeface="Calibri"/>
              </a:rPr>
              <a:t>genel</a:t>
            </a:r>
            <a:r>
              <a:rPr sz="2400" spc="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33333"/>
                </a:solidFill>
                <a:latin typeface="Calibri"/>
                <a:cs typeface="Calibri"/>
              </a:rPr>
              <a:t>test</a:t>
            </a:r>
            <a:r>
              <a:rPr sz="24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33"/>
                </a:solidFill>
                <a:latin typeface="Calibri"/>
                <a:cs typeface="Calibri"/>
              </a:rPr>
              <a:t>süreci</a:t>
            </a:r>
            <a:r>
              <a:rPr sz="2400" spc="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tanımlarını </a:t>
            </a:r>
            <a:r>
              <a:rPr sz="2400" spc="-52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333333"/>
                </a:solidFill>
                <a:latin typeface="Calibri"/>
                <a:cs typeface="Calibri"/>
              </a:rPr>
              <a:t>içerir.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33"/>
                </a:solidFill>
                <a:latin typeface="Calibri"/>
                <a:cs typeface="Calibri"/>
              </a:rPr>
              <a:t>Süreçleri</a:t>
            </a:r>
            <a:r>
              <a:rPr sz="2400" spc="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33333"/>
                </a:solidFill>
                <a:latin typeface="Calibri"/>
                <a:cs typeface="Calibri"/>
              </a:rPr>
              <a:t>açıklayan</a:t>
            </a:r>
            <a:r>
              <a:rPr sz="2400" spc="-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33"/>
                </a:solidFill>
                <a:latin typeface="Calibri"/>
                <a:cs typeface="Calibri"/>
              </a:rPr>
              <a:t>destekleyici</a:t>
            </a:r>
            <a:r>
              <a:rPr sz="2400" spc="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bilgilendirici </a:t>
            </a:r>
            <a:r>
              <a:rPr sz="2400" spc="-10" dirty="0">
                <a:solidFill>
                  <a:srgbClr val="333333"/>
                </a:solidFill>
                <a:latin typeface="Calibri"/>
                <a:cs typeface="Calibri"/>
              </a:rPr>
              <a:t>diyagramlar 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 da</a:t>
            </a:r>
            <a:r>
              <a:rPr sz="2400" spc="-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333333"/>
                </a:solidFill>
                <a:latin typeface="Calibri"/>
                <a:cs typeface="Calibri"/>
              </a:rPr>
              <a:t>sağlanmaktadır.</a:t>
            </a:r>
            <a:endParaRPr sz="2400">
              <a:latin typeface="Calibri"/>
              <a:cs typeface="Calibri"/>
            </a:endParaRPr>
          </a:p>
          <a:p>
            <a:pPr marL="12700" marR="2632710" indent="-635">
              <a:lnSpc>
                <a:spcPct val="100000"/>
              </a:lnSpc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dirty="0">
                <a:solidFill>
                  <a:srgbClr val="333333"/>
                </a:solidFill>
                <a:latin typeface="Calibri"/>
                <a:cs typeface="Calibri"/>
              </a:rPr>
              <a:t>tüm</a:t>
            </a:r>
            <a:r>
              <a:rPr sz="2400" spc="-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33"/>
                </a:solidFill>
                <a:latin typeface="Calibri"/>
                <a:cs typeface="Calibri"/>
              </a:rPr>
              <a:t>yazılım geliştirme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33"/>
                </a:solidFill>
                <a:latin typeface="Calibri"/>
                <a:cs typeface="Calibri"/>
              </a:rPr>
              <a:t>yaşam 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döngüsü</a:t>
            </a:r>
            <a:r>
              <a:rPr sz="24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modellerinde</a:t>
            </a:r>
            <a:r>
              <a:rPr sz="2400" spc="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33333"/>
                </a:solidFill>
                <a:latin typeface="Calibri"/>
                <a:cs typeface="Calibri"/>
              </a:rPr>
              <a:t>test</a:t>
            </a:r>
            <a:r>
              <a:rPr sz="24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için </a:t>
            </a:r>
            <a:r>
              <a:rPr sz="2400" spc="-52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333333"/>
                </a:solidFill>
                <a:latin typeface="Calibri"/>
                <a:cs typeface="Calibri"/>
              </a:rPr>
              <a:t>geçerlidir.</a:t>
            </a:r>
            <a:endParaRPr sz="2400">
              <a:latin typeface="Calibri"/>
              <a:cs typeface="Calibri"/>
            </a:endParaRPr>
          </a:p>
          <a:p>
            <a:pPr marL="12700" marR="2480310" indent="-635">
              <a:lnSpc>
                <a:spcPct val="100000"/>
              </a:lnSpc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spc="-10" dirty="0">
                <a:solidFill>
                  <a:srgbClr val="333333"/>
                </a:solidFill>
                <a:latin typeface="Calibri"/>
                <a:cs typeface="Calibri"/>
              </a:rPr>
              <a:t>özellikle yazılım</a:t>
            </a:r>
            <a:r>
              <a:rPr sz="2400" spc="-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33"/>
                </a:solidFill>
                <a:latin typeface="Calibri"/>
                <a:cs typeface="Calibri"/>
              </a:rPr>
              <a:t>testini yönetmek, yönetmek </a:t>
            </a:r>
            <a:r>
              <a:rPr sz="2400" spc="-15" dirty="0">
                <a:solidFill>
                  <a:srgbClr val="333333"/>
                </a:solidFill>
                <a:latin typeface="Calibri"/>
                <a:cs typeface="Calibri"/>
              </a:rPr>
              <a:t>ve</a:t>
            </a:r>
            <a:r>
              <a:rPr sz="24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33"/>
                </a:solidFill>
                <a:latin typeface="Calibri"/>
                <a:cs typeface="Calibri"/>
              </a:rPr>
              <a:t>uygulamaktan </a:t>
            </a:r>
            <a:r>
              <a:rPr sz="2400" spc="-53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sorumlu</a:t>
            </a:r>
            <a:r>
              <a:rPr sz="2400" spc="-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olanlar</a:t>
            </a:r>
            <a:r>
              <a:rPr sz="2400" spc="-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olmak</a:t>
            </a:r>
            <a:r>
              <a:rPr sz="2400" spc="-20" dirty="0">
                <a:solidFill>
                  <a:srgbClr val="333333"/>
                </a:solidFill>
                <a:latin typeface="Calibri"/>
                <a:cs typeface="Calibri"/>
              </a:rPr>
              <a:t> üzere</a:t>
            </a:r>
            <a:r>
              <a:rPr sz="2400" spc="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33333"/>
                </a:solidFill>
                <a:latin typeface="Calibri"/>
                <a:cs typeface="Calibri"/>
              </a:rPr>
              <a:t>test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 uzmanları, </a:t>
            </a:r>
            <a:r>
              <a:rPr sz="2400" spc="-20" dirty="0">
                <a:solidFill>
                  <a:srgbClr val="333333"/>
                </a:solidFill>
                <a:latin typeface="Calibri"/>
                <a:cs typeface="Calibri"/>
              </a:rPr>
              <a:t>test</a:t>
            </a:r>
            <a:r>
              <a:rPr sz="2400" spc="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33"/>
                </a:solidFill>
                <a:latin typeface="Calibri"/>
                <a:cs typeface="Calibri"/>
              </a:rPr>
              <a:t>yöneticileri, 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33"/>
                </a:solidFill>
                <a:latin typeface="Calibri"/>
                <a:cs typeface="Calibri"/>
              </a:rPr>
              <a:t>geliştiriciler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33333"/>
                </a:solidFill>
                <a:latin typeface="Calibri"/>
                <a:cs typeface="Calibri"/>
              </a:rPr>
              <a:t>ve</a:t>
            </a:r>
            <a:r>
              <a:rPr sz="2400" spc="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33333"/>
                </a:solidFill>
                <a:latin typeface="Calibri"/>
                <a:cs typeface="Calibri"/>
              </a:rPr>
              <a:t>proje</a:t>
            </a:r>
            <a:r>
              <a:rPr sz="2400" spc="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33"/>
                </a:solidFill>
                <a:latin typeface="Calibri"/>
                <a:cs typeface="Calibri"/>
              </a:rPr>
              <a:t>yöneticilerine</a:t>
            </a:r>
            <a:r>
              <a:rPr sz="2400" spc="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33"/>
                </a:solidFill>
                <a:latin typeface="Calibri"/>
                <a:cs typeface="Calibri"/>
              </a:rPr>
              <a:t>yöneliktir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33"/>
                </a:solidFill>
                <a:latin typeface="Calibri"/>
                <a:cs typeface="Calibri"/>
              </a:rPr>
              <a:t>ancak 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bunlarla </a:t>
            </a:r>
            <a:r>
              <a:rPr sz="24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sınırlı</a:t>
            </a:r>
            <a:r>
              <a:rPr sz="2400" spc="-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333333"/>
                </a:solidFill>
                <a:latin typeface="Calibri"/>
                <a:cs typeface="Calibri"/>
              </a:rPr>
              <a:t>değildir.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49223"/>
            <a:ext cx="90570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75" dirty="0">
                <a:latin typeface="Verdana"/>
                <a:cs typeface="Verdana"/>
              </a:rPr>
              <a:t>Yazılım</a:t>
            </a:r>
            <a:r>
              <a:rPr sz="2800" spc="-150" dirty="0">
                <a:latin typeface="Verdana"/>
                <a:cs typeface="Verdana"/>
              </a:rPr>
              <a:t> </a:t>
            </a:r>
            <a:r>
              <a:rPr sz="2800" spc="-310" dirty="0">
                <a:latin typeface="Verdana"/>
                <a:cs typeface="Verdana"/>
              </a:rPr>
              <a:t>Testinde</a:t>
            </a:r>
            <a:r>
              <a:rPr sz="2800" spc="-170" dirty="0">
                <a:latin typeface="Verdana"/>
                <a:cs typeface="Verdana"/>
              </a:rPr>
              <a:t> </a:t>
            </a:r>
            <a:r>
              <a:rPr sz="2800" spc="-310" dirty="0">
                <a:latin typeface="Verdana"/>
                <a:cs typeface="Verdana"/>
              </a:rPr>
              <a:t>Sertifikalı</a:t>
            </a:r>
            <a:r>
              <a:rPr sz="2800" spc="-165" dirty="0">
                <a:latin typeface="Verdana"/>
                <a:cs typeface="Verdana"/>
              </a:rPr>
              <a:t> </a:t>
            </a:r>
            <a:r>
              <a:rPr sz="2800" spc="-420" dirty="0">
                <a:latin typeface="Verdana"/>
                <a:cs typeface="Verdana"/>
              </a:rPr>
              <a:t>Test</a:t>
            </a:r>
            <a:r>
              <a:rPr sz="2800" spc="-160" dirty="0">
                <a:latin typeface="Verdana"/>
                <a:cs typeface="Verdana"/>
              </a:rPr>
              <a:t> </a:t>
            </a:r>
            <a:r>
              <a:rPr sz="2800" spc="-310" dirty="0">
                <a:latin typeface="Verdana"/>
                <a:cs typeface="Verdana"/>
              </a:rPr>
              <a:t>Uzmanı</a:t>
            </a:r>
            <a:r>
              <a:rPr sz="2800" spc="-165" dirty="0">
                <a:latin typeface="Verdana"/>
                <a:cs typeface="Verdana"/>
              </a:rPr>
              <a:t> </a:t>
            </a:r>
            <a:r>
              <a:rPr sz="2800" spc="-35" dirty="0">
                <a:latin typeface="Tahoma"/>
                <a:cs typeface="Tahoma"/>
              </a:rPr>
              <a:t>-</a:t>
            </a:r>
            <a:r>
              <a:rPr sz="2800" spc="-25" dirty="0">
                <a:latin typeface="Tahoma"/>
                <a:cs typeface="Tahoma"/>
              </a:rPr>
              <a:t> </a:t>
            </a:r>
            <a:r>
              <a:rPr sz="2800" spc="-300" dirty="0">
                <a:latin typeface="Verdana"/>
                <a:cs typeface="Verdana"/>
              </a:rPr>
              <a:t>Temel</a:t>
            </a:r>
            <a:r>
              <a:rPr sz="2800" spc="-165" dirty="0">
                <a:latin typeface="Verdana"/>
                <a:cs typeface="Verdana"/>
              </a:rPr>
              <a:t> </a:t>
            </a:r>
            <a:r>
              <a:rPr sz="2800" spc="-240" dirty="0">
                <a:latin typeface="Verdana"/>
                <a:cs typeface="Verdana"/>
              </a:rPr>
              <a:t>Seviye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950" y="1900079"/>
            <a:ext cx="9870440" cy="4611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108075" indent="-355600">
              <a:lnSpc>
                <a:spcPct val="124800"/>
              </a:lnSpc>
              <a:spcBef>
                <a:spcPts val="100"/>
              </a:spcBef>
              <a:buSzPct val="116666"/>
              <a:buFont typeface="Wingdings"/>
              <a:buChar char=""/>
              <a:tabLst>
                <a:tab pos="355600" algn="l"/>
              </a:tabLst>
            </a:pPr>
            <a:r>
              <a:rPr sz="2400" spc="-50" dirty="0">
                <a:latin typeface="Calibri"/>
                <a:cs typeface="Calibri"/>
              </a:rPr>
              <a:t>Temel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seviye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ders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programı</a:t>
            </a:r>
            <a:r>
              <a:rPr sz="2400" spc="-10" dirty="0">
                <a:latin typeface="Calibri"/>
                <a:cs typeface="Calibri"/>
              </a:rPr>
              <a:t> yazılım testine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dahil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veya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yazılım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testi</a:t>
            </a:r>
            <a:r>
              <a:rPr sz="2400" dirty="0">
                <a:latin typeface="Calibri"/>
                <a:cs typeface="Calibri"/>
              </a:rPr>
              <a:t> ile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uğraşmış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olan</a:t>
            </a:r>
            <a:r>
              <a:rPr sz="2400" spc="-15" dirty="0">
                <a:latin typeface="Calibri"/>
                <a:cs typeface="Calibri"/>
              </a:rPr>
              <a:t> herkese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yöneliktir.</a:t>
            </a:r>
            <a:endParaRPr sz="2400">
              <a:latin typeface="Calibri"/>
              <a:cs typeface="Calibri"/>
            </a:endParaRPr>
          </a:p>
          <a:p>
            <a:pPr marL="355600" marR="269875" indent="-342900">
              <a:lnSpc>
                <a:spcPts val="2590"/>
              </a:lnSpc>
              <a:spcBef>
                <a:spcPts val="1035"/>
              </a:spcBef>
              <a:buSzPct val="116666"/>
              <a:buFont typeface="Wingdings"/>
              <a:buChar char="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Bunlar</a:t>
            </a:r>
            <a:r>
              <a:rPr sz="2400" spc="-10" dirty="0">
                <a:latin typeface="Calibri"/>
                <a:cs typeface="Calibri"/>
              </a:rPr>
              <a:t> arasında,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-5" dirty="0">
                <a:latin typeface="Calibri"/>
                <a:cs typeface="Calibri"/>
              </a:rPr>
              <a:t> uzmanları,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analistleri,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-5" dirty="0">
                <a:latin typeface="Calibri"/>
                <a:cs typeface="Calibri"/>
              </a:rPr>
              <a:t> mühendisleri,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danışmanları,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yöneticileri,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kullanıcı </a:t>
            </a:r>
            <a:r>
              <a:rPr sz="2400" spc="-10" dirty="0">
                <a:latin typeface="Calibri"/>
                <a:cs typeface="Calibri"/>
              </a:rPr>
              <a:t>kabul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testi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uzmanları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yazılımcılar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bulunur.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ts val="2590"/>
              </a:lnSpc>
              <a:spcBef>
                <a:spcPts val="1005"/>
              </a:spcBef>
              <a:buSzPct val="116666"/>
              <a:buFont typeface="Wingdings"/>
              <a:buChar char=""/>
              <a:tabLst>
                <a:tab pos="355600" algn="l"/>
              </a:tabLst>
            </a:pPr>
            <a:r>
              <a:rPr sz="2400" spc="-50" dirty="0">
                <a:latin typeface="Calibri"/>
                <a:cs typeface="Calibri"/>
              </a:rPr>
              <a:t>Temel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seviye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nitelik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olarak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aynı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zamanda, yazılım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testinin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temel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kavramlarını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anlamak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isteyen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yazılım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geliştirme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projelerine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dahil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olan</a:t>
            </a:r>
            <a:r>
              <a:rPr sz="2400" spc="-10" dirty="0">
                <a:latin typeface="Calibri"/>
                <a:cs typeface="Calibri"/>
              </a:rPr>
              <a:t> proje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yöneticileri,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kalite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güvence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uzmanları,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yazılım geliştirme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yöneticileri,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iş </a:t>
            </a:r>
            <a:r>
              <a:rPr sz="2400" spc="-5" dirty="0">
                <a:latin typeface="Calibri"/>
                <a:cs typeface="Calibri"/>
              </a:rPr>
              <a:t>analistleri,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sistem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analistleri, kullanılabilirlik uzmanları </a:t>
            </a:r>
            <a:r>
              <a:rPr sz="2400" spc="-15" dirty="0">
                <a:latin typeface="Calibri"/>
                <a:cs typeface="Calibri"/>
              </a:rPr>
              <a:t>ve </a:t>
            </a:r>
            <a:r>
              <a:rPr sz="2400" spc="-10" dirty="0">
                <a:latin typeface="Calibri"/>
                <a:cs typeface="Calibri"/>
              </a:rPr>
              <a:t>yönetim </a:t>
            </a:r>
            <a:r>
              <a:rPr sz="2400" spc="-5" dirty="0">
                <a:latin typeface="Calibri"/>
                <a:cs typeface="Calibri"/>
              </a:rPr>
              <a:t>danışmanları için 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uygundur.</a:t>
            </a:r>
            <a:endParaRPr sz="2400">
              <a:latin typeface="Calibri"/>
              <a:cs typeface="Calibri"/>
            </a:endParaRPr>
          </a:p>
          <a:p>
            <a:pPr marL="355600" marR="269875" indent="-342900">
              <a:lnSpc>
                <a:spcPts val="2590"/>
              </a:lnSpc>
              <a:spcBef>
                <a:spcPts val="1015"/>
              </a:spcBef>
              <a:buSzPct val="116666"/>
              <a:buFont typeface="Wingdings"/>
              <a:buChar char="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Bu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ders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programına </a:t>
            </a:r>
            <a:r>
              <a:rPr sz="2400" spc="-5" dirty="0">
                <a:latin typeface="Calibri"/>
                <a:cs typeface="Calibri"/>
              </a:rPr>
              <a:t>ilişkin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sınava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girerek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temel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seviye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sertifikaya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sahip</a:t>
            </a:r>
            <a:r>
              <a:rPr sz="2400" dirty="0">
                <a:latin typeface="Calibri"/>
                <a:cs typeface="Calibri"/>
              </a:rPr>
              <a:t> olan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kişiler,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ileri </a:t>
            </a:r>
            <a:r>
              <a:rPr sz="2400" spc="-10" dirty="0">
                <a:latin typeface="Calibri"/>
                <a:cs typeface="Calibri"/>
              </a:rPr>
              <a:t>seviye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uzmanı </a:t>
            </a:r>
            <a:r>
              <a:rPr sz="2400" spc="-15" dirty="0">
                <a:latin typeface="Calibri"/>
                <a:cs typeface="Calibri"/>
              </a:rPr>
              <a:t>ders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programlarına</a:t>
            </a:r>
            <a:r>
              <a:rPr sz="2400" spc="-15" dirty="0">
                <a:latin typeface="Calibri"/>
                <a:cs typeface="Calibri"/>
              </a:rPr>
              <a:t> devam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edebilirler.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80956" y="1166634"/>
            <a:ext cx="1711043" cy="1404356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76295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10" dirty="0">
                <a:latin typeface="Verdana"/>
                <a:cs typeface="Verdana"/>
              </a:rPr>
              <a:t>Te</a:t>
            </a:r>
            <a:r>
              <a:rPr spc="-545" dirty="0">
                <a:latin typeface="Verdana"/>
                <a:cs typeface="Verdana"/>
              </a:rPr>
              <a:t>s</a:t>
            </a:r>
            <a:r>
              <a:rPr spc="-625" dirty="0">
                <a:latin typeface="Verdana"/>
                <a:cs typeface="Verdana"/>
              </a:rPr>
              <a:t>t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645" dirty="0">
                <a:latin typeface="Verdana"/>
                <a:cs typeface="Verdana"/>
              </a:rPr>
              <a:t>Sür</a:t>
            </a:r>
            <a:r>
              <a:rPr spc="-260" dirty="0">
                <a:latin typeface="Verdana"/>
                <a:cs typeface="Verdana"/>
              </a:rPr>
              <a:t>ecin</a:t>
            </a:r>
            <a:r>
              <a:rPr spc="-150" dirty="0">
                <a:latin typeface="Verdana"/>
                <a:cs typeface="Verdana"/>
              </a:rPr>
              <a:t>i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spc="-370" dirty="0">
                <a:latin typeface="Verdana"/>
                <a:cs typeface="Verdana"/>
              </a:rPr>
              <a:t>Etkileye</a:t>
            </a:r>
            <a:r>
              <a:rPr spc="-465" dirty="0">
                <a:latin typeface="Verdana"/>
                <a:cs typeface="Verdana"/>
              </a:rPr>
              <a:t>n</a:t>
            </a:r>
            <a:r>
              <a:rPr spc="-235" dirty="0">
                <a:latin typeface="Verdana"/>
                <a:cs typeface="Verdana"/>
              </a:rPr>
              <a:t> </a:t>
            </a:r>
            <a:r>
              <a:rPr spc="-450" dirty="0">
                <a:latin typeface="Verdana"/>
                <a:cs typeface="Verdana"/>
              </a:rPr>
              <a:t>Faktö</a:t>
            </a:r>
            <a:r>
              <a:rPr spc="-360" dirty="0">
                <a:latin typeface="Verdana"/>
                <a:cs typeface="Verdana"/>
              </a:rPr>
              <a:t>r</a:t>
            </a:r>
            <a:r>
              <a:rPr spc="-405" dirty="0">
                <a:latin typeface="Verdana"/>
                <a:cs typeface="Verdana"/>
              </a:rPr>
              <a:t>ler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838557"/>
            <a:ext cx="9589770" cy="472059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8465" marR="556895" indent="-406400">
              <a:lnSpc>
                <a:spcPts val="3020"/>
              </a:lnSpc>
              <a:spcBef>
                <a:spcPts val="484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spc="-30" dirty="0">
                <a:latin typeface="Calibri"/>
                <a:cs typeface="Calibri"/>
              </a:rPr>
              <a:t>Yazılım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geliştirme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yaşam</a:t>
            </a:r>
            <a:r>
              <a:rPr sz="2800" spc="-5" dirty="0">
                <a:latin typeface="Calibri"/>
                <a:cs typeface="Calibri"/>
              </a:rPr>
              <a:t> döngüsü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modeli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kullanılan </a:t>
            </a:r>
            <a:r>
              <a:rPr sz="2800" spc="-15" dirty="0">
                <a:latin typeface="Calibri"/>
                <a:cs typeface="Calibri"/>
              </a:rPr>
              <a:t>proje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metodolojileri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20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Ürün </a:t>
            </a:r>
            <a:r>
              <a:rPr sz="2800" spc="-15" dirty="0">
                <a:latin typeface="Calibri"/>
                <a:cs typeface="Calibri"/>
              </a:rPr>
              <a:t>ve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proje</a:t>
            </a:r>
            <a:r>
              <a:rPr sz="2800" spc="-5" dirty="0">
                <a:latin typeface="Calibri"/>
                <a:cs typeface="Calibri"/>
              </a:rPr>
              <a:t> riskleri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dirty="0">
                <a:latin typeface="Calibri"/>
                <a:cs typeface="Calibri"/>
              </a:rPr>
              <a:t>İş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alanları</a:t>
            </a:r>
            <a:endParaRPr sz="2800">
              <a:latin typeface="Calibri"/>
              <a:cs typeface="Calibri"/>
            </a:endParaRPr>
          </a:p>
          <a:p>
            <a:pPr marL="418465" marR="5080" indent="-406400">
              <a:lnSpc>
                <a:spcPts val="3020"/>
              </a:lnSpc>
              <a:spcBef>
                <a:spcPts val="1050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Aşağıdakileri</a:t>
            </a:r>
            <a:r>
              <a:rPr sz="2800" spc="-10" dirty="0">
                <a:latin typeface="Calibri"/>
                <a:cs typeface="Calibri"/>
              </a:rPr>
              <a:t> içeren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ancak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bunlar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ile sınırlı </a:t>
            </a:r>
            <a:r>
              <a:rPr sz="2800" spc="-20" dirty="0">
                <a:latin typeface="Calibri"/>
                <a:cs typeface="Calibri"/>
              </a:rPr>
              <a:t>olmayan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operasyonel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kısıtlamalar</a:t>
            </a:r>
            <a:endParaRPr sz="28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875665" algn="l"/>
                <a:tab pos="876300" algn="l"/>
              </a:tabLst>
            </a:pPr>
            <a:r>
              <a:rPr sz="2400" spc="-10" dirty="0">
                <a:latin typeface="Calibri"/>
                <a:cs typeface="Calibri"/>
              </a:rPr>
              <a:t>Bütçe-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kaynak</a:t>
            </a:r>
            <a:endParaRPr sz="24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875665" algn="l"/>
                <a:tab pos="876300" algn="l"/>
              </a:tabLst>
            </a:pPr>
            <a:r>
              <a:rPr sz="2400" spc="-10" dirty="0">
                <a:latin typeface="Calibri"/>
                <a:cs typeface="Calibri"/>
              </a:rPr>
              <a:t>Karmaşıklık</a:t>
            </a:r>
            <a:endParaRPr sz="24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210"/>
              </a:spcBef>
              <a:buFont typeface="Arial MT"/>
              <a:buChar char="•"/>
              <a:tabLst>
                <a:tab pos="875665" algn="l"/>
                <a:tab pos="876300" algn="l"/>
              </a:tabLst>
            </a:pPr>
            <a:r>
              <a:rPr sz="2400" spc="-5" dirty="0">
                <a:latin typeface="Calibri"/>
                <a:cs typeface="Calibri"/>
              </a:rPr>
              <a:t>Sözleşme-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yasal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gereklilikler</a:t>
            </a:r>
            <a:endParaRPr sz="24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210"/>
              </a:spcBef>
              <a:buFont typeface="Arial MT"/>
              <a:buChar char="•"/>
              <a:tabLst>
                <a:tab pos="875665" algn="l"/>
                <a:tab pos="876300" algn="l"/>
              </a:tabLst>
            </a:pPr>
            <a:r>
              <a:rPr sz="2400" spc="-20" dirty="0">
                <a:latin typeface="Calibri"/>
                <a:cs typeface="Calibri"/>
              </a:rPr>
              <a:t>Organizasyon</a:t>
            </a:r>
            <a:r>
              <a:rPr sz="2400" spc="-10" dirty="0">
                <a:latin typeface="Calibri"/>
                <a:cs typeface="Calibri"/>
              </a:rPr>
              <a:t> politikaları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uygulamaları</a:t>
            </a:r>
            <a:endParaRPr sz="2400">
              <a:latin typeface="Calibri"/>
              <a:cs typeface="Calibri"/>
            </a:endParaRPr>
          </a:p>
          <a:p>
            <a:pPr marL="875665" lvl="1" indent="-3816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875665" algn="l"/>
                <a:tab pos="876300" algn="l"/>
              </a:tabLst>
            </a:pPr>
            <a:r>
              <a:rPr sz="2400" spc="-10" dirty="0">
                <a:latin typeface="Calibri"/>
                <a:cs typeface="Calibri"/>
              </a:rPr>
              <a:t>Gerekli </a:t>
            </a:r>
            <a:r>
              <a:rPr sz="2400" dirty="0">
                <a:latin typeface="Calibri"/>
                <a:cs typeface="Calibri"/>
              </a:rPr>
              <a:t>iç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spc="-5" dirty="0">
                <a:latin typeface="Calibri"/>
                <a:cs typeface="Calibri"/>
              </a:rPr>
              <a:t> dış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standartlar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4520"/>
            <a:ext cx="12192000" cy="1408430"/>
            <a:chOff x="0" y="104520"/>
            <a:chExt cx="12192000" cy="14084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2589" y="203454"/>
              <a:ext cx="8535161" cy="10088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0343" y="203454"/>
              <a:ext cx="2581655" cy="100888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50675" y="335507"/>
            <a:ext cx="10002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20" dirty="0">
                <a:latin typeface="Verdana"/>
                <a:cs typeface="Verdana"/>
              </a:rPr>
              <a:t>ISO/IEC/IEEE</a:t>
            </a:r>
            <a:r>
              <a:rPr sz="3600" spc="-195" dirty="0">
                <a:latin typeface="Verdana"/>
                <a:cs typeface="Verdana"/>
              </a:rPr>
              <a:t> </a:t>
            </a:r>
            <a:r>
              <a:rPr sz="3600" spc="-550" dirty="0">
                <a:latin typeface="Verdana"/>
                <a:cs typeface="Verdana"/>
              </a:rPr>
              <a:t>29119</a:t>
            </a:r>
            <a:r>
              <a:rPr sz="3600" spc="-235" dirty="0">
                <a:latin typeface="Verdana"/>
                <a:cs typeface="Verdana"/>
              </a:rPr>
              <a:t> </a:t>
            </a:r>
            <a:r>
              <a:rPr sz="3600" spc="-425" dirty="0">
                <a:latin typeface="Verdana"/>
                <a:cs typeface="Verdana"/>
              </a:rPr>
              <a:t>Software</a:t>
            </a:r>
            <a:r>
              <a:rPr sz="3600" spc="-220" dirty="0">
                <a:latin typeface="Verdana"/>
                <a:cs typeface="Verdana"/>
              </a:rPr>
              <a:t> </a:t>
            </a:r>
            <a:r>
              <a:rPr sz="3600" spc="-440" dirty="0">
                <a:latin typeface="Verdana"/>
                <a:cs typeface="Verdana"/>
              </a:rPr>
              <a:t>Testing</a:t>
            </a:r>
            <a:r>
              <a:rPr sz="3600" spc="-235" dirty="0">
                <a:latin typeface="Verdana"/>
                <a:cs typeface="Verdana"/>
              </a:rPr>
              <a:t> </a:t>
            </a:r>
            <a:r>
              <a:rPr sz="3600" spc="-405" dirty="0">
                <a:latin typeface="Verdana"/>
                <a:cs typeface="Verdana"/>
              </a:rPr>
              <a:t>Standarts</a:t>
            </a:r>
            <a:endParaRPr sz="36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1428" y="1181861"/>
            <a:ext cx="10986502" cy="5437631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4520"/>
            <a:ext cx="12192000" cy="1408430"/>
            <a:chOff x="0" y="104520"/>
            <a:chExt cx="12192000" cy="14084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2589" y="203454"/>
              <a:ext cx="8535161" cy="10088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0343" y="203454"/>
              <a:ext cx="2581655" cy="100888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50675" y="335507"/>
            <a:ext cx="10002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20" dirty="0">
                <a:latin typeface="Verdana"/>
                <a:cs typeface="Verdana"/>
              </a:rPr>
              <a:t>ISO/IEC/IEEE</a:t>
            </a:r>
            <a:r>
              <a:rPr sz="3600" spc="-195" dirty="0">
                <a:latin typeface="Verdana"/>
                <a:cs typeface="Verdana"/>
              </a:rPr>
              <a:t> </a:t>
            </a:r>
            <a:r>
              <a:rPr sz="3600" spc="-550" dirty="0">
                <a:latin typeface="Verdana"/>
                <a:cs typeface="Verdana"/>
              </a:rPr>
              <a:t>29119</a:t>
            </a:r>
            <a:r>
              <a:rPr sz="3600" spc="-235" dirty="0">
                <a:latin typeface="Verdana"/>
                <a:cs typeface="Verdana"/>
              </a:rPr>
              <a:t> </a:t>
            </a:r>
            <a:r>
              <a:rPr sz="3600" spc="-425" dirty="0">
                <a:latin typeface="Verdana"/>
                <a:cs typeface="Verdana"/>
              </a:rPr>
              <a:t>Software</a:t>
            </a:r>
            <a:r>
              <a:rPr sz="3600" spc="-220" dirty="0">
                <a:latin typeface="Verdana"/>
                <a:cs typeface="Verdana"/>
              </a:rPr>
              <a:t> </a:t>
            </a:r>
            <a:r>
              <a:rPr sz="3600" spc="-440" dirty="0">
                <a:latin typeface="Verdana"/>
                <a:cs typeface="Verdana"/>
              </a:rPr>
              <a:t>Testing</a:t>
            </a:r>
            <a:r>
              <a:rPr sz="3600" spc="-235" dirty="0">
                <a:latin typeface="Verdana"/>
                <a:cs typeface="Verdana"/>
              </a:rPr>
              <a:t> </a:t>
            </a:r>
            <a:r>
              <a:rPr sz="3600" spc="-405" dirty="0">
                <a:latin typeface="Verdana"/>
                <a:cs typeface="Verdana"/>
              </a:rPr>
              <a:t>Standarts</a:t>
            </a:r>
            <a:endParaRPr sz="36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58455" y="1586651"/>
            <a:ext cx="7935957" cy="4807764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4520"/>
            <a:ext cx="12192000" cy="1408430"/>
            <a:chOff x="0" y="104520"/>
            <a:chExt cx="12192000" cy="14084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3530" y="160781"/>
              <a:ext cx="3462527" cy="10088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8650" y="160781"/>
              <a:ext cx="2004059" cy="10088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5302" y="160781"/>
              <a:ext cx="4263388" cy="1008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11283" y="160781"/>
              <a:ext cx="2636519" cy="100888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50895" y="293305"/>
            <a:ext cx="10002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0" dirty="0">
                <a:latin typeface="Tahoma"/>
                <a:cs typeface="Tahoma"/>
              </a:rPr>
              <a:t>ISO/IEC/IEEE</a:t>
            </a:r>
            <a:r>
              <a:rPr sz="3600" spc="-40" dirty="0">
                <a:latin typeface="Tahoma"/>
                <a:cs typeface="Tahoma"/>
              </a:rPr>
              <a:t> </a:t>
            </a:r>
            <a:r>
              <a:rPr sz="3600" spc="-280" dirty="0">
                <a:latin typeface="Tahoma"/>
                <a:cs typeface="Tahoma"/>
              </a:rPr>
              <a:t>29119</a:t>
            </a:r>
            <a:r>
              <a:rPr sz="3600" spc="-60" dirty="0">
                <a:latin typeface="Tahoma"/>
                <a:cs typeface="Tahoma"/>
              </a:rPr>
              <a:t> </a:t>
            </a:r>
            <a:r>
              <a:rPr sz="3600" spc="-425" dirty="0">
                <a:latin typeface="Verdana"/>
                <a:cs typeface="Verdana"/>
              </a:rPr>
              <a:t>Software</a:t>
            </a:r>
            <a:r>
              <a:rPr sz="3600" spc="-229" dirty="0">
                <a:latin typeface="Verdana"/>
                <a:cs typeface="Verdana"/>
              </a:rPr>
              <a:t> </a:t>
            </a:r>
            <a:r>
              <a:rPr sz="3600" spc="-440" dirty="0">
                <a:latin typeface="Verdana"/>
                <a:cs typeface="Verdana"/>
              </a:rPr>
              <a:t>Testing</a:t>
            </a:r>
            <a:r>
              <a:rPr sz="3600" spc="-225" dirty="0">
                <a:latin typeface="Verdana"/>
                <a:cs typeface="Verdana"/>
              </a:rPr>
              <a:t> </a:t>
            </a:r>
            <a:r>
              <a:rPr sz="3600" spc="-405" dirty="0">
                <a:latin typeface="Verdana"/>
                <a:cs typeface="Verdana"/>
              </a:rPr>
              <a:t>Standarts</a:t>
            </a:r>
            <a:endParaRPr sz="36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4162" y="1800605"/>
            <a:ext cx="4993640" cy="786765"/>
            <a:chOff x="534162" y="1800605"/>
            <a:chExt cx="4993640" cy="78676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162" y="1818894"/>
              <a:ext cx="561593" cy="73532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830" y="1800605"/>
              <a:ext cx="3407663" cy="7863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67150" y="1800605"/>
              <a:ext cx="575310" cy="7863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6115" y="1800605"/>
              <a:ext cx="1551431" cy="78638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33282" y="1290808"/>
            <a:ext cx="6459855" cy="456120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Part</a:t>
            </a:r>
            <a:r>
              <a:rPr sz="2800" b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3: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ISO/IEC/IEEE</a:t>
            </a:r>
            <a:r>
              <a:rPr sz="2800" b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29119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-3:2013</a:t>
            </a:r>
            <a:endParaRPr sz="2800">
              <a:latin typeface="Calibri"/>
              <a:cs typeface="Calibri"/>
            </a:endParaRPr>
          </a:p>
          <a:p>
            <a:pPr marL="336550">
              <a:lnSpc>
                <a:spcPct val="100000"/>
              </a:lnSpc>
              <a:spcBef>
                <a:spcPts val="665"/>
              </a:spcBef>
            </a:pPr>
            <a:r>
              <a:rPr sz="2800" b="1" spc="-75" dirty="0">
                <a:solidFill>
                  <a:srgbClr val="C00000"/>
                </a:solidFill>
                <a:latin typeface="Calibri"/>
                <a:cs typeface="Calibri"/>
              </a:rPr>
              <a:t>Test</a:t>
            </a:r>
            <a:r>
              <a:rPr sz="28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documentation</a:t>
            </a:r>
            <a:endParaRPr sz="2800">
              <a:latin typeface="Calibri"/>
              <a:cs typeface="Calibri"/>
            </a:endParaRPr>
          </a:p>
          <a:p>
            <a:pPr marL="418465" marR="5080" indent="-406400">
              <a:lnSpc>
                <a:spcPts val="2160"/>
              </a:lnSpc>
              <a:spcBef>
                <a:spcPts val="1085"/>
              </a:spcBef>
              <a:buClr>
                <a:srgbClr val="000000"/>
              </a:buClr>
              <a:buSzPct val="140000"/>
              <a:buFont typeface="Wingdings"/>
              <a:buChar char=""/>
              <a:tabLst>
                <a:tab pos="419100" algn="l"/>
              </a:tabLst>
            </a:pP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Bu </a:t>
            </a:r>
            <a:r>
              <a:rPr sz="2000" spc="-10" dirty="0">
                <a:solidFill>
                  <a:srgbClr val="333333"/>
                </a:solidFill>
                <a:latin typeface="Calibri"/>
                <a:cs typeface="Calibri"/>
              </a:rPr>
              <a:t>belge,</a:t>
            </a:r>
            <a:r>
              <a:rPr sz="2000" spc="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herhangi</a:t>
            </a:r>
            <a:r>
              <a:rPr sz="2000" spc="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bir</a:t>
            </a:r>
            <a:r>
              <a:rPr sz="20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Calibri"/>
                <a:cs typeface="Calibri"/>
              </a:rPr>
              <a:t>organizasyon,</a:t>
            </a:r>
            <a:r>
              <a:rPr sz="20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libri"/>
                <a:cs typeface="Calibri"/>
              </a:rPr>
              <a:t>proje </a:t>
            </a:r>
            <a:r>
              <a:rPr sz="2000" spc="-20" dirty="0">
                <a:solidFill>
                  <a:srgbClr val="333333"/>
                </a:solidFill>
                <a:latin typeface="Calibri"/>
                <a:cs typeface="Calibri"/>
              </a:rPr>
              <a:t>veya</a:t>
            </a:r>
            <a:r>
              <a:rPr sz="2000" spc="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Calibri"/>
                <a:cs typeface="Calibri"/>
              </a:rPr>
              <a:t>test </a:t>
            </a:r>
            <a:r>
              <a:rPr sz="2000" spc="-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Calibri"/>
                <a:cs typeface="Calibri"/>
              </a:rPr>
              <a:t>faaliyeti</a:t>
            </a:r>
            <a:r>
              <a:rPr sz="2000" spc="3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için</a:t>
            </a:r>
            <a:r>
              <a:rPr sz="2000" spc="2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kullanılabilecek</a:t>
            </a:r>
            <a:r>
              <a:rPr sz="2000" spc="3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libri"/>
                <a:cs typeface="Calibri"/>
              </a:rPr>
              <a:t>yazılım</a:t>
            </a:r>
            <a:r>
              <a:rPr sz="2000" spc="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Calibri"/>
                <a:cs typeface="Calibri"/>
              </a:rPr>
              <a:t>testi</a:t>
            </a:r>
            <a:r>
              <a:rPr sz="2000" spc="3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libri"/>
                <a:cs typeface="Calibri"/>
              </a:rPr>
              <a:t>belge</a:t>
            </a:r>
            <a:r>
              <a:rPr sz="2000" spc="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şablonlarını </a:t>
            </a:r>
            <a:r>
              <a:rPr sz="2000" spc="-44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333333"/>
                </a:solidFill>
                <a:latin typeface="Calibri"/>
                <a:cs typeface="Calibri"/>
              </a:rPr>
              <a:t>belirtir.</a:t>
            </a:r>
            <a:r>
              <a:rPr sz="2000" spc="3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ISO/IEC/IEEE</a:t>
            </a:r>
            <a:r>
              <a:rPr sz="2000" spc="-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29119-2'de belirtilen</a:t>
            </a:r>
            <a:r>
              <a:rPr sz="2000" spc="3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süreçlerin</a:t>
            </a:r>
            <a:r>
              <a:rPr sz="2000" spc="3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çıktısı </a:t>
            </a:r>
            <a:r>
              <a:rPr sz="2000" spc="-44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olan </a:t>
            </a:r>
            <a:r>
              <a:rPr sz="2000" spc="-15" dirty="0">
                <a:solidFill>
                  <a:srgbClr val="333333"/>
                </a:solidFill>
                <a:latin typeface="Calibri"/>
                <a:cs typeface="Calibri"/>
              </a:rPr>
              <a:t>test</a:t>
            </a:r>
            <a:r>
              <a:rPr sz="2000" spc="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belgelerini</a:t>
            </a:r>
            <a:r>
              <a:rPr sz="2000" spc="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333333"/>
                </a:solidFill>
                <a:latin typeface="Calibri"/>
                <a:cs typeface="Calibri"/>
              </a:rPr>
              <a:t>açıklar.</a:t>
            </a:r>
            <a:endParaRPr sz="2000">
              <a:latin typeface="Calibri"/>
              <a:cs typeface="Calibri"/>
            </a:endParaRPr>
          </a:p>
          <a:p>
            <a:pPr marL="418465" marR="57785" indent="-406400">
              <a:lnSpc>
                <a:spcPts val="2160"/>
              </a:lnSpc>
              <a:spcBef>
                <a:spcPts val="994"/>
              </a:spcBef>
              <a:buClr>
                <a:srgbClr val="000000"/>
              </a:buClr>
              <a:buSzPct val="140000"/>
              <a:buFont typeface="Wingdings"/>
              <a:buChar char=""/>
              <a:tabLst>
                <a:tab pos="419100" algn="l"/>
              </a:tabLst>
            </a:pP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Bu </a:t>
            </a:r>
            <a:r>
              <a:rPr sz="2000" spc="-10" dirty="0">
                <a:solidFill>
                  <a:srgbClr val="333333"/>
                </a:solidFill>
                <a:latin typeface="Calibri"/>
                <a:cs typeface="Calibri"/>
              </a:rPr>
              <a:t>belge,</a:t>
            </a:r>
            <a:r>
              <a:rPr sz="2000" spc="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tüm</a:t>
            </a:r>
            <a:r>
              <a:rPr sz="20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libri"/>
                <a:cs typeface="Calibri"/>
              </a:rPr>
              <a:t>yazılım</a:t>
            </a:r>
            <a:r>
              <a:rPr sz="2000" spc="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libri"/>
                <a:cs typeface="Calibri"/>
              </a:rPr>
              <a:t>geliştirme</a:t>
            </a:r>
            <a:r>
              <a:rPr sz="2000" spc="3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libri"/>
                <a:cs typeface="Calibri"/>
              </a:rPr>
              <a:t>yaşam</a:t>
            </a:r>
            <a:r>
              <a:rPr sz="20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döngüsü </a:t>
            </a:r>
            <a:r>
              <a:rPr sz="20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modellerinde</a:t>
            </a:r>
            <a:r>
              <a:rPr sz="2000" spc="2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Calibri"/>
                <a:cs typeface="Calibri"/>
              </a:rPr>
              <a:t>test</a:t>
            </a:r>
            <a:r>
              <a:rPr sz="2000" spc="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için</a:t>
            </a:r>
            <a:r>
              <a:rPr sz="2000" spc="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333333"/>
                </a:solidFill>
                <a:latin typeface="Calibri"/>
                <a:cs typeface="Calibri"/>
              </a:rPr>
              <a:t>geçerlidir.</a:t>
            </a:r>
            <a:r>
              <a:rPr sz="2000" spc="2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Bu belge,</a:t>
            </a:r>
            <a:r>
              <a:rPr sz="2000" spc="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Calibri"/>
                <a:cs typeface="Calibri"/>
              </a:rPr>
              <a:t>özellikle</a:t>
            </a:r>
            <a:r>
              <a:rPr sz="2000" spc="2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libri"/>
                <a:cs typeface="Calibri"/>
              </a:rPr>
              <a:t>yazılım </a:t>
            </a:r>
            <a:r>
              <a:rPr sz="2000" spc="-434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libri"/>
                <a:cs typeface="Calibri"/>
              </a:rPr>
              <a:t>testini</a:t>
            </a:r>
            <a:r>
              <a:rPr sz="2000" spc="2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libri"/>
                <a:cs typeface="Calibri"/>
              </a:rPr>
              <a:t>yönetmek,</a:t>
            </a:r>
            <a:r>
              <a:rPr sz="2000" spc="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libri"/>
                <a:cs typeface="Calibri"/>
              </a:rPr>
              <a:t>yönetmek</a:t>
            </a:r>
            <a:r>
              <a:rPr sz="2000" spc="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Calibri"/>
                <a:cs typeface="Calibri"/>
              </a:rPr>
              <a:t>ve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libri"/>
                <a:cs typeface="Calibri"/>
              </a:rPr>
              <a:t>uygulamaktan</a:t>
            </a:r>
            <a:r>
              <a:rPr sz="2000" spc="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sorumlu </a:t>
            </a:r>
            <a:r>
              <a:rPr sz="20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olanlar</a:t>
            </a:r>
            <a:r>
              <a:rPr sz="2000" spc="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olmak</a:t>
            </a:r>
            <a:r>
              <a:rPr sz="2000" spc="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Calibri"/>
                <a:cs typeface="Calibri"/>
              </a:rPr>
              <a:t>üzere</a:t>
            </a:r>
            <a:r>
              <a:rPr sz="2000" spc="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Calibri"/>
                <a:cs typeface="Calibri"/>
              </a:rPr>
              <a:t>test</a:t>
            </a:r>
            <a:r>
              <a:rPr sz="2000" spc="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uzmanları,</a:t>
            </a:r>
            <a:r>
              <a:rPr sz="2000" spc="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Calibri"/>
                <a:cs typeface="Calibri"/>
              </a:rPr>
              <a:t>test</a:t>
            </a:r>
            <a:r>
              <a:rPr sz="2000" spc="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yöneticileri, </a:t>
            </a:r>
            <a:r>
              <a:rPr sz="20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geliştiriciler</a:t>
            </a:r>
            <a:r>
              <a:rPr sz="2000" spc="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Calibri"/>
                <a:cs typeface="Calibri"/>
              </a:rPr>
              <a:t>ve</a:t>
            </a:r>
            <a:r>
              <a:rPr sz="2000" spc="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libri"/>
                <a:cs typeface="Calibri"/>
              </a:rPr>
              <a:t>proje</a:t>
            </a:r>
            <a:r>
              <a:rPr sz="2000" spc="-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yöneticilerine</a:t>
            </a:r>
            <a:r>
              <a:rPr sz="2000" spc="2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libri"/>
                <a:cs typeface="Calibri"/>
              </a:rPr>
              <a:t>yöneliktir</a:t>
            </a:r>
            <a:r>
              <a:rPr sz="2000" spc="2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ancak </a:t>
            </a:r>
            <a:r>
              <a:rPr sz="20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bunlarla</a:t>
            </a:r>
            <a:r>
              <a:rPr sz="2000" spc="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sınırlı</a:t>
            </a:r>
            <a:r>
              <a:rPr sz="2000" spc="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333333"/>
                </a:solidFill>
                <a:latin typeface="Calibri"/>
                <a:cs typeface="Calibri"/>
              </a:rPr>
              <a:t>değildir.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161276" y="2022348"/>
            <a:ext cx="5000243" cy="3581399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4520"/>
            <a:ext cx="12192000" cy="1408430"/>
            <a:chOff x="0" y="104520"/>
            <a:chExt cx="12192000" cy="14084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3530" y="160781"/>
              <a:ext cx="8535161" cy="10088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11283" y="160781"/>
              <a:ext cx="2636519" cy="100888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50895" y="293305"/>
            <a:ext cx="10002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20" dirty="0">
                <a:latin typeface="Verdana"/>
                <a:cs typeface="Verdana"/>
              </a:rPr>
              <a:t>ISO/IEC/IEEE</a:t>
            </a:r>
            <a:r>
              <a:rPr sz="3600" spc="-195" dirty="0">
                <a:latin typeface="Verdana"/>
                <a:cs typeface="Verdana"/>
              </a:rPr>
              <a:t> </a:t>
            </a:r>
            <a:r>
              <a:rPr sz="3600" spc="-550" dirty="0">
                <a:latin typeface="Verdana"/>
                <a:cs typeface="Verdana"/>
              </a:rPr>
              <a:t>29119</a:t>
            </a:r>
            <a:r>
              <a:rPr sz="3600" spc="-235" dirty="0">
                <a:latin typeface="Verdana"/>
                <a:cs typeface="Verdana"/>
              </a:rPr>
              <a:t> </a:t>
            </a:r>
            <a:r>
              <a:rPr sz="3600" spc="-425" dirty="0">
                <a:latin typeface="Verdana"/>
                <a:cs typeface="Verdana"/>
              </a:rPr>
              <a:t>Software</a:t>
            </a:r>
            <a:r>
              <a:rPr sz="3600" spc="-220" dirty="0">
                <a:latin typeface="Verdana"/>
                <a:cs typeface="Verdana"/>
              </a:rPr>
              <a:t> </a:t>
            </a:r>
            <a:r>
              <a:rPr sz="3600" spc="-440" dirty="0">
                <a:latin typeface="Verdana"/>
                <a:cs typeface="Verdana"/>
              </a:rPr>
              <a:t>Testing</a:t>
            </a:r>
            <a:r>
              <a:rPr sz="3600" spc="-235" dirty="0">
                <a:latin typeface="Verdana"/>
                <a:cs typeface="Verdana"/>
              </a:rPr>
              <a:t> </a:t>
            </a:r>
            <a:r>
              <a:rPr sz="3600" spc="-405" dirty="0">
                <a:latin typeface="Verdana"/>
                <a:cs typeface="Verdana"/>
              </a:rPr>
              <a:t>Standarts</a:t>
            </a:r>
            <a:endParaRPr sz="36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06145" y="1800605"/>
            <a:ext cx="4993640" cy="786765"/>
            <a:chOff x="406145" y="1800605"/>
            <a:chExt cx="4993640" cy="78676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6145" y="1818894"/>
              <a:ext cx="561594" cy="73532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813" y="1800605"/>
              <a:ext cx="3407663" cy="7863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39134" y="1800605"/>
              <a:ext cx="575309" cy="7863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8099" y="1800605"/>
              <a:ext cx="1551431" cy="78638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05266" y="1290808"/>
            <a:ext cx="5521960" cy="500761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Part</a:t>
            </a:r>
            <a:r>
              <a:rPr sz="2800" b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4: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ISO/IEC/IEEE</a:t>
            </a:r>
            <a:r>
              <a:rPr sz="2800" b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29119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-4:2015</a:t>
            </a:r>
            <a:endParaRPr sz="2800">
              <a:latin typeface="Calibri"/>
              <a:cs typeface="Calibri"/>
            </a:endParaRPr>
          </a:p>
          <a:p>
            <a:pPr marL="336550">
              <a:lnSpc>
                <a:spcPct val="100000"/>
              </a:lnSpc>
              <a:spcBef>
                <a:spcPts val="665"/>
              </a:spcBef>
            </a:pPr>
            <a:r>
              <a:rPr sz="2800" b="1" spc="-75" dirty="0">
                <a:solidFill>
                  <a:srgbClr val="C00000"/>
                </a:solidFill>
                <a:latin typeface="Calibri"/>
                <a:cs typeface="Calibri"/>
              </a:rPr>
              <a:t>Test</a:t>
            </a:r>
            <a:r>
              <a:rPr sz="2800" b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techniques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00">
              <a:latin typeface="Calibri"/>
              <a:cs typeface="Calibri"/>
            </a:endParaRPr>
          </a:p>
          <a:p>
            <a:pPr marL="418465" marR="5080" indent="-406400">
              <a:lnSpc>
                <a:spcPts val="2160"/>
              </a:lnSpc>
              <a:buClr>
                <a:srgbClr val="000000"/>
              </a:buClr>
              <a:buSzPct val="140000"/>
              <a:buFont typeface="Wingdings"/>
              <a:buChar char=""/>
              <a:tabLst>
                <a:tab pos="419100" algn="l"/>
              </a:tabLst>
            </a:pP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ISO/IEC/IEEE</a:t>
            </a:r>
            <a:r>
              <a:rPr sz="2000" spc="-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29119-2'de</a:t>
            </a:r>
            <a:r>
              <a:rPr sz="2000" spc="-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tanımlanan</a:t>
            </a:r>
            <a:r>
              <a:rPr sz="2000" spc="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Calibri"/>
                <a:cs typeface="Calibri"/>
              </a:rPr>
              <a:t>test</a:t>
            </a:r>
            <a:r>
              <a:rPr sz="2000" spc="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libri"/>
                <a:cs typeface="Calibri"/>
              </a:rPr>
              <a:t>tasarımı </a:t>
            </a:r>
            <a:r>
              <a:rPr sz="2000" spc="-44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Calibri"/>
                <a:cs typeface="Calibri"/>
              </a:rPr>
              <a:t>ve</a:t>
            </a:r>
            <a:r>
              <a:rPr sz="2000" spc="-10" dirty="0">
                <a:solidFill>
                  <a:srgbClr val="333333"/>
                </a:solidFill>
                <a:latin typeface="Calibri"/>
                <a:cs typeface="Calibri"/>
              </a:rPr>
              <a:t> uygulama</a:t>
            </a:r>
            <a:r>
              <a:rPr sz="2000" spc="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sürecinde</a:t>
            </a:r>
            <a:r>
              <a:rPr sz="2000" spc="2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kullanılabilecek</a:t>
            </a:r>
            <a:r>
              <a:rPr sz="2000" spc="2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Calibri"/>
                <a:cs typeface="Calibri"/>
              </a:rPr>
              <a:t>test </a:t>
            </a:r>
            <a:r>
              <a:rPr sz="2000" spc="-10" dirty="0">
                <a:solidFill>
                  <a:srgbClr val="333333"/>
                </a:solidFill>
                <a:latin typeface="Calibri"/>
                <a:cs typeface="Calibri"/>
              </a:rPr>
              <a:t> tasarım</a:t>
            </a:r>
            <a:r>
              <a:rPr sz="2000" spc="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tekniklerini</a:t>
            </a:r>
            <a:r>
              <a:rPr sz="2000" spc="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333333"/>
                </a:solidFill>
                <a:latin typeface="Calibri"/>
                <a:cs typeface="Calibri"/>
              </a:rPr>
              <a:t>tanımlar.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Wingdings"/>
              <a:buChar char=""/>
            </a:pPr>
            <a:endParaRPr sz="2000">
              <a:latin typeface="Calibri"/>
              <a:cs typeface="Calibri"/>
            </a:endParaRPr>
          </a:p>
          <a:p>
            <a:pPr marL="418465" marR="41910" indent="-406400">
              <a:lnSpc>
                <a:spcPts val="2160"/>
              </a:lnSpc>
              <a:spcBef>
                <a:spcPts val="1725"/>
              </a:spcBef>
              <a:buClr>
                <a:srgbClr val="000000"/>
              </a:buClr>
              <a:buSzPct val="140000"/>
              <a:buFont typeface="Wingdings"/>
              <a:buChar char=""/>
              <a:tabLst>
                <a:tab pos="419100" algn="l"/>
              </a:tabLst>
            </a:pP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Her</a:t>
            </a:r>
            <a:r>
              <a:rPr sz="2000" spc="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libri"/>
                <a:cs typeface="Calibri"/>
              </a:rPr>
              <a:t>teknik,</a:t>
            </a:r>
            <a:r>
              <a:rPr sz="2000" spc="6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ISO/IEC/IEEE</a:t>
            </a:r>
            <a:r>
              <a:rPr sz="2000" spc="-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29119-2'de </a:t>
            </a:r>
            <a:r>
              <a:rPr sz="2000" spc="-10" dirty="0">
                <a:solidFill>
                  <a:srgbClr val="333333"/>
                </a:solidFill>
                <a:latin typeface="Calibri"/>
                <a:cs typeface="Calibri"/>
              </a:rPr>
              <a:t>tanımlanan, </a:t>
            </a:r>
            <a:r>
              <a:rPr sz="2000" spc="-44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Calibri"/>
                <a:cs typeface="Calibri"/>
              </a:rPr>
              <a:t>test</a:t>
            </a:r>
            <a:r>
              <a:rPr sz="2000" spc="2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libri"/>
                <a:cs typeface="Calibri"/>
              </a:rPr>
              <a:t>tasarımı</a:t>
            </a:r>
            <a:r>
              <a:rPr sz="2000" spc="3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Calibri"/>
                <a:cs typeface="Calibri"/>
              </a:rPr>
              <a:t>ve</a:t>
            </a:r>
            <a:r>
              <a:rPr sz="2000" spc="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libri"/>
                <a:cs typeface="Calibri"/>
              </a:rPr>
              <a:t>uygulama</a:t>
            </a:r>
            <a:r>
              <a:rPr sz="2000" spc="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libri"/>
                <a:cs typeface="Calibri"/>
              </a:rPr>
              <a:t>sürecini</a:t>
            </a:r>
            <a:r>
              <a:rPr sz="2000" spc="3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libri"/>
                <a:cs typeface="Calibri"/>
              </a:rPr>
              <a:t>takip</a:t>
            </a:r>
            <a:r>
              <a:rPr sz="2000" spc="2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333333"/>
                </a:solidFill>
                <a:latin typeface="Calibri"/>
                <a:cs typeface="Calibri"/>
              </a:rPr>
              <a:t>eder.</a:t>
            </a:r>
            <a:r>
              <a:rPr sz="2000" spc="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Bu </a:t>
            </a:r>
            <a:r>
              <a:rPr sz="20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belge,</a:t>
            </a:r>
            <a:r>
              <a:rPr sz="20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Calibri"/>
                <a:cs typeface="Calibri"/>
              </a:rPr>
              <a:t>test</a:t>
            </a:r>
            <a:r>
              <a:rPr sz="2000" spc="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uzmanları,</a:t>
            </a:r>
            <a:r>
              <a:rPr sz="2000" spc="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Calibri"/>
                <a:cs typeface="Calibri"/>
              </a:rPr>
              <a:t>test</a:t>
            </a:r>
            <a:r>
              <a:rPr sz="2000" spc="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yöneticileri</a:t>
            </a:r>
            <a:r>
              <a:rPr sz="2000" spc="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Calibri"/>
                <a:cs typeface="Calibri"/>
              </a:rPr>
              <a:t>ve </a:t>
            </a:r>
            <a:r>
              <a:rPr sz="2000" spc="-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Calibri"/>
                <a:cs typeface="Calibri"/>
              </a:rPr>
              <a:t>geliştiriciler,</a:t>
            </a:r>
            <a:r>
              <a:rPr sz="2000" spc="3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Calibri"/>
                <a:cs typeface="Calibri"/>
              </a:rPr>
              <a:t>özellikle</a:t>
            </a:r>
            <a:r>
              <a:rPr sz="2000" spc="3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de</a:t>
            </a:r>
            <a:r>
              <a:rPr sz="2000" spc="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aşağıdakilerden</a:t>
            </a:r>
            <a:r>
              <a:rPr sz="2000" spc="3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sorumlu </a:t>
            </a:r>
            <a:r>
              <a:rPr sz="2000" spc="-434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olanlar</a:t>
            </a:r>
            <a:r>
              <a:rPr sz="2000" spc="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için</a:t>
            </a:r>
            <a:r>
              <a:rPr sz="2000" spc="2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333333"/>
                </a:solidFill>
                <a:latin typeface="Calibri"/>
                <a:cs typeface="Calibri"/>
              </a:rPr>
              <a:t>tasarlanmıştır,</a:t>
            </a:r>
            <a:r>
              <a:rPr sz="2000" spc="3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ancak</a:t>
            </a:r>
            <a:r>
              <a:rPr sz="2000" spc="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libri"/>
                <a:cs typeface="Calibri"/>
              </a:rPr>
              <a:t>yazılım</a:t>
            </a:r>
            <a:r>
              <a:rPr sz="2000" spc="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libri"/>
                <a:cs typeface="Calibri"/>
              </a:rPr>
              <a:t>testlerini </a:t>
            </a:r>
            <a:r>
              <a:rPr sz="2000" spc="-434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libri"/>
                <a:cs typeface="Calibri"/>
              </a:rPr>
              <a:t>yönetmek</a:t>
            </a:r>
            <a:r>
              <a:rPr sz="20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Calibri"/>
                <a:cs typeface="Calibri"/>
              </a:rPr>
              <a:t>ve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 uygulamak</a:t>
            </a:r>
            <a:r>
              <a:rPr sz="2000" spc="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bunlarla</a:t>
            </a:r>
            <a:r>
              <a:rPr sz="2000" spc="2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libri"/>
                <a:cs typeface="Calibri"/>
              </a:rPr>
              <a:t>sınırlı</a:t>
            </a:r>
            <a:r>
              <a:rPr sz="2000" spc="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333333"/>
                </a:solidFill>
                <a:latin typeface="Calibri"/>
                <a:cs typeface="Calibri"/>
              </a:rPr>
              <a:t>değildir.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82930" y="1516745"/>
            <a:ext cx="5757759" cy="498162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4520"/>
            <a:ext cx="12192000" cy="1408430"/>
            <a:chOff x="0" y="104520"/>
            <a:chExt cx="12192000" cy="14084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3530" y="160781"/>
              <a:ext cx="8535161" cy="10088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11283" y="160781"/>
              <a:ext cx="2636519" cy="100888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50895" y="293305"/>
            <a:ext cx="10002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20" dirty="0">
                <a:latin typeface="Verdana"/>
                <a:cs typeface="Verdana"/>
              </a:rPr>
              <a:t>ISO/IEC/IEEE</a:t>
            </a:r>
            <a:r>
              <a:rPr sz="3600" spc="-195" dirty="0">
                <a:latin typeface="Verdana"/>
                <a:cs typeface="Verdana"/>
              </a:rPr>
              <a:t> </a:t>
            </a:r>
            <a:r>
              <a:rPr sz="3600" spc="-550" dirty="0">
                <a:latin typeface="Verdana"/>
                <a:cs typeface="Verdana"/>
              </a:rPr>
              <a:t>29119</a:t>
            </a:r>
            <a:r>
              <a:rPr sz="3600" spc="-235" dirty="0">
                <a:latin typeface="Verdana"/>
                <a:cs typeface="Verdana"/>
              </a:rPr>
              <a:t> </a:t>
            </a:r>
            <a:r>
              <a:rPr sz="3600" spc="-425" dirty="0">
                <a:latin typeface="Verdana"/>
                <a:cs typeface="Verdana"/>
              </a:rPr>
              <a:t>Software</a:t>
            </a:r>
            <a:r>
              <a:rPr sz="3600" spc="-220" dirty="0">
                <a:latin typeface="Verdana"/>
                <a:cs typeface="Verdana"/>
              </a:rPr>
              <a:t> </a:t>
            </a:r>
            <a:r>
              <a:rPr sz="3600" spc="-440" dirty="0">
                <a:latin typeface="Verdana"/>
                <a:cs typeface="Verdana"/>
              </a:rPr>
              <a:t>Testing</a:t>
            </a:r>
            <a:r>
              <a:rPr sz="3600" spc="-235" dirty="0">
                <a:latin typeface="Verdana"/>
                <a:cs typeface="Verdana"/>
              </a:rPr>
              <a:t> </a:t>
            </a:r>
            <a:r>
              <a:rPr sz="3600" spc="-405" dirty="0">
                <a:latin typeface="Verdana"/>
                <a:cs typeface="Verdana"/>
              </a:rPr>
              <a:t>Standarts</a:t>
            </a:r>
            <a:endParaRPr sz="36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92836" y="1969769"/>
            <a:ext cx="5008245" cy="1297940"/>
            <a:chOff x="592836" y="1969769"/>
            <a:chExt cx="5008245" cy="129794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7314" y="1988057"/>
              <a:ext cx="561593" cy="73532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8981" y="1969769"/>
              <a:ext cx="3407663" cy="7863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40301" y="1969770"/>
              <a:ext cx="575309" cy="7863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49268" y="1969770"/>
              <a:ext cx="1551431" cy="7863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2836" y="2481072"/>
              <a:ext cx="1767827" cy="7863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4332" y="2481072"/>
              <a:ext cx="575309" cy="78638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3297" y="2481072"/>
              <a:ext cx="1440179" cy="78638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57906" y="2481071"/>
              <a:ext cx="1499615" cy="78638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06434" y="1460271"/>
            <a:ext cx="7004050" cy="452056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Part</a:t>
            </a:r>
            <a:r>
              <a:rPr sz="2800" b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5: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ISO/IEC/IEEE</a:t>
            </a:r>
            <a:r>
              <a:rPr sz="2800" b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29119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-5:2016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Keyword-Driven</a:t>
            </a:r>
            <a:r>
              <a:rPr sz="28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40" dirty="0">
                <a:solidFill>
                  <a:srgbClr val="C00000"/>
                </a:solidFill>
                <a:latin typeface="Calibri"/>
                <a:cs typeface="Calibri"/>
              </a:rPr>
              <a:t>Testing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45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buClr>
                <a:srgbClr val="000000"/>
              </a:buClr>
              <a:buSzPct val="116666"/>
              <a:buFont typeface="Wingdings"/>
              <a:buChar char=""/>
              <a:tabLst>
                <a:tab pos="419100" algn="l"/>
              </a:tabLst>
            </a:pPr>
            <a:r>
              <a:rPr sz="2400" dirty="0">
                <a:solidFill>
                  <a:srgbClr val="333333"/>
                </a:solidFill>
                <a:latin typeface="Calibri"/>
                <a:cs typeface="Calibri"/>
              </a:rPr>
              <a:t>Bu</a:t>
            </a:r>
            <a:r>
              <a:rPr sz="2400" spc="-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33"/>
                </a:solidFill>
                <a:latin typeface="Calibri"/>
                <a:cs typeface="Calibri"/>
              </a:rPr>
              <a:t>standart,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33"/>
                </a:solidFill>
                <a:latin typeface="Calibri"/>
                <a:cs typeface="Calibri"/>
              </a:rPr>
              <a:t>anahtar</a:t>
            </a:r>
            <a:r>
              <a:rPr sz="2400" spc="-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33333"/>
                </a:solidFill>
                <a:latin typeface="Calibri"/>
                <a:cs typeface="Calibri"/>
              </a:rPr>
              <a:t>kelimeye</a:t>
            </a:r>
            <a:r>
              <a:rPr sz="24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33333"/>
                </a:solidFill>
                <a:latin typeface="Calibri"/>
                <a:cs typeface="Calibri"/>
              </a:rPr>
              <a:t>dayalı</a:t>
            </a:r>
            <a:r>
              <a:rPr sz="2400" spc="-20" dirty="0">
                <a:solidFill>
                  <a:srgbClr val="333333"/>
                </a:solidFill>
                <a:latin typeface="Calibri"/>
                <a:cs typeface="Calibri"/>
              </a:rPr>
              <a:t> test </a:t>
            </a:r>
            <a:r>
              <a:rPr sz="2400" spc="-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33"/>
                </a:solidFill>
                <a:latin typeface="Calibri"/>
                <a:cs typeface="Calibri"/>
              </a:rPr>
              <a:t>spesifikasyonları</a:t>
            </a:r>
            <a:r>
              <a:rPr sz="2400" spc="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oluşturmak,</a:t>
            </a:r>
            <a:r>
              <a:rPr sz="2400" spc="-15" dirty="0">
                <a:solidFill>
                  <a:srgbClr val="333333"/>
                </a:solidFill>
                <a:latin typeface="Calibri"/>
                <a:cs typeface="Calibri"/>
              </a:rPr>
              <a:t> karşılık </a:t>
            </a:r>
            <a:r>
              <a:rPr sz="2400" spc="-10" dirty="0">
                <a:solidFill>
                  <a:srgbClr val="333333"/>
                </a:solidFill>
                <a:latin typeface="Calibri"/>
                <a:cs typeface="Calibri"/>
              </a:rPr>
              <a:t>gelen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33333"/>
                </a:solidFill>
                <a:latin typeface="Calibri"/>
                <a:cs typeface="Calibri"/>
              </a:rPr>
              <a:t>çerçeveler </a:t>
            </a:r>
            <a:r>
              <a:rPr sz="2400" spc="-53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oluşturmak</a:t>
            </a:r>
            <a:r>
              <a:rPr sz="2400" spc="-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333333"/>
                </a:solidFill>
                <a:latin typeface="Calibri"/>
                <a:cs typeface="Calibri"/>
              </a:rPr>
              <a:t>veya</a:t>
            </a:r>
            <a:r>
              <a:rPr sz="24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33"/>
                </a:solidFill>
                <a:latin typeface="Calibri"/>
                <a:cs typeface="Calibri"/>
              </a:rPr>
              <a:t>anahtar</a:t>
            </a:r>
            <a:r>
              <a:rPr sz="2400" spc="-15" dirty="0">
                <a:solidFill>
                  <a:srgbClr val="333333"/>
                </a:solidFill>
                <a:latin typeface="Calibri"/>
                <a:cs typeface="Calibri"/>
              </a:rPr>
              <a:t> kelimelere</a:t>
            </a:r>
            <a:r>
              <a:rPr sz="24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33333"/>
                </a:solidFill>
                <a:latin typeface="Calibri"/>
                <a:cs typeface="Calibri"/>
              </a:rPr>
              <a:t>dayalı</a:t>
            </a:r>
            <a:r>
              <a:rPr sz="2400" spc="-20" dirty="0">
                <a:solidFill>
                  <a:srgbClr val="333333"/>
                </a:solidFill>
                <a:latin typeface="Calibri"/>
                <a:cs typeface="Calibri"/>
              </a:rPr>
              <a:t> test </a:t>
            </a:r>
            <a:r>
              <a:rPr sz="2400" spc="-15" dirty="0">
                <a:solidFill>
                  <a:srgbClr val="333333"/>
                </a:solidFill>
                <a:latin typeface="Calibri"/>
                <a:cs typeface="Calibri"/>
              </a:rPr>
              <a:t> otomasyonu</a:t>
            </a:r>
            <a:r>
              <a:rPr sz="2400" spc="-2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oluşturmak</a:t>
            </a:r>
            <a:r>
              <a:rPr sz="2400" spc="-15" dirty="0">
                <a:solidFill>
                  <a:srgbClr val="333333"/>
                </a:solidFill>
                <a:latin typeface="Calibri"/>
                <a:cs typeface="Calibri"/>
              </a:rPr>
              <a:t> isteyenler</a:t>
            </a:r>
            <a:r>
              <a:rPr sz="2400" spc="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için </a:t>
            </a:r>
            <a:r>
              <a:rPr sz="2400" spc="-30" dirty="0">
                <a:solidFill>
                  <a:srgbClr val="333333"/>
                </a:solidFill>
                <a:latin typeface="Calibri"/>
                <a:cs typeface="Calibri"/>
              </a:rPr>
              <a:t>geçerlidir.</a:t>
            </a:r>
            <a:endParaRPr sz="2400">
              <a:latin typeface="Calibri"/>
              <a:cs typeface="Calibri"/>
            </a:endParaRPr>
          </a:p>
          <a:p>
            <a:pPr marL="418465" marR="112395" indent="-406400">
              <a:lnSpc>
                <a:spcPts val="2590"/>
              </a:lnSpc>
              <a:spcBef>
                <a:spcPts val="1005"/>
              </a:spcBef>
              <a:buSzPct val="116666"/>
              <a:buFont typeface="Wingdings"/>
              <a:buChar char=""/>
              <a:tabLst>
                <a:tab pos="487045" algn="l"/>
                <a:tab pos="487680" algn="l"/>
              </a:tabLst>
            </a:pPr>
            <a:r>
              <a:rPr dirty="0"/>
              <a:t>	</a:t>
            </a:r>
            <a:r>
              <a:rPr sz="2400" spc="-10" dirty="0">
                <a:solidFill>
                  <a:srgbClr val="333333"/>
                </a:solidFill>
                <a:latin typeface="Calibri"/>
                <a:cs typeface="Calibri"/>
              </a:rPr>
              <a:t>Otomatikleştirilmiş</a:t>
            </a:r>
            <a:r>
              <a:rPr sz="2400" spc="-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33333"/>
                </a:solidFill>
                <a:latin typeface="Calibri"/>
                <a:cs typeface="Calibri"/>
              </a:rPr>
              <a:t>test</a:t>
            </a:r>
            <a:r>
              <a:rPr sz="2400" spc="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33"/>
                </a:solidFill>
                <a:latin typeface="Calibri"/>
                <a:cs typeface="Calibri"/>
              </a:rPr>
              <a:t>senaryosu</a:t>
            </a:r>
            <a:r>
              <a:rPr sz="2400" spc="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yürütme</a:t>
            </a:r>
            <a:r>
              <a:rPr sz="2400" spc="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33333"/>
                </a:solidFill>
                <a:latin typeface="Calibri"/>
                <a:cs typeface="Calibri"/>
              </a:rPr>
              <a:t>görevini </a:t>
            </a:r>
            <a:r>
              <a:rPr sz="2400" spc="-53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33333"/>
                </a:solidFill>
                <a:latin typeface="Calibri"/>
                <a:cs typeface="Calibri"/>
              </a:rPr>
              <a:t>otomasyon</a:t>
            </a:r>
            <a:r>
              <a:rPr sz="2400" spc="-3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33"/>
                </a:solidFill>
                <a:latin typeface="Calibri"/>
                <a:cs typeface="Calibri"/>
              </a:rPr>
              <a:t>çerçevesinden</a:t>
            </a:r>
            <a:r>
              <a:rPr sz="2400" spc="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33333"/>
                </a:solidFill>
                <a:latin typeface="Calibri"/>
                <a:cs typeface="Calibri"/>
              </a:rPr>
              <a:t>izole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 eden</a:t>
            </a:r>
            <a:r>
              <a:rPr sz="2400" spc="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33333"/>
                </a:solidFill>
                <a:latin typeface="Calibri"/>
                <a:cs typeface="Calibri"/>
              </a:rPr>
              <a:t>yeni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 nesil</a:t>
            </a:r>
            <a:r>
              <a:rPr sz="24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33333"/>
                </a:solidFill>
                <a:latin typeface="Calibri"/>
                <a:cs typeface="Calibri"/>
              </a:rPr>
              <a:t>test </a:t>
            </a:r>
            <a:r>
              <a:rPr sz="2400" spc="-15" dirty="0">
                <a:solidFill>
                  <a:srgbClr val="333333"/>
                </a:solidFill>
                <a:latin typeface="Calibri"/>
                <a:cs typeface="Calibri"/>
              </a:rPr>
              <a:t> otomasyonu</a:t>
            </a:r>
            <a:r>
              <a:rPr sz="2400" spc="-3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libri"/>
                <a:cs typeface="Calibri"/>
              </a:rPr>
              <a:t>yaklaşımıdır</a:t>
            </a:r>
            <a:r>
              <a:rPr sz="2400" spc="-3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33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240786" y="1243583"/>
            <a:ext cx="2951480" cy="5614670"/>
            <a:chOff x="9240786" y="1243583"/>
            <a:chExt cx="2951480" cy="5614670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40786" y="1243583"/>
              <a:ext cx="2938259" cy="28910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53727" y="4134612"/>
              <a:ext cx="2938271" cy="2723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78390" y="3983677"/>
            <a:ext cx="36525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20" dirty="0">
                <a:solidFill>
                  <a:srgbClr val="6F2F9F"/>
                </a:solidFill>
              </a:rPr>
              <a:t>Test</a:t>
            </a:r>
            <a:r>
              <a:rPr sz="4800" spc="-65" dirty="0">
                <a:solidFill>
                  <a:srgbClr val="6F2F9F"/>
                </a:solidFill>
              </a:rPr>
              <a:t> </a:t>
            </a:r>
            <a:r>
              <a:rPr sz="4800" spc="-25" dirty="0">
                <a:solidFill>
                  <a:srgbClr val="6F2F9F"/>
                </a:solidFill>
              </a:rPr>
              <a:t>Psikolojisi</a:t>
            </a:r>
            <a:endParaRPr sz="48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31210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Test</a:t>
            </a:r>
            <a:r>
              <a:rPr spc="-85" dirty="0"/>
              <a:t> </a:t>
            </a:r>
            <a:r>
              <a:rPr spc="-5" dirty="0"/>
              <a:t>Psikolojisi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7944" y="1673752"/>
            <a:ext cx="8197215" cy="411289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spc="-5" dirty="0">
                <a:latin typeface="Calibri"/>
                <a:cs typeface="Calibri"/>
              </a:rPr>
              <a:t>Neden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Test?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spc="-10" dirty="0">
                <a:latin typeface="Calibri"/>
                <a:cs typeface="Calibri"/>
              </a:rPr>
              <a:t>Güven </a:t>
            </a:r>
            <a:r>
              <a:rPr sz="2800" spc="-5" dirty="0">
                <a:latin typeface="Calibri"/>
                <a:cs typeface="Calibri"/>
              </a:rPr>
              <a:t>inşa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etmek </a:t>
            </a:r>
            <a:r>
              <a:rPr sz="2800" spc="-5" dirty="0">
                <a:latin typeface="Calibri"/>
                <a:cs typeface="Calibri"/>
              </a:rPr>
              <a:t>için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spc="-25" dirty="0">
                <a:latin typeface="Calibri"/>
                <a:cs typeface="Calibri"/>
              </a:rPr>
              <a:t>Yazılımın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doğru </a:t>
            </a:r>
            <a:r>
              <a:rPr sz="2800" spc="-10" dirty="0">
                <a:latin typeface="Calibri"/>
                <a:cs typeface="Calibri"/>
              </a:rPr>
              <a:t>çalıştığını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ispat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etmek</a:t>
            </a:r>
            <a:r>
              <a:rPr sz="2800" spc="-5" dirty="0">
                <a:latin typeface="Calibri"/>
                <a:cs typeface="Calibri"/>
              </a:rPr>
              <a:t> için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spc="-15" dirty="0">
                <a:latin typeface="Calibri"/>
                <a:cs typeface="Calibri"/>
              </a:rPr>
              <a:t>Gereksinimlere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uygunluğunu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göstermek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için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spc="-20" dirty="0">
                <a:latin typeface="Calibri"/>
                <a:cs typeface="Calibri"/>
              </a:rPr>
              <a:t>Hata</a:t>
            </a:r>
            <a:r>
              <a:rPr sz="2800" spc="-15" dirty="0">
                <a:latin typeface="Calibri"/>
                <a:cs typeface="Calibri"/>
              </a:rPr>
              <a:t> var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bulmak için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spc="-10" dirty="0">
                <a:latin typeface="Calibri"/>
                <a:cs typeface="Calibri"/>
              </a:rPr>
              <a:t>Masrafları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azaltmak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için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spc="-10" dirty="0">
                <a:latin typeface="Calibri"/>
                <a:cs typeface="Calibri"/>
              </a:rPr>
              <a:t>Sistemin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kullanıcı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ihtiyaçlarını </a:t>
            </a:r>
            <a:r>
              <a:rPr sz="2800" spc="-15" dirty="0">
                <a:latin typeface="Calibri"/>
                <a:cs typeface="Calibri"/>
              </a:rPr>
              <a:t>karşıladığını</a:t>
            </a:r>
            <a:r>
              <a:rPr sz="2800" spc="-10" dirty="0">
                <a:latin typeface="Calibri"/>
                <a:cs typeface="Calibri"/>
              </a:rPr>
              <a:t> görmek </a:t>
            </a:r>
            <a:r>
              <a:rPr sz="2800" spc="-5" dirty="0">
                <a:latin typeface="Calibri"/>
                <a:cs typeface="Calibri"/>
              </a:rPr>
              <a:t>için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Font typeface="Wingdings"/>
              <a:buChar char=""/>
              <a:tabLst>
                <a:tab pos="419100" algn="l"/>
              </a:tabLst>
            </a:pPr>
            <a:r>
              <a:rPr sz="2800" spc="-25" dirty="0">
                <a:latin typeface="Calibri"/>
                <a:cs typeface="Calibri"/>
              </a:rPr>
              <a:t>Yazılımın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kalitesini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sürdürmek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için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36319" y="2272284"/>
            <a:ext cx="471805" cy="975360"/>
            <a:chOff x="1036319" y="2272284"/>
            <a:chExt cx="471805" cy="9753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6319" y="2781300"/>
              <a:ext cx="471677" cy="4663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6319" y="2272284"/>
              <a:ext cx="471665" cy="485393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036319" y="3302508"/>
            <a:ext cx="471805" cy="2502535"/>
            <a:chOff x="1036319" y="3302508"/>
            <a:chExt cx="471805" cy="25025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6319" y="3302508"/>
              <a:ext cx="471665" cy="48539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6319" y="3805427"/>
              <a:ext cx="471665" cy="48539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6319" y="4314444"/>
              <a:ext cx="471665" cy="48538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6319" y="4812030"/>
              <a:ext cx="471665" cy="48463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6319" y="5319522"/>
              <a:ext cx="471665" cy="485393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9947909" y="1436255"/>
            <a:ext cx="2057400" cy="4940935"/>
            <a:chOff x="9947909" y="1436255"/>
            <a:chExt cx="2057400" cy="494093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52709" y="1436255"/>
              <a:ext cx="1752599" cy="236917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47909" y="3805427"/>
              <a:ext cx="2019299" cy="2571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305308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95" dirty="0"/>
              <a:t> </a:t>
            </a:r>
            <a:r>
              <a:rPr spc="-15" dirty="0"/>
              <a:t>Psikolojisi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755042"/>
            <a:ext cx="7408545" cy="4113529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Geleneksel</a:t>
            </a:r>
            <a:r>
              <a:rPr sz="28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75" dirty="0">
                <a:solidFill>
                  <a:srgbClr val="C00000"/>
                </a:solidFill>
                <a:latin typeface="Calibri"/>
                <a:cs typeface="Calibri"/>
              </a:rPr>
              <a:t>Test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C00000"/>
                </a:solidFill>
                <a:latin typeface="Calibri"/>
                <a:cs typeface="Calibri"/>
              </a:rPr>
              <a:t>Yaklaşımları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ile</a:t>
            </a:r>
            <a:endParaRPr sz="2800">
              <a:latin typeface="Calibri"/>
              <a:cs typeface="Calibri"/>
            </a:endParaRPr>
          </a:p>
          <a:p>
            <a:pPr marL="499109" indent="-487045">
              <a:lnSpc>
                <a:spcPct val="100000"/>
              </a:lnSpc>
              <a:spcBef>
                <a:spcPts val="660"/>
              </a:spcBef>
              <a:buFont typeface="Wingdings"/>
              <a:buChar char=""/>
              <a:tabLst>
                <a:tab pos="499109" algn="l"/>
                <a:tab pos="499745" algn="l"/>
              </a:tabLst>
            </a:pPr>
            <a:r>
              <a:rPr sz="2800" spc="-25" dirty="0">
                <a:latin typeface="Calibri"/>
                <a:cs typeface="Calibri"/>
              </a:rPr>
              <a:t>Yazılımın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yapması</a:t>
            </a:r>
            <a:r>
              <a:rPr sz="2800" spc="-25" dirty="0">
                <a:latin typeface="Calibri"/>
                <a:cs typeface="Calibri"/>
              </a:rPr>
              <a:t> gereken </a:t>
            </a:r>
            <a:r>
              <a:rPr sz="2800" spc="-15" dirty="0">
                <a:latin typeface="Calibri"/>
                <a:cs typeface="Calibri"/>
              </a:rPr>
              <a:t>özellikleri</a:t>
            </a:r>
            <a:endParaRPr sz="2800">
              <a:latin typeface="Calibri"/>
              <a:cs typeface="Calibri"/>
            </a:endParaRPr>
          </a:p>
          <a:p>
            <a:pPr marL="499109" indent="-487045">
              <a:lnSpc>
                <a:spcPct val="100000"/>
              </a:lnSpc>
              <a:spcBef>
                <a:spcPts val="665"/>
              </a:spcBef>
              <a:buFont typeface="Wingdings"/>
              <a:buChar char=""/>
              <a:tabLst>
                <a:tab pos="499109" algn="l"/>
                <a:tab pos="499745" algn="l"/>
              </a:tabLst>
            </a:pPr>
            <a:r>
              <a:rPr sz="2800" spc="-25" dirty="0">
                <a:latin typeface="Calibri"/>
                <a:cs typeface="Calibri"/>
              </a:rPr>
              <a:t>Yazılımın </a:t>
            </a:r>
            <a:r>
              <a:rPr sz="2800" spc="-10" dirty="0">
                <a:latin typeface="Calibri"/>
                <a:cs typeface="Calibri"/>
              </a:rPr>
              <a:t>yapmadığı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özellikleri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saptanır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800">
              <a:latin typeface="Calibri"/>
              <a:cs typeface="Calibri"/>
            </a:endParaRPr>
          </a:p>
          <a:p>
            <a:pPr marL="875665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solidFill>
                  <a:srgbClr val="4471C4"/>
                </a:solidFill>
                <a:latin typeface="Calibri"/>
                <a:cs typeface="Calibri"/>
              </a:rPr>
              <a:t>Sonuç</a:t>
            </a:r>
            <a:r>
              <a:rPr sz="2800" spc="-5" dirty="0">
                <a:latin typeface="Calibri"/>
                <a:cs typeface="Calibri"/>
              </a:rPr>
              <a:t>:</a:t>
            </a:r>
            <a:r>
              <a:rPr sz="2800" spc="-10" dirty="0">
                <a:latin typeface="Calibri"/>
                <a:cs typeface="Calibri"/>
              </a:rPr>
              <a:t> çalışıyor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mu?</a:t>
            </a:r>
            <a:endParaRPr sz="2800">
              <a:latin typeface="Calibri"/>
              <a:cs typeface="Calibri"/>
            </a:endParaRPr>
          </a:p>
          <a:p>
            <a:pPr marL="1790064">
              <a:lnSpc>
                <a:spcPct val="100000"/>
              </a:lnSpc>
              <a:spcBef>
                <a:spcPts val="665"/>
              </a:spcBef>
            </a:pPr>
            <a:r>
              <a:rPr sz="2800" spc="-5" dirty="0">
                <a:solidFill>
                  <a:srgbClr val="4471C4"/>
                </a:solidFill>
                <a:latin typeface="Calibri"/>
                <a:cs typeface="Calibri"/>
              </a:rPr>
              <a:t>Başarısı</a:t>
            </a:r>
            <a:r>
              <a:rPr sz="2800" spc="-5" dirty="0">
                <a:latin typeface="Calibri"/>
                <a:cs typeface="Calibri"/>
              </a:rPr>
              <a:t>: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çalışanlar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bulunur</a:t>
            </a:r>
            <a:endParaRPr sz="2800">
              <a:latin typeface="Calibri"/>
              <a:cs typeface="Calibri"/>
            </a:endParaRPr>
          </a:p>
          <a:p>
            <a:pPr marL="3618865" marR="5080" indent="-914400">
              <a:lnSpc>
                <a:spcPct val="119700"/>
              </a:lnSpc>
              <a:spcBef>
                <a:spcPts val="5"/>
              </a:spcBef>
            </a:pPr>
            <a:r>
              <a:rPr sz="2800" spc="-25" dirty="0">
                <a:latin typeface="Calibri"/>
                <a:cs typeface="Calibri"/>
              </a:rPr>
              <a:t>Kolay </a:t>
            </a:r>
            <a:r>
              <a:rPr sz="2800" spc="-20" dirty="0">
                <a:latin typeface="Calibri"/>
                <a:cs typeface="Calibri"/>
              </a:rPr>
              <a:t>test </a:t>
            </a:r>
            <a:r>
              <a:rPr sz="2800" spc="-5" dirty="0">
                <a:latin typeface="Calibri"/>
                <a:cs typeface="Calibri"/>
              </a:rPr>
              <a:t>caseler hazırlanır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471C4"/>
                </a:solidFill>
                <a:latin typeface="Calibri"/>
                <a:cs typeface="Calibri"/>
              </a:rPr>
              <a:t>Sonuç</a:t>
            </a:r>
            <a:r>
              <a:rPr sz="2800" spc="-5" dirty="0">
                <a:latin typeface="Calibri"/>
                <a:cs typeface="Calibri"/>
              </a:rPr>
              <a:t>: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Hatalar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bulunamaz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03692" y="2610968"/>
            <a:ext cx="3124198" cy="2076093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305308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95" dirty="0"/>
              <a:t> </a:t>
            </a:r>
            <a:r>
              <a:rPr spc="-15" dirty="0"/>
              <a:t>Psikolojisi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755042"/>
            <a:ext cx="7026909" cy="4113529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Daha iyi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C00000"/>
                </a:solidFill>
                <a:latin typeface="Calibri"/>
                <a:cs typeface="Calibri"/>
              </a:rPr>
              <a:t>test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 yaklaşımları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ile</a:t>
            </a:r>
            <a:endParaRPr sz="2800">
              <a:latin typeface="Calibri"/>
              <a:cs typeface="Calibri"/>
            </a:endParaRPr>
          </a:p>
          <a:p>
            <a:pPr marL="581025" indent="-568960">
              <a:lnSpc>
                <a:spcPct val="100000"/>
              </a:lnSpc>
              <a:spcBef>
                <a:spcPts val="660"/>
              </a:spcBef>
              <a:buFont typeface="Wingdings"/>
              <a:buChar char=""/>
              <a:tabLst>
                <a:tab pos="581025" algn="l"/>
                <a:tab pos="581660" algn="l"/>
              </a:tabLst>
            </a:pPr>
            <a:r>
              <a:rPr sz="2800" spc="-25" dirty="0">
                <a:latin typeface="Calibri"/>
                <a:cs typeface="Calibri"/>
              </a:rPr>
              <a:t>Yazılımın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yapmaması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gereken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özelliklerini</a:t>
            </a:r>
            <a:endParaRPr sz="2800">
              <a:latin typeface="Calibri"/>
              <a:cs typeface="Calibri"/>
            </a:endParaRPr>
          </a:p>
          <a:p>
            <a:pPr marL="661670" indent="-649605">
              <a:lnSpc>
                <a:spcPct val="100000"/>
              </a:lnSpc>
              <a:spcBef>
                <a:spcPts val="665"/>
              </a:spcBef>
              <a:buFont typeface="Wingdings"/>
              <a:buChar char=""/>
              <a:tabLst>
                <a:tab pos="661670" algn="l"/>
                <a:tab pos="662305" algn="l"/>
              </a:tabLst>
            </a:pPr>
            <a:r>
              <a:rPr sz="2800" spc="-25" dirty="0">
                <a:latin typeface="Calibri"/>
                <a:cs typeface="Calibri"/>
              </a:rPr>
              <a:t>Yazılımın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neleri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yapmadığı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saptanır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800">
              <a:latin typeface="Calibri"/>
              <a:cs typeface="Calibri"/>
            </a:endParaRPr>
          </a:p>
          <a:p>
            <a:pPr marL="875665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solidFill>
                  <a:srgbClr val="4471C4"/>
                </a:solidFill>
                <a:latin typeface="Calibri"/>
                <a:cs typeface="Calibri"/>
              </a:rPr>
              <a:t>Sonuç</a:t>
            </a:r>
            <a:r>
              <a:rPr sz="2800" spc="-5" dirty="0">
                <a:latin typeface="Calibri"/>
                <a:cs typeface="Calibri"/>
              </a:rPr>
              <a:t>: </a:t>
            </a:r>
            <a:r>
              <a:rPr sz="2800" spc="-20" dirty="0">
                <a:latin typeface="Calibri"/>
                <a:cs typeface="Calibri"/>
              </a:rPr>
              <a:t>defect </a:t>
            </a:r>
            <a:r>
              <a:rPr sz="2800" spc="-5" dirty="0">
                <a:latin typeface="Calibri"/>
                <a:cs typeface="Calibri"/>
              </a:rPr>
              <a:t>bulunur</a:t>
            </a:r>
            <a:endParaRPr sz="2800">
              <a:latin typeface="Calibri"/>
              <a:cs typeface="Calibri"/>
            </a:endParaRPr>
          </a:p>
          <a:p>
            <a:pPr marL="2704465" marR="592455" indent="-914400">
              <a:lnSpc>
                <a:spcPct val="119800"/>
              </a:lnSpc>
            </a:pPr>
            <a:r>
              <a:rPr sz="2800" spc="-5" dirty="0">
                <a:solidFill>
                  <a:srgbClr val="4471C4"/>
                </a:solidFill>
                <a:latin typeface="Calibri"/>
                <a:cs typeface="Calibri"/>
              </a:rPr>
              <a:t>Başarısı</a:t>
            </a:r>
            <a:r>
              <a:rPr sz="2800" spc="-5" dirty="0">
                <a:latin typeface="Calibri"/>
                <a:cs typeface="Calibri"/>
              </a:rPr>
              <a:t>: </a:t>
            </a:r>
            <a:r>
              <a:rPr sz="2800" spc="-15" dirty="0">
                <a:latin typeface="Calibri"/>
                <a:cs typeface="Calibri"/>
              </a:rPr>
              <a:t>sistem </a:t>
            </a:r>
            <a:r>
              <a:rPr sz="2800" spc="-10" dirty="0">
                <a:latin typeface="Calibri"/>
                <a:cs typeface="Calibri"/>
              </a:rPr>
              <a:t>hataları saptanır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Zor </a:t>
            </a:r>
            <a:r>
              <a:rPr sz="2800" spc="-20" dirty="0">
                <a:latin typeface="Calibri"/>
                <a:cs typeface="Calibri"/>
              </a:rPr>
              <a:t>test </a:t>
            </a:r>
            <a:r>
              <a:rPr sz="2800" spc="-5" dirty="0">
                <a:latin typeface="Calibri"/>
                <a:cs typeface="Calibri"/>
              </a:rPr>
              <a:t>caseler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hazırlanır</a:t>
            </a:r>
            <a:endParaRPr sz="2800">
              <a:latin typeface="Calibri"/>
              <a:cs typeface="Calibri"/>
            </a:endParaRPr>
          </a:p>
          <a:p>
            <a:pPr marL="3618865">
              <a:lnSpc>
                <a:spcPct val="100000"/>
              </a:lnSpc>
              <a:spcBef>
                <a:spcPts val="660"/>
              </a:spcBef>
            </a:pPr>
            <a:r>
              <a:rPr sz="2800" spc="-5" dirty="0">
                <a:solidFill>
                  <a:srgbClr val="4471C4"/>
                </a:solidFill>
                <a:latin typeface="Calibri"/>
                <a:cs typeface="Calibri"/>
              </a:rPr>
              <a:t>Sonuç</a:t>
            </a:r>
            <a:r>
              <a:rPr sz="2800" spc="-5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Çok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az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hata</a:t>
            </a:r>
            <a:r>
              <a:rPr sz="2800" spc="-15" dirty="0">
                <a:latin typeface="Calibri"/>
                <a:cs typeface="Calibri"/>
              </a:rPr>
              <a:t> kalır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59902" y="2001011"/>
            <a:ext cx="3358133" cy="28559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647128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40" dirty="0">
                <a:latin typeface="Tahoma"/>
                <a:cs typeface="Tahoma"/>
              </a:rPr>
              <a:t>ISTQB</a:t>
            </a:r>
            <a:r>
              <a:rPr spc="-45" dirty="0">
                <a:latin typeface="Tahoma"/>
                <a:cs typeface="Tahoma"/>
              </a:rPr>
              <a:t>-</a:t>
            </a:r>
            <a:r>
              <a:rPr spc="-60" dirty="0">
                <a:latin typeface="Tahoma"/>
                <a:cs typeface="Tahoma"/>
              </a:rPr>
              <a:t> </a:t>
            </a:r>
            <a:r>
              <a:rPr spc="-425" dirty="0">
                <a:latin typeface="Verdana"/>
                <a:cs typeface="Verdana"/>
              </a:rPr>
              <a:t>Temel</a:t>
            </a:r>
            <a:r>
              <a:rPr spc="-250" dirty="0">
                <a:latin typeface="Verdana"/>
                <a:cs typeface="Verdana"/>
              </a:rPr>
              <a:t> </a:t>
            </a:r>
            <a:r>
              <a:rPr spc="-420" dirty="0">
                <a:latin typeface="Verdana"/>
                <a:cs typeface="Verdana"/>
              </a:rPr>
              <a:t>Se</a:t>
            </a:r>
            <a:r>
              <a:rPr spc="-390" dirty="0">
                <a:latin typeface="Verdana"/>
                <a:cs typeface="Verdana"/>
              </a:rPr>
              <a:t>v</a:t>
            </a:r>
            <a:r>
              <a:rPr spc="-265" dirty="0">
                <a:latin typeface="Verdana"/>
                <a:cs typeface="Verdana"/>
              </a:rPr>
              <a:t>iye</a:t>
            </a:r>
            <a:r>
              <a:rPr spc="-45" dirty="0">
                <a:latin typeface="Tahoma"/>
                <a:cs typeface="Tahoma"/>
              </a:rPr>
              <a:t>-</a:t>
            </a:r>
            <a:r>
              <a:rPr spc="-409" dirty="0">
                <a:latin typeface="Verdana"/>
                <a:cs typeface="Verdana"/>
              </a:rPr>
              <a:t>Sınav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2755" y="1747346"/>
            <a:ext cx="10762615" cy="2965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74850" indent="-635">
              <a:lnSpc>
                <a:spcPct val="124700"/>
              </a:lnSpc>
              <a:spcBef>
                <a:spcPts val="100"/>
              </a:spcBef>
              <a:buSzPct val="116666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Temel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seviye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sertifika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sınavı, bu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ders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programını baz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alacaktır.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Sınav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sorularına verilecek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yanıtlar, bu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ders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programının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birden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fazla kısmını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ilgilendirebilir.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Ders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programının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tüm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bölümlerinden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sınav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yapılabilir.</a:t>
            </a:r>
            <a:endParaRPr sz="24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715"/>
              </a:spcBef>
              <a:buSzPct val="116666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Sınav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çoktan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seçmelidir.</a:t>
            </a:r>
            <a:endParaRPr sz="2400">
              <a:latin typeface="Calibri"/>
              <a:cs typeface="Calibri"/>
            </a:endParaRPr>
          </a:p>
          <a:p>
            <a:pPr marL="418465" marR="5080" indent="-406400">
              <a:lnSpc>
                <a:spcPts val="2590"/>
              </a:lnSpc>
              <a:spcBef>
                <a:spcPts val="1040"/>
              </a:spcBef>
              <a:buSzPct val="116666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uzmanı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adayları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sınavlara,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akredite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eğitimin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parçası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olarak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veya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bağımsız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 şekilde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(örneğin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 sınav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merkezinde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veya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genel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 sınav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şeklinde)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girebilirler.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Akredite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eğitimin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tamamlanması,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sınav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ön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şart değildir.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2908" y="5635223"/>
            <a:ext cx="917892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b="1" spc="-5" dirty="0">
                <a:latin typeface="Calibri"/>
                <a:cs typeface="Calibri"/>
              </a:rPr>
              <a:t>ctfl</a:t>
            </a:r>
            <a:r>
              <a:rPr sz="2400" spc="-5" dirty="0">
                <a:latin typeface="Calibri"/>
                <a:cs typeface="Calibri"/>
              </a:rPr>
              <a:t>: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certified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foundation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level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5" dirty="0">
                <a:latin typeface="Calibri"/>
                <a:cs typeface="Calibri"/>
              </a:rPr>
              <a:t> sınav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soru, sınav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süresi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5" dirty="0">
                <a:latin typeface="Calibri"/>
                <a:cs typeface="Calibri"/>
              </a:rPr>
              <a:t> saattir.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sertifikayı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almak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için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%65'in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üzerinde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başarı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gerekir.)</a:t>
            </a:r>
            <a:r>
              <a:rPr sz="2400" dirty="0">
                <a:latin typeface="Calibri"/>
                <a:cs typeface="Calibri"/>
              </a:rPr>
              <a:t> %65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başarı- (26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soru)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4520"/>
            <a:ext cx="12192000" cy="3710304"/>
            <a:chOff x="0" y="104520"/>
            <a:chExt cx="12192000" cy="371030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2707" y="1495043"/>
              <a:ext cx="2817875" cy="231951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63727" y="2431163"/>
              <a:ext cx="3480435" cy="1123315"/>
            </a:xfrm>
            <a:custGeom>
              <a:avLst/>
              <a:gdLst/>
              <a:ahLst/>
              <a:cxnLst/>
              <a:rect l="l" t="t" r="r" b="b"/>
              <a:pathLst>
                <a:path w="3480435" h="1123314">
                  <a:moveTo>
                    <a:pt x="1450022" y="998220"/>
                  </a:moveTo>
                  <a:lnTo>
                    <a:pt x="580009" y="998220"/>
                  </a:lnTo>
                  <a:lnTo>
                    <a:pt x="1015022" y="1122997"/>
                  </a:lnTo>
                  <a:lnTo>
                    <a:pt x="1450022" y="998220"/>
                  </a:lnTo>
                  <a:close/>
                </a:path>
                <a:path w="3480435" h="1123314">
                  <a:moveTo>
                    <a:pt x="3313684" y="0"/>
                  </a:moveTo>
                  <a:lnTo>
                    <a:pt x="166370" y="0"/>
                  </a:lnTo>
                  <a:lnTo>
                    <a:pt x="122141" y="5942"/>
                  </a:lnTo>
                  <a:lnTo>
                    <a:pt x="82399" y="22714"/>
                  </a:lnTo>
                  <a:lnTo>
                    <a:pt x="48728" y="48728"/>
                  </a:lnTo>
                  <a:lnTo>
                    <a:pt x="22714" y="82399"/>
                  </a:lnTo>
                  <a:lnTo>
                    <a:pt x="5942" y="122141"/>
                  </a:lnTo>
                  <a:lnTo>
                    <a:pt x="0" y="166370"/>
                  </a:lnTo>
                  <a:lnTo>
                    <a:pt x="0" y="831850"/>
                  </a:lnTo>
                  <a:lnTo>
                    <a:pt x="5942" y="876078"/>
                  </a:lnTo>
                  <a:lnTo>
                    <a:pt x="22714" y="915820"/>
                  </a:lnTo>
                  <a:lnTo>
                    <a:pt x="48728" y="949491"/>
                  </a:lnTo>
                  <a:lnTo>
                    <a:pt x="82399" y="975505"/>
                  </a:lnTo>
                  <a:lnTo>
                    <a:pt x="122141" y="992277"/>
                  </a:lnTo>
                  <a:lnTo>
                    <a:pt x="166370" y="998220"/>
                  </a:lnTo>
                  <a:lnTo>
                    <a:pt x="3313684" y="998220"/>
                  </a:lnTo>
                  <a:lnTo>
                    <a:pt x="3357912" y="992277"/>
                  </a:lnTo>
                  <a:lnTo>
                    <a:pt x="3397654" y="975505"/>
                  </a:lnTo>
                  <a:lnTo>
                    <a:pt x="3431325" y="949491"/>
                  </a:lnTo>
                  <a:lnTo>
                    <a:pt x="3457339" y="915820"/>
                  </a:lnTo>
                  <a:lnTo>
                    <a:pt x="3474111" y="876078"/>
                  </a:lnTo>
                  <a:lnTo>
                    <a:pt x="3480054" y="831850"/>
                  </a:lnTo>
                  <a:lnTo>
                    <a:pt x="3480054" y="166370"/>
                  </a:lnTo>
                  <a:lnTo>
                    <a:pt x="3474111" y="122141"/>
                  </a:lnTo>
                  <a:lnTo>
                    <a:pt x="3457339" y="82399"/>
                  </a:lnTo>
                  <a:lnTo>
                    <a:pt x="3431325" y="48728"/>
                  </a:lnTo>
                  <a:lnTo>
                    <a:pt x="3397654" y="22714"/>
                  </a:lnTo>
                  <a:lnTo>
                    <a:pt x="3357912" y="5942"/>
                  </a:lnTo>
                  <a:lnTo>
                    <a:pt x="3313684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63727" y="2431163"/>
              <a:ext cx="3480435" cy="1123315"/>
            </a:xfrm>
            <a:custGeom>
              <a:avLst/>
              <a:gdLst/>
              <a:ahLst/>
              <a:cxnLst/>
              <a:rect l="l" t="t" r="r" b="b"/>
              <a:pathLst>
                <a:path w="3480435" h="1123314">
                  <a:moveTo>
                    <a:pt x="0" y="166370"/>
                  </a:moveTo>
                  <a:lnTo>
                    <a:pt x="5942" y="122141"/>
                  </a:lnTo>
                  <a:lnTo>
                    <a:pt x="22714" y="82399"/>
                  </a:lnTo>
                  <a:lnTo>
                    <a:pt x="48728" y="48728"/>
                  </a:lnTo>
                  <a:lnTo>
                    <a:pt x="82399" y="22714"/>
                  </a:lnTo>
                  <a:lnTo>
                    <a:pt x="122141" y="5942"/>
                  </a:lnTo>
                  <a:lnTo>
                    <a:pt x="166370" y="0"/>
                  </a:lnTo>
                  <a:lnTo>
                    <a:pt x="580009" y="0"/>
                  </a:lnTo>
                  <a:lnTo>
                    <a:pt x="1450022" y="0"/>
                  </a:lnTo>
                  <a:lnTo>
                    <a:pt x="3313684" y="0"/>
                  </a:lnTo>
                  <a:lnTo>
                    <a:pt x="3357912" y="5942"/>
                  </a:lnTo>
                  <a:lnTo>
                    <a:pt x="3397654" y="22714"/>
                  </a:lnTo>
                  <a:lnTo>
                    <a:pt x="3431325" y="48728"/>
                  </a:lnTo>
                  <a:lnTo>
                    <a:pt x="3457339" y="82399"/>
                  </a:lnTo>
                  <a:lnTo>
                    <a:pt x="3474111" y="122141"/>
                  </a:lnTo>
                  <a:lnTo>
                    <a:pt x="3480054" y="166370"/>
                  </a:lnTo>
                  <a:lnTo>
                    <a:pt x="3480054" y="582295"/>
                  </a:lnTo>
                  <a:lnTo>
                    <a:pt x="3480054" y="831850"/>
                  </a:lnTo>
                  <a:lnTo>
                    <a:pt x="3474111" y="876078"/>
                  </a:lnTo>
                  <a:lnTo>
                    <a:pt x="3457339" y="915820"/>
                  </a:lnTo>
                  <a:lnTo>
                    <a:pt x="3431325" y="949491"/>
                  </a:lnTo>
                  <a:lnTo>
                    <a:pt x="3397654" y="975505"/>
                  </a:lnTo>
                  <a:lnTo>
                    <a:pt x="3357912" y="992277"/>
                  </a:lnTo>
                  <a:lnTo>
                    <a:pt x="3313684" y="998220"/>
                  </a:lnTo>
                  <a:lnTo>
                    <a:pt x="1450022" y="998220"/>
                  </a:lnTo>
                  <a:lnTo>
                    <a:pt x="1015022" y="1122997"/>
                  </a:lnTo>
                  <a:lnTo>
                    <a:pt x="580009" y="998220"/>
                  </a:lnTo>
                  <a:lnTo>
                    <a:pt x="166370" y="998220"/>
                  </a:lnTo>
                  <a:lnTo>
                    <a:pt x="122141" y="992277"/>
                  </a:lnTo>
                  <a:lnTo>
                    <a:pt x="82399" y="975505"/>
                  </a:lnTo>
                  <a:lnTo>
                    <a:pt x="48728" y="949491"/>
                  </a:lnTo>
                  <a:lnTo>
                    <a:pt x="22714" y="915820"/>
                  </a:lnTo>
                  <a:lnTo>
                    <a:pt x="5942" y="876078"/>
                  </a:lnTo>
                  <a:lnTo>
                    <a:pt x="0" y="831850"/>
                  </a:lnTo>
                  <a:lnTo>
                    <a:pt x="0" y="582295"/>
                  </a:lnTo>
                  <a:lnTo>
                    <a:pt x="0" y="16637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25851" y="3955362"/>
            <a:ext cx="2251953" cy="230522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91447" y="1838557"/>
            <a:ext cx="3124200" cy="1392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75" dirty="0">
                <a:solidFill>
                  <a:srgbClr val="FF0000"/>
                </a:solidFill>
                <a:latin typeface="Calibri"/>
                <a:cs typeface="Calibri"/>
              </a:rPr>
              <a:t>Test</a:t>
            </a:r>
            <a:r>
              <a:rPr sz="2800" b="1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FF0000"/>
                </a:solidFill>
                <a:latin typeface="Calibri"/>
                <a:cs typeface="Calibri"/>
              </a:rPr>
              <a:t>Paradoksu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Calibri"/>
              <a:cs typeface="Calibri"/>
            </a:endParaRPr>
          </a:p>
          <a:p>
            <a:pPr marL="269240" marR="5080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Amaç : </a:t>
            </a:r>
            <a:r>
              <a:rPr sz="2000" b="1" spc="-15" dirty="0">
                <a:solidFill>
                  <a:srgbClr val="006FC0"/>
                </a:solidFill>
                <a:latin typeface="Calibri"/>
                <a:cs typeface="Calibri"/>
              </a:rPr>
              <a:t>Hata </a:t>
            </a:r>
            <a:r>
              <a:rPr sz="2000" b="1" spc="-20" dirty="0">
                <a:solidFill>
                  <a:srgbClr val="006FC0"/>
                </a:solidFill>
                <a:latin typeface="Calibri"/>
                <a:cs typeface="Calibri"/>
              </a:rPr>
              <a:t>bulmaktır.. </a:t>
            </a:r>
            <a:r>
              <a:rPr sz="2000" b="1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Ama .. </a:t>
            </a:r>
            <a:r>
              <a:rPr sz="2000" b="1" spc="-15" dirty="0">
                <a:solidFill>
                  <a:srgbClr val="006FC0"/>
                </a:solidFill>
                <a:latin typeface="Calibri"/>
                <a:cs typeface="Calibri"/>
              </a:rPr>
              <a:t>Hatalar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 güveni</a:t>
            </a: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6FC0"/>
                </a:solidFill>
                <a:latin typeface="Calibri"/>
                <a:cs typeface="Calibri"/>
              </a:rPr>
              <a:t>yıkar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90826" y="3808606"/>
            <a:ext cx="2684780" cy="1136015"/>
            <a:chOff x="1790826" y="3808606"/>
            <a:chExt cx="2684780" cy="113601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7176" y="3814956"/>
              <a:ext cx="2671572" cy="112299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797176" y="3814956"/>
              <a:ext cx="2672080" cy="1123315"/>
            </a:xfrm>
            <a:custGeom>
              <a:avLst/>
              <a:gdLst/>
              <a:ahLst/>
              <a:cxnLst/>
              <a:rect l="l" t="t" r="r" b="b"/>
              <a:pathLst>
                <a:path w="2672079" h="1123314">
                  <a:moveTo>
                    <a:pt x="0" y="166369"/>
                  </a:moveTo>
                  <a:lnTo>
                    <a:pt x="5942" y="122141"/>
                  </a:lnTo>
                  <a:lnTo>
                    <a:pt x="22714" y="82399"/>
                  </a:lnTo>
                  <a:lnTo>
                    <a:pt x="48728" y="48728"/>
                  </a:lnTo>
                  <a:lnTo>
                    <a:pt x="82399" y="22714"/>
                  </a:lnTo>
                  <a:lnTo>
                    <a:pt x="122141" y="5942"/>
                  </a:lnTo>
                  <a:lnTo>
                    <a:pt x="166370" y="0"/>
                  </a:lnTo>
                  <a:lnTo>
                    <a:pt x="445262" y="0"/>
                  </a:lnTo>
                  <a:lnTo>
                    <a:pt x="1113155" y="0"/>
                  </a:lnTo>
                  <a:lnTo>
                    <a:pt x="2505202" y="0"/>
                  </a:lnTo>
                  <a:lnTo>
                    <a:pt x="2549430" y="5942"/>
                  </a:lnTo>
                  <a:lnTo>
                    <a:pt x="2589172" y="22714"/>
                  </a:lnTo>
                  <a:lnTo>
                    <a:pt x="2622843" y="48728"/>
                  </a:lnTo>
                  <a:lnTo>
                    <a:pt x="2648857" y="82399"/>
                  </a:lnTo>
                  <a:lnTo>
                    <a:pt x="2665629" y="122141"/>
                  </a:lnTo>
                  <a:lnTo>
                    <a:pt x="2671572" y="166369"/>
                  </a:lnTo>
                  <a:lnTo>
                    <a:pt x="2671572" y="582294"/>
                  </a:lnTo>
                  <a:lnTo>
                    <a:pt x="2671572" y="831849"/>
                  </a:lnTo>
                  <a:lnTo>
                    <a:pt x="2665629" y="876066"/>
                  </a:lnTo>
                  <a:lnTo>
                    <a:pt x="2648857" y="915811"/>
                  </a:lnTo>
                  <a:lnTo>
                    <a:pt x="2622843" y="949485"/>
                  </a:lnTo>
                  <a:lnTo>
                    <a:pt x="2589172" y="975502"/>
                  </a:lnTo>
                  <a:lnTo>
                    <a:pt x="2549430" y="992276"/>
                  </a:lnTo>
                  <a:lnTo>
                    <a:pt x="2505202" y="998219"/>
                  </a:lnTo>
                  <a:lnTo>
                    <a:pt x="1113155" y="998219"/>
                  </a:lnTo>
                  <a:lnTo>
                    <a:pt x="779221" y="1122997"/>
                  </a:lnTo>
                  <a:lnTo>
                    <a:pt x="445262" y="998219"/>
                  </a:lnTo>
                  <a:lnTo>
                    <a:pt x="166370" y="998219"/>
                  </a:lnTo>
                  <a:lnTo>
                    <a:pt x="122141" y="992276"/>
                  </a:lnTo>
                  <a:lnTo>
                    <a:pt x="82399" y="975502"/>
                  </a:lnTo>
                  <a:lnTo>
                    <a:pt x="48728" y="949485"/>
                  </a:lnTo>
                  <a:lnTo>
                    <a:pt x="22714" y="915811"/>
                  </a:lnTo>
                  <a:lnTo>
                    <a:pt x="5942" y="876066"/>
                  </a:lnTo>
                  <a:lnTo>
                    <a:pt x="0" y="831837"/>
                  </a:lnTo>
                  <a:lnTo>
                    <a:pt x="0" y="582294"/>
                  </a:lnTo>
                  <a:lnTo>
                    <a:pt x="0" y="16636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924321" y="3980444"/>
            <a:ext cx="23501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6515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Zaten amaç : güveni </a:t>
            </a: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zedelemek</a:t>
            </a:r>
            <a:r>
              <a:rPr sz="2000" b="1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olmalıdır…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26613" y="5193159"/>
            <a:ext cx="3552190" cy="1136015"/>
            <a:chOff x="3126613" y="5193159"/>
            <a:chExt cx="3552190" cy="113601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2963" y="5199509"/>
              <a:ext cx="3539490" cy="112299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132963" y="5199509"/>
              <a:ext cx="3539490" cy="1123315"/>
            </a:xfrm>
            <a:custGeom>
              <a:avLst/>
              <a:gdLst/>
              <a:ahLst/>
              <a:cxnLst/>
              <a:rect l="l" t="t" r="r" b="b"/>
              <a:pathLst>
                <a:path w="3539490" h="1123314">
                  <a:moveTo>
                    <a:pt x="0" y="166369"/>
                  </a:moveTo>
                  <a:lnTo>
                    <a:pt x="5942" y="122141"/>
                  </a:lnTo>
                  <a:lnTo>
                    <a:pt x="22714" y="82399"/>
                  </a:lnTo>
                  <a:lnTo>
                    <a:pt x="48728" y="48728"/>
                  </a:lnTo>
                  <a:lnTo>
                    <a:pt x="82399" y="22714"/>
                  </a:lnTo>
                  <a:lnTo>
                    <a:pt x="122141" y="5942"/>
                  </a:lnTo>
                  <a:lnTo>
                    <a:pt x="166370" y="0"/>
                  </a:lnTo>
                  <a:lnTo>
                    <a:pt x="589915" y="0"/>
                  </a:lnTo>
                  <a:lnTo>
                    <a:pt x="1474787" y="0"/>
                  </a:lnTo>
                  <a:lnTo>
                    <a:pt x="3373120" y="0"/>
                  </a:lnTo>
                  <a:lnTo>
                    <a:pt x="3417348" y="5942"/>
                  </a:lnTo>
                  <a:lnTo>
                    <a:pt x="3457090" y="22714"/>
                  </a:lnTo>
                  <a:lnTo>
                    <a:pt x="3490761" y="48728"/>
                  </a:lnTo>
                  <a:lnTo>
                    <a:pt x="3516775" y="82399"/>
                  </a:lnTo>
                  <a:lnTo>
                    <a:pt x="3533547" y="122141"/>
                  </a:lnTo>
                  <a:lnTo>
                    <a:pt x="3539490" y="166369"/>
                  </a:lnTo>
                  <a:lnTo>
                    <a:pt x="3539490" y="582294"/>
                  </a:lnTo>
                  <a:lnTo>
                    <a:pt x="3539490" y="831849"/>
                  </a:lnTo>
                  <a:lnTo>
                    <a:pt x="3533547" y="876078"/>
                  </a:lnTo>
                  <a:lnTo>
                    <a:pt x="3516775" y="915820"/>
                  </a:lnTo>
                  <a:lnTo>
                    <a:pt x="3490761" y="949491"/>
                  </a:lnTo>
                  <a:lnTo>
                    <a:pt x="3457090" y="975505"/>
                  </a:lnTo>
                  <a:lnTo>
                    <a:pt x="3417348" y="992277"/>
                  </a:lnTo>
                  <a:lnTo>
                    <a:pt x="3373120" y="998219"/>
                  </a:lnTo>
                  <a:lnTo>
                    <a:pt x="1474787" y="998219"/>
                  </a:lnTo>
                  <a:lnTo>
                    <a:pt x="1032357" y="1122997"/>
                  </a:lnTo>
                  <a:lnTo>
                    <a:pt x="589915" y="998219"/>
                  </a:lnTo>
                  <a:lnTo>
                    <a:pt x="166370" y="998219"/>
                  </a:lnTo>
                  <a:lnTo>
                    <a:pt x="122141" y="992277"/>
                  </a:lnTo>
                  <a:lnTo>
                    <a:pt x="82399" y="975505"/>
                  </a:lnTo>
                  <a:lnTo>
                    <a:pt x="48728" y="949491"/>
                  </a:lnTo>
                  <a:lnTo>
                    <a:pt x="22714" y="915820"/>
                  </a:lnTo>
                  <a:lnTo>
                    <a:pt x="5942" y="876078"/>
                  </a:lnTo>
                  <a:lnTo>
                    <a:pt x="0" y="831849"/>
                  </a:lnTo>
                  <a:lnTo>
                    <a:pt x="0" y="582294"/>
                  </a:lnTo>
                  <a:lnTo>
                    <a:pt x="0" y="16636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260202" y="5364572"/>
            <a:ext cx="29635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6515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006FC0"/>
                </a:solidFill>
                <a:latin typeface="Calibri"/>
                <a:cs typeface="Calibri"/>
              </a:rPr>
              <a:t>Güven</a:t>
            </a:r>
            <a:r>
              <a:rPr sz="2000" b="1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6FC0"/>
                </a:solidFill>
                <a:latin typeface="Calibri"/>
                <a:cs typeface="Calibri"/>
              </a:rPr>
              <a:t>zedelenmeli</a:t>
            </a:r>
            <a:r>
              <a:rPr sz="2000" b="1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ki; </a:t>
            </a: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6FC0"/>
                </a:solidFill>
                <a:latin typeface="Calibri"/>
                <a:cs typeface="Calibri"/>
              </a:rPr>
              <a:t>kullanıcıya</a:t>
            </a:r>
            <a:r>
              <a:rPr sz="20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GÜVEN</a:t>
            </a:r>
            <a:r>
              <a:rPr sz="20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verilsin…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104114" y="305028"/>
            <a:ext cx="305308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Test</a:t>
            </a:r>
            <a:r>
              <a:rPr spc="-85" dirty="0"/>
              <a:t> </a:t>
            </a:r>
            <a:r>
              <a:rPr spc="-15" dirty="0"/>
              <a:t>Psikolojisi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33807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10" dirty="0">
                <a:latin typeface="Verdana"/>
                <a:cs typeface="Verdana"/>
              </a:rPr>
              <a:t>Te</a:t>
            </a:r>
            <a:r>
              <a:rPr spc="-545" dirty="0">
                <a:latin typeface="Verdana"/>
                <a:cs typeface="Verdana"/>
              </a:rPr>
              <a:t>s</a:t>
            </a:r>
            <a:r>
              <a:rPr spc="-625" dirty="0">
                <a:latin typeface="Verdana"/>
                <a:cs typeface="Verdana"/>
              </a:rPr>
              <a:t>t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695" dirty="0">
                <a:latin typeface="Verdana"/>
                <a:cs typeface="Verdana"/>
              </a:rPr>
              <a:t>P</a:t>
            </a:r>
            <a:r>
              <a:rPr spc="-620" dirty="0">
                <a:latin typeface="Verdana"/>
                <a:cs typeface="Verdana"/>
              </a:rPr>
              <a:t>s</a:t>
            </a:r>
            <a:r>
              <a:rPr spc="-370" dirty="0">
                <a:latin typeface="Verdana"/>
                <a:cs typeface="Verdana"/>
              </a:rPr>
              <a:t>ikolo</a:t>
            </a:r>
            <a:r>
              <a:rPr spc="-280" dirty="0">
                <a:latin typeface="Verdana"/>
                <a:cs typeface="Verdana"/>
              </a:rPr>
              <a:t>j</a:t>
            </a:r>
            <a:r>
              <a:rPr spc="-375" dirty="0">
                <a:latin typeface="Verdana"/>
                <a:cs typeface="Verdana"/>
              </a:rPr>
              <a:t>i</a:t>
            </a:r>
            <a:r>
              <a:rPr spc="-655" dirty="0">
                <a:latin typeface="Verdana"/>
                <a:cs typeface="Verdana"/>
              </a:rPr>
              <a:t>s</a:t>
            </a:r>
            <a:r>
              <a:rPr spc="-409" dirty="0">
                <a:latin typeface="Verdana"/>
                <a:cs typeface="Verdana"/>
              </a:rPr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2838" y="1857315"/>
            <a:ext cx="7513955" cy="449135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800" b="1" spc="-40" dirty="0">
                <a:solidFill>
                  <a:srgbClr val="C00000"/>
                </a:solidFill>
                <a:latin typeface="Calibri"/>
                <a:cs typeface="Calibri"/>
              </a:rPr>
              <a:t>Testçinin</a:t>
            </a:r>
            <a:r>
              <a:rPr sz="2800" b="1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özellikleri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ts val="2590"/>
              </a:lnSpc>
              <a:spcBef>
                <a:spcPts val="1065"/>
              </a:spcBef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mühendisi,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lideri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veya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yöneticisi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süreç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hakkında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bilgili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iletişim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kurmakta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zorlanmayan,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sürecini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uygulamak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gibi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hedefleri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olan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kişiler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olmalıdır.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L="12700" marR="698500">
              <a:lnSpc>
                <a:spcPts val="2590"/>
              </a:lnSpc>
              <a:spcBef>
                <a:spcPts val="1664"/>
              </a:spcBef>
            </a:pPr>
            <a:r>
              <a:rPr sz="2400" spc="-5" dirty="0">
                <a:latin typeface="Calibri"/>
                <a:cs typeface="Calibri"/>
              </a:rPr>
              <a:t>Geliştirme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ortamı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kötü</a:t>
            </a:r>
            <a:r>
              <a:rPr sz="2400" spc="-5" dirty="0">
                <a:latin typeface="Calibri"/>
                <a:cs typeface="Calibri"/>
              </a:rPr>
              <a:t> bile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olsa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ortamı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daima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ideal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yapıya </a:t>
            </a:r>
            <a:r>
              <a:rPr sz="2400" spc="-5" dirty="0">
                <a:latin typeface="Calibri"/>
                <a:cs typeface="Calibri"/>
              </a:rPr>
              <a:t>daha </a:t>
            </a:r>
            <a:r>
              <a:rPr sz="2400" spc="-10" dirty="0">
                <a:latin typeface="Calibri"/>
                <a:cs typeface="Calibri"/>
              </a:rPr>
              <a:t>yakın </a:t>
            </a:r>
            <a:r>
              <a:rPr sz="2400" spc="-25" dirty="0">
                <a:latin typeface="Calibri"/>
                <a:cs typeface="Calibri"/>
              </a:rPr>
              <a:t>olmalıdır.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L="12700" marR="26670">
              <a:lnSpc>
                <a:spcPts val="2590"/>
              </a:lnSpc>
              <a:spcBef>
                <a:spcPts val="1664"/>
              </a:spcBef>
            </a:pPr>
            <a:r>
              <a:rPr sz="2400" spc="-65" dirty="0">
                <a:latin typeface="Calibri"/>
                <a:cs typeface="Calibri"/>
              </a:rPr>
              <a:t>Test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ortam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ile</a:t>
            </a:r>
            <a:r>
              <a:rPr sz="2400" spc="-5" dirty="0">
                <a:latin typeface="Calibri"/>
                <a:cs typeface="Calibri"/>
              </a:rPr>
              <a:t> ideal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ortamı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arasındaki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farkı</a:t>
            </a:r>
            <a:r>
              <a:rPr sz="2400" spc="-5" dirty="0">
                <a:latin typeface="Calibri"/>
                <a:cs typeface="Calibri"/>
              </a:rPr>
              <a:t> bilen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farklılıktan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dolayı </a:t>
            </a:r>
            <a:r>
              <a:rPr sz="2400" spc="-20" dirty="0">
                <a:latin typeface="Calibri"/>
                <a:cs typeface="Calibri"/>
              </a:rPr>
              <a:t>ortaya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çıkabilecek</a:t>
            </a:r>
            <a:r>
              <a:rPr sz="2400" spc="-5" dirty="0">
                <a:latin typeface="Calibri"/>
                <a:cs typeface="Calibri"/>
              </a:rPr>
              <a:t> sorunları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analiz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edebilen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özellikte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olmalıdır.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693" y="2449068"/>
            <a:ext cx="914399" cy="38663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86494" y="2449067"/>
            <a:ext cx="2514599" cy="2628899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33807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10" dirty="0">
                <a:latin typeface="Verdana"/>
                <a:cs typeface="Verdana"/>
              </a:rPr>
              <a:t>Te</a:t>
            </a:r>
            <a:r>
              <a:rPr spc="-545" dirty="0">
                <a:latin typeface="Verdana"/>
                <a:cs typeface="Verdana"/>
              </a:rPr>
              <a:t>s</a:t>
            </a:r>
            <a:r>
              <a:rPr spc="-625" dirty="0">
                <a:latin typeface="Verdana"/>
                <a:cs typeface="Verdana"/>
              </a:rPr>
              <a:t>t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695" dirty="0">
                <a:latin typeface="Verdana"/>
                <a:cs typeface="Verdana"/>
              </a:rPr>
              <a:t>P</a:t>
            </a:r>
            <a:r>
              <a:rPr spc="-620" dirty="0">
                <a:latin typeface="Verdana"/>
                <a:cs typeface="Verdana"/>
              </a:rPr>
              <a:t>s</a:t>
            </a:r>
            <a:r>
              <a:rPr spc="-370" dirty="0">
                <a:latin typeface="Verdana"/>
                <a:cs typeface="Verdana"/>
              </a:rPr>
              <a:t>ikolo</a:t>
            </a:r>
            <a:r>
              <a:rPr spc="-280" dirty="0">
                <a:latin typeface="Verdana"/>
                <a:cs typeface="Verdana"/>
              </a:rPr>
              <a:t>j</a:t>
            </a:r>
            <a:r>
              <a:rPr spc="-375" dirty="0">
                <a:latin typeface="Verdana"/>
                <a:cs typeface="Verdana"/>
              </a:rPr>
              <a:t>i</a:t>
            </a:r>
            <a:r>
              <a:rPr spc="-655" dirty="0">
                <a:latin typeface="Verdana"/>
                <a:cs typeface="Verdana"/>
              </a:rPr>
              <a:t>s</a:t>
            </a:r>
            <a:r>
              <a:rPr spc="-409" dirty="0">
                <a:latin typeface="Verdana"/>
                <a:cs typeface="Verdana"/>
              </a:rPr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35727" y="1291904"/>
            <a:ext cx="8255000" cy="513588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b="1" spc="-40" dirty="0">
                <a:solidFill>
                  <a:srgbClr val="C00000"/>
                </a:solidFill>
                <a:latin typeface="Calibri"/>
                <a:cs typeface="Calibri"/>
              </a:rPr>
              <a:t>Testçinin</a:t>
            </a:r>
            <a:r>
              <a:rPr sz="28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İhtiyaçları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10" dirty="0">
                <a:latin typeface="Calibri"/>
                <a:cs typeface="Calibri"/>
              </a:rPr>
              <a:t>Süreç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hakkında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tam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bilgi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25" dirty="0">
                <a:latin typeface="Calibri"/>
                <a:cs typeface="Calibri"/>
              </a:rPr>
              <a:t>Yazılımın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içeriği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hakkında bilgi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65" dirty="0">
                <a:latin typeface="Calibri"/>
                <a:cs typeface="Calibri"/>
              </a:rPr>
              <a:t>Teste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gelen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kodun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tamamlanmış </a:t>
            </a:r>
            <a:r>
              <a:rPr sz="2800" spc="-5" dirty="0">
                <a:latin typeface="Calibri"/>
                <a:cs typeface="Calibri"/>
              </a:rPr>
              <a:t>olması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Uzmanlık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alanı</a:t>
            </a:r>
            <a:r>
              <a:rPr sz="2800" spc="-15" dirty="0">
                <a:latin typeface="Calibri"/>
                <a:cs typeface="Calibri"/>
              </a:rPr>
              <a:t> olarak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kabul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görülmesi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10" dirty="0">
                <a:latin typeface="Calibri"/>
                <a:cs typeface="Calibri"/>
              </a:rPr>
              <a:t>Hataları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bulma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hakkı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75" dirty="0">
                <a:latin typeface="Calibri"/>
                <a:cs typeface="Calibri"/>
              </a:rPr>
              <a:t>Test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planı </a:t>
            </a:r>
            <a:r>
              <a:rPr sz="2800" spc="-15" dirty="0">
                <a:latin typeface="Calibri"/>
                <a:cs typeface="Calibri"/>
              </a:rPr>
              <a:t>ve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detaylandırılmasında</a:t>
            </a:r>
            <a:r>
              <a:rPr sz="2800" spc="-15" dirty="0">
                <a:latin typeface="Calibri"/>
                <a:cs typeface="Calibri"/>
              </a:rPr>
              <a:t> söz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hakkı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Ciddi</a:t>
            </a:r>
            <a:r>
              <a:rPr sz="2800" spc="-10" dirty="0">
                <a:latin typeface="Calibri"/>
                <a:cs typeface="Calibri"/>
              </a:rPr>
              <a:t> hataları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raporlama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yetkisi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(tekrar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gözlenemeyen)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70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10" dirty="0">
                <a:latin typeface="Calibri"/>
                <a:cs typeface="Calibri"/>
              </a:rPr>
              <a:t>Gelecekteki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hata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seviyesi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hakkında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öngörüde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bulunma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75" dirty="0">
                <a:latin typeface="Calibri"/>
                <a:cs typeface="Calibri"/>
              </a:rPr>
              <a:t>Test</a:t>
            </a:r>
            <a:r>
              <a:rPr sz="2800" spc="-10" dirty="0">
                <a:latin typeface="Calibri"/>
                <a:cs typeface="Calibri"/>
              </a:rPr>
              <a:t> süreçlerini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iyileştirme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yetkisi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7584" y="1841754"/>
            <a:ext cx="2788145" cy="2356103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33807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10" dirty="0">
                <a:latin typeface="Verdana"/>
                <a:cs typeface="Verdana"/>
              </a:rPr>
              <a:t>Te</a:t>
            </a:r>
            <a:r>
              <a:rPr spc="-545" dirty="0">
                <a:latin typeface="Verdana"/>
                <a:cs typeface="Verdana"/>
              </a:rPr>
              <a:t>s</a:t>
            </a:r>
            <a:r>
              <a:rPr spc="-625" dirty="0">
                <a:latin typeface="Verdana"/>
                <a:cs typeface="Verdana"/>
              </a:rPr>
              <a:t>t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695" dirty="0">
                <a:latin typeface="Verdana"/>
                <a:cs typeface="Verdana"/>
              </a:rPr>
              <a:t>P</a:t>
            </a:r>
            <a:r>
              <a:rPr spc="-620" dirty="0">
                <a:latin typeface="Verdana"/>
                <a:cs typeface="Verdana"/>
              </a:rPr>
              <a:t>s</a:t>
            </a:r>
            <a:r>
              <a:rPr spc="-370" dirty="0">
                <a:latin typeface="Verdana"/>
                <a:cs typeface="Verdana"/>
              </a:rPr>
              <a:t>ikolo</a:t>
            </a:r>
            <a:r>
              <a:rPr spc="-280" dirty="0">
                <a:latin typeface="Verdana"/>
                <a:cs typeface="Verdana"/>
              </a:rPr>
              <a:t>j</a:t>
            </a:r>
            <a:r>
              <a:rPr spc="-375" dirty="0">
                <a:latin typeface="Verdana"/>
                <a:cs typeface="Verdana"/>
              </a:rPr>
              <a:t>i</a:t>
            </a:r>
            <a:r>
              <a:rPr spc="-655" dirty="0">
                <a:latin typeface="Verdana"/>
                <a:cs typeface="Verdana"/>
              </a:rPr>
              <a:t>s</a:t>
            </a:r>
            <a:r>
              <a:rPr spc="-409" dirty="0">
                <a:latin typeface="Verdana"/>
                <a:cs typeface="Verdana"/>
              </a:rPr>
              <a:t>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90826" y="1737481"/>
            <a:ext cx="8517890" cy="1136650"/>
            <a:chOff x="1790826" y="1737481"/>
            <a:chExt cx="8517890" cy="11366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7176" y="1743831"/>
              <a:ext cx="8504682" cy="112386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97176" y="1743831"/>
              <a:ext cx="8505190" cy="1123950"/>
            </a:xfrm>
            <a:custGeom>
              <a:avLst/>
              <a:gdLst/>
              <a:ahLst/>
              <a:cxnLst/>
              <a:rect l="l" t="t" r="r" b="b"/>
              <a:pathLst>
                <a:path w="8505190" h="1123950">
                  <a:moveTo>
                    <a:pt x="0" y="166509"/>
                  </a:moveTo>
                  <a:lnTo>
                    <a:pt x="5947" y="122244"/>
                  </a:lnTo>
                  <a:lnTo>
                    <a:pt x="22733" y="82469"/>
                  </a:lnTo>
                  <a:lnTo>
                    <a:pt x="48769" y="48769"/>
                  </a:lnTo>
                  <a:lnTo>
                    <a:pt x="82469" y="22733"/>
                  </a:lnTo>
                  <a:lnTo>
                    <a:pt x="122244" y="5947"/>
                  </a:lnTo>
                  <a:lnTo>
                    <a:pt x="166509" y="0"/>
                  </a:lnTo>
                  <a:lnTo>
                    <a:pt x="1417447" y="0"/>
                  </a:lnTo>
                  <a:lnTo>
                    <a:pt x="3543617" y="0"/>
                  </a:lnTo>
                  <a:lnTo>
                    <a:pt x="8338184" y="0"/>
                  </a:lnTo>
                  <a:lnTo>
                    <a:pt x="8382444" y="5947"/>
                  </a:lnTo>
                  <a:lnTo>
                    <a:pt x="8422216" y="22733"/>
                  </a:lnTo>
                  <a:lnTo>
                    <a:pt x="8455914" y="48769"/>
                  </a:lnTo>
                  <a:lnTo>
                    <a:pt x="8481948" y="82469"/>
                  </a:lnTo>
                  <a:lnTo>
                    <a:pt x="8498734" y="122244"/>
                  </a:lnTo>
                  <a:lnTo>
                    <a:pt x="8504682" y="166509"/>
                  </a:lnTo>
                  <a:lnTo>
                    <a:pt x="8504682" y="582739"/>
                  </a:lnTo>
                  <a:lnTo>
                    <a:pt x="8504682" y="832497"/>
                  </a:lnTo>
                  <a:lnTo>
                    <a:pt x="8498734" y="876748"/>
                  </a:lnTo>
                  <a:lnTo>
                    <a:pt x="8481948" y="916522"/>
                  </a:lnTo>
                  <a:lnTo>
                    <a:pt x="8455914" y="950218"/>
                  </a:lnTo>
                  <a:lnTo>
                    <a:pt x="8422216" y="976251"/>
                  </a:lnTo>
                  <a:lnTo>
                    <a:pt x="8382444" y="993035"/>
                  </a:lnTo>
                  <a:lnTo>
                    <a:pt x="8338184" y="998982"/>
                  </a:lnTo>
                  <a:lnTo>
                    <a:pt x="3543617" y="998982"/>
                  </a:lnTo>
                  <a:lnTo>
                    <a:pt x="2480564" y="1123861"/>
                  </a:lnTo>
                  <a:lnTo>
                    <a:pt x="1417447" y="998982"/>
                  </a:lnTo>
                  <a:lnTo>
                    <a:pt x="166509" y="998982"/>
                  </a:lnTo>
                  <a:lnTo>
                    <a:pt x="122244" y="993035"/>
                  </a:lnTo>
                  <a:lnTo>
                    <a:pt x="82469" y="976251"/>
                  </a:lnTo>
                  <a:lnTo>
                    <a:pt x="48769" y="950218"/>
                  </a:lnTo>
                  <a:lnTo>
                    <a:pt x="22733" y="916522"/>
                  </a:lnTo>
                  <a:lnTo>
                    <a:pt x="5947" y="876748"/>
                  </a:lnTo>
                  <a:lnTo>
                    <a:pt x="0" y="832484"/>
                  </a:lnTo>
                  <a:lnTo>
                    <a:pt x="0" y="582739"/>
                  </a:lnTo>
                  <a:lnTo>
                    <a:pt x="0" y="16650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91447" y="1927043"/>
            <a:ext cx="10141585" cy="34436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03530" algn="ctr">
              <a:lnSpc>
                <a:spcPct val="100000"/>
              </a:lnSpc>
              <a:spcBef>
                <a:spcPts val="100"/>
              </a:spcBef>
            </a:pPr>
            <a:r>
              <a:rPr sz="3600" b="1" spc="-35" dirty="0">
                <a:solidFill>
                  <a:srgbClr val="006FC0"/>
                </a:solidFill>
                <a:latin typeface="Calibri"/>
                <a:cs typeface="Calibri"/>
              </a:rPr>
              <a:t>Yazılımda</a:t>
            </a:r>
            <a:r>
              <a:rPr sz="3600" b="1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600" b="1" spc="-20" dirty="0">
                <a:solidFill>
                  <a:srgbClr val="006FC0"/>
                </a:solidFill>
                <a:latin typeface="Calibri"/>
                <a:cs typeface="Calibri"/>
              </a:rPr>
              <a:t>Hata</a:t>
            </a:r>
            <a:r>
              <a:rPr sz="3600" b="1" spc="-5" dirty="0">
                <a:solidFill>
                  <a:srgbClr val="006FC0"/>
                </a:solidFill>
                <a:latin typeface="Calibri"/>
                <a:cs typeface="Calibri"/>
              </a:rPr>
              <a:t> Bulmak </a:t>
            </a:r>
            <a:r>
              <a:rPr sz="3600" b="1" spc="-20" dirty="0">
                <a:solidFill>
                  <a:srgbClr val="006FC0"/>
                </a:solidFill>
                <a:latin typeface="Calibri"/>
                <a:cs typeface="Calibri"/>
              </a:rPr>
              <a:t>Kötü</a:t>
            </a:r>
            <a:r>
              <a:rPr sz="3600" b="1" spc="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006FC0"/>
                </a:solidFill>
                <a:latin typeface="Calibri"/>
                <a:cs typeface="Calibri"/>
              </a:rPr>
              <a:t>Bir</a:t>
            </a:r>
            <a:r>
              <a:rPr sz="3600" b="1" spc="-15" dirty="0">
                <a:solidFill>
                  <a:srgbClr val="006FC0"/>
                </a:solidFill>
                <a:latin typeface="Calibri"/>
                <a:cs typeface="Calibri"/>
              </a:rPr>
              <a:t> Şey </a:t>
            </a:r>
            <a:r>
              <a:rPr sz="3600" b="1" spc="-5" dirty="0">
                <a:solidFill>
                  <a:srgbClr val="006FC0"/>
                </a:solidFill>
                <a:latin typeface="Calibri"/>
                <a:cs typeface="Calibri"/>
              </a:rPr>
              <a:t>Mi?</a:t>
            </a:r>
            <a:endParaRPr sz="3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755"/>
              </a:spcBef>
            </a:pPr>
            <a:r>
              <a:rPr sz="2800" spc="-5" dirty="0">
                <a:solidFill>
                  <a:srgbClr val="EF3DF4"/>
                </a:solidFill>
                <a:latin typeface="Arial MT"/>
                <a:cs typeface="Arial MT"/>
              </a:rPr>
              <a:t>Ne</a:t>
            </a:r>
            <a:r>
              <a:rPr sz="2800" spc="-10" dirty="0">
                <a:solidFill>
                  <a:srgbClr val="EF3DF4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EF3DF4"/>
                </a:solidFill>
                <a:latin typeface="Arial MT"/>
                <a:cs typeface="Arial MT"/>
              </a:rPr>
              <a:t>zaman</a:t>
            </a:r>
            <a:r>
              <a:rPr sz="2800" spc="-10" dirty="0">
                <a:solidFill>
                  <a:srgbClr val="EF3DF4"/>
                </a:solidFill>
                <a:latin typeface="Arial MT"/>
                <a:cs typeface="Arial MT"/>
              </a:rPr>
              <a:t> </a:t>
            </a:r>
            <a:r>
              <a:rPr sz="2800" spc="-140" dirty="0">
                <a:solidFill>
                  <a:srgbClr val="EF3DF4"/>
                </a:solidFill>
                <a:latin typeface="Arial MT"/>
                <a:cs typeface="Arial MT"/>
              </a:rPr>
              <a:t>bulduğuna</a:t>
            </a:r>
            <a:r>
              <a:rPr sz="2800" dirty="0">
                <a:solidFill>
                  <a:srgbClr val="EF3DF4"/>
                </a:solidFill>
                <a:latin typeface="Arial MT"/>
                <a:cs typeface="Arial MT"/>
              </a:rPr>
              <a:t> göre</a:t>
            </a:r>
            <a:r>
              <a:rPr sz="2800" spc="-5" dirty="0">
                <a:solidFill>
                  <a:srgbClr val="EF3DF4"/>
                </a:solidFill>
                <a:latin typeface="Arial MT"/>
                <a:cs typeface="Arial MT"/>
              </a:rPr>
              <a:t> </a:t>
            </a:r>
            <a:r>
              <a:rPr sz="2800" spc="-330" dirty="0">
                <a:solidFill>
                  <a:srgbClr val="EF3DF4"/>
                </a:solidFill>
                <a:latin typeface="Arial MT"/>
                <a:cs typeface="Arial MT"/>
              </a:rPr>
              <a:t>değişir?</a:t>
            </a:r>
            <a:endParaRPr sz="2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 dirty="0">
              <a:latin typeface="Arial MT"/>
              <a:cs typeface="Arial MT"/>
            </a:endParaRPr>
          </a:p>
          <a:p>
            <a:pPr marL="12700" marR="5080" indent="-635">
              <a:lnSpc>
                <a:spcPct val="119800"/>
              </a:lnSpc>
            </a:pPr>
            <a:r>
              <a:rPr sz="2800" spc="-5" dirty="0">
                <a:latin typeface="Arial MT"/>
                <a:cs typeface="Arial MT"/>
              </a:rPr>
              <a:t>Sürüme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girmeden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140" dirty="0">
                <a:latin typeface="Arial MT"/>
                <a:cs typeface="Arial MT"/>
              </a:rPr>
              <a:t>keşfedilen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hata </a:t>
            </a:r>
            <a:r>
              <a:rPr sz="2800" spc="-175" dirty="0">
                <a:latin typeface="Arial MT"/>
                <a:cs typeface="Arial MT"/>
              </a:rPr>
              <a:t>muhteşem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bir hatadır. 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155" dirty="0" err="1">
                <a:latin typeface="Arial MT"/>
                <a:cs typeface="Arial MT"/>
              </a:rPr>
              <a:t>Müşteriye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ula</a:t>
            </a:r>
            <a:r>
              <a:rPr lang="de-DE" sz="2800" spc="-140" dirty="0">
                <a:latin typeface="Arial MT"/>
                <a:cs typeface="Arial MT"/>
              </a:rPr>
              <a:t>ş</a:t>
            </a:r>
            <a:r>
              <a:rPr sz="2800" dirty="0">
                <a:latin typeface="Arial MT"/>
                <a:cs typeface="Arial MT"/>
              </a:rPr>
              <a:t>an hata,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kayıp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(para,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mal,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can,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imaj</a:t>
            </a:r>
            <a:r>
              <a:rPr sz="2800" dirty="0">
                <a:latin typeface="Arial MT"/>
                <a:cs typeface="Arial MT"/>
              </a:rPr>
              <a:t> vb.)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demektir.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33807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10" dirty="0">
                <a:latin typeface="Verdana"/>
                <a:cs typeface="Verdana"/>
              </a:rPr>
              <a:t>Te</a:t>
            </a:r>
            <a:r>
              <a:rPr spc="-545" dirty="0">
                <a:latin typeface="Verdana"/>
                <a:cs typeface="Verdana"/>
              </a:rPr>
              <a:t>s</a:t>
            </a:r>
            <a:r>
              <a:rPr spc="-625" dirty="0">
                <a:latin typeface="Verdana"/>
                <a:cs typeface="Verdana"/>
              </a:rPr>
              <a:t>t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695" dirty="0">
                <a:latin typeface="Verdana"/>
                <a:cs typeface="Verdana"/>
              </a:rPr>
              <a:t>P</a:t>
            </a:r>
            <a:r>
              <a:rPr spc="-620" dirty="0">
                <a:latin typeface="Verdana"/>
                <a:cs typeface="Verdana"/>
              </a:rPr>
              <a:t>s</a:t>
            </a:r>
            <a:r>
              <a:rPr spc="-370" dirty="0">
                <a:latin typeface="Verdana"/>
                <a:cs typeface="Verdana"/>
              </a:rPr>
              <a:t>ikolo</a:t>
            </a:r>
            <a:r>
              <a:rPr spc="-280" dirty="0">
                <a:latin typeface="Verdana"/>
                <a:cs typeface="Verdana"/>
              </a:rPr>
              <a:t>j</a:t>
            </a:r>
            <a:r>
              <a:rPr spc="-375" dirty="0">
                <a:latin typeface="Verdana"/>
                <a:cs typeface="Verdana"/>
              </a:rPr>
              <a:t>i</a:t>
            </a:r>
            <a:r>
              <a:rPr spc="-655" dirty="0">
                <a:latin typeface="Verdana"/>
                <a:cs typeface="Verdana"/>
              </a:rPr>
              <a:t>s</a:t>
            </a:r>
            <a:r>
              <a:rPr spc="-409" dirty="0">
                <a:latin typeface="Verdana"/>
                <a:cs typeface="Verdana"/>
              </a:rPr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755042"/>
            <a:ext cx="6343015" cy="449707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b="1" spc="-40" dirty="0">
                <a:solidFill>
                  <a:srgbClr val="C00000"/>
                </a:solidFill>
                <a:latin typeface="Calibri"/>
                <a:cs typeface="Calibri"/>
              </a:rPr>
              <a:t>Testçinin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Sorumlulukları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75" dirty="0">
                <a:latin typeface="Calibri"/>
                <a:cs typeface="Calibri"/>
              </a:rPr>
              <a:t>Test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planını</a:t>
            </a:r>
            <a:r>
              <a:rPr sz="2800" spc="-10" dirty="0">
                <a:latin typeface="Calibri"/>
                <a:cs typeface="Calibri"/>
              </a:rPr>
              <a:t> takip etmek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10" dirty="0">
                <a:latin typeface="Calibri"/>
                <a:cs typeface="Calibri"/>
              </a:rPr>
              <a:t>Hataları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tarafsız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gerçekçi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raporlamak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20" dirty="0">
                <a:latin typeface="Calibri"/>
                <a:cs typeface="Calibri"/>
              </a:rPr>
              <a:t>Hatayı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raporlamadan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önce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kontrol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etmek</a:t>
            </a:r>
            <a:endParaRPr sz="2800">
              <a:latin typeface="Calibri"/>
              <a:cs typeface="Calibri"/>
            </a:endParaRPr>
          </a:p>
          <a:p>
            <a:pPr marL="418465" marR="631825" indent="-406400">
              <a:lnSpc>
                <a:spcPts val="3020"/>
              </a:lnSpc>
              <a:spcBef>
                <a:spcPts val="1045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25" dirty="0">
                <a:latin typeface="Calibri"/>
                <a:cs typeface="Calibri"/>
              </a:rPr>
              <a:t>Yazılımcıyı</a:t>
            </a:r>
            <a:r>
              <a:rPr sz="2800" spc="-5" dirty="0">
                <a:latin typeface="Calibri"/>
                <a:cs typeface="Calibri"/>
              </a:rPr>
              <a:t> değil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yazılımı</a:t>
            </a:r>
            <a:r>
              <a:rPr sz="2800" spc="-20" dirty="0">
                <a:latin typeface="Calibri"/>
                <a:cs typeface="Calibri"/>
              </a:rPr>
              <a:t> test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ettiğinin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bilincinde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olmak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25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5" dirty="0">
                <a:latin typeface="Calibri"/>
                <a:cs typeface="Calibri"/>
              </a:rPr>
              <a:t>Riskleri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tarafsız </a:t>
            </a:r>
            <a:r>
              <a:rPr sz="2800" spc="-10" dirty="0">
                <a:latin typeface="Calibri"/>
                <a:cs typeface="Calibri"/>
              </a:rPr>
              <a:t>değerlendirmek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10" dirty="0">
                <a:latin typeface="Calibri"/>
                <a:cs typeface="Calibri"/>
              </a:rPr>
              <a:t>Hataları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önceliklendirmek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(prioritise)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Font typeface="Wingdings"/>
              <a:buChar char=""/>
              <a:tabLst>
                <a:tab pos="419100" algn="l"/>
              </a:tabLst>
            </a:pPr>
            <a:r>
              <a:rPr sz="2800" spc="-10" dirty="0">
                <a:latin typeface="Calibri"/>
                <a:cs typeface="Calibri"/>
              </a:rPr>
              <a:t>Gerçekleri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paylaşmak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52600" y="2089404"/>
            <a:ext cx="3683495" cy="3662171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3150" y="1166622"/>
            <a:ext cx="2228849" cy="18291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04498" y="3983677"/>
            <a:ext cx="715390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20" dirty="0">
                <a:solidFill>
                  <a:srgbClr val="6F2F9F"/>
                </a:solidFill>
              </a:rPr>
              <a:t>Test</a:t>
            </a:r>
            <a:r>
              <a:rPr sz="4800" spc="-15" dirty="0">
                <a:solidFill>
                  <a:srgbClr val="6F2F9F"/>
                </a:solidFill>
              </a:rPr>
              <a:t> </a:t>
            </a:r>
            <a:r>
              <a:rPr sz="4800" spc="-25" dirty="0">
                <a:solidFill>
                  <a:srgbClr val="6F2F9F"/>
                </a:solidFill>
              </a:rPr>
              <a:t>Faaliyetleri</a:t>
            </a:r>
            <a:r>
              <a:rPr sz="4800" spc="-10" dirty="0">
                <a:solidFill>
                  <a:srgbClr val="6F2F9F"/>
                </a:solidFill>
              </a:rPr>
              <a:t> </a:t>
            </a:r>
            <a:r>
              <a:rPr sz="4800" spc="-20" dirty="0">
                <a:solidFill>
                  <a:srgbClr val="6F2F9F"/>
                </a:solidFill>
              </a:rPr>
              <a:t>ve</a:t>
            </a:r>
            <a:r>
              <a:rPr sz="4800" spc="-10" dirty="0">
                <a:solidFill>
                  <a:srgbClr val="6F2F9F"/>
                </a:solidFill>
              </a:rPr>
              <a:t> </a:t>
            </a:r>
            <a:r>
              <a:rPr sz="4800" spc="-15" dirty="0">
                <a:solidFill>
                  <a:srgbClr val="6F2F9F"/>
                </a:solidFill>
              </a:rPr>
              <a:t>Görevleri</a:t>
            </a:r>
            <a:endParaRPr sz="48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620268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70" dirty="0">
                <a:latin typeface="Verdana"/>
                <a:cs typeface="Verdana"/>
              </a:rPr>
              <a:t>Y</a:t>
            </a:r>
            <a:r>
              <a:rPr spc="-320" dirty="0">
                <a:latin typeface="Verdana"/>
                <a:cs typeface="Verdana"/>
              </a:rPr>
              <a:t>azılı</a:t>
            </a:r>
            <a:r>
              <a:rPr spc="-720" dirty="0">
                <a:latin typeface="Verdana"/>
                <a:cs typeface="Verdana"/>
              </a:rPr>
              <a:t>m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spc="-610" dirty="0">
                <a:latin typeface="Verdana"/>
                <a:cs typeface="Verdana"/>
              </a:rPr>
              <a:t>Te</a:t>
            </a:r>
            <a:r>
              <a:rPr spc="-545" dirty="0">
                <a:latin typeface="Verdana"/>
                <a:cs typeface="Verdana"/>
              </a:rPr>
              <a:t>s</a:t>
            </a:r>
            <a:r>
              <a:rPr spc="-625" dirty="0">
                <a:latin typeface="Verdana"/>
                <a:cs typeface="Verdana"/>
              </a:rPr>
              <a:t>t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645" dirty="0">
                <a:latin typeface="Verdana"/>
                <a:cs typeface="Verdana"/>
              </a:rPr>
              <a:t>Sür</a:t>
            </a:r>
            <a:r>
              <a:rPr spc="-125" dirty="0">
                <a:latin typeface="Verdana"/>
                <a:cs typeface="Verdana"/>
              </a:rPr>
              <a:t>ec</a:t>
            </a:r>
            <a:r>
              <a:rPr spc="-65" dirty="0">
                <a:latin typeface="Verdana"/>
                <a:cs typeface="Verdana"/>
              </a:rPr>
              <a:t>i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spc="-434" dirty="0">
                <a:latin typeface="Verdana"/>
                <a:cs typeface="Verdana"/>
              </a:rPr>
              <a:t>N</a:t>
            </a:r>
            <a:r>
              <a:rPr spc="-350" dirty="0">
                <a:latin typeface="Verdana"/>
                <a:cs typeface="Verdana"/>
              </a:rPr>
              <a:t>edir</a:t>
            </a:r>
            <a:r>
              <a:rPr spc="-229" dirty="0">
                <a:latin typeface="Verdana"/>
                <a:cs typeface="Verdana"/>
              </a:rPr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829413"/>
            <a:ext cx="6275705" cy="40246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87500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3200" b="1" spc="-35" dirty="0">
                <a:solidFill>
                  <a:srgbClr val="C00000"/>
                </a:solidFill>
                <a:latin typeface="Calibri"/>
                <a:cs typeface="Calibri"/>
              </a:rPr>
              <a:t>Yazılım</a:t>
            </a:r>
            <a:r>
              <a:rPr sz="32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testleri</a:t>
            </a:r>
            <a:r>
              <a:rPr sz="3200" b="1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ne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zaman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başlar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?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800">
              <a:latin typeface="Calibri"/>
              <a:cs typeface="Calibri"/>
            </a:endParaRPr>
          </a:p>
          <a:p>
            <a:pPr marL="575310">
              <a:lnSpc>
                <a:spcPct val="100000"/>
              </a:lnSpc>
            </a:pPr>
            <a:r>
              <a:rPr sz="2800" spc="-30" dirty="0">
                <a:solidFill>
                  <a:srgbClr val="00AF50"/>
                </a:solidFill>
                <a:latin typeface="Calibri"/>
                <a:cs typeface="Calibri"/>
              </a:rPr>
              <a:t>Yazılım </a:t>
            </a: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geliştirildikten</a:t>
            </a:r>
            <a:r>
              <a:rPr sz="2800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AF50"/>
                </a:solidFill>
                <a:latin typeface="Calibri"/>
                <a:cs typeface="Calibri"/>
              </a:rPr>
              <a:t>sonra</a:t>
            </a:r>
            <a:r>
              <a:rPr sz="2800" spc="-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00AF50"/>
                </a:solidFill>
                <a:latin typeface="Calibri"/>
                <a:cs typeface="Calibri"/>
              </a:rPr>
              <a:t>başlar..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00">
              <a:latin typeface="Calibri"/>
              <a:cs typeface="Calibri"/>
            </a:endParaRPr>
          </a:p>
          <a:p>
            <a:pPr marL="875665" marR="5080" indent="22860">
              <a:lnSpc>
                <a:spcPts val="3020"/>
              </a:lnSpc>
              <a:spcBef>
                <a:spcPts val="5"/>
              </a:spcBef>
              <a:tabLst>
                <a:tab pos="2704465" algn="l"/>
                <a:tab pos="5447665" algn="l"/>
              </a:tabLst>
            </a:pPr>
            <a:r>
              <a:rPr sz="2800" spc="-75" dirty="0">
                <a:solidFill>
                  <a:srgbClr val="006FC0"/>
                </a:solidFill>
                <a:latin typeface="Calibri"/>
                <a:cs typeface="Calibri"/>
              </a:rPr>
              <a:t>Test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6FC0"/>
                </a:solidFill>
                <a:latin typeface="Calibri"/>
                <a:cs typeface="Calibri"/>
              </a:rPr>
              <a:t>eylemi,</a:t>
            </a:r>
            <a:r>
              <a:rPr sz="28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6FC0"/>
                </a:solidFill>
                <a:latin typeface="Calibri"/>
                <a:cs typeface="Calibri"/>
              </a:rPr>
              <a:t>yazılım</a:t>
            </a:r>
            <a:r>
              <a:rPr sz="28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6FC0"/>
                </a:solidFill>
                <a:latin typeface="Calibri"/>
                <a:cs typeface="Calibri"/>
              </a:rPr>
              <a:t>geliştirme yaşam 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 döngüsü	içerisinde, </a:t>
            </a:r>
            <a:r>
              <a:rPr sz="2800" spc="-10" dirty="0">
                <a:solidFill>
                  <a:srgbClr val="006FC0"/>
                </a:solidFill>
                <a:latin typeface="Calibri"/>
                <a:cs typeface="Calibri"/>
              </a:rPr>
              <a:t>yazılım 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6FC0"/>
                </a:solidFill>
                <a:latin typeface="Calibri"/>
                <a:cs typeface="Calibri"/>
              </a:rPr>
              <a:t>g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006FC0"/>
                </a:solidFill>
                <a:latin typeface="Calibri"/>
                <a:cs typeface="Calibri"/>
              </a:rPr>
              <a:t>l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2800" spc="-30" dirty="0">
                <a:solidFill>
                  <a:srgbClr val="006FC0"/>
                </a:solidFill>
                <a:latin typeface="Calibri"/>
                <a:cs typeface="Calibri"/>
              </a:rPr>
              <a:t>ş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2800" spc="-10" dirty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2800" dirty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m</a:t>
            </a:r>
            <a:r>
              <a:rPr sz="280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28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b</a:t>
            </a:r>
            <a:r>
              <a:rPr sz="2800" dirty="0">
                <a:solidFill>
                  <a:srgbClr val="006FC0"/>
                </a:solidFill>
                <a:latin typeface="Calibri"/>
                <a:cs typeface="Calibri"/>
              </a:rPr>
              <a:t>asa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m</a:t>
            </a:r>
            <a:r>
              <a:rPr sz="280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k</a:t>
            </a:r>
            <a:r>
              <a:rPr sz="2800" dirty="0">
                <a:solidFill>
                  <a:srgbClr val="006FC0"/>
                </a:solidFill>
                <a:latin typeface="Calibri"/>
                <a:cs typeface="Calibri"/>
              </a:rPr>
              <a:t>la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2800" spc="-10" dirty="0">
                <a:solidFill>
                  <a:srgbClr val="006FC0"/>
                </a:solidFill>
                <a:latin typeface="Calibri"/>
                <a:cs typeface="Calibri"/>
              </a:rPr>
              <a:t>ı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nd</a:t>
            </a:r>
            <a:r>
              <a:rPr sz="2800" dirty="0">
                <a:solidFill>
                  <a:srgbClr val="006FC0"/>
                </a:solidFill>
                <a:latin typeface="Calibri"/>
                <a:cs typeface="Calibri"/>
              </a:rPr>
              <a:t>a,</a:t>
            </a:r>
            <a:r>
              <a:rPr sz="28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006FC0"/>
                </a:solidFill>
                <a:latin typeface="Calibri"/>
                <a:cs typeface="Calibri"/>
              </a:rPr>
              <a:t>n	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2800" spc="-95" dirty="0">
                <a:solidFill>
                  <a:srgbClr val="006FC0"/>
                </a:solidFill>
                <a:latin typeface="Calibri"/>
                <a:cs typeface="Calibri"/>
              </a:rPr>
              <a:t>k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en  safhada</a:t>
            </a:r>
            <a:r>
              <a:rPr sz="28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006FC0"/>
                </a:solidFill>
                <a:latin typeface="Calibri"/>
                <a:cs typeface="Calibri"/>
              </a:rPr>
              <a:t>başlar..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84804" y="2190762"/>
            <a:ext cx="2807195" cy="35120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98385" y="1879854"/>
            <a:ext cx="1314449" cy="206654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84314" y="4226052"/>
            <a:ext cx="1314449" cy="1765553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09599"/>
            <a:ext cx="53816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</a:rPr>
              <a:t>Test</a:t>
            </a:r>
            <a:r>
              <a:rPr spc="-15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Süreci</a:t>
            </a:r>
            <a:r>
              <a:rPr spc="-15" dirty="0">
                <a:solidFill>
                  <a:srgbClr val="6F2F9F"/>
                </a:solidFill>
              </a:rPr>
              <a:t> </a:t>
            </a:r>
            <a:r>
              <a:rPr dirty="0">
                <a:solidFill>
                  <a:srgbClr val="6F2F9F"/>
                </a:solidFill>
              </a:rPr>
              <a:t>ve</a:t>
            </a:r>
            <a:r>
              <a:rPr spc="-25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Faaliyetleri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447" y="1838557"/>
            <a:ext cx="8680450" cy="290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0" indent="-413384">
              <a:lnSpc>
                <a:spcPts val="3629"/>
              </a:lnSpc>
              <a:buClr>
                <a:srgbClr val="50DED6"/>
              </a:buClr>
              <a:buSzPct val="126785"/>
              <a:buFont typeface="Wingdings"/>
              <a:buChar char=""/>
              <a:tabLst>
                <a:tab pos="426084" algn="l"/>
              </a:tabLst>
            </a:pPr>
            <a:r>
              <a:rPr sz="2800" spc="-5" dirty="0">
                <a:latin typeface="Calibri"/>
                <a:cs typeface="Calibri"/>
              </a:rPr>
              <a:t>Aslında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evrensel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test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sürecinden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bahsedemeyiz…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50DED6"/>
              </a:buClr>
              <a:buFont typeface="Wingdings"/>
              <a:buChar char=""/>
            </a:pPr>
            <a:endParaRPr sz="3500">
              <a:latin typeface="Calibri"/>
              <a:cs typeface="Calibri"/>
            </a:endParaRPr>
          </a:p>
          <a:p>
            <a:pPr marL="418465" marR="5080" indent="-406400">
              <a:lnSpc>
                <a:spcPct val="85600"/>
              </a:lnSpc>
              <a:spcBef>
                <a:spcPts val="5"/>
              </a:spcBef>
              <a:buClr>
                <a:srgbClr val="50DED6"/>
              </a:buClr>
              <a:buSzPct val="126785"/>
              <a:buFont typeface="Wingdings"/>
              <a:buChar char=""/>
              <a:tabLst>
                <a:tab pos="426084" algn="l"/>
              </a:tabLst>
            </a:pPr>
            <a:r>
              <a:rPr sz="2800" spc="-30" dirty="0">
                <a:latin typeface="Calibri"/>
                <a:cs typeface="Calibri"/>
              </a:rPr>
              <a:t>Yazılım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testini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hedefine</a:t>
            </a:r>
            <a:r>
              <a:rPr sz="2800" spc="-5" dirty="0">
                <a:latin typeface="Calibri"/>
                <a:cs typeface="Calibri"/>
              </a:rPr>
              <a:t> ulaştırmak için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gerçekleştirilen </a:t>
            </a:r>
            <a:r>
              <a:rPr sz="2800" spc="-5" dirty="0">
                <a:latin typeface="Calibri"/>
                <a:cs typeface="Calibri"/>
              </a:rPr>
              <a:t>bir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dizi </a:t>
            </a:r>
            <a:r>
              <a:rPr sz="2800" spc="-25" dirty="0">
                <a:latin typeface="Calibri"/>
                <a:cs typeface="Calibri"/>
              </a:rPr>
              <a:t>faaliyetten</a:t>
            </a:r>
            <a:r>
              <a:rPr sz="2800" spc="-5" dirty="0">
                <a:latin typeface="Calibri"/>
                <a:cs typeface="Calibri"/>
              </a:rPr>
              <a:t> bahsederiz..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0DED6"/>
              </a:buClr>
              <a:buFont typeface="Wingdings"/>
              <a:buChar char=""/>
            </a:pPr>
            <a:endParaRPr sz="3100">
              <a:latin typeface="Calibri"/>
              <a:cs typeface="Calibri"/>
            </a:endParaRPr>
          </a:p>
          <a:p>
            <a:pPr marL="425450" indent="-413384">
              <a:lnSpc>
                <a:spcPct val="100000"/>
              </a:lnSpc>
              <a:buClr>
                <a:srgbClr val="50DED6"/>
              </a:buClr>
              <a:buSzPct val="126785"/>
              <a:buFont typeface="Wingdings"/>
              <a:buChar char=""/>
              <a:tabLst>
                <a:tab pos="426084" algn="l"/>
              </a:tabLst>
            </a:pPr>
            <a:r>
              <a:rPr sz="2800" spc="-5" dirty="0">
                <a:latin typeface="Calibri"/>
                <a:cs typeface="Calibri"/>
              </a:rPr>
              <a:t>Bu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faaliyetler </a:t>
            </a:r>
            <a:r>
              <a:rPr sz="2800" spc="-5" dirty="0">
                <a:latin typeface="Calibri"/>
                <a:cs typeface="Calibri"/>
              </a:rPr>
              <a:t>dizisi bir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TEST </a:t>
            </a:r>
            <a:r>
              <a:rPr sz="2800" spc="-5" dirty="0">
                <a:latin typeface="Calibri"/>
                <a:cs typeface="Calibri"/>
              </a:rPr>
              <a:t>SURECİNİ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oluşturur..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41009" y="1928622"/>
            <a:ext cx="2550988" cy="4289297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4114" y="327888"/>
            <a:ext cx="665225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610" dirty="0">
                <a:solidFill>
                  <a:srgbClr val="1F3863"/>
                </a:solidFill>
                <a:latin typeface="Verdana"/>
                <a:cs typeface="Verdana"/>
              </a:rPr>
              <a:t>Te</a:t>
            </a:r>
            <a:r>
              <a:rPr sz="4000" b="1" spc="-545" dirty="0">
                <a:solidFill>
                  <a:srgbClr val="1F3863"/>
                </a:solidFill>
                <a:latin typeface="Verdana"/>
                <a:cs typeface="Verdana"/>
              </a:rPr>
              <a:t>s</a:t>
            </a:r>
            <a:r>
              <a:rPr sz="4000" b="1" spc="-625" dirty="0">
                <a:solidFill>
                  <a:srgbClr val="1F3863"/>
                </a:solidFill>
                <a:latin typeface="Verdana"/>
                <a:cs typeface="Verdana"/>
              </a:rPr>
              <a:t>t</a:t>
            </a:r>
            <a:r>
              <a:rPr sz="4000" b="1" spc="-240" dirty="0">
                <a:solidFill>
                  <a:srgbClr val="1F3863"/>
                </a:solidFill>
                <a:latin typeface="Verdana"/>
                <a:cs typeface="Verdana"/>
              </a:rPr>
              <a:t> </a:t>
            </a:r>
            <a:r>
              <a:rPr sz="4000" b="1" spc="-645" dirty="0">
                <a:solidFill>
                  <a:srgbClr val="1F3863"/>
                </a:solidFill>
                <a:latin typeface="Verdana"/>
                <a:cs typeface="Verdana"/>
              </a:rPr>
              <a:t>Sür</a:t>
            </a:r>
            <a:r>
              <a:rPr sz="4000" b="1" spc="-240" dirty="0">
                <a:solidFill>
                  <a:srgbClr val="1F3863"/>
                </a:solidFill>
                <a:latin typeface="Verdana"/>
                <a:cs typeface="Verdana"/>
              </a:rPr>
              <a:t>ecindek</a:t>
            </a:r>
            <a:r>
              <a:rPr sz="4000" b="1" spc="-130" dirty="0">
                <a:solidFill>
                  <a:srgbClr val="1F3863"/>
                </a:solidFill>
                <a:latin typeface="Verdana"/>
                <a:cs typeface="Verdana"/>
              </a:rPr>
              <a:t>i</a:t>
            </a:r>
            <a:r>
              <a:rPr sz="4000" b="1" spc="-250" dirty="0">
                <a:solidFill>
                  <a:srgbClr val="1F3863"/>
                </a:solidFill>
                <a:latin typeface="Verdana"/>
                <a:cs typeface="Verdana"/>
              </a:rPr>
              <a:t> </a:t>
            </a:r>
            <a:r>
              <a:rPr sz="4000" b="1" spc="-345" dirty="0">
                <a:solidFill>
                  <a:srgbClr val="1F3863"/>
                </a:solidFill>
                <a:latin typeface="Verdana"/>
                <a:cs typeface="Verdana"/>
              </a:rPr>
              <a:t>Faaliyetler</a:t>
            </a:r>
            <a:endParaRPr sz="40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21789" y="1243967"/>
            <a:ext cx="7736205" cy="1561465"/>
            <a:chOff x="2121789" y="1243967"/>
            <a:chExt cx="7736205" cy="1561465"/>
          </a:xfrm>
        </p:grpSpPr>
        <p:sp>
          <p:nvSpPr>
            <p:cNvPr id="4" name="object 4"/>
            <p:cNvSpPr/>
            <p:nvPr/>
          </p:nvSpPr>
          <p:spPr>
            <a:xfrm>
              <a:off x="2121789" y="1243967"/>
              <a:ext cx="6817995" cy="715645"/>
            </a:xfrm>
            <a:custGeom>
              <a:avLst/>
              <a:gdLst/>
              <a:ahLst/>
              <a:cxnLst/>
              <a:rect l="l" t="t" r="r" b="b"/>
              <a:pathLst>
                <a:path w="6817995" h="715644">
                  <a:moveTo>
                    <a:pt x="6746062" y="0"/>
                  </a:moveTo>
                  <a:lnTo>
                    <a:pt x="71551" y="0"/>
                  </a:lnTo>
                  <a:lnTo>
                    <a:pt x="43698" y="5622"/>
                  </a:lnTo>
                  <a:lnTo>
                    <a:pt x="20955" y="20955"/>
                  </a:lnTo>
                  <a:lnTo>
                    <a:pt x="5622" y="43698"/>
                  </a:lnTo>
                  <a:lnTo>
                    <a:pt x="0" y="71551"/>
                  </a:lnTo>
                  <a:lnTo>
                    <a:pt x="0" y="643966"/>
                  </a:lnTo>
                  <a:lnTo>
                    <a:pt x="5622" y="671814"/>
                  </a:lnTo>
                  <a:lnTo>
                    <a:pt x="20955" y="694558"/>
                  </a:lnTo>
                  <a:lnTo>
                    <a:pt x="43698" y="709894"/>
                  </a:lnTo>
                  <a:lnTo>
                    <a:pt x="71551" y="715518"/>
                  </a:lnTo>
                  <a:lnTo>
                    <a:pt x="6746062" y="715518"/>
                  </a:lnTo>
                  <a:lnTo>
                    <a:pt x="6773910" y="709894"/>
                  </a:lnTo>
                  <a:lnTo>
                    <a:pt x="6796654" y="694558"/>
                  </a:lnTo>
                  <a:lnTo>
                    <a:pt x="6811990" y="671814"/>
                  </a:lnTo>
                  <a:lnTo>
                    <a:pt x="6817614" y="643966"/>
                  </a:lnTo>
                  <a:lnTo>
                    <a:pt x="6817614" y="71551"/>
                  </a:lnTo>
                  <a:lnTo>
                    <a:pt x="6811990" y="43698"/>
                  </a:lnTo>
                  <a:lnTo>
                    <a:pt x="6796654" y="20955"/>
                  </a:lnTo>
                  <a:lnTo>
                    <a:pt x="6773910" y="5622"/>
                  </a:lnTo>
                  <a:lnTo>
                    <a:pt x="6746062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45817" y="2089786"/>
              <a:ext cx="7512050" cy="715645"/>
            </a:xfrm>
            <a:custGeom>
              <a:avLst/>
              <a:gdLst/>
              <a:ahLst/>
              <a:cxnLst/>
              <a:rect l="l" t="t" r="r" b="b"/>
              <a:pathLst>
                <a:path w="7512050" h="715644">
                  <a:moveTo>
                    <a:pt x="7440244" y="0"/>
                  </a:moveTo>
                  <a:lnTo>
                    <a:pt x="71551" y="0"/>
                  </a:lnTo>
                  <a:lnTo>
                    <a:pt x="43698" y="5622"/>
                  </a:lnTo>
                  <a:lnTo>
                    <a:pt x="20955" y="20955"/>
                  </a:lnTo>
                  <a:lnTo>
                    <a:pt x="5622" y="43698"/>
                  </a:lnTo>
                  <a:lnTo>
                    <a:pt x="0" y="71551"/>
                  </a:lnTo>
                  <a:lnTo>
                    <a:pt x="0" y="643966"/>
                  </a:lnTo>
                  <a:lnTo>
                    <a:pt x="5622" y="671814"/>
                  </a:lnTo>
                  <a:lnTo>
                    <a:pt x="20955" y="694558"/>
                  </a:lnTo>
                  <a:lnTo>
                    <a:pt x="43698" y="709894"/>
                  </a:lnTo>
                  <a:lnTo>
                    <a:pt x="71551" y="715518"/>
                  </a:lnTo>
                  <a:lnTo>
                    <a:pt x="7440244" y="715518"/>
                  </a:lnTo>
                  <a:lnTo>
                    <a:pt x="7468097" y="709894"/>
                  </a:lnTo>
                  <a:lnTo>
                    <a:pt x="7490840" y="694558"/>
                  </a:lnTo>
                  <a:lnTo>
                    <a:pt x="7506173" y="671814"/>
                  </a:lnTo>
                  <a:lnTo>
                    <a:pt x="7511796" y="643966"/>
                  </a:lnTo>
                  <a:lnTo>
                    <a:pt x="7511796" y="71551"/>
                  </a:lnTo>
                  <a:lnTo>
                    <a:pt x="7506173" y="43698"/>
                  </a:lnTo>
                  <a:lnTo>
                    <a:pt x="7490841" y="20955"/>
                  </a:lnTo>
                  <a:lnTo>
                    <a:pt x="7468097" y="5622"/>
                  </a:lnTo>
                  <a:lnTo>
                    <a:pt x="7440244" y="0"/>
                  </a:lnTo>
                  <a:close/>
                </a:path>
              </a:pathLst>
            </a:custGeom>
            <a:solidFill>
              <a:srgbClr val="D14A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97306" y="1060228"/>
            <a:ext cx="5670550" cy="169291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4400" b="0" spc="-114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4400" b="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b="0" spc="-5" dirty="0">
                <a:solidFill>
                  <a:srgbClr val="FFFFFF"/>
                </a:solidFill>
                <a:latin typeface="Calibri"/>
                <a:cs typeface="Calibri"/>
              </a:rPr>
              <a:t>Planlama</a:t>
            </a:r>
            <a:endParaRPr sz="4400">
              <a:latin typeface="Calibri"/>
              <a:cs typeface="Calibri"/>
            </a:endParaRPr>
          </a:p>
          <a:p>
            <a:pPr marL="251460">
              <a:lnSpc>
                <a:spcPct val="100000"/>
              </a:lnSpc>
              <a:spcBef>
                <a:spcPts val="1090"/>
              </a:spcBef>
              <a:tabLst>
                <a:tab pos="1371600" algn="l"/>
              </a:tabLst>
            </a:pPr>
            <a:r>
              <a:rPr sz="4800" b="0" spc="-125" dirty="0">
                <a:solidFill>
                  <a:srgbClr val="FFFFFF"/>
                </a:solidFill>
                <a:latin typeface="Calibri"/>
                <a:cs typeface="Calibri"/>
              </a:rPr>
              <a:t>Test	</a:t>
            </a:r>
            <a:r>
              <a:rPr sz="4800" b="0" dirty="0">
                <a:solidFill>
                  <a:srgbClr val="FFFFFF"/>
                </a:solidFill>
                <a:latin typeface="Calibri"/>
                <a:cs typeface="Calibri"/>
              </a:rPr>
              <a:t>İzleme</a:t>
            </a:r>
            <a:r>
              <a:rPr sz="4800" b="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b="0" spc="-25" dirty="0">
                <a:solidFill>
                  <a:srgbClr val="FFFFFF"/>
                </a:solidFill>
                <a:latin typeface="Calibri"/>
                <a:cs typeface="Calibri"/>
              </a:rPr>
              <a:t>ve</a:t>
            </a:r>
            <a:r>
              <a:rPr sz="4800" b="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b="0" spc="-35" dirty="0">
                <a:solidFill>
                  <a:srgbClr val="FFFFFF"/>
                </a:solidFill>
                <a:latin typeface="Calibri"/>
                <a:cs typeface="Calibri"/>
              </a:rPr>
              <a:t>Kontrol</a:t>
            </a:r>
            <a:endParaRPr sz="4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223641" y="1785492"/>
            <a:ext cx="7420609" cy="2710815"/>
            <a:chOff x="3223641" y="1785492"/>
            <a:chExt cx="7420609" cy="2710815"/>
          </a:xfrm>
        </p:grpSpPr>
        <p:sp>
          <p:nvSpPr>
            <p:cNvPr id="8" name="object 8"/>
            <p:cNvSpPr/>
            <p:nvPr/>
          </p:nvSpPr>
          <p:spPr>
            <a:xfrm>
              <a:off x="8474582" y="1791842"/>
              <a:ext cx="464820" cy="464820"/>
            </a:xfrm>
            <a:custGeom>
              <a:avLst/>
              <a:gdLst/>
              <a:ahLst/>
              <a:cxnLst/>
              <a:rect l="l" t="t" r="r" b="b"/>
              <a:pathLst>
                <a:path w="464820" h="464819">
                  <a:moveTo>
                    <a:pt x="360235" y="0"/>
                  </a:moveTo>
                  <a:lnTo>
                    <a:pt x="104584" y="0"/>
                  </a:lnTo>
                  <a:lnTo>
                    <a:pt x="104584" y="255650"/>
                  </a:lnTo>
                  <a:lnTo>
                    <a:pt x="0" y="255650"/>
                  </a:lnTo>
                  <a:lnTo>
                    <a:pt x="232410" y="464819"/>
                  </a:lnTo>
                  <a:lnTo>
                    <a:pt x="464820" y="255650"/>
                  </a:lnTo>
                  <a:lnTo>
                    <a:pt x="360235" y="255650"/>
                  </a:lnTo>
                  <a:lnTo>
                    <a:pt x="360235" y="0"/>
                  </a:lnTo>
                  <a:close/>
                </a:path>
              </a:pathLst>
            </a:custGeom>
            <a:solidFill>
              <a:srgbClr val="D2DEEE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74581" y="1791842"/>
              <a:ext cx="464820" cy="464820"/>
            </a:xfrm>
            <a:custGeom>
              <a:avLst/>
              <a:gdLst/>
              <a:ahLst/>
              <a:cxnLst/>
              <a:rect l="l" t="t" r="r" b="b"/>
              <a:pathLst>
                <a:path w="464820" h="464819">
                  <a:moveTo>
                    <a:pt x="0" y="255650"/>
                  </a:moveTo>
                  <a:lnTo>
                    <a:pt x="104584" y="255650"/>
                  </a:lnTo>
                  <a:lnTo>
                    <a:pt x="104584" y="0"/>
                  </a:lnTo>
                  <a:lnTo>
                    <a:pt x="360235" y="0"/>
                  </a:lnTo>
                  <a:lnTo>
                    <a:pt x="360235" y="255650"/>
                  </a:lnTo>
                  <a:lnTo>
                    <a:pt x="464820" y="255650"/>
                  </a:lnTo>
                  <a:lnTo>
                    <a:pt x="232410" y="464819"/>
                  </a:lnTo>
                  <a:lnTo>
                    <a:pt x="0" y="255650"/>
                  </a:lnTo>
                  <a:close/>
                </a:path>
              </a:pathLst>
            </a:custGeom>
            <a:ln w="12700">
              <a:solidFill>
                <a:srgbClr val="D2D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23641" y="2903603"/>
              <a:ext cx="6817995" cy="715645"/>
            </a:xfrm>
            <a:custGeom>
              <a:avLst/>
              <a:gdLst/>
              <a:ahLst/>
              <a:cxnLst/>
              <a:rect l="l" t="t" r="r" b="b"/>
              <a:pathLst>
                <a:path w="6817995" h="715645">
                  <a:moveTo>
                    <a:pt x="6746062" y="0"/>
                  </a:moveTo>
                  <a:lnTo>
                    <a:pt x="71551" y="0"/>
                  </a:lnTo>
                  <a:lnTo>
                    <a:pt x="43703" y="5622"/>
                  </a:lnTo>
                  <a:lnTo>
                    <a:pt x="20959" y="20955"/>
                  </a:lnTo>
                  <a:lnTo>
                    <a:pt x="5623" y="43698"/>
                  </a:lnTo>
                  <a:lnTo>
                    <a:pt x="0" y="71551"/>
                  </a:lnTo>
                  <a:lnTo>
                    <a:pt x="0" y="643966"/>
                  </a:lnTo>
                  <a:lnTo>
                    <a:pt x="5623" y="671814"/>
                  </a:lnTo>
                  <a:lnTo>
                    <a:pt x="20959" y="694558"/>
                  </a:lnTo>
                  <a:lnTo>
                    <a:pt x="43703" y="709894"/>
                  </a:lnTo>
                  <a:lnTo>
                    <a:pt x="71551" y="715518"/>
                  </a:lnTo>
                  <a:lnTo>
                    <a:pt x="6746062" y="715518"/>
                  </a:lnTo>
                  <a:lnTo>
                    <a:pt x="6773910" y="709894"/>
                  </a:lnTo>
                  <a:lnTo>
                    <a:pt x="6796654" y="694558"/>
                  </a:lnTo>
                  <a:lnTo>
                    <a:pt x="6811990" y="671814"/>
                  </a:lnTo>
                  <a:lnTo>
                    <a:pt x="6817614" y="643966"/>
                  </a:lnTo>
                  <a:lnTo>
                    <a:pt x="6817614" y="71551"/>
                  </a:lnTo>
                  <a:lnTo>
                    <a:pt x="6811990" y="43698"/>
                  </a:lnTo>
                  <a:lnTo>
                    <a:pt x="6796654" y="20955"/>
                  </a:lnTo>
                  <a:lnTo>
                    <a:pt x="6773910" y="5622"/>
                  </a:lnTo>
                  <a:lnTo>
                    <a:pt x="6746062" y="0"/>
                  </a:lnTo>
                  <a:close/>
                </a:path>
              </a:pathLst>
            </a:custGeom>
            <a:solidFill>
              <a:srgbClr val="48BE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045320" y="2637662"/>
              <a:ext cx="466090" cy="464820"/>
            </a:xfrm>
            <a:custGeom>
              <a:avLst/>
              <a:gdLst/>
              <a:ahLst/>
              <a:cxnLst/>
              <a:rect l="l" t="t" r="r" b="b"/>
              <a:pathLst>
                <a:path w="466090" h="464819">
                  <a:moveTo>
                    <a:pt x="360819" y="0"/>
                  </a:moveTo>
                  <a:lnTo>
                    <a:pt x="104749" y="0"/>
                  </a:lnTo>
                  <a:lnTo>
                    <a:pt x="104749" y="255650"/>
                  </a:lnTo>
                  <a:lnTo>
                    <a:pt x="0" y="255650"/>
                  </a:lnTo>
                  <a:lnTo>
                    <a:pt x="232790" y="464819"/>
                  </a:lnTo>
                  <a:lnTo>
                    <a:pt x="465581" y="255650"/>
                  </a:lnTo>
                  <a:lnTo>
                    <a:pt x="360819" y="255650"/>
                  </a:lnTo>
                  <a:lnTo>
                    <a:pt x="360819" y="0"/>
                  </a:lnTo>
                  <a:close/>
                </a:path>
              </a:pathLst>
            </a:custGeom>
            <a:solidFill>
              <a:srgbClr val="D0EAD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045320" y="2637662"/>
              <a:ext cx="466090" cy="464820"/>
            </a:xfrm>
            <a:custGeom>
              <a:avLst/>
              <a:gdLst/>
              <a:ahLst/>
              <a:cxnLst/>
              <a:rect l="l" t="t" r="r" b="b"/>
              <a:pathLst>
                <a:path w="466090" h="464819">
                  <a:moveTo>
                    <a:pt x="0" y="255650"/>
                  </a:moveTo>
                  <a:lnTo>
                    <a:pt x="104749" y="255650"/>
                  </a:lnTo>
                  <a:lnTo>
                    <a:pt x="104749" y="0"/>
                  </a:lnTo>
                  <a:lnTo>
                    <a:pt x="360819" y="0"/>
                  </a:lnTo>
                  <a:lnTo>
                    <a:pt x="360819" y="255650"/>
                  </a:lnTo>
                  <a:lnTo>
                    <a:pt x="465581" y="255650"/>
                  </a:lnTo>
                  <a:lnTo>
                    <a:pt x="232790" y="464819"/>
                  </a:lnTo>
                  <a:lnTo>
                    <a:pt x="0" y="255650"/>
                  </a:lnTo>
                  <a:close/>
                </a:path>
              </a:pathLst>
            </a:custGeom>
            <a:ln w="12700">
              <a:solidFill>
                <a:srgbClr val="D2D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26383" y="3780665"/>
              <a:ext cx="6817995" cy="715645"/>
            </a:xfrm>
            <a:custGeom>
              <a:avLst/>
              <a:gdLst/>
              <a:ahLst/>
              <a:cxnLst/>
              <a:rect l="l" t="t" r="r" b="b"/>
              <a:pathLst>
                <a:path w="6817995" h="715645">
                  <a:moveTo>
                    <a:pt x="6746062" y="0"/>
                  </a:moveTo>
                  <a:lnTo>
                    <a:pt x="71551" y="0"/>
                  </a:lnTo>
                  <a:lnTo>
                    <a:pt x="43698" y="5622"/>
                  </a:lnTo>
                  <a:lnTo>
                    <a:pt x="20955" y="20954"/>
                  </a:lnTo>
                  <a:lnTo>
                    <a:pt x="5622" y="43698"/>
                  </a:lnTo>
                  <a:lnTo>
                    <a:pt x="0" y="71551"/>
                  </a:lnTo>
                  <a:lnTo>
                    <a:pt x="0" y="643966"/>
                  </a:lnTo>
                  <a:lnTo>
                    <a:pt x="5622" y="671814"/>
                  </a:lnTo>
                  <a:lnTo>
                    <a:pt x="20955" y="694558"/>
                  </a:lnTo>
                  <a:lnTo>
                    <a:pt x="43698" y="709894"/>
                  </a:lnTo>
                  <a:lnTo>
                    <a:pt x="71551" y="715517"/>
                  </a:lnTo>
                  <a:lnTo>
                    <a:pt x="6746062" y="715517"/>
                  </a:lnTo>
                  <a:lnTo>
                    <a:pt x="6773910" y="709894"/>
                  </a:lnTo>
                  <a:lnTo>
                    <a:pt x="6796654" y="694558"/>
                  </a:lnTo>
                  <a:lnTo>
                    <a:pt x="6811990" y="671814"/>
                  </a:lnTo>
                  <a:lnTo>
                    <a:pt x="6817614" y="643966"/>
                  </a:lnTo>
                  <a:lnTo>
                    <a:pt x="6817614" y="71551"/>
                  </a:lnTo>
                  <a:lnTo>
                    <a:pt x="6811990" y="43698"/>
                  </a:lnTo>
                  <a:lnTo>
                    <a:pt x="6796654" y="20954"/>
                  </a:lnTo>
                  <a:lnTo>
                    <a:pt x="6773910" y="5622"/>
                  </a:lnTo>
                  <a:lnTo>
                    <a:pt x="6746062" y="0"/>
                  </a:lnTo>
                  <a:close/>
                </a:path>
              </a:pathLst>
            </a:custGeom>
            <a:solidFill>
              <a:srgbClr val="25C5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607676" y="3483482"/>
              <a:ext cx="466090" cy="464820"/>
            </a:xfrm>
            <a:custGeom>
              <a:avLst/>
              <a:gdLst/>
              <a:ahLst/>
              <a:cxnLst/>
              <a:rect l="l" t="t" r="r" b="b"/>
              <a:pathLst>
                <a:path w="466090" h="464820">
                  <a:moveTo>
                    <a:pt x="360819" y="0"/>
                  </a:moveTo>
                  <a:lnTo>
                    <a:pt x="104749" y="0"/>
                  </a:lnTo>
                  <a:lnTo>
                    <a:pt x="104749" y="255651"/>
                  </a:lnTo>
                  <a:lnTo>
                    <a:pt x="0" y="255651"/>
                  </a:lnTo>
                  <a:lnTo>
                    <a:pt x="232790" y="464820"/>
                  </a:lnTo>
                  <a:lnTo>
                    <a:pt x="465581" y="255651"/>
                  </a:lnTo>
                  <a:lnTo>
                    <a:pt x="360819" y="255651"/>
                  </a:lnTo>
                  <a:lnTo>
                    <a:pt x="360819" y="0"/>
                  </a:lnTo>
                  <a:close/>
                </a:path>
              </a:pathLst>
            </a:custGeom>
            <a:solidFill>
              <a:srgbClr val="D4E2C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607676" y="3483482"/>
              <a:ext cx="466090" cy="464820"/>
            </a:xfrm>
            <a:custGeom>
              <a:avLst/>
              <a:gdLst/>
              <a:ahLst/>
              <a:cxnLst/>
              <a:rect l="l" t="t" r="r" b="b"/>
              <a:pathLst>
                <a:path w="466090" h="464820">
                  <a:moveTo>
                    <a:pt x="0" y="255651"/>
                  </a:moveTo>
                  <a:lnTo>
                    <a:pt x="104749" y="255651"/>
                  </a:lnTo>
                  <a:lnTo>
                    <a:pt x="104749" y="0"/>
                  </a:lnTo>
                  <a:lnTo>
                    <a:pt x="360819" y="0"/>
                  </a:lnTo>
                  <a:lnTo>
                    <a:pt x="360819" y="255651"/>
                  </a:lnTo>
                  <a:lnTo>
                    <a:pt x="465581" y="255651"/>
                  </a:lnTo>
                  <a:lnTo>
                    <a:pt x="232790" y="464820"/>
                  </a:lnTo>
                  <a:lnTo>
                    <a:pt x="0" y="255651"/>
                  </a:lnTo>
                  <a:close/>
                </a:path>
              </a:pathLst>
            </a:custGeom>
            <a:ln w="12700">
              <a:solidFill>
                <a:srgbClr val="D2D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925948" y="4569336"/>
            <a:ext cx="7266940" cy="2106295"/>
            <a:chOff x="4925948" y="4569336"/>
            <a:chExt cx="7266940" cy="2106295"/>
          </a:xfrm>
        </p:grpSpPr>
        <p:sp>
          <p:nvSpPr>
            <p:cNvPr id="17" name="object 17"/>
            <p:cNvSpPr/>
            <p:nvPr/>
          </p:nvSpPr>
          <p:spPr>
            <a:xfrm>
              <a:off x="4925948" y="4569336"/>
              <a:ext cx="6177280" cy="631825"/>
            </a:xfrm>
            <a:custGeom>
              <a:avLst/>
              <a:gdLst/>
              <a:ahLst/>
              <a:cxnLst/>
              <a:rect l="l" t="t" r="r" b="b"/>
              <a:pathLst>
                <a:path w="6177280" h="631825">
                  <a:moveTo>
                    <a:pt x="6113602" y="0"/>
                  </a:moveTo>
                  <a:lnTo>
                    <a:pt x="63169" y="0"/>
                  </a:lnTo>
                  <a:lnTo>
                    <a:pt x="38581" y="4964"/>
                  </a:lnTo>
                  <a:lnTo>
                    <a:pt x="18502" y="18502"/>
                  </a:lnTo>
                  <a:lnTo>
                    <a:pt x="4964" y="38581"/>
                  </a:lnTo>
                  <a:lnTo>
                    <a:pt x="0" y="63169"/>
                  </a:lnTo>
                  <a:lnTo>
                    <a:pt x="0" y="568515"/>
                  </a:lnTo>
                  <a:lnTo>
                    <a:pt x="4964" y="593111"/>
                  </a:lnTo>
                  <a:lnTo>
                    <a:pt x="18502" y="613194"/>
                  </a:lnTo>
                  <a:lnTo>
                    <a:pt x="38581" y="626733"/>
                  </a:lnTo>
                  <a:lnTo>
                    <a:pt x="63169" y="631697"/>
                  </a:lnTo>
                  <a:lnTo>
                    <a:pt x="6113602" y="631697"/>
                  </a:lnTo>
                  <a:lnTo>
                    <a:pt x="6158269" y="613195"/>
                  </a:lnTo>
                  <a:lnTo>
                    <a:pt x="6176772" y="568528"/>
                  </a:lnTo>
                  <a:lnTo>
                    <a:pt x="6176784" y="63169"/>
                  </a:lnTo>
                  <a:lnTo>
                    <a:pt x="6171820" y="38581"/>
                  </a:lnTo>
                  <a:lnTo>
                    <a:pt x="6158280" y="18502"/>
                  </a:lnTo>
                  <a:lnTo>
                    <a:pt x="6138197" y="4964"/>
                  </a:lnTo>
                  <a:lnTo>
                    <a:pt x="6113602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70778" y="5306953"/>
              <a:ext cx="6177280" cy="631825"/>
            </a:xfrm>
            <a:custGeom>
              <a:avLst/>
              <a:gdLst/>
              <a:ahLst/>
              <a:cxnLst/>
              <a:rect l="l" t="t" r="r" b="b"/>
              <a:pathLst>
                <a:path w="6177280" h="631825">
                  <a:moveTo>
                    <a:pt x="6113602" y="0"/>
                  </a:moveTo>
                  <a:lnTo>
                    <a:pt x="63169" y="0"/>
                  </a:lnTo>
                  <a:lnTo>
                    <a:pt x="38581" y="4964"/>
                  </a:lnTo>
                  <a:lnTo>
                    <a:pt x="18502" y="18502"/>
                  </a:lnTo>
                  <a:lnTo>
                    <a:pt x="4964" y="38581"/>
                  </a:lnTo>
                  <a:lnTo>
                    <a:pt x="0" y="63169"/>
                  </a:lnTo>
                  <a:lnTo>
                    <a:pt x="0" y="568515"/>
                  </a:lnTo>
                  <a:lnTo>
                    <a:pt x="4964" y="593111"/>
                  </a:lnTo>
                  <a:lnTo>
                    <a:pt x="18502" y="613194"/>
                  </a:lnTo>
                  <a:lnTo>
                    <a:pt x="38581" y="626733"/>
                  </a:lnTo>
                  <a:lnTo>
                    <a:pt x="63169" y="631698"/>
                  </a:lnTo>
                  <a:lnTo>
                    <a:pt x="6113602" y="631698"/>
                  </a:lnTo>
                  <a:lnTo>
                    <a:pt x="6158269" y="613195"/>
                  </a:lnTo>
                  <a:lnTo>
                    <a:pt x="6176772" y="568528"/>
                  </a:lnTo>
                  <a:lnTo>
                    <a:pt x="6176784" y="63169"/>
                  </a:lnTo>
                  <a:lnTo>
                    <a:pt x="6171820" y="38581"/>
                  </a:lnTo>
                  <a:lnTo>
                    <a:pt x="6158280" y="18502"/>
                  </a:lnTo>
                  <a:lnTo>
                    <a:pt x="6138197" y="4964"/>
                  </a:lnTo>
                  <a:lnTo>
                    <a:pt x="6113602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15608" y="6043805"/>
              <a:ext cx="6177280" cy="631825"/>
            </a:xfrm>
            <a:custGeom>
              <a:avLst/>
              <a:gdLst/>
              <a:ahLst/>
              <a:cxnLst/>
              <a:rect l="l" t="t" r="r" b="b"/>
              <a:pathLst>
                <a:path w="6177280" h="631825">
                  <a:moveTo>
                    <a:pt x="6113602" y="0"/>
                  </a:moveTo>
                  <a:lnTo>
                    <a:pt x="63169" y="0"/>
                  </a:lnTo>
                  <a:lnTo>
                    <a:pt x="38581" y="4964"/>
                  </a:lnTo>
                  <a:lnTo>
                    <a:pt x="18502" y="18502"/>
                  </a:lnTo>
                  <a:lnTo>
                    <a:pt x="4964" y="38581"/>
                  </a:lnTo>
                  <a:lnTo>
                    <a:pt x="0" y="63169"/>
                  </a:lnTo>
                  <a:lnTo>
                    <a:pt x="0" y="568515"/>
                  </a:lnTo>
                  <a:lnTo>
                    <a:pt x="4964" y="593111"/>
                  </a:lnTo>
                  <a:lnTo>
                    <a:pt x="18502" y="613194"/>
                  </a:lnTo>
                  <a:lnTo>
                    <a:pt x="38581" y="626733"/>
                  </a:lnTo>
                  <a:lnTo>
                    <a:pt x="63169" y="631698"/>
                  </a:lnTo>
                  <a:lnTo>
                    <a:pt x="6113602" y="631698"/>
                  </a:lnTo>
                  <a:lnTo>
                    <a:pt x="6158269" y="613195"/>
                  </a:lnTo>
                  <a:lnTo>
                    <a:pt x="6176772" y="568528"/>
                  </a:lnTo>
                  <a:lnTo>
                    <a:pt x="6176784" y="63169"/>
                  </a:lnTo>
                  <a:lnTo>
                    <a:pt x="6171818" y="38581"/>
                  </a:lnTo>
                  <a:lnTo>
                    <a:pt x="6158276" y="18502"/>
                  </a:lnTo>
                  <a:lnTo>
                    <a:pt x="6138192" y="4964"/>
                  </a:lnTo>
                  <a:lnTo>
                    <a:pt x="611360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399261" y="2639903"/>
            <a:ext cx="6831965" cy="4001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4680" marR="3302635" indent="-602615">
              <a:lnSpc>
                <a:spcPct val="130800"/>
              </a:lnSpc>
              <a:spcBef>
                <a:spcPts val="100"/>
              </a:spcBef>
            </a:pPr>
            <a:r>
              <a:rPr sz="4400" spc="-114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4400" spc="7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spc="-5" dirty="0">
                <a:solidFill>
                  <a:srgbClr val="FFFFFF"/>
                </a:solidFill>
                <a:latin typeface="Calibri"/>
                <a:cs typeface="Calibri"/>
              </a:rPr>
              <a:t>Analizi </a:t>
            </a:r>
            <a:r>
              <a:rPr sz="4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spc="-114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4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spc="-45" dirty="0">
                <a:solidFill>
                  <a:srgbClr val="FFFFFF"/>
                </a:solidFill>
                <a:latin typeface="Calibri"/>
                <a:cs typeface="Calibri"/>
              </a:rPr>
              <a:t>Tasarımı</a:t>
            </a:r>
            <a:endParaRPr sz="4400">
              <a:latin typeface="Calibri"/>
              <a:cs typeface="Calibri"/>
            </a:endParaRPr>
          </a:p>
          <a:p>
            <a:pPr marL="2257425" marR="1292225" indent="-545465">
              <a:lnSpc>
                <a:spcPct val="109900"/>
              </a:lnSpc>
              <a:spcBef>
                <a:spcPts val="80"/>
              </a:spcBef>
            </a:pPr>
            <a:r>
              <a:rPr sz="4400" spc="-90" dirty="0">
                <a:solidFill>
                  <a:srgbClr val="FFFFFF"/>
                </a:solidFill>
                <a:latin typeface="Calibri"/>
                <a:cs typeface="Calibri"/>
              </a:rPr>
              <a:t>Testi</a:t>
            </a:r>
            <a:r>
              <a:rPr sz="4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spc="-15" dirty="0">
                <a:solidFill>
                  <a:srgbClr val="FFFFFF"/>
                </a:solidFill>
                <a:latin typeface="Calibri"/>
                <a:cs typeface="Calibri"/>
              </a:rPr>
              <a:t>Oluşturma </a:t>
            </a:r>
            <a:r>
              <a:rPr sz="4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spc="-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44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spc="-5" dirty="0">
                <a:solidFill>
                  <a:srgbClr val="FFFFFF"/>
                </a:solidFill>
                <a:latin typeface="Calibri"/>
                <a:cs typeface="Calibri"/>
              </a:rPr>
              <a:t>Koşturma</a:t>
            </a:r>
            <a:endParaRPr sz="4400">
              <a:latin typeface="Calibri"/>
              <a:cs typeface="Calibri"/>
            </a:endParaRPr>
          </a:p>
          <a:p>
            <a:pPr marL="2802255">
              <a:lnSpc>
                <a:spcPct val="100000"/>
              </a:lnSpc>
              <a:spcBef>
                <a:spcPts val="520"/>
              </a:spcBef>
            </a:pPr>
            <a:r>
              <a:rPr sz="4400" spc="-90" dirty="0">
                <a:solidFill>
                  <a:srgbClr val="FFFFFF"/>
                </a:solidFill>
                <a:latin typeface="Calibri"/>
                <a:cs typeface="Calibri"/>
              </a:rPr>
              <a:t>Testi</a:t>
            </a:r>
            <a:r>
              <a:rPr sz="44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spc="-5" dirty="0">
                <a:solidFill>
                  <a:srgbClr val="FFFFFF"/>
                </a:solidFill>
                <a:latin typeface="Calibri"/>
                <a:cs typeface="Calibri"/>
              </a:rPr>
              <a:t>Sonlandırma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685653" y="5042280"/>
            <a:ext cx="968375" cy="1156970"/>
            <a:chOff x="10685653" y="5042280"/>
            <a:chExt cx="968375" cy="1156970"/>
          </a:xfrm>
        </p:grpSpPr>
        <p:sp>
          <p:nvSpPr>
            <p:cNvPr id="22" name="object 22"/>
            <p:cNvSpPr/>
            <p:nvPr/>
          </p:nvSpPr>
          <p:spPr>
            <a:xfrm>
              <a:off x="10692003" y="5048630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5" h="410845">
                  <a:moveTo>
                    <a:pt x="318300" y="0"/>
                  </a:moveTo>
                  <a:lnTo>
                    <a:pt x="92405" y="0"/>
                  </a:lnTo>
                  <a:lnTo>
                    <a:pt x="92405" y="225894"/>
                  </a:lnTo>
                  <a:lnTo>
                    <a:pt x="0" y="225894"/>
                  </a:lnTo>
                  <a:lnTo>
                    <a:pt x="205359" y="410718"/>
                  </a:lnTo>
                  <a:lnTo>
                    <a:pt x="410718" y="225894"/>
                  </a:lnTo>
                  <a:lnTo>
                    <a:pt x="318300" y="225894"/>
                  </a:lnTo>
                  <a:lnTo>
                    <a:pt x="318300" y="0"/>
                  </a:lnTo>
                  <a:close/>
                </a:path>
              </a:pathLst>
            </a:custGeom>
            <a:solidFill>
              <a:srgbClr val="D2DEEE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692003" y="5048630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5" h="410845">
                  <a:moveTo>
                    <a:pt x="0" y="225894"/>
                  </a:moveTo>
                  <a:lnTo>
                    <a:pt x="92405" y="225894"/>
                  </a:lnTo>
                  <a:lnTo>
                    <a:pt x="92405" y="0"/>
                  </a:lnTo>
                  <a:lnTo>
                    <a:pt x="318300" y="0"/>
                  </a:lnTo>
                  <a:lnTo>
                    <a:pt x="318300" y="225894"/>
                  </a:lnTo>
                  <a:lnTo>
                    <a:pt x="410718" y="225894"/>
                  </a:lnTo>
                  <a:lnTo>
                    <a:pt x="205359" y="410718"/>
                  </a:lnTo>
                  <a:lnTo>
                    <a:pt x="0" y="225894"/>
                  </a:lnTo>
                  <a:close/>
                </a:path>
              </a:pathLst>
            </a:custGeom>
            <a:ln w="12700">
              <a:solidFill>
                <a:srgbClr val="D2D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236833" y="5781675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5" h="410845">
                  <a:moveTo>
                    <a:pt x="318300" y="0"/>
                  </a:moveTo>
                  <a:lnTo>
                    <a:pt x="92405" y="0"/>
                  </a:lnTo>
                  <a:lnTo>
                    <a:pt x="92405" y="225894"/>
                  </a:lnTo>
                  <a:lnTo>
                    <a:pt x="0" y="225894"/>
                  </a:lnTo>
                  <a:lnTo>
                    <a:pt x="205359" y="410718"/>
                  </a:lnTo>
                  <a:lnTo>
                    <a:pt x="410718" y="225894"/>
                  </a:lnTo>
                  <a:lnTo>
                    <a:pt x="318300" y="225894"/>
                  </a:lnTo>
                  <a:lnTo>
                    <a:pt x="318300" y="0"/>
                  </a:lnTo>
                  <a:close/>
                </a:path>
              </a:pathLst>
            </a:custGeom>
            <a:solidFill>
              <a:srgbClr val="D4E2C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236831" y="5781675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5" h="410845">
                  <a:moveTo>
                    <a:pt x="0" y="225894"/>
                  </a:moveTo>
                  <a:lnTo>
                    <a:pt x="92405" y="225894"/>
                  </a:lnTo>
                  <a:lnTo>
                    <a:pt x="92405" y="0"/>
                  </a:lnTo>
                  <a:lnTo>
                    <a:pt x="318300" y="0"/>
                  </a:lnTo>
                  <a:lnTo>
                    <a:pt x="318300" y="225894"/>
                  </a:lnTo>
                  <a:lnTo>
                    <a:pt x="410718" y="225894"/>
                  </a:lnTo>
                  <a:lnTo>
                    <a:pt x="205359" y="410718"/>
                  </a:lnTo>
                  <a:lnTo>
                    <a:pt x="0" y="225894"/>
                  </a:lnTo>
                  <a:close/>
                </a:path>
              </a:pathLst>
            </a:custGeom>
            <a:ln w="12700">
              <a:solidFill>
                <a:srgbClr val="D2D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4114" y="327888"/>
            <a:ext cx="340232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10" dirty="0">
                <a:latin typeface="Verdana"/>
                <a:cs typeface="Verdana"/>
              </a:rPr>
              <a:t>Te</a:t>
            </a:r>
            <a:r>
              <a:rPr spc="-545" dirty="0">
                <a:latin typeface="Verdana"/>
                <a:cs typeface="Verdana"/>
              </a:rPr>
              <a:t>s</a:t>
            </a:r>
            <a:r>
              <a:rPr spc="-625" dirty="0">
                <a:latin typeface="Verdana"/>
                <a:cs typeface="Verdana"/>
              </a:rPr>
              <a:t>t</a:t>
            </a:r>
            <a:r>
              <a:rPr spc="-240" dirty="0">
                <a:latin typeface="Verdana"/>
                <a:cs typeface="Verdana"/>
              </a:rPr>
              <a:t> </a:t>
            </a:r>
            <a:r>
              <a:rPr spc="-695" dirty="0">
                <a:latin typeface="Verdana"/>
                <a:cs typeface="Verdana"/>
              </a:rPr>
              <a:t>P</a:t>
            </a:r>
            <a:r>
              <a:rPr spc="-265" dirty="0">
                <a:latin typeface="Verdana"/>
                <a:cs typeface="Verdana"/>
              </a:rPr>
              <a:t>lanlama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61058" y="1600814"/>
            <a:ext cx="5652135" cy="326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8465" indent="-406400">
              <a:lnSpc>
                <a:spcPct val="100000"/>
              </a:lnSpc>
              <a:spcBef>
                <a:spcPts val="100"/>
              </a:spcBef>
              <a:buClr>
                <a:srgbClr val="FF99FF"/>
              </a:buClr>
              <a:buSzPct val="130357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60" dirty="0">
                <a:latin typeface="Calibri"/>
                <a:cs typeface="Calibri"/>
              </a:rPr>
              <a:t>Tüm</a:t>
            </a:r>
            <a:r>
              <a:rPr sz="2800" spc="-5" dirty="0">
                <a:latin typeface="Calibri"/>
                <a:cs typeface="Calibri"/>
              </a:rPr>
              <a:t> planlar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aşamada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yapılır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0"/>
              </a:spcBef>
              <a:buClr>
                <a:srgbClr val="FF99FF"/>
              </a:buClr>
              <a:buSzPct val="130357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b="1" spc="-15" dirty="0">
                <a:latin typeface="Calibri"/>
                <a:cs typeface="Calibri"/>
              </a:rPr>
              <a:t>Master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test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planı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yazılır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65"/>
              </a:spcBef>
              <a:buClr>
                <a:srgbClr val="FF99FF"/>
              </a:buClr>
              <a:buSzPct val="130357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75" dirty="0">
                <a:latin typeface="Calibri"/>
                <a:cs typeface="Calibri"/>
              </a:rPr>
              <a:t>Test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Stratejisi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belirlenir</a:t>
            </a:r>
            <a:endParaRPr sz="2800">
              <a:latin typeface="Calibri"/>
              <a:cs typeface="Calibri"/>
            </a:endParaRPr>
          </a:p>
          <a:p>
            <a:pPr marL="418465" indent="-406400">
              <a:lnSpc>
                <a:spcPct val="100000"/>
              </a:lnSpc>
              <a:spcBef>
                <a:spcPts val="670"/>
              </a:spcBef>
              <a:buClr>
                <a:srgbClr val="FF99FF"/>
              </a:buClr>
              <a:buSzPct val="130357"/>
              <a:buFont typeface="Arial MT"/>
              <a:buChar char="•"/>
              <a:tabLst>
                <a:tab pos="418465" algn="l"/>
                <a:tab pos="419100" algn="l"/>
              </a:tabLst>
            </a:pPr>
            <a:r>
              <a:rPr sz="2800" spc="-75" dirty="0">
                <a:latin typeface="Calibri"/>
                <a:cs typeface="Calibri"/>
              </a:rPr>
              <a:t>Test</a:t>
            </a:r>
            <a:r>
              <a:rPr sz="2800" spc="-10" dirty="0">
                <a:latin typeface="Calibri"/>
                <a:cs typeface="Calibri"/>
              </a:rPr>
              <a:t> yaklaşımına </a:t>
            </a:r>
            <a:r>
              <a:rPr sz="2800" spc="-25" dirty="0">
                <a:latin typeface="Calibri"/>
                <a:cs typeface="Calibri"/>
              </a:rPr>
              <a:t>karar</a:t>
            </a:r>
            <a:r>
              <a:rPr sz="2800" spc="-10" dirty="0">
                <a:latin typeface="Calibri"/>
                <a:cs typeface="Calibri"/>
              </a:rPr>
              <a:t> verilir</a:t>
            </a:r>
            <a:endParaRPr sz="2800">
              <a:latin typeface="Calibri"/>
              <a:cs typeface="Calibri"/>
            </a:endParaRPr>
          </a:p>
          <a:p>
            <a:pPr marL="418465" marR="5080" indent="-406400" algn="just">
              <a:lnSpc>
                <a:spcPts val="3020"/>
              </a:lnSpc>
              <a:spcBef>
                <a:spcPts val="1040"/>
              </a:spcBef>
              <a:buClr>
                <a:srgbClr val="FF99FF"/>
              </a:buClr>
              <a:buSzPct val="130357"/>
              <a:buFont typeface="Arial MT"/>
              <a:buChar char="•"/>
              <a:tabLst>
                <a:tab pos="419100" algn="l"/>
              </a:tabLst>
            </a:pPr>
            <a:r>
              <a:rPr sz="2800" b="1" spc="-75" dirty="0">
                <a:latin typeface="Calibri"/>
                <a:cs typeface="Calibri"/>
              </a:rPr>
              <a:t>Test </a:t>
            </a:r>
            <a:r>
              <a:rPr sz="2800" b="1" dirty="0">
                <a:latin typeface="Calibri"/>
                <a:cs typeface="Calibri"/>
              </a:rPr>
              <a:t>başlama </a:t>
            </a:r>
            <a:r>
              <a:rPr sz="2800" b="1" spc="-5" dirty="0">
                <a:latin typeface="Calibri"/>
                <a:cs typeface="Calibri"/>
              </a:rPr>
              <a:t>(entry </a:t>
            </a:r>
            <a:r>
              <a:rPr sz="2800" b="1" spc="-10" dirty="0">
                <a:latin typeface="Calibri"/>
                <a:cs typeface="Calibri"/>
              </a:rPr>
              <a:t>criteria) </a:t>
            </a:r>
            <a:r>
              <a:rPr sz="2800" b="1" spc="-15" dirty="0">
                <a:latin typeface="Calibri"/>
                <a:cs typeface="Calibri"/>
              </a:rPr>
              <a:t>ve </a:t>
            </a:r>
            <a:r>
              <a:rPr sz="2800" b="1" spc="-75" dirty="0">
                <a:latin typeface="Calibri"/>
                <a:cs typeface="Calibri"/>
              </a:rPr>
              <a:t>Test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sonlandırma </a:t>
            </a:r>
            <a:r>
              <a:rPr sz="2800" b="1" spc="-10" dirty="0">
                <a:latin typeface="Calibri"/>
                <a:cs typeface="Calibri"/>
              </a:rPr>
              <a:t>(exit criteria) kriterleri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belirlenir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119" y="2086355"/>
            <a:ext cx="4724399" cy="33268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17854</Words>
  <Application>Microsoft Office PowerPoint</Application>
  <PresentationFormat>Widescreen</PresentationFormat>
  <Paragraphs>2738</Paragraphs>
  <Slides>383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383</vt:i4>
      </vt:variant>
    </vt:vector>
  </HeadingPairs>
  <TitlesOfParts>
    <vt:vector size="392" baseType="lpstr">
      <vt:lpstr>Arial</vt:lpstr>
      <vt:lpstr>Arial MT</vt:lpstr>
      <vt:lpstr>Calibri</vt:lpstr>
      <vt:lpstr>Lucida Sans Unicode</vt:lpstr>
      <vt:lpstr>Tahoma</vt:lpstr>
      <vt:lpstr>Times New Roman</vt:lpstr>
      <vt:lpstr>Verdana</vt:lpstr>
      <vt:lpstr>Wingdings</vt:lpstr>
      <vt:lpstr>Office Theme</vt:lpstr>
      <vt:lpstr>ISTQB Foundation Level</vt:lpstr>
      <vt:lpstr>ISTQB HAKKINDA…</vt:lpstr>
      <vt:lpstr>ISTQB NEDiR ?</vt:lpstr>
      <vt:lpstr>ISTQB SERTiFiKASI NE iSE YARAR?</vt:lpstr>
      <vt:lpstr>ISTQB SERTiFiKASININ ONEMi</vt:lpstr>
      <vt:lpstr>NEDEN ISTQB?</vt:lpstr>
      <vt:lpstr>ISTQB SERTiFiKASININ AVANTAJLARI</vt:lpstr>
      <vt:lpstr>Yazılım Testinde Sertifikalı Test Uzmanı - Temel Seviye</vt:lpstr>
      <vt:lpstr>ISTQB- Temel Seviye-Sınav</vt:lpstr>
      <vt:lpstr>Ders Programının Düzeni</vt:lpstr>
      <vt:lpstr>Test ile İlgili Temel Bilgiler</vt:lpstr>
      <vt:lpstr>Test ile İlgili Temel Bilgiler</vt:lpstr>
      <vt:lpstr>Test ile İlgili Temel Bilgiler</vt:lpstr>
      <vt:lpstr>Test Neden Gerekli?</vt:lpstr>
      <vt:lpstr>YAZILIM NEDiR ?</vt:lpstr>
      <vt:lpstr>Yazılım Projelerinde Hedef ?</vt:lpstr>
      <vt:lpstr>Yazılım Felaketleri</vt:lpstr>
      <vt:lpstr>Yazılım Felaketleri</vt:lpstr>
      <vt:lpstr>Yazılım Felaketleri</vt:lpstr>
      <vt:lpstr>Yazılım Felaketleri</vt:lpstr>
      <vt:lpstr>Yazılım Felaketleri</vt:lpstr>
      <vt:lpstr>Yazılım Projelerindeki Başarısızlık</vt:lpstr>
      <vt:lpstr>Hata Düzeltme Maliyetleri</vt:lpstr>
      <vt:lpstr>Yazılım Buzdağı</vt:lpstr>
      <vt:lpstr>Verification &amp; Validation</vt:lpstr>
      <vt:lpstr>Verification &amp; Validation</vt:lpstr>
      <vt:lpstr>Test Nedir?</vt:lpstr>
      <vt:lpstr>Yazılım Testi Nedir ?</vt:lpstr>
      <vt:lpstr>Yazılım Testi Nedir ?</vt:lpstr>
      <vt:lpstr>Yazılım Testi</vt:lpstr>
      <vt:lpstr>Hata - Bug</vt:lpstr>
      <vt:lpstr>Error-Fault-Failure</vt:lpstr>
      <vt:lpstr>Hata - Bug</vt:lpstr>
      <vt:lpstr>Örnek…</vt:lpstr>
      <vt:lpstr>Örnek…</vt:lpstr>
      <vt:lpstr>Hata-Bug</vt:lpstr>
      <vt:lpstr>Hatalar(Error) Oluşma Nedenleri</vt:lpstr>
      <vt:lpstr>Unexpected- False positives- False negatives</vt:lpstr>
      <vt:lpstr>Testing Niçin Gereklidir, Neden Yapılır ?</vt:lpstr>
      <vt:lpstr>Testing Niçin Gereklidir, Neden Yapılır ?</vt:lpstr>
      <vt:lpstr>Testing Neden Yapılmaz ?</vt:lpstr>
      <vt:lpstr>Ne Kadar Test ???</vt:lpstr>
      <vt:lpstr>Testing’ in Temel Amaçları</vt:lpstr>
      <vt:lpstr>Testing’ in Temel Amaçları</vt:lpstr>
      <vt:lpstr>Testing’ in Temel Amaçları</vt:lpstr>
      <vt:lpstr>Testin Yedi İlkesi</vt:lpstr>
      <vt:lpstr>Testing’ in Yedi Prensibi</vt:lpstr>
      <vt:lpstr>Testing’ in Yedi Prensibi</vt:lpstr>
      <vt:lpstr>Testing’ in Yedi Prensibi</vt:lpstr>
      <vt:lpstr>Testing’ in Yedi Prensibi</vt:lpstr>
      <vt:lpstr>Testing’ in Yedi Prensibi</vt:lpstr>
      <vt:lpstr>Testing’ in Yedi Prensibi</vt:lpstr>
      <vt:lpstr>Testing’ in Yedi Prensibi</vt:lpstr>
      <vt:lpstr>Temel Test Süreçleri</vt:lpstr>
      <vt:lpstr>Yazılım Test Süreci Nedir?</vt:lpstr>
      <vt:lpstr>Yazılım Test Süreci Nedir?</vt:lpstr>
      <vt:lpstr>Yazılım Test Süreci</vt:lpstr>
      <vt:lpstr>Planlama ve Kontrol</vt:lpstr>
      <vt:lpstr>Planlama ve Kontrol</vt:lpstr>
      <vt:lpstr>Planlama ve Kontrol</vt:lpstr>
      <vt:lpstr>Planlama ve Kontrol</vt:lpstr>
      <vt:lpstr>Planlama ve Kontrol</vt:lpstr>
      <vt:lpstr>Planlama ve Kontrol</vt:lpstr>
      <vt:lpstr>Planlama ve Kontrol</vt:lpstr>
      <vt:lpstr>Planlama ve Kontrol</vt:lpstr>
      <vt:lpstr>Planlama ve Kontrol</vt:lpstr>
      <vt:lpstr>Analiz ve Tasarım</vt:lpstr>
      <vt:lpstr>Analiz ve Tasarım</vt:lpstr>
      <vt:lpstr>Test Ortamının Hazırlanması</vt:lpstr>
      <vt:lpstr>Test Durumlarının Yazılması</vt:lpstr>
      <vt:lpstr>Oluşturma ve Yürütme</vt:lpstr>
      <vt:lpstr>Değerlendirme</vt:lpstr>
      <vt:lpstr>Test Sonlandırma</vt:lpstr>
      <vt:lpstr>Test Sonlandırma</vt:lpstr>
      <vt:lpstr>Test Sürecine Farklı Bakış</vt:lpstr>
      <vt:lpstr>Yazılım Test Süreci</vt:lpstr>
      <vt:lpstr>Yeni Test Süreci ve Standartları</vt:lpstr>
      <vt:lpstr>ISO/IEC/IEEE 29119 Software Testing Standarts</vt:lpstr>
      <vt:lpstr>ISO/IEC/IEEE 29119 Software Testing Standarts</vt:lpstr>
      <vt:lpstr>Test Sürecini Etkileyen Faktörler</vt:lpstr>
      <vt:lpstr>ISO/IEC/IEEE 29119 Software Testing Standarts</vt:lpstr>
      <vt:lpstr>ISO/IEC/IEEE 29119 Software Testing Standarts</vt:lpstr>
      <vt:lpstr>ISO/IEC/IEEE 29119 Software Testing Standarts</vt:lpstr>
      <vt:lpstr>ISO/IEC/IEEE 29119 Software Testing Standarts</vt:lpstr>
      <vt:lpstr>ISO/IEC/IEEE 29119 Software Testing Standarts</vt:lpstr>
      <vt:lpstr>Test Psikolojisi</vt:lpstr>
      <vt:lpstr>Test Psikolojisi</vt:lpstr>
      <vt:lpstr>Test Psikolojisi</vt:lpstr>
      <vt:lpstr>Test Psikolojisi</vt:lpstr>
      <vt:lpstr>Test Psikolojisi</vt:lpstr>
      <vt:lpstr>Test Psikolojisi</vt:lpstr>
      <vt:lpstr>Test Psikolojisi</vt:lpstr>
      <vt:lpstr>Test Psikolojisi</vt:lpstr>
      <vt:lpstr>Test Psikolojisi</vt:lpstr>
      <vt:lpstr>Test Faaliyetleri ve Görevleri</vt:lpstr>
      <vt:lpstr>Yazılım Test Süreci Nedir?</vt:lpstr>
      <vt:lpstr>Test Süreci ve Faaliyetleri</vt:lpstr>
      <vt:lpstr>Test Planlama Test İzleme ve Kontrol</vt:lpstr>
      <vt:lpstr>Test Planlama</vt:lpstr>
      <vt:lpstr>Test Planlama</vt:lpstr>
      <vt:lpstr>Test İzleme ve Kontrol</vt:lpstr>
      <vt:lpstr>Test Analizi</vt:lpstr>
      <vt:lpstr>Test Tasarımı</vt:lpstr>
      <vt:lpstr>Test Tasarımı</vt:lpstr>
      <vt:lpstr>Test Oluşturma</vt:lpstr>
      <vt:lpstr>Test Koşturma</vt:lpstr>
      <vt:lpstr>Testi Sonlandırma</vt:lpstr>
      <vt:lpstr>Yazılım Test İş Ürünleri</vt:lpstr>
      <vt:lpstr>Test İş Ürünleri</vt:lpstr>
      <vt:lpstr>Test Planlama İş Ürünleri</vt:lpstr>
      <vt:lpstr>Test İzleme ve Kontrol İş Ürünleri</vt:lpstr>
      <vt:lpstr>Test Analizi İş Ürünleri</vt:lpstr>
      <vt:lpstr>Test Tasarımı İş Ürünleri</vt:lpstr>
      <vt:lpstr>Test Oluşturma İş Ürünleri</vt:lpstr>
      <vt:lpstr>Test Koşturma İş Ürünleri</vt:lpstr>
      <vt:lpstr>Test Sonlandırma İş Ürünleri</vt:lpstr>
      <vt:lpstr>Yazılım Yaşam Döngüsü Boyunca Test</vt:lpstr>
      <vt:lpstr>Yazılım Yaşam Döngüsü Boyunca Test</vt:lpstr>
      <vt:lpstr>Yazılım Geliştirme Modelleri</vt:lpstr>
      <vt:lpstr>Yazılım Geliştirme Modelleri</vt:lpstr>
      <vt:lpstr>Software Development Life Cycle(SDLC)</vt:lpstr>
      <vt:lpstr>SDLC Aşamaları</vt:lpstr>
      <vt:lpstr>SDLC Aşamaları</vt:lpstr>
      <vt:lpstr>SDLC Aşamaları</vt:lpstr>
      <vt:lpstr>SDLC Aşamaları</vt:lpstr>
      <vt:lpstr>SDLC Aşamaları</vt:lpstr>
      <vt:lpstr>SDLC Aşamaları</vt:lpstr>
      <vt:lpstr>SDLC Aşamaları</vt:lpstr>
      <vt:lpstr>SDLC Modelleri</vt:lpstr>
      <vt:lpstr>SDLC Modelleri - Waterfall Model</vt:lpstr>
      <vt:lpstr>SDLC Modelleri - Waterfall Model</vt:lpstr>
      <vt:lpstr>SDLC Modelleri - Waterfall Model</vt:lpstr>
      <vt:lpstr>SDLC Modelleri - Waterfall Model</vt:lpstr>
      <vt:lpstr>SDLC Modelleri - V Modeli</vt:lpstr>
      <vt:lpstr>SDLC Modelleri - V Modeli</vt:lpstr>
      <vt:lpstr>SDLC Modelleri - V Modeli</vt:lpstr>
      <vt:lpstr>SDLC Modelleri - V Modeli</vt:lpstr>
      <vt:lpstr>SDLC Modelleri - V Modeli</vt:lpstr>
      <vt:lpstr>SDLC Modelleri - Agile Methodology</vt:lpstr>
      <vt:lpstr>SDLC Modelleri - Agile Methodology</vt:lpstr>
      <vt:lpstr>SDLC Modelleri - Agile Methodology</vt:lpstr>
      <vt:lpstr>SDLC Modelleri - Agile Methodology</vt:lpstr>
      <vt:lpstr>SDLC Modelleri - Agile Methodology</vt:lpstr>
      <vt:lpstr>SDLC Modelleri - Agile Methodology</vt:lpstr>
      <vt:lpstr>Yazılım Test Seviyeleri</vt:lpstr>
      <vt:lpstr>Yazılım Test Seviyeleri</vt:lpstr>
      <vt:lpstr>Yazılım Test Seviyeleri</vt:lpstr>
      <vt:lpstr>Yazılım Test Seviyeleri</vt:lpstr>
      <vt:lpstr>Yazılım Test Seviyeleri - Unit Testing</vt:lpstr>
      <vt:lpstr>Yazılım Test Seviyeleri – Integration Testing</vt:lpstr>
      <vt:lpstr>Yazılım Test Seviyeleri – Integration Testing</vt:lpstr>
      <vt:lpstr>Yazılım Test Seviyeleri – Integration Testing</vt:lpstr>
      <vt:lpstr>Yazılım Test Seviyeleri – System Testing</vt:lpstr>
      <vt:lpstr>Yazılım Test Seviyeleri – Acceptance Testing</vt:lpstr>
      <vt:lpstr>Yazılım Test Seviyeleri – Acceptance Testing</vt:lpstr>
      <vt:lpstr>Yazılım Test Seviyeleri – Acceptance Testing</vt:lpstr>
      <vt:lpstr>Soru Çözümleri</vt:lpstr>
      <vt:lpstr>Soru Çözümleri-1</vt:lpstr>
      <vt:lpstr>Soru Çözümleri-2</vt:lpstr>
      <vt:lpstr>Soru Çözümleri-3</vt:lpstr>
      <vt:lpstr>Soru Çözümleri-4</vt:lpstr>
      <vt:lpstr>Soru Çözümleri-5</vt:lpstr>
      <vt:lpstr>Soru Çözümleri-6</vt:lpstr>
      <vt:lpstr>Soru Çözümleri-7</vt:lpstr>
      <vt:lpstr>Soru Çözümleri-8</vt:lpstr>
      <vt:lpstr>Soru Çözümleri-9</vt:lpstr>
      <vt:lpstr>Soru Çözümleri-10</vt:lpstr>
      <vt:lpstr>Soru Çözümleri-11</vt:lpstr>
      <vt:lpstr>Soru Çözümleri-12</vt:lpstr>
      <vt:lpstr>Soru Çözümleri-13</vt:lpstr>
      <vt:lpstr>Soru Çözümleri-14</vt:lpstr>
      <vt:lpstr>Soru Çözümleri-15</vt:lpstr>
      <vt:lpstr>Soru Çözümleri-16</vt:lpstr>
      <vt:lpstr>Test Türleri</vt:lpstr>
      <vt:lpstr>Test Türleri</vt:lpstr>
      <vt:lpstr>Test Türleri</vt:lpstr>
      <vt:lpstr>Test Türleri</vt:lpstr>
      <vt:lpstr>Test Türleri</vt:lpstr>
      <vt:lpstr>Test Türleri</vt:lpstr>
      <vt:lpstr>Test Türleri</vt:lpstr>
      <vt:lpstr>Bakım Testi</vt:lpstr>
      <vt:lpstr>Bakım Testi</vt:lpstr>
      <vt:lpstr>Bakım Testi</vt:lpstr>
      <vt:lpstr>Statik Testler</vt:lpstr>
      <vt:lpstr>Statik Testler</vt:lpstr>
      <vt:lpstr>Statik Testler</vt:lpstr>
      <vt:lpstr>Statik Testler - Gözden Geçirmeler</vt:lpstr>
      <vt:lpstr>Statik Testler - Gözden Geçirmeler</vt:lpstr>
      <vt:lpstr>Gözden Geçirmeler</vt:lpstr>
      <vt:lpstr>Gözden Geçirmeler - Bireysel</vt:lpstr>
      <vt:lpstr>Gözden Geçirmeler - Bireysel</vt:lpstr>
      <vt:lpstr>Gözden Geçirmeler – ISTQB dökümanına göre</vt:lpstr>
      <vt:lpstr>Gözden Geçirme Çeşitleri</vt:lpstr>
      <vt:lpstr>Gözden Geçirme Çeşitleri</vt:lpstr>
      <vt:lpstr>Gözden Geçirme Çeşitleri</vt:lpstr>
      <vt:lpstr>Gözden Geçirme Çeşitleri</vt:lpstr>
      <vt:lpstr>Statik Testler - Gözden Geçirmeler</vt:lpstr>
      <vt:lpstr>Statik Testler - Gözden Geçirmeler</vt:lpstr>
      <vt:lpstr>Resmi gözden geçirme işlemleri</vt:lpstr>
      <vt:lpstr>Resmi gözden geçirme işlemleri</vt:lpstr>
      <vt:lpstr>Resmi gözden geçirme işlemleri</vt:lpstr>
      <vt:lpstr>Resmi gözden geçirme işlemleri</vt:lpstr>
      <vt:lpstr>Resmi gözden geçirme işlemleri</vt:lpstr>
      <vt:lpstr>Roller ve Sorumluluklar</vt:lpstr>
      <vt:lpstr>Gözden Geçirme için Başarı Faktörleri</vt:lpstr>
      <vt:lpstr>Statik Kod Analizi</vt:lpstr>
      <vt:lpstr>Statik Kod Analizi</vt:lpstr>
      <vt:lpstr>Statik Kod Analizi</vt:lpstr>
      <vt:lpstr>PowerPoint Presentation</vt:lpstr>
      <vt:lpstr>Statik Kod Analizi</vt:lpstr>
      <vt:lpstr>Statik Kod Analizi</vt:lpstr>
      <vt:lpstr>Statik Kod Analizi</vt:lpstr>
      <vt:lpstr>Statik Kod Analizi</vt:lpstr>
      <vt:lpstr>Statik Kod Analizi</vt:lpstr>
      <vt:lpstr>Statik Kod Analizi</vt:lpstr>
      <vt:lpstr>Test Tasarım Teknikleri</vt:lpstr>
      <vt:lpstr>Test Tasarım Teknikleri- Test Geliştirme Süreci</vt:lpstr>
      <vt:lpstr>Test Tasarım Teknikleri - Test Geliştirme Süreci</vt:lpstr>
      <vt:lpstr>Test Tasarım Teknikleri - Test Geliştirme Süreci</vt:lpstr>
      <vt:lpstr>Test Tasarım Teknikleri</vt:lpstr>
      <vt:lpstr>Test Tasarım Teknikleri</vt:lpstr>
      <vt:lpstr>Kara Kutu Test Tasarım Teknikleri</vt:lpstr>
      <vt:lpstr>Test Tasarım Teknikleri- Black Box</vt:lpstr>
      <vt:lpstr>Test Tasarım Teknikleri- Black Box</vt:lpstr>
      <vt:lpstr>Test Tasarım Teknikleri - White Box</vt:lpstr>
      <vt:lpstr>Test Tasarım Teknikleri- White Box</vt:lpstr>
      <vt:lpstr>Test Tasarım Teknikleri - Experience Based</vt:lpstr>
      <vt:lpstr>Test Tasarım Teknikleri - Kullanımı</vt:lpstr>
      <vt:lpstr>Black Box Test Teknikleri</vt:lpstr>
      <vt:lpstr>Black Box Test Teknikleri- Equivalence Partitioning</vt:lpstr>
      <vt:lpstr>Black Box Test Teknikleri- Equivalence Partitioning</vt:lpstr>
      <vt:lpstr>Black Box Test Teknikleri- Equivalence Partitioning</vt:lpstr>
      <vt:lpstr>Black Box Test Teknikleri- Equivalence Partitioning</vt:lpstr>
      <vt:lpstr>Black Box Test Teknikleri - Boundary Value Analysis</vt:lpstr>
      <vt:lpstr>Black Box Test Teknikleri - Boundary Value Analysis</vt:lpstr>
      <vt:lpstr>Black Box Test Teknikleri - Boundary Value Analysis</vt:lpstr>
      <vt:lpstr>Black Box Test Teknikleri- Decision Table Testing</vt:lpstr>
      <vt:lpstr>Black Box Test Teknikleri- Decision Table Testing</vt:lpstr>
      <vt:lpstr>Black Box Test Teknikleri- Decision Table Testing</vt:lpstr>
      <vt:lpstr>Black Box Test Teknikleri- State Transition Testing</vt:lpstr>
      <vt:lpstr>Black Box Test Teknikleri- State Transition Testing</vt:lpstr>
      <vt:lpstr>Black Box Test Teknikleri- State Transition Testing</vt:lpstr>
      <vt:lpstr>Black Box Test Teknikleri- Use Case Testing</vt:lpstr>
      <vt:lpstr>Black Box Test Teknikleri- Use Case Testing</vt:lpstr>
      <vt:lpstr>Black Box Test Teknikleri- Use Case Testing</vt:lpstr>
      <vt:lpstr>Black Box Test Teknikleri- Use Case Testing</vt:lpstr>
      <vt:lpstr>Use Case Testing – ATM için Kullanım Senaryosu Örneği</vt:lpstr>
      <vt:lpstr>Use Case Testing - Scenario Example for Online Shopping</vt:lpstr>
      <vt:lpstr>Beyaz Kutu Test Tasarım Teknikleri</vt:lpstr>
      <vt:lpstr>Beyaz Kutu Test Tasarım Teknikleri</vt:lpstr>
      <vt:lpstr>Beyaz Kutu Test Tasarım Teknikleri</vt:lpstr>
      <vt:lpstr>Beyaz Kutu Test Tasarım Teknikleri</vt:lpstr>
      <vt:lpstr>Beyaz Kutu Test Tasarım Teknikleri</vt:lpstr>
      <vt:lpstr>Beyaz Kutu Test Tasarım Teknikleri</vt:lpstr>
      <vt:lpstr>Beyaz Kutu Test Tasarım Teknikleri</vt:lpstr>
      <vt:lpstr>Deneyimsel Temelli  Test Tasarım Teknikleri</vt:lpstr>
      <vt:lpstr>Deneyimsel Temelli Test Tasarım Teknikleri</vt:lpstr>
      <vt:lpstr>Deneyimsel Temelli Test Tasarım Teknikleri</vt:lpstr>
      <vt:lpstr>Deneyimsel Temelli Test Tasarım Teknikleri</vt:lpstr>
      <vt:lpstr>Test Tasarım Teknikleri</vt:lpstr>
      <vt:lpstr>Test Yönetimi</vt:lpstr>
      <vt:lpstr>Test Yönetimi</vt:lpstr>
      <vt:lpstr>Test Organizasyonu</vt:lpstr>
      <vt:lpstr>Test Yönetimi - Test Organizasyonu</vt:lpstr>
      <vt:lpstr>Test Yönetimi - Test Organizasyonu</vt:lpstr>
      <vt:lpstr>Test Yönetimi - Test Organizasyonu</vt:lpstr>
      <vt:lpstr>Test Yönetimi - Test Organizasyonu</vt:lpstr>
      <vt:lpstr>Test Yönetimi - Test Organizasyonu</vt:lpstr>
      <vt:lpstr>Test Yönetimi - Test Organizasyonu</vt:lpstr>
      <vt:lpstr>Test Yönetimi - Test Organizasyonu</vt:lpstr>
      <vt:lpstr>Test Yönetimi - Test Organizasyonu</vt:lpstr>
      <vt:lpstr>Test Yönetimi - Test Organizasyon</vt:lpstr>
      <vt:lpstr>Test Yönetimi - Test Organizasyonu</vt:lpstr>
      <vt:lpstr>Test Yönetimi - Test Organizasyonu</vt:lpstr>
      <vt:lpstr>Test Yönetimi - Test Organizasyonu</vt:lpstr>
      <vt:lpstr>Test Yönetimi - Test Organizasyonu</vt:lpstr>
      <vt:lpstr>Test Yönetimi - Test Organizasyonu</vt:lpstr>
      <vt:lpstr>Soru Çözümleri</vt:lpstr>
      <vt:lpstr>Soru Çözümleri-1</vt:lpstr>
      <vt:lpstr>Soru Çözümleri-2</vt:lpstr>
      <vt:lpstr>Soru Çözümleri-3</vt:lpstr>
      <vt:lpstr>Soru Çözümleri-4</vt:lpstr>
      <vt:lpstr>Soru Çözümleri-5</vt:lpstr>
      <vt:lpstr>Soru Çözümleri-6</vt:lpstr>
      <vt:lpstr>Soru Çözümleri-7</vt:lpstr>
      <vt:lpstr>Soru Çözümleri-8</vt:lpstr>
      <vt:lpstr>Soru Çözümleri-9</vt:lpstr>
      <vt:lpstr>Soru Çözümleri-10</vt:lpstr>
      <vt:lpstr>Soru Çözümleri-11</vt:lpstr>
      <vt:lpstr>Soru Çözümleri-12</vt:lpstr>
      <vt:lpstr>Soru Çözümleri-13</vt:lpstr>
      <vt:lpstr>Soru Çözümleri-14</vt:lpstr>
      <vt:lpstr>Soru Çözümleri-15</vt:lpstr>
      <vt:lpstr>Soru Çözümleri-16</vt:lpstr>
      <vt:lpstr>Soru Çözümleri-17</vt:lpstr>
      <vt:lpstr>Soru Çözümleri-18</vt:lpstr>
      <vt:lpstr>Soru Çözümleri-19</vt:lpstr>
      <vt:lpstr>Soru Çözümleri-20</vt:lpstr>
      <vt:lpstr>Soru Çözümleri-21</vt:lpstr>
      <vt:lpstr>Test Planlama ve  Tahminleme</vt:lpstr>
      <vt:lpstr>Test Yönetimi - Test Planlama ve Tahminleme</vt:lpstr>
      <vt:lpstr>Test Yönetimi - Test Planlama ve Tahminleme</vt:lpstr>
      <vt:lpstr>Test Yönetimi - Test Planlama ve Tahminleme</vt:lpstr>
      <vt:lpstr>Test Yönetimi - Test Planlama ve Tahminleme</vt:lpstr>
      <vt:lpstr>Test Yönetimi - Test Planlama ve Tahminleme</vt:lpstr>
      <vt:lpstr>Test Yönetimi - Test Planlama ve Tahminleme</vt:lpstr>
      <vt:lpstr>Test Yönetimi - Test Planlama ve</vt:lpstr>
      <vt:lpstr>Test Yönetimi - Test Planlama ve Tahminleme</vt:lpstr>
      <vt:lpstr>Test Yönetimi - Test Planlama ve Tahminleme</vt:lpstr>
      <vt:lpstr>Test Yönetimi - Test Planlama ve</vt:lpstr>
      <vt:lpstr>Test Yönetimi - Test Planlama ve Tahminleme</vt:lpstr>
      <vt:lpstr>Test Yönetimi - Test Planlama ve Tahminleme</vt:lpstr>
      <vt:lpstr>Test Yönetimi - Test Planlama ve Tahminleme</vt:lpstr>
      <vt:lpstr>Test Yönetimi - Test Planlama ve</vt:lpstr>
      <vt:lpstr>Test Yönetimi - Test Planlama ve Tahminleme</vt:lpstr>
      <vt:lpstr>Test Yönetimi - Test Planlama ve Tahminleme</vt:lpstr>
      <vt:lpstr>Test İlerleme Gözetimi ve Kontrolü</vt:lpstr>
      <vt:lpstr>Test Yönetimi - Test İlerleme Gözetimi ve Kontrolü</vt:lpstr>
      <vt:lpstr>Test Yönetimi - Test İlerleme Gözetimi ve Kontrolü</vt:lpstr>
      <vt:lpstr>Test Yönetimi - Test İlerleme Gözetimi ve Kontrolü</vt:lpstr>
      <vt:lpstr>Test Yönetimi - Test İlerleme Gözetimi ve Kontrolü</vt:lpstr>
      <vt:lpstr>Test Yönetimi - Test İlerleme Gözetimi ve Kontrolü</vt:lpstr>
      <vt:lpstr>Test Yönetimi - Test Raporlama</vt:lpstr>
      <vt:lpstr>Test Yönetimi - Test Raporlama</vt:lpstr>
      <vt:lpstr>Yapılandırma Yönetimi</vt:lpstr>
      <vt:lpstr>Test Yönetimi - Yapılandırma Yönetimi</vt:lpstr>
      <vt:lpstr>Test Yönetimi - Yapılandırma Yönetimi</vt:lpstr>
      <vt:lpstr>Risk ve Test Etme</vt:lpstr>
      <vt:lpstr>Test Yönetimi - Risk ve Test Etme</vt:lpstr>
      <vt:lpstr>Test Yönetimi - Risk ve Test Etme</vt:lpstr>
      <vt:lpstr>Test Yönetimi - Risk ve Test Etme</vt:lpstr>
      <vt:lpstr>Test Yönetimi - Risk ve Test Etme</vt:lpstr>
      <vt:lpstr>Test Yönetimi - Risk ve Test Etme</vt:lpstr>
      <vt:lpstr>Test Yönetimi - Risk ve Test Etme</vt:lpstr>
      <vt:lpstr>Test Yönetimi - Risk ve Test Etme</vt:lpstr>
      <vt:lpstr>Test Yönetimi - Risk ve Test Etme</vt:lpstr>
      <vt:lpstr>Test Yönetimi - Risk ve Test Etme</vt:lpstr>
      <vt:lpstr>Test Yönetimi - Risk ve Test Etme</vt:lpstr>
      <vt:lpstr>Olay/Vaka/Hata Yönetimi</vt:lpstr>
      <vt:lpstr>Test Yönetimi - Olay/Vaka/Hata Yönetimi</vt:lpstr>
      <vt:lpstr>Test Yönetimi - Olay/Vaka/Hata Yönetimi</vt:lpstr>
      <vt:lpstr>Test Yönetimi - Olay/Vaka/Hata Yönetimi</vt:lpstr>
      <vt:lpstr>Test Yönetimi - Olay/Vaka/Hata Yönetimi</vt:lpstr>
      <vt:lpstr>Test Yönetimi - Olay/Vaka/Hata Yönetimi</vt:lpstr>
      <vt:lpstr>Test Yönetimi - Olay/Vaka/Hata Yönetimi</vt:lpstr>
      <vt:lpstr>Test Yönetimi - Olay/Vaka/Hata Yönetimi</vt:lpstr>
      <vt:lpstr>Test Yönetimi - Olay/Vaka/Hata Yönetimi</vt:lpstr>
      <vt:lpstr>PowerPoint Presentation</vt:lpstr>
      <vt:lpstr>Test Yönetimi - Olay/Vaka/Hata Yönetimi</vt:lpstr>
      <vt:lpstr>Test Yönetimi - Olay/Vaka/Hata Yönetimi</vt:lpstr>
      <vt:lpstr>Test Yönetimi - Olay/Vaka/Hata Yönetimi</vt:lpstr>
      <vt:lpstr>Test Yönetimi - Olay/Vaka/Hata Yönetimi</vt:lpstr>
      <vt:lpstr>Test Yönetimi - Olay/Vaka/Hata Yönetimi</vt:lpstr>
      <vt:lpstr>Test Yönetimi - Olay/Vaka/Hata Yönetimi</vt:lpstr>
      <vt:lpstr>Test Araçları Desteği</vt:lpstr>
      <vt:lpstr>Test Aracı Çeşitleri</vt:lpstr>
      <vt:lpstr>Test Aracı Çeşitleri</vt:lpstr>
      <vt:lpstr>Test Aracı Çeşitleri</vt:lpstr>
      <vt:lpstr>Test Aracı Çeşitleri</vt:lpstr>
      <vt:lpstr>Test Aracı Çeşitleri</vt:lpstr>
      <vt:lpstr>Test Aracı Çeşitleri</vt:lpstr>
      <vt:lpstr>Test Aracı Çeşitleri - Test Yönetimi ve Testler için Araç Desteği</vt:lpstr>
      <vt:lpstr>Test Aracı Çeşitleri - Test Yönetimi ve Testler için Araç Desteği</vt:lpstr>
      <vt:lpstr>Test Aracı Çeşitleri - Test Yönetimi ve Testler için Araç Desteği</vt:lpstr>
      <vt:lpstr>Test Aracı Çeşitleri - Test Yönetimi ve Testler için Araç Desteği</vt:lpstr>
      <vt:lpstr>Test Aracı Çeşitleri - Test Yönetimi ve Testler için Araç Desteği</vt:lpstr>
      <vt:lpstr>Test Aracı Çeşitleri</vt:lpstr>
      <vt:lpstr>Test Aracı Çeşitleri - Statik Test için Araç Desteği</vt:lpstr>
      <vt:lpstr>Test Aracı Çeşitleri - Statik Test için Araç Desteği</vt:lpstr>
      <vt:lpstr>Test Aracı Çeşitleri - Statik Test için Araç Desteği</vt:lpstr>
      <vt:lpstr>Test Aracı Çeşitleri –Test Yürütme ve Kayıt Tutma için Araç Desteği</vt:lpstr>
      <vt:lpstr>Test Aracı Çeşitleri –Performans-Monitörleme için Araç Desteği</vt:lpstr>
      <vt:lpstr>Test Aracı Çeşitleri –Özel Test İhtiyaçları için Araç Desteği</vt:lpstr>
      <vt:lpstr>Araçların Etkin Kullanımı:  Potansiyel Avantajlar ve Riskler</vt:lpstr>
      <vt:lpstr>Araçların Etkin Kullanımı- Test Araçlarının Olası Faydaları</vt:lpstr>
      <vt:lpstr>Araçların Etkin Kullanımı- Test Araçlarının Olası Riskleri</vt:lpstr>
      <vt:lpstr>Araçların Etkin Kullanımı- Test Araçlarının İlk Kez Kullanımı</vt:lpstr>
      <vt:lpstr>Etik Kurallar</vt:lpstr>
      <vt:lpstr>Etik Kurallar</vt:lpstr>
      <vt:lpstr>Etik Kurallar</vt:lpstr>
      <vt:lpstr>Etik Kurallar</vt:lpstr>
      <vt:lpstr>Etik Kurallar</vt:lpstr>
      <vt:lpstr>Kaynakça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Administrator</dc:creator>
  <cp:lastModifiedBy>ibrahim</cp:lastModifiedBy>
  <cp:revision>3</cp:revision>
  <dcterms:created xsi:type="dcterms:W3CDTF">2022-12-08T16:40:30Z</dcterms:created>
  <dcterms:modified xsi:type="dcterms:W3CDTF">2023-09-21T08:35:31Z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2022-06-27T00:00:00Z</vt:filetime>
  </property>
  <property fmtid="{D5CDD505-2E9C-101B-9397-08002B2CF9AE}" pid="3" name="Creator">
    <vt:lpwstr>Acrobat PDFMaker 22 for PowerPoint</vt:lpwstr>
  </property>
  <property fmtid="{D5CDD505-2E9C-101B-9397-08002B2CF9AE}" pid="4" name="LastSaved">
    <vt:filetime>2022-12-08T00:00:00Z</vt:filetime>
  </property>
</Properties>
</file>